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295" r:id="rId4"/>
    <p:sldId id="296" r:id="rId5"/>
    <p:sldId id="311" r:id="rId6"/>
    <p:sldId id="312" r:id="rId7"/>
    <p:sldId id="313" r:id="rId8"/>
    <p:sldId id="314" r:id="rId9"/>
    <p:sldId id="317" r:id="rId10"/>
    <p:sldId id="318" r:id="rId11"/>
    <p:sldId id="319" r:id="rId12"/>
    <p:sldId id="315" r:id="rId13"/>
    <p:sldId id="316" r:id="rId14"/>
    <p:sldId id="321" r:id="rId15"/>
    <p:sldId id="322" r:id="rId16"/>
    <p:sldId id="323" r:id="rId17"/>
    <p:sldId id="324" r:id="rId18"/>
    <p:sldId id="278" r:id="rId19"/>
  </p:sldIdLst>
  <p:sldSz cx="9144000" cy="6858000" type="screen4x3"/>
  <p:notesSz cx="6805613" cy="9939338"/>
  <p:embeddedFontLst>
    <p:embeddedFont>
      <p:font typeface="dotum" panose="020B0600000101010101" pitchFamily="50" charset="-127"/>
      <p:regular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8141" autoAdjust="0"/>
  </p:normalViewPr>
  <p:slideViewPr>
    <p:cSldViewPr snapToGrid="0">
      <p:cViewPr varScale="1">
        <p:scale>
          <a:sx n="105" d="100"/>
          <a:sy n="105" d="100"/>
        </p:scale>
        <p:origin x="1764" y="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3470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165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877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813" y="5118100"/>
            <a:ext cx="6016625" cy="773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967" tIns="47983" rIns="95967" bIns="47983" numCol="1" anchor="t" anchorCtr="0" compatLnSpc="1">
            <a:prstTxWarp prst="textNoShape">
              <a:avLst/>
            </a:prstTxWarp>
            <a:spAutoFit/>
          </a:bodyPr>
          <a:lstStyle/>
          <a:p>
            <a:pPr marL="109538" indent="-109538" algn="just" eaLnBrk="1" latinLnBrk="0" hangingPunct="1">
              <a:spcBef>
                <a:spcPct val="0"/>
              </a:spcBef>
              <a:spcAft>
                <a:spcPct val="100000"/>
              </a:spcAft>
            </a:pPr>
            <a:endParaRPr lang="ko-KR" altLang="en-US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49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0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72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Match_parent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예전엔 </a:t>
            </a:r>
            <a:r>
              <a:rPr lang="en-US" altLang="ko-KR" dirty="0" err="1" smtClean="0"/>
              <a:t>fill_parent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17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0199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495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981075"/>
            <a:ext cx="5334000" cy="40005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pPr lvl="0" latinLnBrk="0"/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lang="ko-KR" altLang="en-US" sz="1200" dirty="0" smtClean="0"/>
              <a:t>●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소스코드에서 리소스 참조하기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프로젝트에 리소스를 추가하면 각 리소스의 id가 자동으로 생성된다.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" R.리소스종류.리소스이름 "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를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 사용하여 참조할 수 있다. 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lvl="0" latinLnBrk="0"/>
            <a:r>
              <a:rPr lang="ko-KR" altLang="en-US" sz="1200" dirty="0" smtClean="0"/>
              <a:t>프로젝트 내의 리소스 외에도 시스템마다 통일성을 유지하기 위해</a:t>
            </a:r>
            <a:endParaRPr lang="en-US" altLang="ko-KR" sz="1200" dirty="0" smtClean="0"/>
          </a:p>
          <a:p>
            <a:pPr lvl="0" latinLnBrk="0"/>
            <a:r>
              <a:rPr lang="en-US" altLang="ko-KR" sz="1200" dirty="0" smtClean="0"/>
              <a:t>" </a:t>
            </a:r>
            <a:r>
              <a:rPr lang="en-US" altLang="ko-KR" sz="1200" dirty="0" err="1" smtClean="0"/>
              <a:t>android.R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리소스종류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리조스이름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으로 </a:t>
            </a:r>
            <a:r>
              <a:rPr lang="ko-KR" altLang="en-US" sz="1200" dirty="0" err="1" smtClean="0"/>
              <a:t>안드로이드</a:t>
            </a:r>
            <a:r>
              <a:rPr lang="ko-KR" altLang="en-US" sz="1200" dirty="0" smtClean="0"/>
              <a:t> 시스템을 참조할 수 있다</a:t>
            </a:r>
            <a:r>
              <a:rPr lang="en-US" altLang="ko-KR" sz="1200" dirty="0" smtClean="0"/>
              <a:t>.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solidFill>
                <a:srgbClr val="666666"/>
              </a:solidFill>
              <a:latin typeface="+mn-lt"/>
            </a:endParaRPr>
          </a:p>
          <a:p>
            <a:pPr lvl="0" latinLnBrk="0"/>
            <a:r>
              <a:rPr lang="en-US" altLang="ko-KR" sz="1200" dirty="0" smtClean="0">
                <a:latin typeface="+mn-lt"/>
              </a:rPr>
              <a:t>ex)</a:t>
            </a:r>
            <a:r>
              <a:rPr lang="ko-KR" altLang="en-US" sz="1200" dirty="0" smtClean="0">
                <a:latin typeface="+mn-lt"/>
              </a:rPr>
              <a:t/>
            </a:r>
            <a:br>
              <a:rPr lang="ko-KR" altLang="en-US" sz="1200" dirty="0" smtClean="0">
                <a:latin typeface="+mn-lt"/>
              </a:rPr>
            </a:br>
            <a:r>
              <a:rPr lang="en-US" altLang="ko-KR" sz="1200" dirty="0" err="1" smtClean="0">
                <a:latin typeface="+mn-lt"/>
              </a:rPr>
              <a:t>R.string.abcd</a:t>
            </a:r>
            <a:r>
              <a:rPr lang="en-US" altLang="ko-KR" sz="1200" dirty="0" smtClean="0">
                <a:latin typeface="+mn-lt"/>
              </a:rPr>
              <a:t>          //</a:t>
            </a:r>
            <a:r>
              <a:rPr lang="ko-KR" altLang="en-US" sz="1200" dirty="0" smtClean="0">
                <a:latin typeface="+mn-lt"/>
              </a:rPr>
              <a:t>이름이 </a:t>
            </a:r>
            <a:r>
              <a:rPr lang="en-US" altLang="ko-KR" sz="1200" dirty="0" err="1" smtClean="0">
                <a:latin typeface="+mn-lt"/>
              </a:rPr>
              <a:t>abcd</a:t>
            </a:r>
            <a:r>
              <a:rPr lang="ko-KR" altLang="en-US" sz="1200" dirty="0" smtClean="0">
                <a:latin typeface="+mn-lt"/>
              </a:rPr>
              <a:t>인 문자열</a:t>
            </a:r>
            <a:br>
              <a:rPr lang="ko-KR" altLang="en-US" sz="1200" dirty="0" smtClean="0">
                <a:latin typeface="+mn-lt"/>
              </a:rPr>
            </a:br>
            <a:r>
              <a:rPr lang="en-US" altLang="ko-KR" sz="1200" dirty="0" err="1" smtClean="0">
                <a:latin typeface="+mn-lt"/>
              </a:rPr>
              <a:t>R.layout.main</a:t>
            </a:r>
            <a:r>
              <a:rPr lang="en-US" altLang="ko-KR" sz="1200" dirty="0" smtClean="0">
                <a:latin typeface="+mn-lt"/>
              </a:rPr>
              <a:t>         //</a:t>
            </a:r>
            <a:r>
              <a:rPr lang="ko-KR" altLang="en-US" sz="1200" dirty="0" smtClean="0">
                <a:latin typeface="+mn-lt"/>
              </a:rPr>
              <a:t>이름이 </a:t>
            </a:r>
            <a:r>
              <a:rPr lang="en-US" altLang="ko-KR" sz="1200" dirty="0" smtClean="0">
                <a:latin typeface="+mn-lt"/>
              </a:rPr>
              <a:t>main</a:t>
            </a:r>
            <a:r>
              <a:rPr lang="ko-KR" altLang="en-US" sz="1200" dirty="0" smtClean="0">
                <a:latin typeface="+mn-lt"/>
              </a:rPr>
              <a:t>인 레이아웃</a:t>
            </a:r>
            <a:br>
              <a:rPr lang="ko-KR" altLang="en-US" sz="1200" dirty="0" smtClean="0">
                <a:latin typeface="+mn-lt"/>
              </a:rPr>
            </a:br>
            <a:r>
              <a:rPr lang="en-US" altLang="ko-KR" sz="1200" dirty="0" err="1" smtClean="0">
                <a:latin typeface="+mn-lt"/>
              </a:rPr>
              <a:t>R.id.text</a:t>
            </a:r>
            <a:r>
              <a:rPr lang="en-US" altLang="ko-KR" sz="1200" dirty="0" smtClean="0">
                <a:latin typeface="+mn-lt"/>
              </a:rPr>
              <a:t>                //id</a:t>
            </a:r>
            <a:r>
              <a:rPr lang="ko-KR" altLang="en-US" sz="1200" dirty="0" smtClean="0">
                <a:latin typeface="+mn-lt"/>
              </a:rPr>
              <a:t>가 </a:t>
            </a:r>
            <a:r>
              <a:rPr lang="en-US" altLang="ko-KR" sz="1200" dirty="0" smtClean="0">
                <a:latin typeface="+mn-lt"/>
              </a:rPr>
              <a:t>text</a:t>
            </a:r>
            <a:r>
              <a:rPr lang="ko-KR" altLang="en-US" sz="1200" dirty="0" smtClean="0">
                <a:latin typeface="+mn-lt"/>
              </a:rPr>
              <a:t>인 리소스</a:t>
            </a:r>
            <a:br>
              <a:rPr lang="ko-KR" altLang="en-US" sz="1200" dirty="0" smtClean="0">
                <a:latin typeface="+mn-lt"/>
              </a:rPr>
            </a:br>
            <a:r>
              <a:rPr lang="en-US" altLang="ko-KR" sz="1200" dirty="0" err="1" smtClean="0">
                <a:latin typeface="+mn-lt"/>
              </a:rPr>
              <a:t>android.R.id.text</a:t>
            </a:r>
            <a:r>
              <a:rPr lang="en-US" altLang="ko-KR" sz="1200" dirty="0" smtClean="0">
                <a:latin typeface="+mn-lt"/>
              </a:rPr>
              <a:t>     //id</a:t>
            </a:r>
            <a:r>
              <a:rPr lang="ko-KR" altLang="en-US" sz="1200" dirty="0" smtClean="0">
                <a:latin typeface="+mn-lt"/>
              </a:rPr>
              <a:t>가 </a:t>
            </a:r>
            <a:r>
              <a:rPr lang="en-US" altLang="ko-KR" sz="1200" dirty="0" smtClean="0">
                <a:latin typeface="+mn-lt"/>
              </a:rPr>
              <a:t>text</a:t>
            </a:r>
            <a:r>
              <a:rPr lang="ko-KR" altLang="en-US" sz="1200" dirty="0" smtClean="0">
                <a:latin typeface="+mn-lt"/>
              </a:rPr>
              <a:t>인 </a:t>
            </a:r>
            <a:r>
              <a:rPr lang="ko-KR" altLang="en-US" sz="1200" dirty="0" err="1" smtClean="0">
                <a:latin typeface="+mn-lt"/>
              </a:rPr>
              <a:t>안드로이드</a:t>
            </a:r>
            <a:r>
              <a:rPr lang="ko-KR" altLang="en-US" sz="1200" dirty="0" smtClean="0">
                <a:latin typeface="+mn-lt"/>
              </a:rPr>
              <a:t> 시스템 리소스</a:t>
            </a:r>
            <a:endParaRPr lang="en-US" altLang="ko-KR" sz="1200" dirty="0" smtClean="0">
              <a:latin typeface="+mn-lt"/>
            </a:endParaRPr>
          </a:p>
          <a:p>
            <a:pPr lvl="0" latinLnBrk="0"/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latinLnBrk="0"/>
            <a:endParaRPr lang="en-US" altLang="ko-KR" sz="1200" dirty="0" smtClean="0">
              <a:latin typeface="+mn-lt"/>
            </a:endParaRPr>
          </a:p>
          <a:p>
            <a:pPr lvl="0" latinLnBrk="0"/>
            <a:r>
              <a:rPr lang="ko-KR" altLang="en-US" sz="1200" dirty="0" smtClean="0"/>
              <a:t>●리소스 내에서 리소스 참조하기</a:t>
            </a:r>
            <a:br>
              <a:rPr lang="ko-KR" altLang="en-US" sz="1200" dirty="0" smtClean="0"/>
            </a:br>
            <a:r>
              <a:rPr lang="en-US" altLang="ko-KR" sz="1200" dirty="0" smtClean="0"/>
              <a:t>- " @</a:t>
            </a:r>
            <a:r>
              <a:rPr lang="ko-KR" altLang="en-US" sz="1200" dirty="0" smtClean="0"/>
              <a:t>리소스종류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리소스이름 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으로 리소스 내에서 다른 리소스를 참조할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ex)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@string/</a:t>
            </a:r>
            <a:r>
              <a:rPr lang="en-US" altLang="ko-KR" sz="1200" dirty="0" err="1" smtClean="0"/>
              <a:t>abcd</a:t>
            </a:r>
            <a:r>
              <a:rPr lang="en-US" altLang="ko-KR" sz="1200" dirty="0" smtClean="0"/>
              <a:t>          //</a:t>
            </a:r>
            <a:r>
              <a:rPr lang="ko-KR" altLang="en-US" sz="1200" dirty="0" smtClean="0"/>
              <a:t>이름이 </a:t>
            </a:r>
            <a:r>
              <a:rPr lang="en-US" altLang="ko-KR" sz="1200" dirty="0" err="1" smtClean="0"/>
              <a:t>abcd</a:t>
            </a:r>
            <a:r>
              <a:rPr lang="ko-KR" altLang="en-US" sz="1200" dirty="0" smtClean="0"/>
              <a:t>인 문자열</a:t>
            </a:r>
            <a:br>
              <a:rPr lang="ko-KR" altLang="en-US" sz="1200" dirty="0" smtClean="0"/>
            </a:br>
            <a:r>
              <a:rPr lang="en-US" altLang="ko-KR" sz="1200" dirty="0" smtClean="0"/>
              <a:t>@layout/main         //</a:t>
            </a:r>
            <a:r>
              <a:rPr lang="ko-KR" altLang="en-US" sz="1200" dirty="0" smtClean="0"/>
              <a:t>이름이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인 레이아웃</a:t>
            </a:r>
            <a:br>
              <a:rPr lang="ko-KR" altLang="en-US" sz="1200" dirty="0" smtClean="0"/>
            </a:br>
            <a:r>
              <a:rPr lang="en-US" altLang="ko-KR" sz="1200" dirty="0" smtClean="0"/>
              <a:t>@id/text                //id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인 리소스</a:t>
            </a:r>
            <a:br>
              <a:rPr lang="ko-KR" altLang="en-US" sz="1200" dirty="0" smtClean="0"/>
            </a:br>
            <a:r>
              <a:rPr lang="en-US" altLang="ko-KR" sz="1200" dirty="0" smtClean="0"/>
              <a:t>@android/text         //id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인 </a:t>
            </a:r>
            <a:r>
              <a:rPr lang="ko-KR" altLang="en-US" sz="1200" dirty="0" err="1" smtClean="0"/>
              <a:t>안드로이드</a:t>
            </a:r>
            <a:r>
              <a:rPr lang="ko-KR" altLang="en-US" sz="1200" dirty="0" smtClean="0"/>
              <a:t> 시스템 리소스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9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848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프로젝트기반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안드로이드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단기강좌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2015.04.15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11530"/>
              </p:ext>
            </p:extLst>
          </p:nvPr>
        </p:nvGraphicFramePr>
        <p:xfrm>
          <a:off x="356615" y="548639"/>
          <a:ext cx="8503920" cy="5861304"/>
        </p:xfrm>
        <a:graphic>
          <a:graphicData uri="http://schemas.openxmlformats.org/drawingml/2006/table">
            <a:tbl>
              <a:tblPr/>
              <a:tblGrid>
                <a:gridCol w="1700784"/>
                <a:gridCol w="1700784"/>
                <a:gridCol w="1700784"/>
                <a:gridCol w="1700784"/>
                <a:gridCol w="1700784"/>
              </a:tblGrid>
              <a:tr h="1172261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 갤럭시노트 </a:t>
                      </a:r>
                      <a:r>
                        <a:rPr lang="en-US" altLang="ko-KR" sz="1400">
                          <a:effectLst/>
                        </a:rPr>
                        <a:t>10.1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옵</a:t>
                      </a:r>
                      <a:r>
                        <a:rPr lang="en-US" sz="1400">
                          <a:effectLst/>
                        </a:rPr>
                        <a:t>LTE 2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넥서스</a:t>
                      </a:r>
                      <a:r>
                        <a:rPr lang="en-US" altLang="ko-KR" sz="1400">
                          <a:effectLst/>
                        </a:rPr>
                        <a:t>7 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옵</a:t>
                      </a:r>
                      <a:r>
                        <a:rPr lang="en-US" sz="1400">
                          <a:effectLst/>
                        </a:rPr>
                        <a:t>Q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2261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해상도 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픽셀단위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800 x 1280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720 x 1280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800 x 1280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480 x 800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13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해상도 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DP </a:t>
                      </a:r>
                      <a:r>
                        <a:rPr lang="ko-KR" altLang="en-US" sz="1400">
                          <a:effectLst/>
                        </a:rPr>
                        <a:t>단위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800 x 1280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360 x 640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600 x 961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320 x 533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226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DPI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160 DPI (mdpi)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320 DPI (xhdpi)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213 DPI 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</a:rPr>
                        <a:t>tvdip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240 DPI 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altLang="ko-KR" sz="1400" dirty="0" err="1" smtClean="0">
                          <a:effectLst/>
                        </a:rPr>
                        <a:t>hdip</a:t>
                      </a:r>
                      <a:r>
                        <a:rPr lang="en-US" altLang="ko-KR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13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스크린 크기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xlarge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normal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large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normal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2261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밀도 비율</a:t>
                      </a:r>
                    </a:p>
                    <a:p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DPI / 160)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2 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1.331250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1.5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87247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69395"/>
            <a:ext cx="89794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XML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레이아웃 설정 파일에서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dp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단위로 크기를 지정하면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안드로이드는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 내부적으로 알맞은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px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단위로 값을 변환해서 크기를 구성한다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.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따라서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개발자는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dp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단위를 사용해서 물리적으로 동일한 크기를 갖는 레이아웃을 구성할 수 있다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.</a:t>
            </a:r>
            <a:endParaRPr lang="ko-KR" altLang="en-US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/>
            </a:r>
            <a:b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</a:br>
            <a:endParaRPr lang="ko-KR" altLang="en-US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코드에서 직접 크기를 설정하는 경우에는 픽셀 단위로 지정하게 되는데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이 경우 다음의 공식을 이용해서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dp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단위의 값을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px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단위의 값으로 변환할 수 있다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</a:br>
            <a:endParaRPr lang="en-US" altLang="ko-KR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px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dp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* (DPI / 160)</a:t>
            </a:r>
            <a:b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</a:br>
            <a:endParaRPr lang="en-US" altLang="ko-KR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</a:br>
            <a:endParaRPr lang="en-US" altLang="ko-KR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ko-KR" altLang="en-US" sz="1400" b="1" dirty="0">
                <a:solidFill>
                  <a:srgbClr val="666666"/>
                </a:solidFill>
                <a:ea typeface="dotum" panose="020B0600000101010101" pitchFamily="50" charset="-127"/>
              </a:rPr>
              <a:t>기기의 </a:t>
            </a:r>
            <a:r>
              <a:rPr lang="en-US" altLang="ko-KR" sz="1400" b="1" dirty="0">
                <a:solidFill>
                  <a:srgbClr val="666666"/>
                </a:solidFill>
                <a:ea typeface="dotum" panose="020B0600000101010101" pitchFamily="50" charset="-127"/>
              </a:rPr>
              <a:t>DPI </a:t>
            </a:r>
            <a:r>
              <a:rPr lang="ko-KR" altLang="en-US" sz="1400" b="1" dirty="0">
                <a:solidFill>
                  <a:srgbClr val="666666"/>
                </a:solidFill>
                <a:ea typeface="dotum" panose="020B0600000101010101" pitchFamily="50" charset="-127"/>
              </a:rPr>
              <a:t>구하기</a:t>
            </a:r>
            <a:endParaRPr lang="ko-KR" altLang="en-US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/>
            </a:r>
            <a:b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</a:br>
            <a:endParaRPr lang="ko-KR" altLang="en-US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dp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단위의 값으로부터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px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단위의 값을 구하려면 기기의 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DPI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를 구해야 하는데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다음의 코드를 이용하면 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DPI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를 구할 수 있다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</a:br>
            <a:endParaRPr lang="en-US" altLang="ko-KR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Display dis = ((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WindowManager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)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getSystemService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(WINDOW_SERVICE)).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getDefaultDisplay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();</a:t>
            </a:r>
          </a:p>
          <a:p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DisplayMetrics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metrics = new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DisplayMetrics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();</a:t>
            </a:r>
          </a:p>
          <a:p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dis.getMetrics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(metrics);</a:t>
            </a:r>
          </a:p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//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해상도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: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dis.getWidth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() *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dis.getHeight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() /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metrics.widthPixels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 *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metrics.heightPixels</a:t>
            </a:r>
            <a:endParaRPr lang="en-US" altLang="ko-KR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// DPI: </a:t>
            </a:r>
            <a:r>
              <a:rPr lang="en-US" altLang="ko-KR" sz="1400" b="1" dirty="0" err="1">
                <a:solidFill>
                  <a:srgbClr val="666666"/>
                </a:solidFill>
                <a:ea typeface="dotum" panose="020B0600000101010101" pitchFamily="50" charset="-127"/>
              </a:rPr>
              <a:t>metrics.densityDpi</a:t>
            </a:r>
            <a:endParaRPr lang="ko-KR" altLang="en-US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// </a:t>
            </a:r>
            <a:r>
              <a:rPr lang="ko-KR" altLang="en-US" sz="1400" dirty="0">
                <a:solidFill>
                  <a:srgbClr val="666666"/>
                </a:solidFill>
                <a:ea typeface="dotum" panose="020B0600000101010101" pitchFamily="50" charset="-127"/>
              </a:rPr>
              <a:t>밀도비율 </a:t>
            </a:r>
            <a:r>
              <a:rPr lang="en-US" altLang="ko-KR" sz="1400" dirty="0">
                <a:solidFill>
                  <a:srgbClr val="666666"/>
                </a:solidFill>
                <a:ea typeface="dotum" panose="020B0600000101010101" pitchFamily="50" charset="-127"/>
              </a:rPr>
              <a:t>(DPI / 160) : </a:t>
            </a:r>
            <a:r>
              <a:rPr lang="en-US" altLang="ko-KR" sz="1400" dirty="0" err="1">
                <a:solidFill>
                  <a:srgbClr val="666666"/>
                </a:solidFill>
                <a:ea typeface="dotum" panose="020B0600000101010101" pitchFamily="50" charset="-127"/>
              </a:rPr>
              <a:t>metrics.density</a:t>
            </a:r>
            <a:endParaRPr lang="en-US" altLang="ko-KR" sz="1400" dirty="0">
              <a:solidFill>
                <a:srgbClr val="666666"/>
              </a:solidFill>
              <a:ea typeface="dotum" panose="020B0600000101010101" pitchFamily="50" charset="-127"/>
            </a:endParaRP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539477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491187" y="7454884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31750" name="내용 개체 틀 2"/>
          <p:cNvSpPr txBox="1">
            <a:spLocks/>
          </p:cNvSpPr>
          <p:nvPr/>
        </p:nvSpPr>
        <p:spPr bwMode="auto">
          <a:xfrm>
            <a:off x="4188178" y="1444978"/>
            <a:ext cx="4864100" cy="45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22" b="1">
                <a:latin typeface="+mn-lt"/>
                <a:cs typeface="Tahoma" panose="020B0604030504040204" pitchFamily="34" charset="0"/>
              </a:rPr>
              <a:t>인플레이션</a:t>
            </a:r>
            <a:r>
              <a:rPr lang="en-US" altLang="ko-KR" sz="1422" b="1">
                <a:latin typeface="+mn-lt"/>
                <a:cs typeface="Tahoma" panose="020B0604030504040204" pitchFamily="34" charset="0"/>
              </a:rPr>
              <a:t>(Inflation)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  <a:cs typeface="Tahoma" panose="020B0604030504040204" pitchFamily="34" charset="0"/>
              </a:rPr>
              <a:t>    - </a:t>
            </a:r>
            <a:r>
              <a:rPr lang="en-US" altLang="ko-KR" sz="1244">
                <a:latin typeface="+mn-lt"/>
              </a:rPr>
              <a:t>XML </a:t>
            </a:r>
            <a:r>
              <a:rPr lang="ko-KR" altLang="en-US" sz="1244">
                <a:latin typeface="+mn-lt"/>
              </a:rPr>
              <a:t>레이아웃에 정의된 정보를 메모리 상에서 객체로 만드는 </a:t>
            </a:r>
            <a:r>
              <a:rPr lang="en-US" altLang="ko-KR" sz="1244">
                <a:latin typeface="+mn-lt"/>
              </a:rPr>
              <a:t/>
            </a:r>
            <a:br>
              <a:rPr lang="en-US" altLang="ko-KR" sz="1244">
                <a:latin typeface="+mn-lt"/>
              </a:rPr>
            </a:br>
            <a:r>
              <a:rPr lang="en-US" altLang="ko-KR" sz="1244">
                <a:latin typeface="+mn-lt"/>
              </a:rPr>
              <a:t>   </a:t>
            </a:r>
            <a:r>
              <a:rPr lang="ko-KR" altLang="en-US" sz="1244">
                <a:latin typeface="+mn-lt"/>
              </a:rPr>
              <a:t>객체화 과정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</a:rPr>
              <a:t>    - </a:t>
            </a:r>
            <a:r>
              <a:rPr lang="ko-KR" altLang="en-US" sz="1244">
                <a:latin typeface="+mn-lt"/>
              </a:rPr>
              <a:t>애플리케이션이 시작될 때 이 과정을 거쳐 메모리 상에 </a:t>
            </a:r>
            <a:endParaRPr lang="en-US" altLang="ko-KR" sz="1244"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</a:rPr>
              <a:t>      </a:t>
            </a:r>
            <a:r>
              <a:rPr lang="ko-KR" altLang="en-US" sz="1244">
                <a:latin typeface="+mn-lt"/>
              </a:rPr>
              <a:t>만들어진 객체들을 참조하기 위해 </a:t>
            </a:r>
            <a:r>
              <a:rPr lang="en-US" altLang="ko-KR" sz="1244">
                <a:latin typeface="+mn-lt"/>
              </a:rPr>
              <a:t>ID</a:t>
            </a:r>
            <a:r>
              <a:rPr lang="ko-KR" altLang="en-US" sz="1244">
                <a:latin typeface="+mn-lt"/>
              </a:rPr>
              <a:t>를 지정함</a:t>
            </a:r>
            <a:endParaRPr lang="en-US" altLang="ko-KR" sz="1244"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endParaRPr lang="ko-KR" altLang="en-US" sz="1244"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422" b="1">
                <a:latin typeface="+mn-lt"/>
              </a:rPr>
              <a:t>id </a:t>
            </a:r>
            <a:r>
              <a:rPr lang="ko-KR" altLang="en-US" sz="1422" b="1">
                <a:latin typeface="+mn-lt"/>
              </a:rPr>
              <a:t>속성은 자바 코드 상에서 </a:t>
            </a:r>
            <a:r>
              <a:rPr lang="en-US" altLang="ko-KR" sz="1422" b="1">
                <a:latin typeface="+mn-lt"/>
              </a:rPr>
              <a:t>R.id.[ID]</a:t>
            </a:r>
            <a:r>
              <a:rPr lang="ko-KR" altLang="en-US" sz="1422" b="1">
                <a:latin typeface="+mn-lt"/>
              </a:rPr>
              <a:t>와 같은 형태로 </a:t>
            </a:r>
            <a:r>
              <a:rPr lang="en-US" altLang="ko-KR" sz="1422" b="1">
                <a:latin typeface="+mn-lt"/>
              </a:rPr>
              <a:t/>
            </a:r>
            <a:br>
              <a:rPr lang="en-US" altLang="ko-KR" sz="1422" b="1">
                <a:latin typeface="+mn-lt"/>
              </a:rPr>
            </a:br>
            <a:r>
              <a:rPr lang="ko-KR" altLang="en-US" sz="1422" b="1">
                <a:latin typeface="+mn-lt"/>
              </a:rPr>
              <a:t>참조함</a:t>
            </a:r>
            <a:r>
              <a:rPr lang="en-US" altLang="ko-KR" sz="1422">
                <a:latin typeface="+mn-lt"/>
              </a:rPr>
              <a:t>("@+id/...“)</a:t>
            </a:r>
            <a:endParaRPr lang="en-US" altLang="ko-KR" sz="1244"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endParaRPr lang="en-US" altLang="ko-KR" sz="1244">
              <a:latin typeface="+mn-l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0133" y="1253067"/>
            <a:ext cx="3839634" cy="1471789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100" b="1" dirty="0">
                <a:solidFill>
                  <a:srgbClr val="3E6CA4"/>
                </a:solidFill>
              </a:rPr>
              <a:t>&lt;Button 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100" b="1" dirty="0">
                <a:solidFill>
                  <a:srgbClr val="3E6CA4"/>
                </a:solidFill>
              </a:rPr>
              <a:t>  android:id="@+id/button" 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100" b="1" dirty="0">
                <a:solidFill>
                  <a:srgbClr val="3E6CA4"/>
                </a:solidFill>
              </a:rPr>
              <a:t>  android:layout_width=“</a:t>
            </a:r>
            <a:r>
              <a:rPr lang="en-US" altLang="ko-KR" sz="1100" b="1" dirty="0" err="1">
                <a:solidFill>
                  <a:srgbClr val="3E6CA4"/>
                </a:solidFill>
              </a:rPr>
              <a:t>match_parent</a:t>
            </a:r>
            <a:r>
              <a:rPr lang="en-US" altLang="ko-KR" sz="1100" b="1" dirty="0">
                <a:solidFill>
                  <a:srgbClr val="3E6CA4"/>
                </a:solidFill>
              </a:rPr>
              <a:t>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100" b="1" dirty="0">
                <a:solidFill>
                  <a:srgbClr val="3E6CA4"/>
                </a:solidFill>
              </a:rPr>
              <a:t>  android:layout_height=“</a:t>
            </a:r>
            <a:r>
              <a:rPr lang="en-US" altLang="ko-KR" sz="1100" b="1" dirty="0" err="1">
                <a:solidFill>
                  <a:srgbClr val="3E6CA4"/>
                </a:solidFill>
              </a:rPr>
              <a:t>match_parent</a:t>
            </a:r>
            <a:r>
              <a:rPr lang="en-US" altLang="ko-KR" sz="1100" b="1" dirty="0">
                <a:solidFill>
                  <a:srgbClr val="3E6CA4"/>
                </a:solidFill>
              </a:rPr>
              <a:t>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100" b="1" dirty="0">
                <a:solidFill>
                  <a:srgbClr val="3E6CA4"/>
                </a:solidFill>
              </a:rPr>
              <a:t>  android:text="Layout"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100" b="1" dirty="0">
                <a:solidFill>
                  <a:srgbClr val="3E6CA4"/>
                </a:solidFill>
              </a:rPr>
              <a:t>  /&gt;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0132" y="3173590"/>
            <a:ext cx="3839635" cy="2367844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public class MainActivity extends </a:t>
            </a:r>
            <a:r>
              <a:rPr lang="en-US" altLang="ko-KR" sz="1050" b="1" dirty="0" err="1">
                <a:solidFill>
                  <a:srgbClr val="3E6CA4"/>
                </a:solidFill>
              </a:rPr>
              <a:t>ActionBarActivity</a:t>
            </a:r>
            <a:r>
              <a:rPr lang="en-US" altLang="ko-KR" sz="1050" b="1" dirty="0">
                <a:solidFill>
                  <a:srgbClr val="3E6CA4"/>
                </a:solidFill>
              </a:rPr>
              <a:t> {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  public void onCreate(Bundle </a:t>
            </a:r>
            <a:r>
              <a:rPr lang="en-US" altLang="ko-KR" sz="1050" b="1" dirty="0" err="1">
                <a:solidFill>
                  <a:srgbClr val="3E6CA4"/>
                </a:solidFill>
              </a:rPr>
              <a:t>savedInstanceState</a:t>
            </a:r>
            <a:r>
              <a:rPr lang="en-US" altLang="ko-KR" sz="1050" b="1" dirty="0">
                <a:solidFill>
                  <a:srgbClr val="3E6CA4"/>
                </a:solidFill>
              </a:rPr>
              <a:t>) 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  {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    </a:t>
            </a:r>
            <a:r>
              <a:rPr lang="en-US" altLang="ko-KR" sz="1050" b="1" dirty="0" err="1">
                <a:solidFill>
                  <a:srgbClr val="3E6CA4"/>
                </a:solidFill>
              </a:rPr>
              <a:t>super.onCreate</a:t>
            </a:r>
            <a:r>
              <a:rPr lang="en-US" altLang="ko-KR" sz="1050" b="1" dirty="0">
                <a:solidFill>
                  <a:srgbClr val="3E6CA4"/>
                </a:solidFill>
              </a:rPr>
              <a:t>(</a:t>
            </a:r>
            <a:r>
              <a:rPr lang="en-US" altLang="ko-KR" sz="1050" b="1" dirty="0" err="1">
                <a:solidFill>
                  <a:srgbClr val="3E6CA4"/>
                </a:solidFill>
              </a:rPr>
              <a:t>savedInstanceState</a:t>
            </a:r>
            <a:r>
              <a:rPr lang="en-US" altLang="ko-KR" sz="1050" b="1" dirty="0">
                <a:solidFill>
                  <a:srgbClr val="3E6CA4"/>
                </a:solidFill>
              </a:rPr>
              <a:t>);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    </a:t>
            </a:r>
            <a:r>
              <a:rPr lang="en-US" altLang="ko-KR" sz="1050" b="1" dirty="0" err="1">
                <a:solidFill>
                  <a:srgbClr val="3E6CA4"/>
                </a:solidFill>
              </a:rPr>
              <a:t>setContentView</a:t>
            </a:r>
            <a:r>
              <a:rPr lang="en-US" altLang="ko-KR" sz="1050" b="1" dirty="0">
                <a:solidFill>
                  <a:srgbClr val="3E6CA4"/>
                </a:solidFill>
              </a:rPr>
              <a:t>(</a:t>
            </a:r>
            <a:r>
              <a:rPr lang="en-US" altLang="ko-KR" sz="1050" b="1" dirty="0" err="1">
                <a:solidFill>
                  <a:srgbClr val="3E6CA4"/>
                </a:solidFill>
              </a:rPr>
              <a:t>R.layout.main</a:t>
            </a:r>
            <a:r>
              <a:rPr lang="en-US" altLang="ko-KR" sz="1050" b="1" dirty="0">
                <a:solidFill>
                  <a:srgbClr val="3E6CA4"/>
                </a:solidFill>
              </a:rPr>
              <a:t>);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    Button </a:t>
            </a:r>
            <a:r>
              <a:rPr lang="en-US" altLang="ko-KR" sz="1050" b="1" dirty="0" err="1">
                <a:solidFill>
                  <a:srgbClr val="3E6CA4"/>
                </a:solidFill>
              </a:rPr>
              <a:t>button</a:t>
            </a:r>
            <a:r>
              <a:rPr lang="en-US" altLang="ko-KR" sz="1050" b="1" dirty="0">
                <a:solidFill>
                  <a:srgbClr val="3E6CA4"/>
                </a:solidFill>
              </a:rPr>
              <a:t> = (</a:t>
            </a:r>
            <a:r>
              <a:rPr lang="en-US" altLang="ko-KR" sz="1050" b="1" dirty="0" smtClean="0">
                <a:solidFill>
                  <a:srgbClr val="3E6CA4"/>
                </a:solidFill>
              </a:rPr>
              <a:t>Button)</a:t>
            </a:r>
            <a:r>
              <a:rPr lang="en-US" altLang="ko-KR" sz="1050" b="1" dirty="0" err="1" smtClean="0">
                <a:solidFill>
                  <a:srgbClr val="3E6CA4"/>
                </a:solidFill>
              </a:rPr>
              <a:t>findViewById</a:t>
            </a:r>
            <a:r>
              <a:rPr lang="en-US" altLang="ko-KR" sz="1050" b="1" dirty="0" smtClean="0">
                <a:solidFill>
                  <a:srgbClr val="3E6CA4"/>
                </a:solidFill>
              </a:rPr>
              <a:t>(</a:t>
            </a:r>
            <a:r>
              <a:rPr lang="en-US" altLang="ko-KR" sz="1050" b="1" dirty="0" err="1" smtClean="0">
                <a:solidFill>
                  <a:srgbClr val="3E6CA4"/>
                </a:solidFill>
              </a:rPr>
              <a:t>R.id.button</a:t>
            </a:r>
            <a:r>
              <a:rPr lang="en-US" altLang="ko-KR" sz="1050" b="1" dirty="0" smtClean="0">
                <a:solidFill>
                  <a:srgbClr val="3E6CA4"/>
                </a:solidFill>
              </a:rPr>
              <a:t> </a:t>
            </a:r>
            <a:r>
              <a:rPr lang="en-US" altLang="ko-KR" sz="1050" b="1" dirty="0">
                <a:solidFill>
                  <a:srgbClr val="3E6CA4"/>
                </a:solidFill>
              </a:rPr>
              <a:t>);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  }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50" b="1" dirty="0">
                <a:solidFill>
                  <a:srgbClr val="3E6CA4"/>
                </a:solidFill>
              </a:rPr>
              <a:t>}</a:t>
            </a:r>
          </a:p>
        </p:txBody>
      </p:sp>
      <p:sp>
        <p:nvSpPr>
          <p:cNvPr id="18" name="타원 17"/>
          <p:cNvSpPr/>
          <p:nvPr/>
        </p:nvSpPr>
        <p:spPr>
          <a:xfrm>
            <a:off x="1062567" y="1456267"/>
            <a:ext cx="1216378" cy="383822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20" name="타원 19"/>
          <p:cNvSpPr/>
          <p:nvPr/>
        </p:nvSpPr>
        <p:spPr>
          <a:xfrm>
            <a:off x="2844095" y="4435574"/>
            <a:ext cx="1151467" cy="383822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31755" name="직사각형 20"/>
          <p:cNvSpPr>
            <a:spLocks noChangeArrowheads="1"/>
          </p:cNvSpPr>
          <p:nvPr/>
        </p:nvSpPr>
        <p:spPr bwMode="auto">
          <a:xfrm>
            <a:off x="1179690" y="2724856"/>
            <a:ext cx="1471789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chemeClr val="tx2"/>
                </a:solidFill>
                <a:latin typeface="+mn-lt"/>
              </a:rPr>
              <a:t>[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버튼의 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id 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추가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]</a:t>
            </a:r>
            <a:endParaRPr lang="ko-KR" altLang="en-US" sz="1244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31756" name="직사각형 22"/>
          <p:cNvSpPr>
            <a:spLocks noChangeArrowheads="1"/>
          </p:cNvSpPr>
          <p:nvPr/>
        </p:nvSpPr>
        <p:spPr bwMode="auto">
          <a:xfrm>
            <a:off x="1179690" y="5604933"/>
            <a:ext cx="1471789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chemeClr val="tx2"/>
                </a:solidFill>
                <a:latin typeface="+mn-lt"/>
              </a:rPr>
              <a:t>[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버튼의 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id 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참조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]</a:t>
            </a:r>
            <a:endParaRPr lang="ko-KR" altLang="en-US" sz="1244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31757" name="제목 13"/>
          <p:cNvSpPr>
            <a:spLocks noGrp="1"/>
          </p:cNvSpPr>
          <p:nvPr>
            <p:ph type="title"/>
          </p:nvPr>
        </p:nvSpPr>
        <p:spPr>
          <a:xfrm>
            <a:off x="736600" y="560212"/>
            <a:ext cx="7995919" cy="32878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effectLst/>
                <a:latin typeface="+mn-lt"/>
              </a:rPr>
              <a:t>뷰의</a:t>
            </a:r>
            <a:r>
              <a:rPr lang="ko-KR" altLang="en-US" dirty="0" smtClean="0">
                <a:effectLst/>
                <a:latin typeface="+mn-lt"/>
              </a:rPr>
              <a:t> </a:t>
            </a:r>
            <a:r>
              <a:rPr lang="en-US" altLang="ko-KR" dirty="0" smtClean="0">
                <a:effectLst/>
                <a:latin typeface="+mn-lt"/>
              </a:rPr>
              <a:t>ID </a:t>
            </a:r>
            <a:r>
              <a:rPr lang="ko-KR" altLang="en-US" dirty="0" smtClean="0">
                <a:effectLst/>
                <a:latin typeface="+mn-lt"/>
              </a:rPr>
              <a:t>속성</a:t>
            </a:r>
          </a:p>
        </p:txBody>
      </p:sp>
      <p:sp>
        <p:nvSpPr>
          <p:cNvPr id="31758" name="TextBox 14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1.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뷰와 뷰그룹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69597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491187" y="7454884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33798" name="내용 개체 틀 2"/>
          <p:cNvSpPr txBox="1">
            <a:spLocks/>
          </p:cNvSpPr>
          <p:nvPr/>
        </p:nvSpPr>
        <p:spPr bwMode="auto">
          <a:xfrm>
            <a:off x="475545" y="4388556"/>
            <a:ext cx="825641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422" b="1">
                <a:latin typeface="+mn-lt"/>
                <a:cs typeface="Tahoma" panose="020B0604030504040204" pitchFamily="34" charset="0"/>
              </a:rPr>
              <a:t>XML </a:t>
            </a:r>
            <a:r>
              <a:rPr lang="ko-KR" altLang="en-US" sz="1422" b="1">
                <a:latin typeface="+mn-lt"/>
                <a:cs typeface="Tahoma" panose="020B0604030504040204" pitchFamily="34" charset="0"/>
              </a:rPr>
              <a:t>레이아웃에서 색상을 지정할 때는 ‘</a:t>
            </a:r>
            <a:r>
              <a:rPr lang="en-US" altLang="ko-KR" sz="1422" b="1">
                <a:latin typeface="+mn-lt"/>
                <a:cs typeface="Tahoma" panose="020B0604030504040204" pitchFamily="34" charset="0"/>
              </a:rPr>
              <a:t>#’ </a:t>
            </a:r>
            <a:r>
              <a:rPr lang="ko-KR" altLang="en-US" sz="1422" b="1">
                <a:latin typeface="+mn-lt"/>
                <a:cs typeface="Tahoma" panose="020B0604030504040204" pitchFamily="34" charset="0"/>
              </a:rPr>
              <a:t>기호를 앞에 붙인 후</a:t>
            </a:r>
            <a:r>
              <a:rPr lang="en-US" altLang="ko-KR" sz="1422" b="1">
                <a:latin typeface="+mn-lt"/>
                <a:cs typeface="Tahoma" panose="020B0604030504040204" pitchFamily="34" charset="0"/>
              </a:rPr>
              <a:t>,</a:t>
            </a:r>
            <a:r>
              <a:rPr lang="ko-KR" altLang="en-US" sz="1422" b="1">
                <a:latin typeface="+mn-lt"/>
                <a:cs typeface="Tahoma" panose="020B0604030504040204" pitchFamily="34" charset="0"/>
              </a:rPr>
              <a:t> </a:t>
            </a:r>
            <a:r>
              <a:rPr lang="en-US" altLang="ko-KR" sz="1422" b="1">
                <a:latin typeface="+mn-lt"/>
                <a:cs typeface="Tahoma" panose="020B0604030504040204" pitchFamily="34" charset="0"/>
              </a:rPr>
              <a:t/>
            </a:r>
            <a:br>
              <a:rPr lang="en-US" altLang="ko-KR" sz="1422" b="1">
                <a:latin typeface="+mn-lt"/>
                <a:cs typeface="Tahoma" panose="020B0604030504040204" pitchFamily="34" charset="0"/>
              </a:rPr>
            </a:br>
            <a:r>
              <a:rPr lang="en-US" altLang="ko-KR" sz="1422" b="1">
                <a:latin typeface="+mn-lt"/>
                <a:cs typeface="Tahoma" panose="020B0604030504040204" pitchFamily="34" charset="0"/>
              </a:rPr>
              <a:t>ARGB(A : Alpha, R : Red, G : Green, B : Blue)</a:t>
            </a:r>
            <a:r>
              <a:rPr lang="ko-KR" altLang="en-US" sz="1422" b="1">
                <a:latin typeface="+mn-lt"/>
                <a:cs typeface="Tahoma" panose="020B0604030504040204" pitchFamily="34" charset="0"/>
              </a:rPr>
              <a:t>의 순서대로 색상의 값을 기록함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endParaRPr lang="ko-KR" altLang="en-US" sz="1244"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422" b="1">
                <a:latin typeface="+mn-lt"/>
              </a:rPr>
              <a:t>16</a:t>
            </a:r>
            <a:r>
              <a:rPr lang="ko-KR" altLang="en-US" sz="1422" b="1">
                <a:latin typeface="+mn-lt"/>
              </a:rPr>
              <a:t>진수 값을 지정할 때는 여러 가지 포맷을 사용할 수 있음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endParaRPr lang="en-US" altLang="ko-KR" sz="1244"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endParaRPr lang="ko-KR" altLang="en-US" sz="1244">
              <a:latin typeface="+mn-l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5545" y="1892300"/>
            <a:ext cx="1471788" cy="14732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</a:rPr>
              <a:t>[Format]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</a:rPr>
              <a:t>#RGB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</a:rPr>
              <a:t>#ARGB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</a:rPr>
              <a:t>#RRGGBB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</a:rPr>
              <a:t>#AARRGGBB</a:t>
            </a: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pic>
        <p:nvPicPr>
          <p:cNvPr id="33801" name="_x92259640" descr="P01_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45" y="1508478"/>
            <a:ext cx="6406444" cy="166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직사각형 21"/>
          <p:cNvSpPr>
            <a:spLocks noChangeArrowheads="1"/>
          </p:cNvSpPr>
          <p:nvPr/>
        </p:nvSpPr>
        <p:spPr bwMode="auto">
          <a:xfrm>
            <a:off x="3292123" y="3492501"/>
            <a:ext cx="4351867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chemeClr val="tx2"/>
                </a:solidFill>
                <a:latin typeface="+mn-lt"/>
              </a:rPr>
              <a:t>[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배경색에 알파값을 적용하여 투명도를 조절하는 경우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]</a:t>
            </a:r>
            <a:endParaRPr lang="ko-KR" altLang="en-US" sz="1244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39245" y="1381478"/>
            <a:ext cx="6657622" cy="2559756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422" b="1" dirty="0">
              <a:solidFill>
                <a:srgbClr val="3E6CA4"/>
              </a:solidFill>
            </a:endParaRPr>
          </a:p>
        </p:txBody>
      </p:sp>
      <p:sp>
        <p:nvSpPr>
          <p:cNvPr id="33804" name="제목 12"/>
          <p:cNvSpPr>
            <a:spLocks noGrp="1"/>
          </p:cNvSpPr>
          <p:nvPr>
            <p:ph type="title"/>
          </p:nvPr>
        </p:nvSpPr>
        <p:spPr>
          <a:xfrm>
            <a:off x="736600" y="560212"/>
            <a:ext cx="7809089" cy="32878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effectLst/>
                <a:latin typeface="+mn-lt"/>
              </a:rPr>
              <a:t>뷰의</a:t>
            </a:r>
            <a:r>
              <a:rPr lang="ko-KR" altLang="en-US" dirty="0" smtClean="0">
                <a:effectLst/>
                <a:latin typeface="+mn-lt"/>
              </a:rPr>
              <a:t> </a:t>
            </a:r>
            <a:r>
              <a:rPr lang="en-US" altLang="ko-KR" dirty="0" smtClean="0">
                <a:effectLst/>
                <a:latin typeface="+mn-lt"/>
              </a:rPr>
              <a:t>background </a:t>
            </a:r>
            <a:r>
              <a:rPr lang="ko-KR" altLang="en-US" dirty="0" smtClean="0">
                <a:effectLst/>
                <a:latin typeface="+mn-lt"/>
              </a:rPr>
              <a:t>속성</a:t>
            </a:r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1.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뷰와 뷰그룹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6249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9304"/>
              </p:ext>
            </p:extLst>
          </p:nvPr>
        </p:nvGraphicFramePr>
        <p:xfrm>
          <a:off x="347134" y="1494367"/>
          <a:ext cx="8384822" cy="4557623"/>
        </p:xfrm>
        <a:graphic>
          <a:graphicData uri="http://schemas.openxmlformats.org/drawingml/2006/table">
            <a:tbl>
              <a:tblPr/>
              <a:tblGrid>
                <a:gridCol w="1534106"/>
                <a:gridCol w="6850716"/>
              </a:tblGrid>
              <a:tr h="463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레이아웃 이름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61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리니어 레이아웃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(Box)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모델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사각형 영역들을 이용해 화면을 구성하는 방법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표준 자바의 </a:t>
                      </a:r>
                      <a:r>
                        <a:rPr lang="en-US" altLang="ko-KR" sz="1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BoxLayout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과 유사</a:t>
                      </a:r>
                    </a:p>
                  </a:txBody>
                  <a:tcPr marL="81279" marR="81279" marT="40646" marB="406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601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상대 레이아웃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규칙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(Rule)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기반 모델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부모 컨테이너나 다른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뷰와의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상대적 위치를 이용해 화면을 구성하는 방법</a:t>
                      </a:r>
                    </a:p>
                  </a:txBody>
                  <a:tcPr marL="81279" marR="81279" marT="40646" marB="406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1056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프레임 레이아웃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단위 모델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뷰만 보여주는 방법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단순하지만 여러 개의 뷰를 추가하는 경우 중첩시킬 수 있으므로 뷰를 중첩한 후 각 뷰를 전환하여 보여주는 방식으로 사용할 때 유용함</a:t>
                      </a:r>
                    </a:p>
                  </a:txBody>
                  <a:tcPr marL="81279" marR="81279" marT="40646" marB="406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861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 레이아웃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격자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(Grid)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모델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격자 모양의 배열을 이용하여 화면을 구성하는 방법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HTML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에서 많이 사용하는 정렬 방식과 유사하여 실용적임</a:t>
                      </a:r>
                    </a:p>
                  </a:txBody>
                  <a:tcPr marL="81279" marR="81279" marT="40646" marB="406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601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스크롤 뷰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스크롤이 가능한 컨테이너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 또는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뷰그룹이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들어갈 수 있으며 화면 영역을 넘어갈 때 스크롤 기능 제공</a:t>
                      </a:r>
                    </a:p>
                  </a:txBody>
                  <a:tcPr marL="81279" marR="81279" marT="40646" marB="406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</a:tbl>
          </a:graphicData>
        </a:graphic>
      </p:graphicFrame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37912" name="제목 4"/>
          <p:cNvSpPr>
            <a:spLocks noGrp="1"/>
          </p:cNvSpPr>
          <p:nvPr>
            <p:ph type="title"/>
          </p:nvPr>
        </p:nvSpPr>
        <p:spPr>
          <a:xfrm>
            <a:off x="736599" y="560212"/>
            <a:ext cx="7880927" cy="3287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+mn-lt"/>
              </a:rPr>
              <a:t>대표적인 레이아웃</a:t>
            </a:r>
          </a:p>
        </p:txBody>
      </p:sp>
      <p:sp>
        <p:nvSpPr>
          <p:cNvPr id="37913" name="TextBox 5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레이아웃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71980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39940" name="제목 7"/>
          <p:cNvSpPr>
            <a:spLocks noGrp="1"/>
          </p:cNvSpPr>
          <p:nvPr>
            <p:ph type="title"/>
          </p:nvPr>
        </p:nvSpPr>
        <p:spPr>
          <a:xfrm>
            <a:off x="736601" y="560212"/>
            <a:ext cx="8121072" cy="3287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+mn-lt"/>
              </a:rPr>
              <a:t>레이아웃에 따라 </a:t>
            </a:r>
            <a:r>
              <a:rPr lang="ko-KR" altLang="en-US" dirty="0" err="1" smtClean="0">
                <a:effectLst/>
                <a:latin typeface="+mn-lt"/>
              </a:rPr>
              <a:t>뷰를</a:t>
            </a:r>
            <a:r>
              <a:rPr lang="ko-KR" altLang="en-US" dirty="0" smtClean="0">
                <a:effectLst/>
                <a:latin typeface="+mn-lt"/>
              </a:rPr>
              <a:t> 추가하는 방식</a:t>
            </a:r>
          </a:p>
        </p:txBody>
      </p:sp>
      <p:sp>
        <p:nvSpPr>
          <p:cNvPr id="39941" name="TextBox 9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레이아웃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434" y="2532945"/>
            <a:ext cx="1524000" cy="215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59934" y="2596445"/>
            <a:ext cx="1388533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14967" y="2659945"/>
            <a:ext cx="12700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#1</a:t>
            </a:r>
            <a:endParaRPr lang="ko-KR" altLang="en-US" sz="978" b="1" dirty="0"/>
          </a:p>
        </p:txBody>
      </p:sp>
      <p:sp>
        <p:nvSpPr>
          <p:cNvPr id="11" name="직사각형 10"/>
          <p:cNvSpPr/>
          <p:nvPr/>
        </p:nvSpPr>
        <p:spPr>
          <a:xfrm>
            <a:off x="1159934" y="3002845"/>
            <a:ext cx="1388533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14967" y="3066345"/>
            <a:ext cx="12700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#2</a:t>
            </a:r>
            <a:endParaRPr lang="ko-KR" altLang="en-US" sz="978" b="1" dirty="0"/>
          </a:p>
        </p:txBody>
      </p:sp>
      <p:sp>
        <p:nvSpPr>
          <p:cNvPr id="13" name="직사각형 12"/>
          <p:cNvSpPr/>
          <p:nvPr/>
        </p:nvSpPr>
        <p:spPr>
          <a:xfrm>
            <a:off x="1159934" y="3413478"/>
            <a:ext cx="1388533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14967" y="3476978"/>
            <a:ext cx="12700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#3</a:t>
            </a:r>
            <a:endParaRPr lang="ko-KR" altLang="en-US" sz="978" b="1" dirty="0"/>
          </a:p>
        </p:txBody>
      </p:sp>
      <p:sp>
        <p:nvSpPr>
          <p:cNvPr id="15" name="직사각형 14"/>
          <p:cNvSpPr/>
          <p:nvPr/>
        </p:nvSpPr>
        <p:spPr>
          <a:xfrm>
            <a:off x="2810933" y="2532945"/>
            <a:ext cx="1524000" cy="215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874434" y="2596445"/>
            <a:ext cx="1388533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29467" y="2659945"/>
            <a:ext cx="12700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#1</a:t>
            </a:r>
            <a:endParaRPr lang="ko-KR" altLang="en-US" sz="978" b="1" dirty="0"/>
          </a:p>
        </p:txBody>
      </p:sp>
      <p:sp>
        <p:nvSpPr>
          <p:cNvPr id="18" name="직사각형 17"/>
          <p:cNvSpPr/>
          <p:nvPr/>
        </p:nvSpPr>
        <p:spPr>
          <a:xfrm>
            <a:off x="2874434" y="4247445"/>
            <a:ext cx="1388533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29467" y="4310945"/>
            <a:ext cx="12700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#3</a:t>
            </a:r>
            <a:endParaRPr lang="ko-KR" altLang="en-US" sz="978" b="1" dirty="0"/>
          </a:p>
        </p:txBody>
      </p:sp>
      <p:sp>
        <p:nvSpPr>
          <p:cNvPr id="20" name="직사각형 19"/>
          <p:cNvSpPr/>
          <p:nvPr/>
        </p:nvSpPr>
        <p:spPr>
          <a:xfrm>
            <a:off x="4525434" y="2532945"/>
            <a:ext cx="1524000" cy="215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588934" y="2596445"/>
            <a:ext cx="1397000" cy="20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35501" y="2643011"/>
            <a:ext cx="1299633" cy="1924756"/>
          </a:xfrm>
          <a:prstGeom prst="roundRect">
            <a:avLst>
              <a:gd name="adj" fmla="val 221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#1</a:t>
            </a:r>
            <a:endParaRPr lang="ko-KR" altLang="en-US" sz="978" b="1" dirty="0"/>
          </a:p>
        </p:txBody>
      </p:sp>
      <p:sp>
        <p:nvSpPr>
          <p:cNvPr id="23" name="직사각형 22"/>
          <p:cNvSpPr/>
          <p:nvPr/>
        </p:nvSpPr>
        <p:spPr>
          <a:xfrm>
            <a:off x="6684434" y="2532945"/>
            <a:ext cx="1714500" cy="215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747933" y="2596445"/>
            <a:ext cx="76200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02967" y="2659945"/>
            <a:ext cx="643467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#1</a:t>
            </a:r>
            <a:endParaRPr lang="ko-KR" altLang="en-US" sz="978" b="1" dirty="0"/>
          </a:p>
        </p:txBody>
      </p:sp>
      <p:sp>
        <p:nvSpPr>
          <p:cNvPr id="26" name="직사각형 25"/>
          <p:cNvSpPr/>
          <p:nvPr/>
        </p:nvSpPr>
        <p:spPr>
          <a:xfrm>
            <a:off x="7556500" y="2596445"/>
            <a:ext cx="76200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611533" y="2659945"/>
            <a:ext cx="643467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#2</a:t>
            </a:r>
            <a:endParaRPr lang="ko-KR" altLang="en-US" sz="978" b="1" dirty="0"/>
          </a:p>
        </p:txBody>
      </p:sp>
      <p:sp>
        <p:nvSpPr>
          <p:cNvPr id="28" name="직사각형 27"/>
          <p:cNvSpPr/>
          <p:nvPr/>
        </p:nvSpPr>
        <p:spPr>
          <a:xfrm>
            <a:off x="6747933" y="3019778"/>
            <a:ext cx="76200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02967" y="3083278"/>
            <a:ext cx="643467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#3</a:t>
            </a:r>
            <a:endParaRPr lang="ko-KR" altLang="en-US" sz="978" b="1" dirty="0"/>
          </a:p>
        </p:txBody>
      </p:sp>
      <p:sp>
        <p:nvSpPr>
          <p:cNvPr id="30" name="직사각형 29"/>
          <p:cNvSpPr/>
          <p:nvPr/>
        </p:nvSpPr>
        <p:spPr>
          <a:xfrm>
            <a:off x="7556500" y="3019778"/>
            <a:ext cx="76200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611533" y="3083278"/>
            <a:ext cx="643467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978" b="1" dirty="0"/>
              <a:t>버튼 </a:t>
            </a:r>
            <a:r>
              <a:rPr lang="en-US" altLang="ko-KR" sz="978" b="1" dirty="0"/>
              <a:t>#4</a:t>
            </a:r>
            <a:endParaRPr lang="ko-KR" altLang="en-US" sz="978" b="1" dirty="0"/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297745" y="3204634"/>
            <a:ext cx="134337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234267" y="2922412"/>
            <a:ext cx="698500" cy="297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89" b="1" dirty="0">
                <a:solidFill>
                  <a:srgbClr val="7C3B06"/>
                </a:solidFill>
              </a:rPr>
              <a:t>위쪽 </a:t>
            </a:r>
            <a:r>
              <a:rPr lang="en-US" altLang="ko-KR" sz="889" b="1" dirty="0">
                <a:solidFill>
                  <a:srgbClr val="7C3B06"/>
                </a:solidFill>
              </a:rPr>
              <a:t>(Top)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039534" y="3993445"/>
            <a:ext cx="1104900" cy="297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89" b="1" dirty="0">
                <a:solidFill>
                  <a:srgbClr val="7C3B06"/>
                </a:solidFill>
              </a:rPr>
              <a:t>아래쪽 </a:t>
            </a:r>
            <a:r>
              <a:rPr lang="en-US" altLang="ko-KR" sz="889" b="1" dirty="0">
                <a:solidFill>
                  <a:srgbClr val="7C3B06"/>
                </a:solidFill>
              </a:rPr>
              <a:t>(Bottom)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7934" y="2151945"/>
            <a:ext cx="1079500" cy="297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89" b="1" dirty="0">
                <a:solidFill>
                  <a:srgbClr val="7C3B06"/>
                </a:solidFill>
              </a:rPr>
              <a:t>2 </a:t>
            </a:r>
            <a:r>
              <a:rPr lang="ko-KR" altLang="en-US" sz="889" b="1" dirty="0">
                <a:solidFill>
                  <a:srgbClr val="7C3B06"/>
                </a:solidFill>
              </a:rPr>
              <a:t>행 </a:t>
            </a:r>
            <a:r>
              <a:rPr lang="en-US" altLang="ko-KR" sz="889" b="1" dirty="0">
                <a:solidFill>
                  <a:srgbClr val="7C3B06"/>
                </a:solidFill>
              </a:rPr>
              <a:t>(Columns)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5932311" y="3204634"/>
            <a:ext cx="134337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684434" y="2444044"/>
            <a:ext cx="1632655" cy="141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5922434" y="2525889"/>
            <a:ext cx="889000" cy="502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89" b="1" dirty="0">
                <a:solidFill>
                  <a:srgbClr val="7C3B06"/>
                </a:solidFill>
              </a:rPr>
              <a:t>2 </a:t>
            </a:r>
            <a:r>
              <a:rPr lang="ko-KR" altLang="en-US" sz="889" b="1" dirty="0">
                <a:solidFill>
                  <a:srgbClr val="7C3B06"/>
                </a:solidFill>
              </a:rPr>
              <a:t>열</a:t>
            </a:r>
            <a:endParaRPr lang="en-US" altLang="ko-KR" sz="889" b="1" dirty="0">
              <a:solidFill>
                <a:srgbClr val="7C3B06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89" b="1" dirty="0">
                <a:solidFill>
                  <a:srgbClr val="7C3B06"/>
                </a:solidFill>
              </a:rPr>
              <a:t>(Rows)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61434" y="2659945"/>
            <a:ext cx="698500" cy="502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89" b="1" dirty="0">
                <a:solidFill>
                  <a:srgbClr val="7C3B06"/>
                </a:solidFill>
              </a:rPr>
              <a:t>일렬</a:t>
            </a:r>
            <a:endParaRPr lang="en-US" altLang="ko-KR" sz="889" b="1" dirty="0">
              <a:solidFill>
                <a:srgbClr val="7C3B06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89" b="1" dirty="0">
                <a:solidFill>
                  <a:srgbClr val="7C3B06"/>
                </a:solidFill>
              </a:rPr>
              <a:t>추가</a:t>
            </a:r>
            <a:endParaRPr lang="en-US" altLang="ko-KR" sz="889" b="1" dirty="0">
              <a:solidFill>
                <a:srgbClr val="7C3B0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051278" y="4691945"/>
            <a:ext cx="1536700" cy="3386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67" b="1" dirty="0">
                <a:solidFill>
                  <a:srgbClr val="7C3B06"/>
                </a:solidFill>
              </a:rPr>
              <a:t>리니어 레이아웃</a:t>
            </a:r>
            <a:endParaRPr lang="en-US" altLang="ko-KR" sz="1067" b="1" dirty="0">
              <a:solidFill>
                <a:srgbClr val="7C3B0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2744612" y="4691945"/>
            <a:ext cx="1536700" cy="3386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67" b="1" dirty="0">
                <a:solidFill>
                  <a:srgbClr val="7C3B06"/>
                </a:solidFill>
              </a:rPr>
              <a:t>상대 레이아웃</a:t>
            </a:r>
            <a:endParaRPr lang="en-US" altLang="ko-KR" sz="1067" b="1" dirty="0">
              <a:solidFill>
                <a:srgbClr val="7C3B0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497212" y="4691945"/>
            <a:ext cx="1536700" cy="3386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67" b="1" dirty="0">
                <a:solidFill>
                  <a:srgbClr val="7C3B06"/>
                </a:solidFill>
              </a:rPr>
              <a:t>프레임 레이아웃</a:t>
            </a:r>
            <a:endParaRPr lang="en-US" altLang="ko-KR" sz="1067" b="1" dirty="0">
              <a:solidFill>
                <a:srgbClr val="7C3B0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6808612" y="4691945"/>
            <a:ext cx="1536700" cy="3386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67" b="1" dirty="0">
                <a:solidFill>
                  <a:srgbClr val="7C3B06"/>
                </a:solidFill>
              </a:rPr>
              <a:t>테이블 레이아웃</a:t>
            </a:r>
            <a:endParaRPr lang="en-US" altLang="ko-KR" sz="1067" b="1" dirty="0">
              <a:solidFill>
                <a:srgbClr val="7C3B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108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08113"/>
            <a:ext cx="1695450" cy="421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95" y="1430411"/>
            <a:ext cx="1685925" cy="2809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1408113"/>
            <a:ext cx="1657350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980" y="1408113"/>
            <a:ext cx="1724025" cy="1638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310" y="1403351"/>
            <a:ext cx="1743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0534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444501" y="4191000"/>
            <a:ext cx="1339144" cy="399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3316" name="직사각형 27"/>
          <p:cNvSpPr>
            <a:spLocks noChangeArrowheads="1"/>
          </p:cNvSpPr>
          <p:nvPr/>
        </p:nvSpPr>
        <p:spPr bwMode="auto">
          <a:xfrm>
            <a:off x="0" y="1460500"/>
            <a:ext cx="2667000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778" b="1">
                <a:solidFill>
                  <a:srgbClr val="7030A0"/>
                </a:solidFill>
                <a:latin typeface="+mn-lt"/>
              </a:rPr>
              <a:t>레이아웃</a:t>
            </a:r>
            <a:r>
              <a:rPr lang="en-US" altLang="ko-KR" sz="1778" b="1">
                <a:solidFill>
                  <a:srgbClr val="7030A0"/>
                </a:solidFill>
                <a:latin typeface="+mn-lt"/>
              </a:rPr>
              <a:t> </a:t>
            </a:r>
            <a:r>
              <a:rPr lang="ko-KR" altLang="en-US" sz="1778" b="1">
                <a:solidFill>
                  <a:srgbClr val="7030A0"/>
                </a:solidFill>
                <a:latin typeface="+mn-lt"/>
              </a:rPr>
              <a:t>인플레이션</a:t>
            </a:r>
            <a:endParaRPr lang="ko-KR" altLang="en-US" sz="1778">
              <a:latin typeface="+mn-lt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843389" y="2257778"/>
            <a:ext cx="1044222" cy="146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chemeClr val="tx1"/>
                </a:solidFill>
              </a:rPr>
              <a:t>메인</a:t>
            </a:r>
            <a:endParaRPr lang="en-US" altLang="ko-KR" sz="1422" b="1" dirty="0">
              <a:solidFill>
                <a:schemeClr val="tx1"/>
              </a:solidFill>
            </a:endParaRPr>
          </a:p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chemeClr val="tx1"/>
                </a:solidFill>
              </a:rPr>
              <a:t>액티비티</a:t>
            </a:r>
          </a:p>
        </p:txBody>
      </p:sp>
      <p:sp>
        <p:nvSpPr>
          <p:cNvPr id="13318" name="직사각형 27"/>
          <p:cNvSpPr>
            <a:spLocks noChangeArrowheads="1"/>
          </p:cNvSpPr>
          <p:nvPr/>
        </p:nvSpPr>
        <p:spPr bwMode="auto">
          <a:xfrm>
            <a:off x="2603500" y="1485900"/>
            <a:ext cx="1524000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778" b="1">
                <a:solidFill>
                  <a:srgbClr val="7030A0"/>
                </a:solidFill>
                <a:latin typeface="+mn-lt"/>
              </a:rPr>
              <a:t>화면 전환</a:t>
            </a:r>
            <a:endParaRPr lang="ko-KR" altLang="en-US" sz="1778">
              <a:latin typeface="+mn-lt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rot="5400000">
            <a:off x="3268839" y="4033661"/>
            <a:ext cx="575733" cy="1412"/>
          </a:xfrm>
          <a:prstGeom prst="straightConnector1">
            <a:avLst/>
          </a:prstGeom>
          <a:ln w="285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16200000" flipV="1">
            <a:off x="2893484" y="4033661"/>
            <a:ext cx="575733" cy="1412"/>
          </a:xfrm>
          <a:prstGeom prst="straightConnector1">
            <a:avLst/>
          </a:prstGeom>
          <a:ln w="285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2349500" y="3873500"/>
            <a:ext cx="863600" cy="318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78" b="1" dirty="0">
                <a:solidFill>
                  <a:srgbClr val="7C3B06"/>
                </a:solidFill>
              </a:rPr>
              <a:t>띄우기</a:t>
            </a:r>
            <a:endParaRPr lang="en-US" altLang="ko-KR" sz="978" b="1" dirty="0">
              <a:solidFill>
                <a:srgbClr val="7C3B0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3390900" y="3873500"/>
            <a:ext cx="863600" cy="318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78" b="1" dirty="0">
                <a:solidFill>
                  <a:srgbClr val="7C3B06"/>
                </a:solidFill>
              </a:rPr>
              <a:t>응답</a:t>
            </a:r>
            <a:endParaRPr lang="en-US" altLang="ko-KR" sz="978" b="1" dirty="0">
              <a:solidFill>
                <a:srgbClr val="7C3B06"/>
              </a:solidFill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843389" y="4381500"/>
            <a:ext cx="1044222" cy="146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chemeClr val="tx1"/>
                </a:solidFill>
              </a:rPr>
              <a:t>또다른</a:t>
            </a:r>
            <a:endParaRPr lang="en-US" altLang="ko-KR" sz="1422" b="1" dirty="0">
              <a:solidFill>
                <a:schemeClr val="tx1"/>
              </a:solidFill>
            </a:endParaRPr>
          </a:p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chemeClr val="tx1"/>
                </a:solidFill>
              </a:rPr>
              <a:t>액티비티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889501" y="2159000"/>
            <a:ext cx="3429000" cy="347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3325" name="AutoShape 607"/>
          <p:cNvSpPr>
            <a:spLocks noChangeArrowheads="1"/>
          </p:cNvSpPr>
          <p:nvPr/>
        </p:nvSpPr>
        <p:spPr bwMode="auto">
          <a:xfrm>
            <a:off x="4984044" y="2904067"/>
            <a:ext cx="3245556" cy="2658533"/>
          </a:xfrm>
          <a:prstGeom prst="roundRect">
            <a:avLst>
              <a:gd name="adj" fmla="val 6134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246C98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4844" tIns="34844" rIns="34844" bIns="34844" anchor="ctr"/>
          <a:lstStyle>
            <a:lvl1pPr marL="92075" indent="-92075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953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ko-KR" sz="622">
              <a:latin typeface="+mn-lt"/>
              <a:ea typeface="산돌고딕B" pitchFamily="18" charset="-127"/>
            </a:endParaRPr>
          </a:p>
        </p:txBody>
      </p:sp>
      <p:sp>
        <p:nvSpPr>
          <p:cNvPr id="73" name="Rectangle 609"/>
          <p:cNvSpPr>
            <a:spLocks noChangeArrowheads="1"/>
          </p:cNvSpPr>
          <p:nvPr/>
        </p:nvSpPr>
        <p:spPr bwMode="auto">
          <a:xfrm>
            <a:off x="5738307" y="2438340"/>
            <a:ext cx="2074286" cy="2188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884778" fontAlgn="b">
              <a:spcBef>
                <a:spcPct val="80000"/>
              </a:spcBef>
              <a:defRPr/>
            </a:pPr>
            <a:r>
              <a:rPr lang="ko-KR" altLang="en-US" sz="1422" b="1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안드로이드 애플리케이션</a:t>
            </a:r>
            <a:endParaRPr lang="en-US" altLang="ko-KR" sz="1422" b="1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</p:txBody>
      </p:sp>
      <p:pic>
        <p:nvPicPr>
          <p:cNvPr id="133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11" y="4023078"/>
            <a:ext cx="445911" cy="45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8" name="Group 720"/>
          <p:cNvGrpSpPr>
            <a:grpSpLocks/>
          </p:cNvGrpSpPr>
          <p:nvPr/>
        </p:nvGrpSpPr>
        <p:grpSpPr bwMode="auto">
          <a:xfrm>
            <a:off x="5717823" y="3124200"/>
            <a:ext cx="2413000" cy="508000"/>
            <a:chOff x="-1514" y="1623"/>
            <a:chExt cx="693" cy="302"/>
          </a:xfrm>
        </p:grpSpPr>
        <p:sp>
          <p:nvSpPr>
            <p:cNvPr id="13384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067">
                <a:latin typeface="+mn-lt"/>
              </a:endParaRPr>
            </a:p>
          </p:txBody>
        </p:sp>
        <p:grpSp>
          <p:nvGrpSpPr>
            <p:cNvPr id="13385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13386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  <p:sp>
            <p:nvSpPr>
              <p:cNvPr id="13387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6287911" y="3224390"/>
            <a:ext cx="1270000" cy="311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rgbClr val="002060"/>
                </a:solidFill>
                <a:cs typeface="Tahoma" pitchFamily="34" charset="0"/>
              </a:rPr>
              <a:t>액티비티</a:t>
            </a:r>
            <a:endParaRPr lang="en-US" altLang="ko-KR" sz="1067" b="1" dirty="0">
              <a:solidFill>
                <a:srgbClr val="002060"/>
              </a:solidFill>
            </a:endParaRPr>
          </a:p>
        </p:txBody>
      </p:sp>
      <p:grpSp>
        <p:nvGrpSpPr>
          <p:cNvPr id="13330" name="Group 720"/>
          <p:cNvGrpSpPr>
            <a:grpSpLocks/>
          </p:cNvGrpSpPr>
          <p:nvPr/>
        </p:nvGrpSpPr>
        <p:grpSpPr bwMode="auto">
          <a:xfrm>
            <a:off x="5717823" y="3695700"/>
            <a:ext cx="2413000" cy="508000"/>
            <a:chOff x="-1514" y="1623"/>
            <a:chExt cx="693" cy="302"/>
          </a:xfrm>
        </p:grpSpPr>
        <p:sp>
          <p:nvSpPr>
            <p:cNvPr id="13380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067">
                <a:latin typeface="+mn-lt"/>
              </a:endParaRPr>
            </a:p>
          </p:txBody>
        </p:sp>
        <p:grpSp>
          <p:nvGrpSpPr>
            <p:cNvPr id="13381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13382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  <p:sp>
            <p:nvSpPr>
              <p:cNvPr id="13383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287911" y="3795889"/>
            <a:ext cx="1270000" cy="311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rgbClr val="002060"/>
                </a:solidFill>
                <a:cs typeface="Tahoma" pitchFamily="34" charset="0"/>
              </a:rPr>
              <a:t>서비스</a:t>
            </a:r>
            <a:endParaRPr lang="en-US" altLang="ko-KR" sz="1067" b="1" dirty="0">
              <a:solidFill>
                <a:srgbClr val="002060"/>
              </a:solidFill>
            </a:endParaRPr>
          </a:p>
        </p:txBody>
      </p:sp>
      <p:grpSp>
        <p:nvGrpSpPr>
          <p:cNvPr id="13332" name="Group 720"/>
          <p:cNvGrpSpPr>
            <a:grpSpLocks/>
          </p:cNvGrpSpPr>
          <p:nvPr/>
        </p:nvGrpSpPr>
        <p:grpSpPr bwMode="auto">
          <a:xfrm>
            <a:off x="5717823" y="4281311"/>
            <a:ext cx="2413000" cy="508000"/>
            <a:chOff x="-1514" y="1623"/>
            <a:chExt cx="693" cy="302"/>
          </a:xfrm>
        </p:grpSpPr>
        <p:sp>
          <p:nvSpPr>
            <p:cNvPr id="13376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067">
                <a:latin typeface="+mn-lt"/>
              </a:endParaRPr>
            </a:p>
          </p:txBody>
        </p:sp>
        <p:grpSp>
          <p:nvGrpSpPr>
            <p:cNvPr id="13377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13378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  <p:sp>
            <p:nvSpPr>
              <p:cNvPr id="13379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6287911" y="4381501"/>
            <a:ext cx="2032000" cy="311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rgbClr val="002060"/>
                </a:solidFill>
              </a:rPr>
              <a:t>브로드캐스트 수신자</a:t>
            </a:r>
            <a:endParaRPr lang="en-US" altLang="ko-KR" sz="1422" b="1" dirty="0">
              <a:solidFill>
                <a:srgbClr val="002060"/>
              </a:solidFill>
            </a:endParaRPr>
          </a:p>
        </p:txBody>
      </p:sp>
      <p:grpSp>
        <p:nvGrpSpPr>
          <p:cNvPr id="13334" name="Group 720"/>
          <p:cNvGrpSpPr>
            <a:grpSpLocks/>
          </p:cNvGrpSpPr>
          <p:nvPr/>
        </p:nvGrpSpPr>
        <p:grpSpPr bwMode="auto">
          <a:xfrm>
            <a:off x="5717823" y="4852812"/>
            <a:ext cx="2413000" cy="508000"/>
            <a:chOff x="-1514" y="1623"/>
            <a:chExt cx="693" cy="302"/>
          </a:xfrm>
        </p:grpSpPr>
        <p:sp>
          <p:nvSpPr>
            <p:cNvPr id="13372" name="AutoShape 721"/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067">
                <a:latin typeface="+mn-lt"/>
              </a:endParaRPr>
            </a:p>
          </p:txBody>
        </p:sp>
        <p:grpSp>
          <p:nvGrpSpPr>
            <p:cNvPr id="13373" name="Group 722"/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13374" name="AutoShape 723"/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  <p:sp>
            <p:nvSpPr>
              <p:cNvPr id="13375" name="AutoShape 724"/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067">
                  <a:latin typeface="+mn-lt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6287911" y="4953000"/>
            <a:ext cx="1270000" cy="311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422" b="1" dirty="0">
                <a:solidFill>
                  <a:srgbClr val="002060"/>
                </a:solidFill>
              </a:rPr>
              <a:t>내용 제공자</a:t>
            </a:r>
            <a:endParaRPr lang="en-US" altLang="ko-KR" sz="1422" b="1" dirty="0">
              <a:solidFill>
                <a:srgbClr val="002060"/>
              </a:solidFill>
            </a:endParaRPr>
          </a:p>
        </p:txBody>
      </p:sp>
      <p:pic>
        <p:nvPicPr>
          <p:cNvPr id="13336" name="그림 40" descr="activity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622" y="3208867"/>
            <a:ext cx="310444" cy="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11" y="4326467"/>
            <a:ext cx="444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그림 43" descr="dataprovider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89" y="4921956"/>
            <a:ext cx="381000" cy="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그림 3" descr="service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11" y="3718278"/>
            <a:ext cx="3824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그림 45" descr="sym_def_app_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1" y="2386189"/>
            <a:ext cx="381000" cy="3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hape 105"/>
          <p:cNvCxnSpPr/>
          <p:nvPr/>
        </p:nvCxnSpPr>
        <p:spPr>
          <a:xfrm rot="10800000" flipV="1">
            <a:off x="5240866" y="3383844"/>
            <a:ext cx="654756" cy="639234"/>
          </a:xfrm>
          <a:prstGeom prst="curvedConnector2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95"/>
          <p:cNvCxnSpPr/>
          <p:nvPr/>
        </p:nvCxnSpPr>
        <p:spPr>
          <a:xfrm rot="10800000" flipV="1">
            <a:off x="5463823" y="3939823"/>
            <a:ext cx="392289" cy="307622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95"/>
          <p:cNvCxnSpPr/>
          <p:nvPr/>
        </p:nvCxnSpPr>
        <p:spPr>
          <a:xfrm rot="10800000">
            <a:off x="5463823" y="4247445"/>
            <a:ext cx="354189" cy="301978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95"/>
          <p:cNvCxnSpPr/>
          <p:nvPr/>
        </p:nvCxnSpPr>
        <p:spPr>
          <a:xfrm rot="10800000">
            <a:off x="5240867" y="4473223"/>
            <a:ext cx="587022" cy="625123"/>
          </a:xfrm>
          <a:prstGeom prst="curvedConnector2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직사각형 27"/>
          <p:cNvSpPr>
            <a:spLocks noChangeArrowheads="1"/>
          </p:cNvSpPr>
          <p:nvPr/>
        </p:nvSpPr>
        <p:spPr bwMode="auto">
          <a:xfrm>
            <a:off x="5369278" y="1487311"/>
            <a:ext cx="2603500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778" b="1">
                <a:solidFill>
                  <a:srgbClr val="7030A0"/>
                </a:solidFill>
                <a:latin typeface="+mn-lt"/>
              </a:rPr>
              <a:t>애플리케이션 구성요소</a:t>
            </a:r>
            <a:endParaRPr lang="ko-KR" altLang="en-US" sz="1778">
              <a:latin typeface="+mn-lt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444500" y="4178301"/>
            <a:ext cx="1731433" cy="849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422" b="1" dirty="0">
              <a:solidFill>
                <a:schemeClr val="tx1"/>
              </a:solidFill>
            </a:endParaRPr>
          </a:p>
        </p:txBody>
      </p:sp>
      <p:pic>
        <p:nvPicPr>
          <p:cNvPr id="133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032000"/>
            <a:ext cx="1016000" cy="200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/>
          <p:cNvSpPr txBox="1"/>
          <p:nvPr/>
        </p:nvSpPr>
        <p:spPr bwMode="auto">
          <a:xfrm>
            <a:off x="1286933" y="5024968"/>
            <a:ext cx="863600" cy="5438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78" b="1" dirty="0">
                <a:solidFill>
                  <a:srgbClr val="7C3B06"/>
                </a:solidFill>
              </a:rPr>
              <a:t>인플레이션</a:t>
            </a:r>
            <a:r>
              <a:rPr lang="en-US" altLang="ko-KR" sz="978" b="1" dirty="0">
                <a:solidFill>
                  <a:srgbClr val="7C3B06"/>
                </a:solidFill>
              </a:rPr>
              <a:t>(Inflation)</a:t>
            </a: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 rot="16200000" flipH="1">
            <a:off x="1069622" y="5328355"/>
            <a:ext cx="458612" cy="1412"/>
          </a:xfrm>
          <a:prstGeom prst="straightConnector1">
            <a:avLst/>
          </a:prstGeom>
          <a:ln w="285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utoShape 43"/>
          <p:cNvSpPr>
            <a:spLocks noChangeArrowheads="1"/>
          </p:cNvSpPr>
          <p:nvPr/>
        </p:nvSpPr>
        <p:spPr bwMode="auto">
          <a:xfrm>
            <a:off x="605367" y="5558367"/>
            <a:ext cx="1388533" cy="728133"/>
          </a:xfrm>
          <a:prstGeom prst="roundRect">
            <a:avLst>
              <a:gd name="adj" fmla="val 18343"/>
            </a:avLst>
          </a:prstGeom>
          <a:solidFill>
            <a:schemeClr val="accent1">
              <a:lumMod val="75000"/>
            </a:schemeClr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>
              <a:defRPr/>
            </a:pPr>
            <a:endParaRPr lang="ko-KR" altLang="en-US" sz="1067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8" name="TextBox 117"/>
          <p:cNvSpPr txBox="1"/>
          <p:nvPr/>
        </p:nvSpPr>
        <p:spPr bwMode="auto">
          <a:xfrm>
            <a:off x="602545" y="5659967"/>
            <a:ext cx="1435100" cy="3386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67" b="1" dirty="0">
                <a:solidFill>
                  <a:srgbClr val="FFFFCC"/>
                </a:solidFill>
              </a:rPr>
              <a:t>버튼</a:t>
            </a:r>
            <a:r>
              <a:rPr lang="en-US" altLang="ko-KR" sz="1067" b="1" dirty="0">
                <a:solidFill>
                  <a:srgbClr val="FFFFCC"/>
                </a:solidFill>
              </a:rPr>
              <a:t> </a:t>
            </a:r>
            <a:r>
              <a:rPr lang="ko-KR" altLang="en-US" sz="1067" b="1" dirty="0">
                <a:solidFill>
                  <a:srgbClr val="FFFFCC"/>
                </a:solidFill>
              </a:rPr>
              <a:t>레이아웃 파일</a:t>
            </a:r>
            <a:endParaRPr lang="en-US" altLang="ko-KR" sz="1067" b="1" dirty="0">
              <a:solidFill>
                <a:srgbClr val="FFFFC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 bwMode="auto">
          <a:xfrm>
            <a:off x="533400" y="5871634"/>
            <a:ext cx="1524000" cy="297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89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/res/layout/button.xml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80534" y="2349500"/>
            <a:ext cx="8255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944034" y="2603501"/>
            <a:ext cx="6985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122" name="TextBox 8"/>
          <p:cNvSpPr txBox="1">
            <a:spLocks noChangeArrowheads="1"/>
          </p:cNvSpPr>
          <p:nvPr/>
        </p:nvSpPr>
        <p:spPr bwMode="auto">
          <a:xfrm>
            <a:off x="850901" y="2730501"/>
            <a:ext cx="905933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067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버튼</a:t>
            </a:r>
            <a:endParaRPr lang="en-US" altLang="ko-KR" sz="1067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rot="5400000">
            <a:off x="753534" y="3726745"/>
            <a:ext cx="1087967" cy="1411"/>
          </a:xfrm>
          <a:prstGeom prst="straightConnector1">
            <a:avLst/>
          </a:prstGeom>
          <a:ln w="285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 bwMode="auto">
          <a:xfrm>
            <a:off x="1557867" y="3911600"/>
            <a:ext cx="863600" cy="318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78" b="1" dirty="0">
                <a:solidFill>
                  <a:srgbClr val="7C3B06"/>
                </a:solidFill>
              </a:rPr>
              <a:t>메모리</a:t>
            </a:r>
            <a:endParaRPr lang="en-US" altLang="ko-KR" sz="978" b="1" dirty="0">
              <a:solidFill>
                <a:srgbClr val="7C3B06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444500" y="4318000"/>
            <a:ext cx="171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44500" y="4453467"/>
            <a:ext cx="171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44500" y="4588933"/>
            <a:ext cx="171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4500" y="4724400"/>
            <a:ext cx="171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4500" y="4859867"/>
            <a:ext cx="171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5400000">
            <a:off x="222250" y="4591051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412750" y="46037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>
            <a:off x="603250" y="46037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5400000">
            <a:off x="793750" y="46037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5400000">
            <a:off x="984250" y="46037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5400000">
            <a:off x="1174750" y="46037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>
            <a:off x="1365250" y="46037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1555750" y="46037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 bwMode="auto">
          <a:xfrm>
            <a:off x="558801" y="4191000"/>
            <a:ext cx="12065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버튼 객체</a:t>
            </a:r>
            <a:endParaRPr lang="en-US" altLang="ko-KR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8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프로그래밍을 하기 위해 공부해야 할 것들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</a:p>
          <a:p>
            <a:pPr marL="400050" lvl="1" indent="180975"/>
            <a:r>
              <a:rPr lang="ko-KR" altLang="en-US" sz="105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개발환경설치</a:t>
            </a:r>
            <a:r>
              <a:rPr lang="en-US" altLang="ko-KR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스튜디오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 프로젝트 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ko-KR" altLang="ko-KR" sz="900" b="1" kern="100" dirty="0" err="1" smtClean="0">
                <a:solidFill>
                  <a:srgbClr val="000000"/>
                </a:solidFill>
                <a:cs typeface="Times New Roman"/>
              </a:rPr>
              <a:t>매니페스트</a:t>
            </a:r>
            <a:endParaRPr lang="en-US" altLang="ko-KR" sz="600" b="1" kern="100" dirty="0">
              <a:solidFill>
                <a:srgbClr val="000000"/>
              </a:solidFill>
              <a:cs typeface="Times New Roman"/>
            </a:endParaRPr>
          </a:p>
          <a:p>
            <a:pPr lvl="2"/>
            <a:r>
              <a:rPr lang="ko-KR" altLang="ko-KR" sz="900" b="1" kern="100" dirty="0" err="1" smtClean="0">
                <a:solidFill>
                  <a:srgbClr val="000000"/>
                </a:solidFill>
                <a:cs typeface="Times New Roman"/>
              </a:rPr>
              <a:t>액티비티</a:t>
            </a:r>
            <a:endParaRPr lang="en-US" altLang="ko-KR" sz="600" b="1" kern="100" dirty="0">
              <a:solidFill>
                <a:srgbClr val="000000"/>
              </a:solidFill>
              <a:cs typeface="Times New Roman"/>
            </a:endParaRPr>
          </a:p>
          <a:p>
            <a:pPr lvl="2"/>
            <a:r>
              <a:rPr lang="ko-KR" altLang="en-US" sz="900" b="1" kern="100" dirty="0" smtClean="0">
                <a:solidFill>
                  <a:srgbClr val="000000"/>
                </a:solidFill>
                <a:cs typeface="Times New Roman"/>
              </a:rPr>
              <a:t>리소스</a:t>
            </a:r>
            <a:endParaRPr lang="en-US" altLang="ko-KR" sz="900" b="1" kern="100" dirty="0">
              <a:solidFill>
                <a:srgbClr val="000000"/>
              </a:solidFill>
              <a:cs typeface="Times New Roman"/>
            </a:endParaRPr>
          </a:p>
          <a:p>
            <a:pPr lvl="2"/>
            <a:r>
              <a:rPr lang="ko-KR" altLang="en-US" sz="900" b="1" kern="100" dirty="0" smtClean="0">
                <a:solidFill>
                  <a:srgbClr val="000000"/>
                </a:solidFill>
                <a:cs typeface="Times New Roman"/>
              </a:rPr>
              <a:t>레이아웃</a:t>
            </a:r>
            <a:endParaRPr lang="en-US" altLang="ko-KR" sz="900" b="1" kern="100" dirty="0">
              <a:solidFill>
                <a:srgbClr val="000000"/>
              </a:solidFill>
              <a:cs typeface="Times New Roman"/>
            </a:endParaRPr>
          </a:p>
          <a:p>
            <a:pPr lvl="2"/>
            <a:r>
              <a:rPr lang="ko-KR" altLang="en-US" sz="900" b="1" kern="100" dirty="0" err="1" smtClean="0">
                <a:solidFill>
                  <a:srgbClr val="000000"/>
                </a:solidFill>
                <a:cs typeface="Times New Roman"/>
              </a:rPr>
              <a:t>위젯</a:t>
            </a:r>
            <a:endParaRPr lang="en-US" altLang="ko-KR" sz="900" b="1" kern="100" dirty="0">
              <a:solidFill>
                <a:srgbClr val="000000"/>
              </a:solidFill>
              <a:cs typeface="Times New Roman"/>
            </a:endParaRPr>
          </a:p>
          <a:p>
            <a:pPr lvl="2"/>
            <a:r>
              <a:rPr lang="ko-KR" altLang="en-US" sz="900" b="1" kern="100" dirty="0" err="1">
                <a:solidFill>
                  <a:srgbClr val="000000"/>
                </a:solidFill>
                <a:cs typeface="Times New Roman"/>
              </a:rPr>
              <a:t>액티비티</a:t>
            </a:r>
            <a:r>
              <a:rPr lang="ko-KR" altLang="en-US" sz="900" b="1" kern="100" dirty="0">
                <a:solidFill>
                  <a:srgbClr val="000000"/>
                </a:solidFill>
                <a:cs typeface="Times New Roman"/>
              </a:rPr>
              <a:t> 생명 주기 </a:t>
            </a:r>
            <a:r>
              <a:rPr lang="en-US" altLang="ko-KR" sz="900" b="1" kern="100" dirty="0">
                <a:solidFill>
                  <a:srgbClr val="000000"/>
                </a:solidFill>
                <a:cs typeface="Times New Roman"/>
              </a:rPr>
              <a:t>(</a:t>
            </a:r>
            <a:r>
              <a:rPr lang="en-US" altLang="ko-KR" sz="900" dirty="0"/>
              <a:t>Activity Lifecycle</a:t>
            </a:r>
            <a:r>
              <a:rPr lang="en-US" altLang="ko-KR" sz="900" dirty="0" smtClean="0"/>
              <a:t>)</a:t>
            </a:r>
            <a:endParaRPr lang="en-US" altLang="ko-KR" sz="900" b="1" kern="100" dirty="0">
              <a:solidFill>
                <a:srgbClr val="000000"/>
              </a:solidFill>
              <a:cs typeface="Times New Roman"/>
            </a:endParaRPr>
          </a:p>
          <a:p>
            <a:pPr lvl="2"/>
            <a:r>
              <a:rPr lang="ko-KR" altLang="en-US" sz="900" b="1" kern="100" dirty="0" err="1" smtClean="0">
                <a:solidFill>
                  <a:srgbClr val="000000"/>
                </a:solidFill>
                <a:cs typeface="Times New Roman"/>
              </a:rPr>
              <a:t>인텐트</a:t>
            </a:r>
            <a:endParaRPr lang="en-US" altLang="ko-KR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 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프로젝트를 위한 가이드 및 </a:t>
            </a:r>
            <a:r>
              <a:rPr lang="en-US" altLang="ko-KR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SVN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기본위젯과</a:t>
            </a:r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레이아웃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어플리케이션 구성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10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위젯과</a:t>
            </a:r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이벤트 활용하기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선택 </a:t>
            </a:r>
            <a:r>
              <a:rPr lang="ko-KR" altLang="en-US" sz="10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위젯의</a:t>
            </a:r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사용과 </a:t>
            </a:r>
            <a:r>
              <a:rPr lang="ko-KR" altLang="en-US" sz="10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커스텀뷰</a:t>
            </a:r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만들기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그래픽</a:t>
            </a:r>
            <a:endParaRPr lang="en-US" altLang="ko-KR" sz="105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050" dirty="0" smtClean="0"/>
              <a:t>PJT </a:t>
            </a:r>
            <a:r>
              <a:rPr lang="ko-KR" altLang="en-US" sz="1050" dirty="0"/>
              <a:t>기획서 </a:t>
            </a:r>
            <a:r>
              <a:rPr lang="ko-KR" altLang="en-US" sz="1050" dirty="0" smtClean="0"/>
              <a:t>발표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/>
              <a:t>스레드와</a:t>
            </a:r>
            <a:r>
              <a:rPr lang="ko-KR" altLang="en-US" sz="1050" dirty="0"/>
              <a:t> </a:t>
            </a:r>
            <a:r>
              <a:rPr lang="ko-KR" altLang="en-US" sz="1050" dirty="0" err="1" smtClean="0"/>
              <a:t>에니메이션</a:t>
            </a:r>
            <a:endParaRPr lang="en-US" altLang="ko-KR" sz="1050" dirty="0"/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네트워킹</a:t>
            </a:r>
            <a:endParaRPr lang="ko-KR" altLang="en-US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멀티미디어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위치기반 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서비스다양한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위젯과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이벤트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활용하기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050" dirty="0"/>
              <a:t>PJT </a:t>
            </a:r>
            <a:r>
              <a:rPr lang="ko-KR" altLang="en-US" sz="1050" dirty="0"/>
              <a:t>중간 발표</a:t>
            </a:r>
          </a:p>
          <a:p>
            <a:pPr marL="400050" lvl="1" indent="0">
              <a:buNone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43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#3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메시징</a:t>
            </a:r>
            <a:endParaRPr lang="ko-KR" altLang="en-US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근거리 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통신과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센서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/>
              <a:t>실전 </a:t>
            </a:r>
            <a:r>
              <a:rPr lang="ko-KR" altLang="en-US" sz="1050" dirty="0" err="1"/>
              <a:t>어플</a:t>
            </a:r>
            <a:r>
              <a:rPr lang="ko-KR" altLang="en-US" sz="1050" dirty="0"/>
              <a:t> 분석</a:t>
            </a:r>
          </a:p>
          <a:p>
            <a:pPr marL="400050" lvl="1" indent="180975"/>
            <a:r>
              <a:rPr lang="ko-KR" altLang="en-US" sz="1050" dirty="0" err="1" smtClean="0"/>
              <a:t>안드로이드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마켓 소개 및 등록</a:t>
            </a: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/>
              <a:t>팀 프로젝트 발표</a:t>
            </a:r>
          </a:p>
          <a:p>
            <a:pPr marL="400050" lvl="1" indent="180975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581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7856" y="885453"/>
            <a:ext cx="5027788" cy="53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2280" indent="-162280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600" b="1" dirty="0">
                <a:cs typeface="Tahoma" pitchFamily="34" charset="0"/>
              </a:rPr>
              <a:t>뷰</a:t>
            </a:r>
            <a:r>
              <a:rPr lang="en-US" altLang="ko-KR" sz="1600" b="1" dirty="0">
                <a:cs typeface="Tahoma" pitchFamily="34" charset="0"/>
              </a:rPr>
              <a:t>(View) </a:t>
            </a: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400" dirty="0">
                <a:cs typeface="Tahoma" pitchFamily="34" charset="0"/>
              </a:rPr>
              <a:t>- </a:t>
            </a:r>
            <a:r>
              <a:rPr lang="ko-KR" altLang="en-US" sz="1400" dirty="0">
                <a:cs typeface="Tahoma" pitchFamily="34" charset="0"/>
              </a:rPr>
              <a:t>화면에 보이는 각각의 것들 </a:t>
            </a:r>
            <a:r>
              <a:rPr lang="en-US" altLang="ko-KR" sz="1400" dirty="0">
                <a:cs typeface="Tahoma" pitchFamily="34" charset="0"/>
              </a:rPr>
              <a:t>(</a:t>
            </a:r>
            <a:r>
              <a:rPr lang="ko-KR" altLang="en-US" sz="1400" dirty="0">
                <a:cs typeface="Tahoma" pitchFamily="34" charset="0"/>
              </a:rPr>
              <a:t>버튼</a:t>
            </a:r>
            <a:r>
              <a:rPr lang="en-US" altLang="ko-KR" sz="1400" dirty="0">
                <a:cs typeface="Tahoma" pitchFamily="34" charset="0"/>
              </a:rPr>
              <a:t>, </a:t>
            </a:r>
            <a:r>
              <a:rPr lang="ko-KR" altLang="en-US" sz="1400" dirty="0">
                <a:cs typeface="Tahoma" pitchFamily="34" charset="0"/>
              </a:rPr>
              <a:t>텍스트</a:t>
            </a:r>
            <a:r>
              <a:rPr lang="en-US" altLang="ko-KR" sz="1400" dirty="0">
                <a:cs typeface="Tahoma" pitchFamily="34" charset="0"/>
              </a:rPr>
              <a:t> </a:t>
            </a:r>
            <a:r>
              <a:rPr lang="ko-KR" altLang="en-US" sz="1400" dirty="0">
                <a:cs typeface="Tahoma" pitchFamily="34" charset="0"/>
              </a:rPr>
              <a:t>등등</a:t>
            </a:r>
            <a:r>
              <a:rPr lang="en-US" altLang="ko-KR" sz="1400" dirty="0">
                <a:cs typeface="Tahoma" pitchFamily="34" charset="0"/>
              </a:rPr>
              <a:t>)</a:t>
            </a: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400" dirty="0">
                <a:cs typeface="Tahoma" pitchFamily="34" charset="0"/>
              </a:rPr>
              <a:t>- </a:t>
            </a:r>
            <a:r>
              <a:rPr lang="ko-KR" altLang="en-US" sz="1400" dirty="0">
                <a:cs typeface="Tahoma" pitchFamily="34" charset="0"/>
              </a:rPr>
              <a:t>흔히 </a:t>
            </a:r>
            <a:r>
              <a:rPr lang="ko-KR" altLang="en-US" sz="1400" dirty="0" err="1"/>
              <a:t>콘트롤</a:t>
            </a:r>
            <a:r>
              <a:rPr lang="en-US" altLang="ko-KR" sz="1400" dirty="0"/>
              <a:t>(Control)</a:t>
            </a:r>
            <a:r>
              <a:rPr lang="ko-KR" altLang="en-US" sz="1400" dirty="0"/>
              <a:t>이나 위젯</a:t>
            </a:r>
            <a:r>
              <a:rPr lang="en-US" altLang="ko-KR" sz="1400" dirty="0"/>
              <a:t>(Widget)</a:t>
            </a:r>
            <a:r>
              <a:rPr lang="ko-KR" altLang="en-US" sz="1400" dirty="0"/>
              <a:t>이라 불리는 </a:t>
            </a:r>
            <a:r>
              <a:rPr lang="en-US" altLang="ko-KR" sz="1400" dirty="0"/>
              <a:t>UI </a:t>
            </a:r>
            <a:r>
              <a:rPr lang="ko-KR" altLang="en-US" sz="1400" dirty="0"/>
              <a:t>구성 요소</a:t>
            </a: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400" dirty="0">
              <a:cs typeface="Tahoma" pitchFamily="34" charset="0"/>
            </a:endParaRP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600" b="1" dirty="0">
                <a:cs typeface="Tahoma" pitchFamily="34" charset="0"/>
              </a:rPr>
              <a:t>뷰 그룹</a:t>
            </a:r>
            <a:r>
              <a:rPr lang="en-US" altLang="ko-KR" sz="1600" b="1" dirty="0">
                <a:cs typeface="Tahoma" pitchFamily="34" charset="0"/>
              </a:rPr>
              <a:t>(View Group) </a:t>
            </a: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400" dirty="0">
                <a:cs typeface="Tahoma" pitchFamily="34" charset="0"/>
              </a:rPr>
              <a:t>- </a:t>
            </a:r>
            <a:r>
              <a:rPr lang="ko-KR" altLang="en-US" sz="1400" dirty="0" err="1"/>
              <a:t>뷰들을</a:t>
            </a:r>
            <a:r>
              <a:rPr lang="ko-KR" altLang="en-US" sz="1400" dirty="0"/>
              <a:t> 여러 개 포함하고 있는 것</a:t>
            </a: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뷰 그룹도 뷰에서 상속하여 뷰가 됨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위의 뷰는 버튼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뿐만 아니라 이것들을 포함하는 눈에 보이지 않는 영역을 포함함</a:t>
            </a: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600" b="1" dirty="0" err="1"/>
              <a:t>위젯</a:t>
            </a:r>
            <a:r>
              <a:rPr lang="en-US" altLang="ko-KR" sz="1600" b="1" dirty="0"/>
              <a:t>(Widget)</a:t>
            </a: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뷰 중에서 일반적인 컨트롤의 역할을 하고 있는 것</a:t>
            </a: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버튼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등등</a:t>
            </a: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600" b="1" dirty="0"/>
              <a:t>레이아웃</a:t>
            </a:r>
            <a:r>
              <a:rPr lang="en-US" altLang="ko-KR" sz="1600" b="1" dirty="0"/>
              <a:t>(Layout)</a:t>
            </a: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뷰 그룹 중에서 내부에 뷰들을 포함하고 있으면서 그것들을 배치하는 역할을 하는 것</a:t>
            </a:r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400" dirty="0"/>
          </a:p>
          <a:p>
            <a:pPr marL="162280" indent="-162280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400" dirty="0"/>
          </a:p>
          <a:p>
            <a:pPr marL="304804" indent="-304804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400" dirty="0">
              <a:cs typeface="Tahoma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pic>
        <p:nvPicPr>
          <p:cNvPr id="19460" name="_x92017784" descr="P01_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7" y="1253067"/>
            <a:ext cx="2112434" cy="185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직사각형 8"/>
          <p:cNvSpPr>
            <a:spLocks noChangeArrowheads="1"/>
          </p:cNvSpPr>
          <p:nvPr/>
        </p:nvSpPr>
        <p:spPr bwMode="auto">
          <a:xfrm>
            <a:off x="1027823" y="3108678"/>
            <a:ext cx="1863011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chemeClr val="tx2"/>
                </a:solidFill>
                <a:latin typeface="+mn-lt"/>
              </a:rPr>
              <a:t>[ 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뷰와 뷰 그룹의 관계 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]</a:t>
            </a:r>
            <a:endParaRPr lang="ko-KR" altLang="en-US" sz="1244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462" name="직사각형 9"/>
          <p:cNvSpPr>
            <a:spLocks noChangeArrowheads="1"/>
          </p:cNvSpPr>
          <p:nvPr/>
        </p:nvSpPr>
        <p:spPr bwMode="auto">
          <a:xfrm>
            <a:off x="539045" y="5733345"/>
            <a:ext cx="2923822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chemeClr val="tx2"/>
                </a:solidFill>
                <a:latin typeface="+mn-lt"/>
              </a:rPr>
              <a:t>[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버튼과 리니어 레이아웃의 계층도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]</a:t>
            </a:r>
            <a:endParaRPr lang="ko-KR" altLang="en-US" sz="1244" b="1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9463" name="_x92017624" descr="P01_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6" y="3492501"/>
            <a:ext cx="2624667" cy="22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220134" y="1253067"/>
            <a:ext cx="3519311" cy="2175933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422" b="1" dirty="0">
              <a:solidFill>
                <a:srgbClr val="3E6CA4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0134" y="3492501"/>
            <a:ext cx="3519311" cy="2561166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422" b="1" dirty="0">
              <a:solidFill>
                <a:srgbClr val="3E6CA4"/>
              </a:solidFill>
            </a:endParaRPr>
          </a:p>
        </p:txBody>
      </p:sp>
      <p:sp>
        <p:nvSpPr>
          <p:cNvPr id="19466" name="제목 10"/>
          <p:cNvSpPr>
            <a:spLocks noGrp="1"/>
          </p:cNvSpPr>
          <p:nvPr>
            <p:ph type="title"/>
          </p:nvPr>
        </p:nvSpPr>
        <p:spPr>
          <a:xfrm>
            <a:off x="220134" y="282947"/>
            <a:ext cx="5033264" cy="32878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effectLst/>
                <a:latin typeface="+mn-lt"/>
              </a:rPr>
              <a:t>뷰와</a:t>
            </a:r>
            <a:r>
              <a:rPr lang="ko-KR" altLang="en-US" dirty="0" smtClean="0">
                <a:effectLst/>
                <a:latin typeface="+mn-lt"/>
              </a:rPr>
              <a:t> </a:t>
            </a:r>
            <a:r>
              <a:rPr lang="ko-KR" altLang="en-US" dirty="0" err="1" smtClean="0">
                <a:effectLst/>
                <a:latin typeface="+mn-lt"/>
              </a:rPr>
              <a:t>뷰그룹의</a:t>
            </a:r>
            <a:r>
              <a:rPr lang="ko-KR" altLang="en-US" dirty="0" smtClean="0">
                <a:effectLst/>
                <a:latin typeface="+mn-lt"/>
              </a:rPr>
              <a:t> 정의</a:t>
            </a:r>
          </a:p>
        </p:txBody>
      </p:sp>
      <p:sp>
        <p:nvSpPr>
          <p:cNvPr id="19467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1.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뷰와 뷰그룹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52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491187" y="7454884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25606" name="내용 개체 틀 2"/>
          <p:cNvSpPr txBox="1">
            <a:spLocks/>
          </p:cNvSpPr>
          <p:nvPr/>
        </p:nvSpPr>
        <p:spPr bwMode="auto">
          <a:xfrm>
            <a:off x="3867857" y="1333501"/>
            <a:ext cx="4992511" cy="491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39763" indent="-1825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778" b="1">
                <a:solidFill>
                  <a:srgbClr val="FF0000"/>
                </a:solidFill>
                <a:latin typeface="+mn-lt"/>
                <a:cs typeface="Tahoma" panose="020B0604030504040204" pitchFamily="34" charset="0"/>
              </a:rPr>
              <a:t>[</a:t>
            </a:r>
            <a:r>
              <a:rPr lang="ko-KR" altLang="en-US" sz="1778" b="1">
                <a:solidFill>
                  <a:srgbClr val="FF0000"/>
                </a:solidFill>
                <a:latin typeface="+mn-lt"/>
                <a:cs typeface="Tahoma" panose="020B0604030504040204" pitchFamily="34" charset="0"/>
              </a:rPr>
              <a:t>필수</a:t>
            </a:r>
            <a:r>
              <a:rPr lang="en-US" altLang="ko-KR" sz="1778" b="1">
                <a:solidFill>
                  <a:srgbClr val="FF0000"/>
                </a:solidFill>
                <a:latin typeface="+mn-lt"/>
                <a:cs typeface="Tahoma" panose="020B0604030504040204" pitchFamily="34" charset="0"/>
              </a:rPr>
              <a:t>] layout_width, layout_height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ko-KR" altLang="en-US" sz="1244">
                <a:latin typeface="+mn-lt"/>
              </a:rPr>
              <a:t>  </a:t>
            </a:r>
            <a:r>
              <a:rPr lang="en-US" altLang="ko-KR" sz="1244">
                <a:latin typeface="+mn-lt"/>
              </a:rPr>
              <a:t>  - </a:t>
            </a:r>
            <a:r>
              <a:rPr lang="ko-KR" altLang="en-US" sz="1244">
                <a:latin typeface="+mn-lt"/>
              </a:rPr>
              <a:t>가장 기본적이면서 필수 속성으로 뷰의 폭과 높이를 설정함</a:t>
            </a:r>
            <a:endParaRPr lang="en-US" altLang="ko-KR" sz="1244">
              <a:latin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 b="1">
                <a:latin typeface="+mn-lt"/>
              </a:rPr>
              <a:t>(1) match_parent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</a:rPr>
              <a:t>  </a:t>
            </a:r>
            <a:r>
              <a:rPr lang="ko-KR" altLang="en-US" sz="1244">
                <a:latin typeface="+mn-lt"/>
              </a:rPr>
              <a:t>무조건 남아 있는 여유 공간을 채움</a:t>
            </a:r>
            <a:endParaRPr lang="en-US" altLang="ko-KR" sz="1244">
              <a:latin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 b="1">
                <a:latin typeface="+mn-lt"/>
              </a:rPr>
              <a:t>(2) wrap_content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</a:rPr>
              <a:t>  </a:t>
            </a:r>
            <a:r>
              <a:rPr lang="ko-KR" altLang="en-US" sz="1244">
                <a:latin typeface="+mn-lt"/>
              </a:rPr>
              <a:t>뷰에 들어 있는 내용물의 크기에 따라 뷰의 크기가 결정됨</a:t>
            </a:r>
            <a:endParaRPr lang="en-US" altLang="ko-KR" sz="1244">
              <a:latin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 b="1">
                <a:latin typeface="+mn-lt"/>
              </a:rPr>
              <a:t>(3) </a:t>
            </a:r>
            <a:r>
              <a:rPr lang="ko-KR" altLang="en-US" sz="1244" b="1">
                <a:latin typeface="+mn-lt"/>
              </a:rPr>
              <a:t>크기 값 지정</a:t>
            </a:r>
            <a:endParaRPr lang="en-US" altLang="ko-KR" sz="1244" b="1">
              <a:latin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</a:rPr>
              <a:t>  </a:t>
            </a:r>
            <a:r>
              <a:rPr lang="ko-KR" altLang="en-US" sz="1244">
                <a:latin typeface="+mn-lt"/>
              </a:rPr>
              <a:t>크기를 고정된 값으로 직접 지정하고 싶을 때 사용함</a:t>
            </a:r>
            <a:endParaRPr lang="en-US" altLang="ko-KR" sz="1244">
              <a:latin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</a:rPr>
              <a:t>  ex) “100px”,  “200dp”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778" b="1">
                <a:solidFill>
                  <a:srgbClr val="000000"/>
                </a:solidFill>
                <a:latin typeface="+mn-lt"/>
                <a:cs typeface="Tahoma" panose="020B0604030504040204" pitchFamily="34" charset="0"/>
              </a:rPr>
              <a:t>id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solidFill>
                  <a:srgbClr val="000000"/>
                </a:solidFill>
                <a:latin typeface="+mn-lt"/>
                <a:cs typeface="Tahoma" panose="020B0604030504040204" pitchFamily="34" charset="0"/>
              </a:rPr>
              <a:t>    - </a:t>
            </a:r>
            <a:r>
              <a:rPr lang="ko-KR" altLang="en-US" sz="1244">
                <a:solidFill>
                  <a:srgbClr val="000000"/>
                </a:solidFill>
                <a:latin typeface="+mn-lt"/>
              </a:rPr>
              <a:t>뷰의 </a:t>
            </a:r>
            <a:r>
              <a:rPr lang="en-US" altLang="ko-KR" sz="1244">
                <a:solidFill>
                  <a:srgbClr val="000000"/>
                </a:solidFill>
                <a:latin typeface="+mn-lt"/>
              </a:rPr>
              <a:t>ID</a:t>
            </a:r>
            <a:r>
              <a:rPr lang="ko-KR" altLang="en-US" sz="1244">
                <a:solidFill>
                  <a:srgbClr val="000000"/>
                </a:solidFill>
                <a:latin typeface="+mn-lt"/>
              </a:rPr>
              <a:t>를 지정함</a:t>
            </a:r>
            <a:endParaRPr lang="en-US" altLang="ko-KR" sz="1244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solidFill>
                  <a:srgbClr val="000000"/>
                </a:solidFill>
                <a:latin typeface="+mn-lt"/>
              </a:rPr>
              <a:t>    - XML </a:t>
            </a:r>
            <a:r>
              <a:rPr lang="ko-KR" altLang="en-US" sz="1244">
                <a:solidFill>
                  <a:srgbClr val="000000"/>
                </a:solidFill>
                <a:latin typeface="+mn-lt"/>
              </a:rPr>
              <a:t>레이아웃에 정의한 뷰를 자바 소스에서 참조하는 데 사용</a:t>
            </a:r>
            <a:endParaRPr lang="en-US" altLang="ko-KR" sz="1244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solidFill>
                  <a:srgbClr val="000000"/>
                </a:solidFill>
                <a:latin typeface="+mn-lt"/>
              </a:rPr>
              <a:t>    - XML </a:t>
            </a:r>
            <a:r>
              <a:rPr lang="ko-KR" altLang="en-US" sz="1244">
                <a:solidFill>
                  <a:srgbClr val="000000"/>
                </a:solidFill>
                <a:latin typeface="+mn-lt"/>
              </a:rPr>
              <a:t>레이아웃 안에서 다른 뷰를 참조하는 데 사용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endParaRPr lang="en-US" altLang="ko-KR" sz="1511">
              <a:latin typeface="+mn-lt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778" b="1">
                <a:latin typeface="+mn-lt"/>
                <a:cs typeface="Tahoma" panose="020B0604030504040204" pitchFamily="34" charset="0"/>
              </a:rPr>
              <a:t>background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ko-KR" sz="1244">
                <a:latin typeface="+mn-lt"/>
                <a:cs typeface="Tahoma" panose="020B0604030504040204" pitchFamily="34" charset="0"/>
              </a:rPr>
              <a:t>    - </a:t>
            </a:r>
            <a:r>
              <a:rPr lang="ko-KR" altLang="en-US" sz="1244">
                <a:latin typeface="+mn-lt"/>
              </a:rPr>
              <a:t>뷰의 배경을 설정함 </a:t>
            </a:r>
            <a:r>
              <a:rPr lang="en-US" altLang="ko-KR" sz="1244">
                <a:latin typeface="+mn-lt"/>
              </a:rPr>
              <a:t>(</a:t>
            </a:r>
            <a:r>
              <a:rPr lang="ko-KR" altLang="en-US" sz="1244">
                <a:latin typeface="+mn-lt"/>
              </a:rPr>
              <a:t>배경색</a:t>
            </a:r>
            <a:r>
              <a:rPr lang="en-US" altLang="ko-KR" sz="1244">
                <a:latin typeface="+mn-lt"/>
              </a:rPr>
              <a:t>, </a:t>
            </a:r>
            <a:r>
              <a:rPr lang="ko-KR" altLang="en-US" sz="1244">
                <a:latin typeface="+mn-lt"/>
              </a:rPr>
              <a:t>배경 이미지 등</a:t>
            </a:r>
            <a:r>
              <a:rPr lang="en-US" altLang="ko-KR" sz="1244">
                <a:latin typeface="+mn-lt"/>
              </a:rPr>
              <a:t>)</a:t>
            </a:r>
          </a:p>
        </p:txBody>
      </p:sp>
      <p:sp>
        <p:nvSpPr>
          <p:cNvPr id="25607" name="직사각형 21"/>
          <p:cNvSpPr>
            <a:spLocks noChangeArrowheads="1"/>
          </p:cNvSpPr>
          <p:nvPr/>
        </p:nvSpPr>
        <p:spPr bwMode="auto">
          <a:xfrm>
            <a:off x="603956" y="5669844"/>
            <a:ext cx="2751667" cy="4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chemeClr val="tx2"/>
                </a:solidFill>
                <a:latin typeface="+mn-lt"/>
              </a:rPr>
              <a:t>[match_parent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와 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wrap_content 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값을 폭과 넓이에 적용한 예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]</a:t>
            </a:r>
            <a:endParaRPr lang="ko-KR" altLang="en-US" sz="1244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134" y="1253067"/>
            <a:ext cx="3328812" cy="492760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422" b="1" dirty="0">
              <a:solidFill>
                <a:srgbClr val="3E6CA4"/>
              </a:solidFill>
            </a:endParaRPr>
          </a:p>
        </p:txBody>
      </p:sp>
      <p:sp>
        <p:nvSpPr>
          <p:cNvPr id="25609" name="제목 14"/>
          <p:cNvSpPr>
            <a:spLocks noGrp="1"/>
          </p:cNvSpPr>
          <p:nvPr>
            <p:ph type="title"/>
          </p:nvPr>
        </p:nvSpPr>
        <p:spPr>
          <a:xfrm>
            <a:off x="736600" y="560212"/>
            <a:ext cx="8123768" cy="32878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effectLst/>
                <a:latin typeface="+mn-lt"/>
              </a:rPr>
              <a:t>뷰의</a:t>
            </a:r>
            <a:r>
              <a:rPr lang="ko-KR" altLang="en-US" dirty="0" smtClean="0">
                <a:effectLst/>
                <a:latin typeface="+mn-lt"/>
              </a:rPr>
              <a:t> 대표적인 속성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1.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뷰와 뷰그룹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pic>
        <p:nvPicPr>
          <p:cNvPr id="25612" name="_x175885016" descr="P02-C01-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" y="1325034"/>
            <a:ext cx="1217788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3" name="_x175877656" descr="P02-C01-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334911"/>
            <a:ext cx="1217789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_x175878376" descr="P02-C01-00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" y="3539067"/>
            <a:ext cx="1217788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5" name="_x175879096" descr="P02-C01-00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45" y="3539067"/>
            <a:ext cx="1216378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627945" y="1574078"/>
            <a:ext cx="12076289" cy="33023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80000" tIns="41600" rIns="80000" bIns="41600" anchor="ctr">
            <a:spAutoFit/>
          </a:bodyPr>
          <a:lstStyle/>
          <a:p>
            <a:pPr>
              <a:defRPr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401517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_x175885016" descr="P02-C01-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" y="1325034"/>
            <a:ext cx="1217788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_x175877656" descr="P02-C01-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334911"/>
            <a:ext cx="1217789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_x175878376" descr="P02-C01-00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" y="3539067"/>
            <a:ext cx="1217788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_x175879096" descr="P02-C01-00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45" y="3539067"/>
            <a:ext cx="1216378" cy="216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491187" y="7454884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27658" name="직사각형 21"/>
          <p:cNvSpPr>
            <a:spLocks noChangeArrowheads="1"/>
          </p:cNvSpPr>
          <p:nvPr/>
        </p:nvSpPr>
        <p:spPr bwMode="auto">
          <a:xfrm>
            <a:off x="603956" y="5669844"/>
            <a:ext cx="2751667" cy="4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chemeClr val="tx2"/>
                </a:solidFill>
                <a:latin typeface="+mn-lt"/>
              </a:rPr>
              <a:t>[match_parent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와 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wrap_content </a:t>
            </a:r>
            <a:r>
              <a:rPr lang="ko-KR" altLang="en-US" sz="1244" b="1">
                <a:solidFill>
                  <a:schemeClr val="tx2"/>
                </a:solidFill>
                <a:latin typeface="+mn-lt"/>
              </a:rPr>
              <a:t>값을 폭과 넓이에 적용한 예</a:t>
            </a:r>
            <a:r>
              <a:rPr lang="en-US" altLang="ko-KR" sz="1244" b="1">
                <a:solidFill>
                  <a:schemeClr val="tx2"/>
                </a:solidFill>
                <a:latin typeface="+mn-lt"/>
              </a:rPr>
              <a:t>]</a:t>
            </a:r>
            <a:endParaRPr lang="ko-KR" altLang="en-US" sz="1244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7134" y="1253067"/>
            <a:ext cx="3328812" cy="492760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422" b="1" dirty="0">
              <a:solidFill>
                <a:srgbClr val="3E6CA4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6267" y="1552222"/>
            <a:ext cx="4864100" cy="435186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&lt;Button 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android:layout_width="wrap_content"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android:layout_height="wrap_content"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</a:t>
            </a:r>
            <a:r>
              <a:rPr lang="en-US" altLang="ko-KR" sz="1067" b="1" dirty="0" err="1">
                <a:solidFill>
                  <a:srgbClr val="3E6CA4"/>
                </a:solidFill>
              </a:rPr>
              <a:t>android:text</a:t>
            </a:r>
            <a:r>
              <a:rPr lang="en-US" altLang="ko-KR" sz="1067" b="1" dirty="0">
                <a:solidFill>
                  <a:srgbClr val="3E6CA4"/>
                </a:solidFill>
              </a:rPr>
              <a:t>=“Button"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/&gt;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067" b="1" dirty="0">
              <a:solidFill>
                <a:srgbClr val="3E6CA4"/>
              </a:solidFill>
            </a:endParaRP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&lt;Button 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android:layout_width=“</a:t>
            </a:r>
            <a:r>
              <a:rPr lang="en-US" altLang="ko-KR" sz="1067" b="1" dirty="0" err="1">
                <a:solidFill>
                  <a:srgbClr val="3E6CA4"/>
                </a:solidFill>
              </a:rPr>
              <a:t>match_parent</a:t>
            </a:r>
            <a:r>
              <a:rPr lang="en-US" altLang="ko-KR" sz="1067" b="1" dirty="0">
                <a:solidFill>
                  <a:srgbClr val="3E6CA4"/>
                </a:solidFill>
              </a:rPr>
              <a:t>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android:layout_height="wrap_content"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</a:t>
            </a:r>
            <a:r>
              <a:rPr lang="en-US" altLang="ko-KR" sz="1067" b="1" dirty="0" err="1">
                <a:solidFill>
                  <a:srgbClr val="3E6CA4"/>
                </a:solidFill>
              </a:rPr>
              <a:t>android:text</a:t>
            </a:r>
            <a:r>
              <a:rPr lang="en-US" altLang="ko-KR" sz="1067" b="1" dirty="0">
                <a:solidFill>
                  <a:srgbClr val="3E6CA4"/>
                </a:solidFill>
              </a:rPr>
              <a:t>=“Button“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/&gt;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067" b="1" dirty="0">
              <a:solidFill>
                <a:srgbClr val="3E6CA4"/>
              </a:solidFill>
            </a:endParaRP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&lt;Button 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android:layout_width="wrap_content"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android:layout_height=“</a:t>
            </a:r>
            <a:r>
              <a:rPr lang="en-US" altLang="ko-KR" sz="1067" b="1" dirty="0" err="1">
                <a:solidFill>
                  <a:srgbClr val="3E6CA4"/>
                </a:solidFill>
              </a:rPr>
              <a:t>match_parent</a:t>
            </a:r>
            <a:r>
              <a:rPr lang="en-US" altLang="ko-KR" sz="1067" b="1" dirty="0">
                <a:solidFill>
                  <a:srgbClr val="3E6CA4"/>
                </a:solidFill>
              </a:rPr>
              <a:t>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</a:t>
            </a:r>
            <a:r>
              <a:rPr lang="en-US" altLang="ko-KR" sz="1067" b="1" dirty="0" err="1">
                <a:solidFill>
                  <a:srgbClr val="3E6CA4"/>
                </a:solidFill>
              </a:rPr>
              <a:t>android:text</a:t>
            </a:r>
            <a:r>
              <a:rPr lang="en-US" altLang="ko-KR" sz="1067" b="1" dirty="0">
                <a:solidFill>
                  <a:srgbClr val="3E6CA4"/>
                </a:solidFill>
              </a:rPr>
              <a:t>=“Button"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/&gt;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067" b="1" dirty="0">
              <a:solidFill>
                <a:srgbClr val="3E6CA4"/>
              </a:solidFill>
            </a:endParaRP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&lt;Button 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android:layout_width=“</a:t>
            </a:r>
            <a:r>
              <a:rPr lang="en-US" altLang="ko-KR" sz="1067" b="1" dirty="0" err="1">
                <a:solidFill>
                  <a:srgbClr val="3E6CA4"/>
                </a:solidFill>
              </a:rPr>
              <a:t>match_parent</a:t>
            </a:r>
            <a:r>
              <a:rPr lang="en-US" altLang="ko-KR" sz="1067" b="1" dirty="0">
                <a:solidFill>
                  <a:srgbClr val="3E6CA4"/>
                </a:solidFill>
              </a:rPr>
              <a:t>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android:layout_height=“</a:t>
            </a:r>
            <a:r>
              <a:rPr lang="en-US" altLang="ko-KR" sz="1067" b="1" dirty="0" err="1">
                <a:solidFill>
                  <a:srgbClr val="3E6CA4"/>
                </a:solidFill>
              </a:rPr>
              <a:t>match_parent</a:t>
            </a:r>
            <a:r>
              <a:rPr lang="en-US" altLang="ko-KR" sz="1067" b="1" dirty="0">
                <a:solidFill>
                  <a:srgbClr val="3E6CA4"/>
                </a:solidFill>
              </a:rPr>
              <a:t>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</a:t>
            </a:r>
            <a:r>
              <a:rPr lang="en-US" altLang="ko-KR" sz="1067" b="1" dirty="0" err="1">
                <a:solidFill>
                  <a:srgbClr val="3E6CA4"/>
                </a:solidFill>
              </a:rPr>
              <a:t>android:text</a:t>
            </a:r>
            <a:r>
              <a:rPr lang="en-US" altLang="ko-KR" sz="1067" b="1" dirty="0">
                <a:solidFill>
                  <a:srgbClr val="3E6CA4"/>
                </a:solidFill>
              </a:rPr>
              <a:t>=“Button"</a:t>
            </a:r>
          </a:p>
          <a:p>
            <a:pPr defTabSz="127002" fontAlgn="b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067" b="1" dirty="0">
                <a:solidFill>
                  <a:srgbClr val="3E6CA4"/>
                </a:solidFill>
              </a:rPr>
              <a:t>  /&gt;</a:t>
            </a:r>
          </a:p>
        </p:txBody>
      </p:sp>
      <p:sp>
        <p:nvSpPr>
          <p:cNvPr id="20" name="타원 19"/>
          <p:cNvSpPr/>
          <p:nvPr/>
        </p:nvSpPr>
        <p:spPr>
          <a:xfrm>
            <a:off x="412044" y="1316568"/>
            <a:ext cx="255412" cy="2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7131756" y="4881034"/>
            <a:ext cx="256822" cy="255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7131756" y="3791657"/>
            <a:ext cx="256822" cy="2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7131756" y="2703689"/>
            <a:ext cx="256822" cy="255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6" name="타원 25"/>
          <p:cNvSpPr/>
          <p:nvPr/>
        </p:nvSpPr>
        <p:spPr>
          <a:xfrm>
            <a:off x="7131756" y="1615723"/>
            <a:ext cx="256822" cy="255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7" name="타원 26"/>
          <p:cNvSpPr/>
          <p:nvPr/>
        </p:nvSpPr>
        <p:spPr>
          <a:xfrm>
            <a:off x="3355623" y="1316568"/>
            <a:ext cx="256822" cy="2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8" name="타원 27"/>
          <p:cNvSpPr/>
          <p:nvPr/>
        </p:nvSpPr>
        <p:spPr>
          <a:xfrm>
            <a:off x="412044" y="3557412"/>
            <a:ext cx="255412" cy="255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3355623" y="3557412"/>
            <a:ext cx="256822" cy="255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7669" name="제목 29"/>
          <p:cNvSpPr>
            <a:spLocks noGrp="1"/>
          </p:cNvSpPr>
          <p:nvPr>
            <p:ph type="title"/>
          </p:nvPr>
        </p:nvSpPr>
        <p:spPr>
          <a:xfrm>
            <a:off x="736600" y="560212"/>
            <a:ext cx="7968488" cy="3287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effectLst/>
                <a:latin typeface="+mn-lt"/>
              </a:rPr>
              <a:t>XML </a:t>
            </a:r>
            <a:r>
              <a:rPr lang="ko-KR" altLang="en-US" dirty="0" smtClean="0">
                <a:effectLst/>
                <a:latin typeface="+mn-lt"/>
              </a:rPr>
              <a:t>레이아웃으로 구성하기</a:t>
            </a:r>
          </a:p>
        </p:txBody>
      </p:sp>
      <p:sp>
        <p:nvSpPr>
          <p:cNvPr id="27670" name="TextBox 31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1.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뷰와 뷰그룹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808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491187" y="7454884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63579"/>
              </p:ext>
            </p:extLst>
          </p:nvPr>
        </p:nvGraphicFramePr>
        <p:xfrm>
          <a:off x="347134" y="1636889"/>
          <a:ext cx="8384822" cy="4038601"/>
        </p:xfrm>
        <a:graphic>
          <a:graphicData uri="http://schemas.openxmlformats.org/drawingml/2006/table">
            <a:tbl>
              <a:tblPr/>
              <a:tblGrid>
                <a:gridCol w="1024100"/>
                <a:gridCol w="2112207"/>
                <a:gridCol w="5248515"/>
              </a:tblGrid>
              <a:tr h="428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단위 표현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6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px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픽셀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 픽셀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11997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dp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dip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밀도 독립적 픽셀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density independent pixel)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160dpi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화면을 기준으로 한 픽셀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1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인치 당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160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개의 점이 있는 디스플레이 화면에서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1dp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1px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와 같음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인치 당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320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개의 점이 있는 디스플레이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화면에서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1dp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2px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와 같음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</a:tr>
              <a:tr h="7449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sp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sip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축척 독립적 픽셀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scale independent pixel)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가변 글꼴을 기준으로 한 픽셀로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와 유사하나 글꼴의 설정에 따라 달라짐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416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인치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인치로 된 물리적 길이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416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mm</a:t>
                      </a:r>
                    </a:p>
                  </a:txBody>
                  <a:tcPr marL="81279" marR="81279" marT="40646" marB="40646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밀리미터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밀리미터로 된 물리적 길이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  <a:tr h="416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1279" marR="81279" marT="40646" marB="40646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텍스트 크기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글꼴과 상관없이 동일한 텍스트 크기 표시</a:t>
                      </a:r>
                    </a:p>
                  </a:txBody>
                  <a:tcPr marL="81279" marR="81279" marT="40646" marB="4064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</a:tr>
            </a:tbl>
          </a:graphicData>
        </a:graphic>
      </p:graphicFrame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29737" name="제목 8"/>
          <p:cNvSpPr>
            <a:spLocks noGrp="1"/>
          </p:cNvSpPr>
          <p:nvPr>
            <p:ph type="title"/>
          </p:nvPr>
        </p:nvSpPr>
        <p:spPr>
          <a:xfrm>
            <a:off x="736600" y="560212"/>
            <a:ext cx="8059928" cy="32878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effectLst/>
                <a:latin typeface="+mn-lt"/>
              </a:rPr>
              <a:t>뷰의</a:t>
            </a:r>
            <a:r>
              <a:rPr lang="ko-KR" altLang="en-US" dirty="0" smtClean="0">
                <a:effectLst/>
                <a:latin typeface="+mn-lt"/>
              </a:rPr>
              <a:t> 크기 지정에 사용되는 단위</a:t>
            </a:r>
          </a:p>
        </p:txBody>
      </p:sp>
      <p:sp>
        <p:nvSpPr>
          <p:cNvPr id="29738" name="TextBox 9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1.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뷰와 뷰그룹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04788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43632"/>
              </p:ext>
            </p:extLst>
          </p:nvPr>
        </p:nvGraphicFramePr>
        <p:xfrm>
          <a:off x="292608" y="173735"/>
          <a:ext cx="8476488" cy="6127847"/>
        </p:xfrm>
        <a:graphic>
          <a:graphicData uri="http://schemas.openxmlformats.org/drawingml/2006/table">
            <a:tbl>
              <a:tblPr/>
              <a:tblGrid>
                <a:gridCol w="2514341"/>
                <a:gridCol w="5962147"/>
              </a:tblGrid>
              <a:tr h="191495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용어 및 단위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설명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49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Pixel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화면상의 픽셀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5981"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해상도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en-US" sz="1000">
                          <a:effectLst/>
                        </a:rPr>
                        <a:t>Resolution)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픽셀 단위의 화면 크기</a:t>
                      </a:r>
                      <a:r>
                        <a:rPr lang="en-US" altLang="ko-KR" sz="1000">
                          <a:effectLst/>
                        </a:rPr>
                        <a:t>. </a:t>
                      </a:r>
                      <a:r>
                        <a:rPr lang="ko-KR" altLang="en-US" sz="1000">
                          <a:effectLst/>
                        </a:rPr>
                        <a:t>예를 들어</a:t>
                      </a:r>
                      <a:r>
                        <a:rPr lang="en-US" altLang="ko-KR" sz="1000">
                          <a:effectLst/>
                        </a:rPr>
                        <a:t>, </a:t>
                      </a:r>
                      <a:r>
                        <a:rPr lang="ko-KR" altLang="en-US" sz="1000">
                          <a:effectLst/>
                        </a:rPr>
                        <a:t>갤럭시노트 </a:t>
                      </a:r>
                      <a:r>
                        <a:rPr lang="en-US" altLang="ko-KR" sz="1000">
                          <a:effectLst/>
                        </a:rPr>
                        <a:t>10.1</a:t>
                      </a:r>
                      <a:r>
                        <a:rPr lang="ko-KR" altLang="en-US" sz="1000">
                          <a:effectLst/>
                        </a:rPr>
                        <a:t>의 해상도는 </a:t>
                      </a:r>
                      <a:r>
                        <a:rPr lang="en-US" altLang="ko-KR" sz="1000">
                          <a:effectLst/>
                        </a:rPr>
                        <a:t>1280*800</a:t>
                      </a:r>
                      <a:r>
                        <a:rPr lang="ko-KR" altLang="en-US" sz="1000">
                          <a:effectLst/>
                        </a:rPr>
                        <a:t>인데</a:t>
                      </a:r>
                      <a:r>
                        <a:rPr lang="en-US" altLang="ko-KR" sz="1000">
                          <a:effectLst/>
                        </a:rPr>
                        <a:t>, </a:t>
                      </a:r>
                      <a:r>
                        <a:rPr lang="ko-KR" altLang="en-US" sz="1000">
                          <a:effectLst/>
                        </a:rPr>
                        <a:t>이는 픽셀이 </a:t>
                      </a:r>
                      <a:r>
                        <a:rPr lang="en-US" altLang="ko-KR" sz="1000">
                          <a:effectLst/>
                        </a:rPr>
                        <a:t>1280</a:t>
                      </a:r>
                      <a:r>
                        <a:rPr lang="ko-KR" altLang="en-US" sz="1000">
                          <a:effectLst/>
                        </a:rPr>
                        <a:t>개 및 </a:t>
                      </a:r>
                      <a:r>
                        <a:rPr lang="en-US" altLang="ko-KR" sz="1000">
                          <a:effectLst/>
                        </a:rPr>
                        <a:t>800</a:t>
                      </a:r>
                      <a:r>
                        <a:rPr lang="ko-KR" altLang="en-US" sz="1000">
                          <a:effectLst/>
                        </a:rPr>
                        <a:t>개임을 의미한다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345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DPI (Dots Per Inch) / </a:t>
                      </a:r>
                      <a:r>
                        <a:rPr lang="ko-KR" altLang="en-US" sz="1000">
                          <a:effectLst/>
                        </a:rPr>
                        <a:t>밀도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물리적인 </a:t>
                      </a:r>
                      <a:r>
                        <a:rPr lang="en-US" altLang="ko-KR" sz="1000" dirty="0">
                          <a:effectLst/>
                        </a:rPr>
                        <a:t>1 </a:t>
                      </a:r>
                      <a:r>
                        <a:rPr lang="ko-KR" altLang="en-US" sz="1000" dirty="0">
                          <a:effectLst/>
                        </a:rPr>
                        <a:t>인치 당 포함되는 픽셀 개수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  <a:r>
                        <a:rPr lang="ko-KR" altLang="en-US" sz="1000" dirty="0">
                          <a:effectLst/>
                        </a:rPr>
                        <a:t>예를 들어</a:t>
                      </a:r>
                      <a:r>
                        <a:rPr lang="en-US" altLang="ko-KR" sz="1000" dirty="0">
                          <a:effectLst/>
                        </a:rPr>
                        <a:t>, 160 DPI</a:t>
                      </a:r>
                      <a:r>
                        <a:rPr lang="ko-KR" altLang="en-US" sz="1000" dirty="0">
                          <a:effectLst/>
                        </a:rPr>
                        <a:t>는 </a:t>
                      </a:r>
                      <a:r>
                        <a:rPr lang="en-US" altLang="ko-KR" sz="1000" dirty="0"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effectLst/>
                        </a:rPr>
                        <a:t>인당 픽셀이 </a:t>
                      </a:r>
                      <a:r>
                        <a:rPr lang="en-US" altLang="ko-KR" sz="1000" dirty="0">
                          <a:effectLst/>
                        </a:rPr>
                        <a:t>160</a:t>
                      </a:r>
                      <a:r>
                        <a:rPr lang="ko-KR" altLang="en-US" sz="1000" dirty="0">
                          <a:effectLst/>
                        </a:rPr>
                        <a:t>개 포함된다는 것을 의미한다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500" dirty="0">
                          <a:effectLst/>
                        </a:rPr>
                        <a:t>주요 </a:t>
                      </a:r>
                      <a:r>
                        <a:rPr lang="en-US" altLang="ko-KR" sz="500" dirty="0">
                          <a:effectLst/>
                        </a:rPr>
                        <a:t>DPI</a:t>
                      </a:r>
                      <a:r>
                        <a:rPr lang="ko-KR" altLang="en-US" sz="500" dirty="0">
                          <a:effectLst/>
                        </a:rPr>
                        <a:t>는 다음과 같다</a:t>
                      </a:r>
                      <a:r>
                        <a:rPr lang="en-US" altLang="ko-KR" sz="500" dirty="0">
                          <a:effectLst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  <a:p>
                      <a:r>
                        <a:rPr lang="en-US" altLang="ko-KR" sz="1000" dirty="0">
                          <a:effectLst/>
                        </a:rPr>
                        <a:t>- LDPI (low) : 120 DPI</a:t>
                      </a:r>
                    </a:p>
                    <a:p>
                      <a:r>
                        <a:rPr lang="en-US" altLang="ko-KR" sz="1000" dirty="0">
                          <a:effectLst/>
                        </a:rPr>
                        <a:t>- MDPI (medium) : 160 DPI</a:t>
                      </a:r>
                    </a:p>
                    <a:p>
                      <a:r>
                        <a:rPr lang="en-US" altLang="ko-KR" sz="1000" dirty="0">
                          <a:effectLst/>
                        </a:rPr>
                        <a:t>- TVDPI : 213 DPI</a:t>
                      </a:r>
                    </a:p>
                    <a:p>
                      <a:r>
                        <a:rPr lang="en-US" altLang="ko-KR" sz="1000" dirty="0">
                          <a:effectLst/>
                        </a:rPr>
                        <a:t>- HDPI (high) : 240 DPI</a:t>
                      </a:r>
                    </a:p>
                    <a:p>
                      <a:r>
                        <a:rPr lang="en-US" altLang="ko-KR" sz="1000" dirty="0">
                          <a:effectLst/>
                        </a:rPr>
                        <a:t>- XHDPI (extra high) : 320 DPI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3457"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스크린 크기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물리적인 크기의 종류를 나타낸다</a:t>
                      </a:r>
                      <a:r>
                        <a:rPr lang="en-US" altLang="ko-KR" sz="1000">
                          <a:effectLst/>
                        </a:rPr>
                        <a:t>. </a:t>
                      </a:r>
                      <a:r>
                        <a:rPr lang="ko-KR" altLang="en-US" sz="1000">
                          <a:effectLst/>
                        </a:rPr>
                        <a:t>다음의 </a:t>
                      </a:r>
                      <a:r>
                        <a:rPr lang="en-US" altLang="ko-KR" sz="1000">
                          <a:effectLst/>
                        </a:rPr>
                        <a:t>4</a:t>
                      </a:r>
                      <a:r>
                        <a:rPr lang="ko-KR" altLang="en-US" sz="1000">
                          <a:effectLst/>
                        </a:rPr>
                        <a:t>종류가 존재한다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000">
                          <a:effectLst/>
                        </a:rPr>
                        <a:t>- X-Large: </a:t>
                      </a:r>
                      <a:r>
                        <a:rPr lang="ko-KR" altLang="en-US" sz="1000">
                          <a:effectLst/>
                        </a:rPr>
                        <a:t>주로 </a:t>
                      </a:r>
                      <a:r>
                        <a:rPr lang="en-US" altLang="ko-KR" sz="1000">
                          <a:effectLst/>
                        </a:rPr>
                        <a:t>10.1 </a:t>
                      </a:r>
                      <a:r>
                        <a:rPr lang="ko-KR" altLang="en-US" sz="1000">
                          <a:effectLst/>
                        </a:rPr>
                        <a:t>인치 이상의 디바이스</a:t>
                      </a:r>
                    </a:p>
                    <a:p>
                      <a:r>
                        <a:rPr lang="en-US" altLang="ko-KR" sz="1000">
                          <a:effectLst/>
                        </a:rPr>
                        <a:t>- Large: </a:t>
                      </a:r>
                      <a:r>
                        <a:rPr lang="ko-KR" altLang="en-US" sz="1000">
                          <a:effectLst/>
                        </a:rPr>
                        <a:t>주로 </a:t>
                      </a:r>
                      <a:r>
                        <a:rPr lang="en-US" altLang="ko-KR" sz="1000">
                          <a:effectLst/>
                        </a:rPr>
                        <a:t>5</a:t>
                      </a:r>
                      <a:r>
                        <a:rPr lang="ko-KR" altLang="en-US" sz="1000">
                          <a:effectLst/>
                        </a:rPr>
                        <a:t>인치 이상의 디바이스</a:t>
                      </a:r>
                    </a:p>
                    <a:p>
                      <a:r>
                        <a:rPr lang="en-US" altLang="ko-KR" sz="1000">
                          <a:effectLst/>
                        </a:rPr>
                        <a:t>- Normal: 3</a:t>
                      </a:r>
                      <a:r>
                        <a:rPr lang="ko-KR" altLang="en-US" sz="1000">
                          <a:effectLst/>
                        </a:rPr>
                        <a:t>인치에서 </a:t>
                      </a:r>
                      <a:r>
                        <a:rPr lang="en-US" altLang="ko-KR" sz="1000">
                          <a:effectLst/>
                        </a:rPr>
                        <a:t>5</a:t>
                      </a:r>
                      <a:r>
                        <a:rPr lang="ko-KR" altLang="en-US" sz="1000">
                          <a:effectLst/>
                        </a:rPr>
                        <a:t>인치 미만의 사이의 디바이스</a:t>
                      </a:r>
                    </a:p>
                    <a:p>
                      <a:r>
                        <a:rPr lang="en-US" altLang="ko-KR" sz="1000">
                          <a:effectLst/>
                        </a:rPr>
                        <a:t>- Small: 3</a:t>
                      </a:r>
                      <a:r>
                        <a:rPr lang="ko-KR" altLang="en-US" sz="1000">
                          <a:effectLst/>
                        </a:rPr>
                        <a:t>인치 미만의 디바이스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49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px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픽셀 기반의 단위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48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 dip (density-independent pixels)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</a:rPr>
                        <a:t>또는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dp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</a:rPr>
                        <a:t>밀도 독립 단위로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</a:rPr>
                        <a:t>장치의 밀도에 상관없이 물리적으로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</a:rPr>
                        <a:t>거의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ffectLst/>
                        </a:rPr>
                        <a:t>동일한 크기를 갖는다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ko-KR" altLang="en-US" sz="5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ko-KR" alt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598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sp (scale-independent pixels)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스케일 독립 픽셀 단위로 </a:t>
                      </a:r>
                      <a:r>
                        <a:rPr lang="en-US" altLang="ko-KR" sz="1000" dirty="0">
                          <a:effectLst/>
                        </a:rPr>
                        <a:t>, dip</a:t>
                      </a:r>
                      <a:r>
                        <a:rPr lang="ko-KR" altLang="en-US" sz="1000" dirty="0">
                          <a:effectLst/>
                        </a:rPr>
                        <a:t>와 유사하며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글꼴 크기를 지정할 때 주로 사용된다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177185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5752</TotalTime>
  <Words>1190</Words>
  <Application>Microsoft Office PowerPoint</Application>
  <PresentationFormat>화면 슬라이드 쇼(4:3)</PresentationFormat>
  <Paragraphs>349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Times New Roman</vt:lpstr>
      <vt:lpstr>Wingdings</vt:lpstr>
      <vt:lpstr>dotum</vt:lpstr>
      <vt:lpstr>굴림</vt:lpstr>
      <vt:lpstr>나눔고딕</vt:lpstr>
      <vt:lpstr>Arial</vt:lpstr>
      <vt:lpstr>Tahoma</vt:lpstr>
      <vt:lpstr>산돌고딕B</vt:lpstr>
      <vt:lpstr>맑은 고딕</vt:lpstr>
      <vt:lpstr>Office 테마</vt:lpstr>
      <vt:lpstr> 프로젝트기반 안드로이드 단기강좌</vt:lpstr>
      <vt:lpstr>강의소개 #1</vt:lpstr>
      <vt:lpstr>강의소개 #2</vt:lpstr>
      <vt:lpstr>강의소개 #3</vt:lpstr>
      <vt:lpstr>뷰와 뷰그룹의 정의</vt:lpstr>
      <vt:lpstr>뷰의 대표적인 속성</vt:lpstr>
      <vt:lpstr>XML 레이아웃으로 구성하기</vt:lpstr>
      <vt:lpstr>뷰의 크기 지정에 사용되는 단위</vt:lpstr>
      <vt:lpstr>PowerPoint 프레젠테이션</vt:lpstr>
      <vt:lpstr>PowerPoint 프레젠테이션</vt:lpstr>
      <vt:lpstr>PowerPoint 프레젠테이션</vt:lpstr>
      <vt:lpstr>뷰의 ID 속성</vt:lpstr>
      <vt:lpstr>뷰의 background 속성</vt:lpstr>
      <vt:lpstr>대표적인 레이아웃</vt:lpstr>
      <vt:lpstr>레이아웃에 따라 뷰를 추가하는 방식</vt:lpstr>
      <vt:lpstr>위젯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421</cp:revision>
  <cp:lastPrinted>2011-08-28T13:13:29Z</cp:lastPrinted>
  <dcterms:created xsi:type="dcterms:W3CDTF">2011-08-24T01:05:33Z</dcterms:created>
  <dcterms:modified xsi:type="dcterms:W3CDTF">2018-07-05T20:52:35Z</dcterms:modified>
</cp:coreProperties>
</file>