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handoutMasterIdLst>
    <p:handoutMasterId r:id="rId26"/>
  </p:handoutMasterIdLst>
  <p:sldIdLst>
    <p:sldId id="257" r:id="rId2"/>
    <p:sldId id="331" r:id="rId3"/>
    <p:sldId id="373" r:id="rId4"/>
    <p:sldId id="374" r:id="rId5"/>
    <p:sldId id="368" r:id="rId6"/>
    <p:sldId id="369" r:id="rId7"/>
    <p:sldId id="370" r:id="rId8"/>
    <p:sldId id="371" r:id="rId9"/>
    <p:sldId id="379" r:id="rId10"/>
    <p:sldId id="372" r:id="rId11"/>
    <p:sldId id="375" r:id="rId12"/>
    <p:sldId id="376" r:id="rId13"/>
    <p:sldId id="377" r:id="rId14"/>
    <p:sldId id="378" r:id="rId15"/>
    <p:sldId id="380" r:id="rId16"/>
    <p:sldId id="381" r:id="rId17"/>
    <p:sldId id="382" r:id="rId18"/>
    <p:sldId id="383" r:id="rId19"/>
    <p:sldId id="384" r:id="rId20"/>
    <p:sldId id="385" r:id="rId21"/>
    <p:sldId id="386" r:id="rId22"/>
    <p:sldId id="387" r:id="rId23"/>
    <p:sldId id="345" r:id="rId24"/>
  </p:sldIdLst>
  <p:sldSz cx="9144000" cy="6858000" type="screen4x3"/>
  <p:notesSz cx="6797675" cy="9926638"/>
  <p:embeddedFontLst>
    <p:embeddedFont>
      <p:font typeface="나눔고딕" panose="020D0604000000000000" pitchFamily="50" charset="-127"/>
      <p:regular r:id="rId27"/>
      <p:bold r:id="rId28"/>
    </p:embeddedFont>
    <p:embeddedFont>
      <p:font typeface="맑은 고딕" panose="020B0503020000020004" pitchFamily="50" charset="-127"/>
      <p:regular r:id="rId29"/>
      <p:bold r:id="rId3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orient="horz" pos="1164">
          <p15:clr>
            <a:srgbClr val="A4A3A4"/>
          </p15:clr>
        </p15:guide>
        <p15:guide id="3" orient="horz" pos="278">
          <p15:clr>
            <a:srgbClr val="A4A3A4"/>
          </p15:clr>
        </p15:guide>
        <p15:guide id="4" orient="horz" pos="848">
          <p15:clr>
            <a:srgbClr val="A4A3A4"/>
          </p15:clr>
        </p15:guide>
        <p15:guide id="5" orient="horz" pos="1348">
          <p15:clr>
            <a:srgbClr val="A4A3A4"/>
          </p15:clr>
        </p15:guide>
        <p15:guide id="6" orient="horz" pos="559">
          <p15:clr>
            <a:srgbClr val="A4A3A4"/>
          </p15:clr>
        </p15:guide>
        <p15:guide id="7" orient="horz" pos="3866">
          <p15:clr>
            <a:srgbClr val="A4A3A4"/>
          </p15:clr>
        </p15:guide>
        <p15:guide id="8" orient="horz" pos="1664">
          <p15:clr>
            <a:srgbClr val="A4A3A4"/>
          </p15:clr>
        </p15:guide>
        <p15:guide id="9" pos="2894">
          <p15:clr>
            <a:srgbClr val="A4A3A4"/>
          </p15:clr>
        </p15:guide>
        <p15:guide id="10" pos="5528">
          <p15:clr>
            <a:srgbClr val="A4A3A4"/>
          </p15:clr>
        </p15:guide>
        <p15:guide id="11" pos="230">
          <p15:clr>
            <a:srgbClr val="A4A3A4"/>
          </p15:clr>
        </p15:guide>
        <p15:guide id="12" pos="1562">
          <p15:clr>
            <a:srgbClr val="A4A3A4"/>
          </p15:clr>
        </p15:guide>
        <p15:guide id="13" pos="4226">
          <p15:clr>
            <a:srgbClr val="A4A3A4"/>
          </p15:clr>
        </p15:guide>
        <p15:guide id="14" pos="900">
          <p15:clr>
            <a:srgbClr val="A4A3A4"/>
          </p15:clr>
        </p15:guide>
        <p15:guide id="15" pos="4910">
          <p15:clr>
            <a:srgbClr val="A4A3A4"/>
          </p15:clr>
        </p15:guide>
        <p15:guide id="16" pos="1233">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사용자" initials="W사" lastIdx="1" clrIdx="0">
    <p:extLst>
      <p:ext uri="{19B8F6BF-5375-455C-9EA6-DF929625EA0E}">
        <p15:presenceInfo xmlns:p15="http://schemas.microsoft.com/office/powerpoint/2012/main" userId="Windows 사용자"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B0FF"/>
    <a:srgbClr val="1D314E"/>
    <a:srgbClr val="3D3C3E"/>
    <a:srgbClr val="063656"/>
    <a:srgbClr val="08456E"/>
    <a:srgbClr val="569CF0"/>
    <a:srgbClr val="8DBDF7"/>
    <a:srgbClr val="5DAAFF"/>
    <a:srgbClr val="E3EAF5"/>
    <a:srgbClr val="DDE6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93044" autoAdjust="0"/>
  </p:normalViewPr>
  <p:slideViewPr>
    <p:cSldViewPr snapToGrid="0">
      <p:cViewPr varScale="1">
        <p:scale>
          <a:sx n="161" d="100"/>
          <a:sy n="161" d="100"/>
        </p:scale>
        <p:origin x="126" y="1938"/>
      </p:cViewPr>
      <p:guideLst>
        <p:guide orient="horz" pos="2166"/>
        <p:guide orient="horz" pos="1164"/>
        <p:guide orient="horz" pos="278"/>
        <p:guide orient="horz" pos="848"/>
        <p:guide orient="horz" pos="1348"/>
        <p:guide orient="horz" pos="559"/>
        <p:guide orient="horz" pos="3866"/>
        <p:guide orient="horz" pos="1664"/>
        <p:guide pos="2894"/>
        <p:guide pos="5528"/>
        <p:guide pos="230"/>
        <p:guide pos="1562"/>
        <p:guide pos="4226"/>
        <p:guide pos="900"/>
        <p:guide pos="4910"/>
        <p:guide pos="123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83" d="100"/>
          <a:sy n="83" d="100"/>
        </p:scale>
        <p:origin x="1040" y="32"/>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6332"/>
          </a:xfrm>
          <a:prstGeom prst="rect">
            <a:avLst/>
          </a:prstGeom>
        </p:spPr>
        <p:txBody>
          <a:bodyPr vert="horz" lIns="91431" tIns="45715" rIns="91431" bIns="45715" rtlCol="0"/>
          <a:lstStyle>
            <a:lvl1pPr algn="l">
              <a:defRPr sz="1200"/>
            </a:lvl1pPr>
          </a:lstStyle>
          <a:p>
            <a:endParaRPr lang="ko-KR" altLang="en-US"/>
          </a:p>
        </p:txBody>
      </p:sp>
      <p:sp>
        <p:nvSpPr>
          <p:cNvPr id="3" name="날짜 개체 틀 2"/>
          <p:cNvSpPr>
            <a:spLocks noGrp="1"/>
          </p:cNvSpPr>
          <p:nvPr>
            <p:ph type="dt" sz="quarter" idx="1"/>
          </p:nvPr>
        </p:nvSpPr>
        <p:spPr>
          <a:xfrm>
            <a:off x="3850444" y="0"/>
            <a:ext cx="2945659" cy="496332"/>
          </a:xfrm>
          <a:prstGeom prst="rect">
            <a:avLst/>
          </a:prstGeom>
        </p:spPr>
        <p:txBody>
          <a:bodyPr vert="horz" lIns="91431" tIns="45715" rIns="91431" bIns="45715" rtlCol="0"/>
          <a:lstStyle>
            <a:lvl1pPr algn="r">
              <a:defRPr sz="1200"/>
            </a:lvl1pPr>
          </a:lstStyle>
          <a:p>
            <a:fld id="{207F23D9-DF40-4811-9C78-A2E2A32398DD}" type="datetimeFigureOut">
              <a:rPr lang="ko-KR" altLang="en-US" smtClean="0"/>
              <a:pPr/>
              <a:t>2018-07-18</a:t>
            </a:fld>
            <a:endParaRPr lang="ko-KR" altLang="en-US"/>
          </a:p>
        </p:txBody>
      </p:sp>
      <p:sp>
        <p:nvSpPr>
          <p:cNvPr id="4" name="바닥글 개체 틀 3"/>
          <p:cNvSpPr>
            <a:spLocks noGrp="1"/>
          </p:cNvSpPr>
          <p:nvPr>
            <p:ph type="ftr" sz="quarter" idx="2"/>
          </p:nvPr>
        </p:nvSpPr>
        <p:spPr>
          <a:xfrm>
            <a:off x="1" y="9428584"/>
            <a:ext cx="2945659" cy="496332"/>
          </a:xfrm>
          <a:prstGeom prst="rect">
            <a:avLst/>
          </a:prstGeom>
        </p:spPr>
        <p:txBody>
          <a:bodyPr vert="horz" lIns="91431" tIns="45715" rIns="91431" bIns="45715"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4" y="9428584"/>
            <a:ext cx="2945659" cy="496332"/>
          </a:xfrm>
          <a:prstGeom prst="rect">
            <a:avLst/>
          </a:prstGeom>
        </p:spPr>
        <p:txBody>
          <a:bodyPr vert="horz" lIns="91431" tIns="45715" rIns="91431" bIns="45715" rtlCol="0" anchor="b"/>
          <a:lstStyle>
            <a:lvl1pPr algn="r">
              <a:defRPr sz="1200"/>
            </a:lvl1pPr>
          </a:lstStyle>
          <a:p>
            <a:fld id="{4DD6E7B0-61C4-474B-96F1-99E4547EAD79}" type="slidenum">
              <a:rPr lang="ko-KR" altLang="en-US" smtClean="0"/>
              <a:pPr/>
              <a:t>‹#›</a:t>
            </a:fld>
            <a:endParaRPr lang="ko-KR" altLang="en-US"/>
          </a:p>
        </p:txBody>
      </p:sp>
    </p:spTree>
    <p:extLst>
      <p:ext uri="{BB962C8B-B14F-4D97-AF65-F5344CB8AC3E}">
        <p14:creationId xmlns:p14="http://schemas.microsoft.com/office/powerpoint/2010/main" val="2891599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6332"/>
          </a:xfrm>
          <a:prstGeom prst="rect">
            <a:avLst/>
          </a:prstGeom>
        </p:spPr>
        <p:txBody>
          <a:bodyPr vert="horz" lIns="91431" tIns="45715" rIns="91431" bIns="45715" rtlCol="0"/>
          <a:lstStyle>
            <a:lvl1pPr algn="l">
              <a:defRPr sz="1200"/>
            </a:lvl1pPr>
          </a:lstStyle>
          <a:p>
            <a:endParaRPr lang="ko-KR" altLang="en-US"/>
          </a:p>
        </p:txBody>
      </p:sp>
      <p:sp>
        <p:nvSpPr>
          <p:cNvPr id="3" name="날짜 개체 틀 2"/>
          <p:cNvSpPr>
            <a:spLocks noGrp="1"/>
          </p:cNvSpPr>
          <p:nvPr>
            <p:ph type="dt" idx="1"/>
          </p:nvPr>
        </p:nvSpPr>
        <p:spPr>
          <a:xfrm>
            <a:off x="3850444" y="0"/>
            <a:ext cx="2945659" cy="496332"/>
          </a:xfrm>
          <a:prstGeom prst="rect">
            <a:avLst/>
          </a:prstGeom>
        </p:spPr>
        <p:txBody>
          <a:bodyPr vert="horz" lIns="91431" tIns="45715" rIns="91431" bIns="45715" rtlCol="0"/>
          <a:lstStyle>
            <a:lvl1pPr algn="r">
              <a:defRPr sz="1200"/>
            </a:lvl1pPr>
          </a:lstStyle>
          <a:p>
            <a:fld id="{F3AF6795-A612-454E-AF7A-9192B1BEBB13}" type="datetimeFigureOut">
              <a:rPr lang="ko-KR" altLang="en-US" smtClean="0"/>
              <a:pPr/>
              <a:t>2018-07-18</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31" tIns="45715" rIns="91431" bIns="45715"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31" tIns="45715" rIns="91431" bIns="45715"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1" y="9428584"/>
            <a:ext cx="2945659" cy="496332"/>
          </a:xfrm>
          <a:prstGeom prst="rect">
            <a:avLst/>
          </a:prstGeom>
        </p:spPr>
        <p:txBody>
          <a:bodyPr vert="horz" lIns="91431" tIns="45715" rIns="91431" bIns="45715"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4" y="9428584"/>
            <a:ext cx="2945659" cy="496332"/>
          </a:xfrm>
          <a:prstGeom prst="rect">
            <a:avLst/>
          </a:prstGeom>
        </p:spPr>
        <p:txBody>
          <a:bodyPr vert="horz" lIns="91431" tIns="45715" rIns="91431" bIns="45715" rtlCol="0" anchor="b"/>
          <a:lstStyle>
            <a:lvl1pPr algn="r">
              <a:defRPr sz="1200"/>
            </a:lvl1pPr>
          </a:lstStyle>
          <a:p>
            <a:fld id="{A0A51D67-0C14-4576-BCC5-A508196B7BB5}" type="slidenum">
              <a:rPr lang="ko-KR" altLang="en-US" smtClean="0"/>
              <a:pPr/>
              <a:t>‹#›</a:t>
            </a:fld>
            <a:endParaRPr lang="ko-KR" altLang="en-US"/>
          </a:p>
        </p:txBody>
      </p:sp>
    </p:spTree>
    <p:extLst>
      <p:ext uri="{BB962C8B-B14F-4D97-AF65-F5344CB8AC3E}">
        <p14:creationId xmlns:p14="http://schemas.microsoft.com/office/powerpoint/2010/main" val="158730499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a:t>
            </a:fld>
            <a:endParaRPr lang="ko-KR" altLang="en-US"/>
          </a:p>
        </p:txBody>
      </p:sp>
    </p:spTree>
    <p:extLst>
      <p:ext uri="{BB962C8B-B14F-4D97-AF65-F5344CB8AC3E}">
        <p14:creationId xmlns:p14="http://schemas.microsoft.com/office/powerpoint/2010/main" val="33873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10</a:t>
            </a:fld>
            <a:endParaRPr lang="ko-KR" altLang="en-US"/>
          </a:p>
        </p:txBody>
      </p:sp>
    </p:spTree>
    <p:extLst>
      <p:ext uri="{BB962C8B-B14F-4D97-AF65-F5344CB8AC3E}">
        <p14:creationId xmlns:p14="http://schemas.microsoft.com/office/powerpoint/2010/main" val="1574137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11</a:t>
            </a:fld>
            <a:endParaRPr lang="ko-KR" altLang="en-US"/>
          </a:p>
        </p:txBody>
      </p:sp>
    </p:spTree>
    <p:extLst>
      <p:ext uri="{BB962C8B-B14F-4D97-AF65-F5344CB8AC3E}">
        <p14:creationId xmlns:p14="http://schemas.microsoft.com/office/powerpoint/2010/main" val="2866186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12</a:t>
            </a:fld>
            <a:endParaRPr lang="ko-KR" altLang="en-US"/>
          </a:p>
        </p:txBody>
      </p:sp>
    </p:spTree>
    <p:extLst>
      <p:ext uri="{BB962C8B-B14F-4D97-AF65-F5344CB8AC3E}">
        <p14:creationId xmlns:p14="http://schemas.microsoft.com/office/powerpoint/2010/main" val="3816053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13</a:t>
            </a:fld>
            <a:endParaRPr lang="ko-KR" altLang="en-US"/>
          </a:p>
        </p:txBody>
      </p:sp>
    </p:spTree>
    <p:extLst>
      <p:ext uri="{BB962C8B-B14F-4D97-AF65-F5344CB8AC3E}">
        <p14:creationId xmlns:p14="http://schemas.microsoft.com/office/powerpoint/2010/main" val="696788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14</a:t>
            </a:fld>
            <a:endParaRPr lang="ko-KR" altLang="en-US"/>
          </a:p>
        </p:txBody>
      </p:sp>
    </p:spTree>
    <p:extLst>
      <p:ext uri="{BB962C8B-B14F-4D97-AF65-F5344CB8AC3E}">
        <p14:creationId xmlns:p14="http://schemas.microsoft.com/office/powerpoint/2010/main" val="2449053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15</a:t>
            </a:fld>
            <a:endParaRPr lang="ko-KR" altLang="en-US"/>
          </a:p>
        </p:txBody>
      </p:sp>
    </p:spTree>
    <p:extLst>
      <p:ext uri="{BB962C8B-B14F-4D97-AF65-F5344CB8AC3E}">
        <p14:creationId xmlns:p14="http://schemas.microsoft.com/office/powerpoint/2010/main" val="2113032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16</a:t>
            </a:fld>
            <a:endParaRPr lang="ko-KR" altLang="en-US"/>
          </a:p>
        </p:txBody>
      </p:sp>
    </p:spTree>
    <p:extLst>
      <p:ext uri="{BB962C8B-B14F-4D97-AF65-F5344CB8AC3E}">
        <p14:creationId xmlns:p14="http://schemas.microsoft.com/office/powerpoint/2010/main" val="341991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17</a:t>
            </a:fld>
            <a:endParaRPr lang="ko-KR" altLang="en-US"/>
          </a:p>
        </p:txBody>
      </p:sp>
    </p:spTree>
    <p:extLst>
      <p:ext uri="{BB962C8B-B14F-4D97-AF65-F5344CB8AC3E}">
        <p14:creationId xmlns:p14="http://schemas.microsoft.com/office/powerpoint/2010/main" val="3256828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18</a:t>
            </a:fld>
            <a:endParaRPr lang="ko-KR" altLang="en-US"/>
          </a:p>
        </p:txBody>
      </p:sp>
    </p:spTree>
    <p:extLst>
      <p:ext uri="{BB962C8B-B14F-4D97-AF65-F5344CB8AC3E}">
        <p14:creationId xmlns:p14="http://schemas.microsoft.com/office/powerpoint/2010/main" val="1048690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19</a:t>
            </a:fld>
            <a:endParaRPr lang="ko-KR" altLang="en-US"/>
          </a:p>
        </p:txBody>
      </p:sp>
    </p:spTree>
    <p:extLst>
      <p:ext uri="{BB962C8B-B14F-4D97-AF65-F5344CB8AC3E}">
        <p14:creationId xmlns:p14="http://schemas.microsoft.com/office/powerpoint/2010/main" val="314315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2</a:t>
            </a:fld>
            <a:endParaRPr lang="ko-KR" altLang="en-US"/>
          </a:p>
        </p:txBody>
      </p:sp>
    </p:spTree>
    <p:extLst>
      <p:ext uri="{BB962C8B-B14F-4D97-AF65-F5344CB8AC3E}">
        <p14:creationId xmlns:p14="http://schemas.microsoft.com/office/powerpoint/2010/main" val="3689079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20</a:t>
            </a:fld>
            <a:endParaRPr lang="ko-KR" altLang="en-US"/>
          </a:p>
        </p:txBody>
      </p:sp>
    </p:spTree>
    <p:extLst>
      <p:ext uri="{BB962C8B-B14F-4D97-AF65-F5344CB8AC3E}">
        <p14:creationId xmlns:p14="http://schemas.microsoft.com/office/powerpoint/2010/main" val="1082974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21</a:t>
            </a:fld>
            <a:endParaRPr lang="ko-KR" altLang="en-US"/>
          </a:p>
        </p:txBody>
      </p:sp>
    </p:spTree>
    <p:extLst>
      <p:ext uri="{BB962C8B-B14F-4D97-AF65-F5344CB8AC3E}">
        <p14:creationId xmlns:p14="http://schemas.microsoft.com/office/powerpoint/2010/main" val="3996263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22</a:t>
            </a:fld>
            <a:endParaRPr lang="ko-KR" altLang="en-US"/>
          </a:p>
        </p:txBody>
      </p:sp>
    </p:spTree>
    <p:extLst>
      <p:ext uri="{BB962C8B-B14F-4D97-AF65-F5344CB8AC3E}">
        <p14:creationId xmlns:p14="http://schemas.microsoft.com/office/powerpoint/2010/main" val="1539471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23</a:t>
            </a:fld>
            <a:endParaRPr lang="ko-KR" altLang="en-US"/>
          </a:p>
        </p:txBody>
      </p:sp>
    </p:spTree>
    <p:extLst>
      <p:ext uri="{BB962C8B-B14F-4D97-AF65-F5344CB8AC3E}">
        <p14:creationId xmlns:p14="http://schemas.microsoft.com/office/powerpoint/2010/main" val="502195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3</a:t>
            </a:fld>
            <a:endParaRPr lang="ko-KR" altLang="en-US"/>
          </a:p>
        </p:txBody>
      </p:sp>
    </p:spTree>
    <p:extLst>
      <p:ext uri="{BB962C8B-B14F-4D97-AF65-F5344CB8AC3E}">
        <p14:creationId xmlns:p14="http://schemas.microsoft.com/office/powerpoint/2010/main" val="114095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4</a:t>
            </a:fld>
            <a:endParaRPr lang="ko-KR" altLang="en-US"/>
          </a:p>
        </p:txBody>
      </p:sp>
    </p:spTree>
    <p:extLst>
      <p:ext uri="{BB962C8B-B14F-4D97-AF65-F5344CB8AC3E}">
        <p14:creationId xmlns:p14="http://schemas.microsoft.com/office/powerpoint/2010/main" val="18414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5</a:t>
            </a:fld>
            <a:endParaRPr lang="ko-KR" altLang="en-US"/>
          </a:p>
        </p:txBody>
      </p:sp>
    </p:spTree>
    <p:extLst>
      <p:ext uri="{BB962C8B-B14F-4D97-AF65-F5344CB8AC3E}">
        <p14:creationId xmlns:p14="http://schemas.microsoft.com/office/powerpoint/2010/main" val="292854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6</a:t>
            </a:fld>
            <a:endParaRPr lang="ko-KR" altLang="en-US"/>
          </a:p>
        </p:txBody>
      </p:sp>
    </p:spTree>
    <p:extLst>
      <p:ext uri="{BB962C8B-B14F-4D97-AF65-F5344CB8AC3E}">
        <p14:creationId xmlns:p14="http://schemas.microsoft.com/office/powerpoint/2010/main" val="2552895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7</a:t>
            </a:fld>
            <a:endParaRPr lang="ko-KR" altLang="en-US"/>
          </a:p>
        </p:txBody>
      </p:sp>
    </p:spTree>
    <p:extLst>
      <p:ext uri="{BB962C8B-B14F-4D97-AF65-F5344CB8AC3E}">
        <p14:creationId xmlns:p14="http://schemas.microsoft.com/office/powerpoint/2010/main" val="50368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8</a:t>
            </a:fld>
            <a:endParaRPr lang="ko-KR" altLang="en-US"/>
          </a:p>
        </p:txBody>
      </p:sp>
    </p:spTree>
    <p:extLst>
      <p:ext uri="{BB962C8B-B14F-4D97-AF65-F5344CB8AC3E}">
        <p14:creationId xmlns:p14="http://schemas.microsoft.com/office/powerpoint/2010/main" val="3595525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9</a:t>
            </a:fld>
            <a:endParaRPr lang="ko-KR" altLang="en-US"/>
          </a:p>
        </p:txBody>
      </p:sp>
    </p:spTree>
    <p:extLst>
      <p:ext uri="{BB962C8B-B14F-4D97-AF65-F5344CB8AC3E}">
        <p14:creationId xmlns:p14="http://schemas.microsoft.com/office/powerpoint/2010/main" val="4255802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angeul.naver.com/font"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
    <p:spTree>
      <p:nvGrpSpPr>
        <p:cNvPr id="1" name=""/>
        <p:cNvGrpSpPr/>
        <p:nvPr/>
      </p:nvGrpSpPr>
      <p:grpSpPr>
        <a:xfrm>
          <a:off x="0" y="0"/>
          <a:ext cx="0" cy="0"/>
          <a:chOff x="0" y="0"/>
          <a:chExt cx="0" cy="0"/>
        </a:xfrm>
      </p:grpSpPr>
      <p:cxnSp>
        <p:nvCxnSpPr>
          <p:cNvPr id="6" name="직선 연결선 5"/>
          <p:cNvCxnSpPr/>
          <p:nvPr userDrawn="1"/>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 name="부제목 2"/>
          <p:cNvSpPr txBox="1">
            <a:spLocks/>
          </p:cNvSpPr>
          <p:nvPr userDrawn="1"/>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2"/>
              </a:rPr>
              <a:t>설치하기</a:t>
            </a:r>
            <a:endParaRPr lang="ko-KR" altLang="en-US" sz="800" u="sng" spc="-20" dirty="0">
              <a:solidFill>
                <a:srgbClr val="4495D2"/>
              </a:solidFill>
              <a:latin typeface="나눔고딕" pitchFamily="50" charset="-127"/>
              <a:ea typeface="나눔고딕" pitchFamily="50" charset="-127"/>
            </a:endParaRPr>
          </a:p>
        </p:txBody>
      </p:sp>
      <p:cxnSp>
        <p:nvCxnSpPr>
          <p:cNvPr id="8" name="직선 연결선 7"/>
          <p:cNvCxnSpPr/>
          <p:nvPr userDrawn="1"/>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364803" y="4923517"/>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그림 11" descr="cosmetic2.png"/>
          <p:cNvPicPr>
            <a:picLocks noChangeAspect="1"/>
          </p:cNvPicPr>
          <p:nvPr userDrawn="1"/>
        </p:nvPicPr>
        <p:blipFill>
          <a:blip r:embed="rId3" cstate="print"/>
          <a:stretch>
            <a:fillRect/>
          </a:stretch>
        </p:blipFill>
        <p:spPr>
          <a:xfrm>
            <a:off x="7672671" y="6410326"/>
            <a:ext cx="1171292" cy="17621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내지">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2018-07-18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cxnSp>
        <p:nvCxnSpPr>
          <p:cNvPr id="6" name="직선 연결선 5"/>
          <p:cNvCxnSpPr/>
          <p:nvPr userDrawn="1"/>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그림 6" descr="cosmetic2.png"/>
          <p:cNvPicPr>
            <a:picLocks noChangeAspect="1"/>
          </p:cNvPicPr>
          <p:nvPr userDrawn="1"/>
        </p:nvPicPr>
        <p:blipFill>
          <a:blip r:embed="rId2" cstate="print"/>
          <a:stretch>
            <a:fillRect/>
          </a:stretch>
        </p:blipFill>
        <p:spPr>
          <a:xfrm>
            <a:off x="7910512" y="6434137"/>
            <a:ext cx="900000" cy="13539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표지_텍스트">
    <p:spTree>
      <p:nvGrpSpPr>
        <p:cNvPr id="1" name=""/>
        <p:cNvGrpSpPr/>
        <p:nvPr/>
      </p:nvGrpSpPr>
      <p:grpSpPr>
        <a:xfrm>
          <a:off x="0" y="0"/>
          <a:ext cx="0" cy="0"/>
          <a:chOff x="0" y="0"/>
          <a:chExt cx="0" cy="0"/>
        </a:xfrm>
      </p:grpSpPr>
      <p:cxnSp>
        <p:nvCxnSpPr>
          <p:cNvPr id="8" name="직선 연결선 7"/>
          <p:cNvCxnSpPr/>
          <p:nvPr userDrawn="1"/>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364803" y="4923517"/>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그림 12" descr="cosmetic2.png"/>
          <p:cNvPicPr>
            <a:picLocks noChangeAspect="1"/>
          </p:cNvPicPr>
          <p:nvPr userDrawn="1"/>
        </p:nvPicPr>
        <p:blipFill>
          <a:blip r:embed="rId2" cstate="print"/>
          <a:stretch>
            <a:fillRect/>
          </a:stretch>
        </p:blipFill>
        <p:spPr>
          <a:xfrm>
            <a:off x="7672671" y="6410326"/>
            <a:ext cx="1171292" cy="176212"/>
          </a:xfrm>
          <a:prstGeom prst="rect">
            <a:avLst/>
          </a:prstGeom>
        </p:spPr>
      </p:pic>
      <p:sp>
        <p:nvSpPr>
          <p:cNvPr id="18" name="텍스트 개체 틀 3"/>
          <p:cNvSpPr>
            <a:spLocks noGrp="1"/>
          </p:cNvSpPr>
          <p:nvPr>
            <p:ph type="body" sz="half" idx="2" hasCustomPrompt="1"/>
          </p:nvPr>
        </p:nvSpPr>
        <p:spPr>
          <a:xfrm>
            <a:off x="312059" y="246743"/>
            <a:ext cx="8338457" cy="1851478"/>
          </a:xfrm>
        </p:spPr>
        <p:txBody>
          <a:bodyPr anchor="ctr">
            <a:noAutofit/>
          </a:bodyPr>
          <a:lstStyle>
            <a:lvl1pPr marL="0" indent="0">
              <a:spcBef>
                <a:spcPts val="0"/>
              </a:spcBef>
              <a:buNone/>
              <a:defRPr sz="5400" b="1" spc="-250" baseline="0">
                <a:solidFill>
                  <a:schemeClr val="accent4">
                    <a:lumMod val="50000"/>
                  </a:schemeClr>
                </a:solidFill>
                <a:latin typeface="나눔고딕" pitchFamily="50" charset="-127"/>
                <a:ea typeface="나눔고딕" pitchFamily="50"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dirty="0" smtClean="0"/>
              <a:t>제목을 입력하세요</a:t>
            </a:r>
            <a:endParaRPr lang="en-US" altLang="ko-KR" dirty="0" smtClean="0"/>
          </a:p>
          <a:p>
            <a:pPr lvl="0"/>
            <a:endParaRPr lang="ko-KR" altLang="en-US" dirty="0" smtClean="0"/>
          </a:p>
        </p:txBody>
      </p:sp>
      <p:sp>
        <p:nvSpPr>
          <p:cNvPr id="21" name="제목 1"/>
          <p:cNvSpPr>
            <a:spLocks noGrp="1"/>
          </p:cNvSpPr>
          <p:nvPr>
            <p:ph type="title"/>
          </p:nvPr>
        </p:nvSpPr>
        <p:spPr>
          <a:xfrm>
            <a:off x="268519" y="4005064"/>
            <a:ext cx="8418281" cy="304826"/>
          </a:xfrm>
        </p:spPr>
        <p:txBody>
          <a:bodyPr anchor="t">
            <a:normAutofit/>
          </a:bodyPr>
          <a:lstStyle>
            <a:lvl1pPr algn="l">
              <a:buFont typeface="Wingdings" pitchFamily="2" charset="2"/>
              <a:buNone/>
              <a:defRPr sz="1200" b="1">
                <a:solidFill>
                  <a:schemeClr val="tx1">
                    <a:lumMod val="75000"/>
                    <a:lumOff val="25000"/>
                  </a:schemeClr>
                </a:solidFill>
                <a:latin typeface="나눔고딕" pitchFamily="50" charset="-127"/>
                <a:ea typeface="나눔고딕" pitchFamily="50" charset="-127"/>
              </a:defRPr>
            </a:lvl1pPr>
          </a:lstStyle>
          <a:p>
            <a:r>
              <a:rPr lang="ko-KR" altLang="en-US" dirty="0" smtClean="0"/>
              <a:t>마스터 제목 스타일 편집</a:t>
            </a:r>
            <a:endParaRPr lang="ko-KR" altLang="en-US" dirty="0"/>
          </a:p>
        </p:txBody>
      </p:sp>
      <p:sp>
        <p:nvSpPr>
          <p:cNvPr id="14" name="부제목 2"/>
          <p:cNvSpPr txBox="1">
            <a:spLocks/>
          </p:cNvSpPr>
          <p:nvPr userDrawn="1"/>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3"/>
              </a:rPr>
              <a:t>설치하기</a:t>
            </a:r>
            <a:endParaRPr lang="ko-KR" altLang="en-US" sz="800" u="sng" spc="-20" dirty="0">
              <a:solidFill>
                <a:srgbClr val="4495D2"/>
              </a:solidFill>
              <a:latin typeface="나눔고딕" pitchFamily="50" charset="-127"/>
              <a:ea typeface="나눔고딕" pitchFamily="50" charset="-127"/>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내지_텍스트">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2018-07-18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cxnSp>
        <p:nvCxnSpPr>
          <p:cNvPr id="7" name="직선 연결선 6"/>
          <p:cNvCxnSpPr/>
          <p:nvPr userDrawn="1"/>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그림 8" descr="cosmetic2.png"/>
          <p:cNvPicPr>
            <a:picLocks noChangeAspect="1"/>
          </p:cNvPicPr>
          <p:nvPr userDrawn="1"/>
        </p:nvPicPr>
        <p:blipFill>
          <a:blip r:embed="rId2" cstate="print"/>
          <a:stretch>
            <a:fillRect/>
          </a:stretch>
        </p:blipFill>
        <p:spPr>
          <a:xfrm>
            <a:off x="7910512" y="6434137"/>
            <a:ext cx="900000" cy="135398"/>
          </a:xfrm>
          <a:prstGeom prst="rect">
            <a:avLst/>
          </a:prstGeom>
        </p:spPr>
      </p:pic>
      <p:sp>
        <p:nvSpPr>
          <p:cNvPr id="11" name="제목 1"/>
          <p:cNvSpPr>
            <a:spLocks noGrp="1"/>
          </p:cNvSpPr>
          <p:nvPr>
            <p:ph type="title"/>
          </p:nvPr>
        </p:nvSpPr>
        <p:spPr>
          <a:xfrm>
            <a:off x="368300" y="571500"/>
            <a:ext cx="8394700" cy="846138"/>
          </a:xfrm>
        </p:spPr>
        <p:txBody>
          <a:bodyPr>
            <a:normAutofit/>
          </a:bodyPr>
          <a:lstStyle>
            <a:lvl1pPr algn="l">
              <a:defRPr sz="4000" b="1">
                <a:solidFill>
                  <a:schemeClr val="accent4">
                    <a:lumMod val="50000"/>
                  </a:schemeClr>
                </a:solidFill>
                <a:latin typeface="나눔고딕" pitchFamily="50" charset="-127"/>
                <a:ea typeface="나눔고딕" pitchFamily="50" charset="-127"/>
              </a:defRPr>
            </a:lvl1pPr>
          </a:lstStyle>
          <a:p>
            <a:r>
              <a:rPr lang="ko-KR" altLang="en-US" dirty="0" smtClean="0"/>
              <a:t>마스터 제목 스타일 편집</a:t>
            </a:r>
            <a:endParaRPr lang="ko-KR" altLang="en-US" dirty="0"/>
          </a:p>
        </p:txBody>
      </p:sp>
      <p:sp>
        <p:nvSpPr>
          <p:cNvPr id="14" name="내용 개체 틀 2"/>
          <p:cNvSpPr>
            <a:spLocks noGrp="1"/>
          </p:cNvSpPr>
          <p:nvPr>
            <p:ph idx="1" hasCustomPrompt="1"/>
          </p:nvPr>
        </p:nvSpPr>
        <p:spPr>
          <a:xfrm>
            <a:off x="368300" y="1574801"/>
            <a:ext cx="1905000" cy="317499"/>
          </a:xfrm>
        </p:spPr>
        <p:txBody>
          <a:bodyPr>
            <a:normAutofit/>
          </a:bodyPr>
          <a:lstStyle>
            <a:lvl1pPr>
              <a:buFontTx/>
              <a:buNone/>
              <a:defRPr sz="1200" b="1">
                <a:solidFill>
                  <a:srgbClr val="3D3C3E"/>
                </a:solidFill>
              </a:defRPr>
            </a:lvl1pPr>
            <a:lvl2pPr>
              <a:buFontTx/>
              <a:buNone/>
              <a:defRPr sz="1200"/>
            </a:lvl2pPr>
            <a:lvl3pPr>
              <a:buFontTx/>
              <a:buNone/>
              <a:defRPr sz="1200"/>
            </a:lvl3pPr>
            <a:lvl4pPr>
              <a:buFontTx/>
              <a:buNone/>
              <a:defRPr sz="1200"/>
            </a:lvl4pPr>
            <a:lvl5pPr>
              <a:buFontTx/>
              <a:buNone/>
              <a:defRPr sz="1200"/>
            </a:lvl5pPr>
          </a:lstStyle>
          <a:p>
            <a:pPr lvl="0"/>
            <a:r>
              <a:rPr lang="ko-KR" altLang="en-US" smtClean="0"/>
              <a:t>내용제목</a:t>
            </a:r>
          </a:p>
        </p:txBody>
      </p:sp>
      <p:sp>
        <p:nvSpPr>
          <p:cNvPr id="15" name="내용 개체 틀 2"/>
          <p:cNvSpPr>
            <a:spLocks noGrp="1"/>
          </p:cNvSpPr>
          <p:nvPr>
            <p:ph idx="13" hasCustomPrompt="1"/>
          </p:nvPr>
        </p:nvSpPr>
        <p:spPr>
          <a:xfrm>
            <a:off x="2336800" y="1574801"/>
            <a:ext cx="6426200" cy="330199"/>
          </a:xfrm>
        </p:spPr>
        <p:txBody>
          <a:bodyPr>
            <a:normAutofit/>
          </a:bodyPr>
          <a:lstStyle>
            <a:lvl1pPr>
              <a:buNone/>
              <a:defRPr sz="1200" b="1" baseline="0">
                <a:solidFill>
                  <a:srgbClr val="3D3C3E"/>
                </a:solidFill>
                <a:latin typeface="나눔고딕" pitchFamily="50" charset="-127"/>
                <a:ea typeface="나눔고딕" pitchFamily="50" charset="-127"/>
              </a:defRPr>
            </a:lvl1pPr>
            <a:lvl2pPr>
              <a:defRPr sz="1200"/>
            </a:lvl2pPr>
            <a:lvl3pPr>
              <a:defRPr sz="1200"/>
            </a:lvl3pPr>
            <a:lvl4pPr>
              <a:defRPr sz="1200"/>
            </a:lvl4pPr>
            <a:lvl5pPr>
              <a:defRPr sz="1200"/>
            </a:lvl5pPr>
          </a:lstStyle>
          <a:p>
            <a:pPr lvl="0"/>
            <a:r>
              <a:rPr lang="ko-KR" altLang="en-US" smtClean="0"/>
              <a:t>내용을 입력하십시오</a:t>
            </a:r>
            <a:r>
              <a:rPr lang="en-US" altLang="ko-KR" smtClean="0"/>
              <a:t>.</a:t>
            </a:r>
            <a:endParaRPr lang="ko-KR" altLang="en-US"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빈화면">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2018-07-18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나눔고딕" pitchFamily="50" charset="-127"/>
                <a:ea typeface="나눔고딕" pitchFamily="50" charset="-127"/>
              </a:defRPr>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나눔고딕" pitchFamily="50" charset="-127"/>
                <a:ea typeface="나눔고딕" pitchFamily="50"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atin typeface="나눔고딕" pitchFamily="50" charset="-127"/>
                <a:ea typeface="나눔고딕" pitchFamily="50" charset="-127"/>
              </a:defRPr>
            </a:lvl1pPr>
          </a:lstStyle>
          <a:p>
            <a:fld id="{8761FD00-3F21-42CF-9EF5-8F6D81CE3AFD}" type="datetimeFigureOut">
              <a:rPr lang="ko-KR" altLang="en-US" smtClean="0"/>
              <a:pPr/>
              <a:t>2018-07-18</a:t>
            </a:fld>
            <a:endParaRPr lang="ko-KR" altLang="en-US"/>
          </a:p>
        </p:txBody>
      </p:sp>
      <p:sp>
        <p:nvSpPr>
          <p:cNvPr id="5" name="바닥글 개체 틀 4"/>
          <p:cNvSpPr>
            <a:spLocks noGrp="1"/>
          </p:cNvSpPr>
          <p:nvPr>
            <p:ph type="ftr" sz="quarter" idx="11"/>
          </p:nvPr>
        </p:nvSpPr>
        <p:spPr/>
        <p:txBody>
          <a:bodyPr/>
          <a:lstStyle>
            <a:lvl1pPr>
              <a:defRPr>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나눔고딕" pitchFamily="50" charset="-127"/>
                <a:ea typeface="나눔고딕" pitchFamily="50" charset="-127"/>
              </a:defRPr>
            </a:lvl1p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a:latin typeface="나눔고딕" pitchFamily="50" charset="-127"/>
                <a:ea typeface="나눔고딕" pitchFamily="50" charset="-127"/>
              </a:defRPr>
            </a:lvl1pPr>
            <a:lvl2pPr>
              <a:defRPr>
                <a:latin typeface="나눔고딕" pitchFamily="50" charset="-127"/>
                <a:ea typeface="나눔고딕" pitchFamily="50" charset="-127"/>
              </a:defRPr>
            </a:lvl2pPr>
            <a:lvl3pPr>
              <a:defRPr>
                <a:latin typeface="나눔고딕" pitchFamily="50" charset="-127"/>
                <a:ea typeface="나눔고딕" pitchFamily="50" charset="-127"/>
              </a:defRPr>
            </a:lvl3pPr>
            <a:lvl4pPr>
              <a:defRPr>
                <a:latin typeface="나눔고딕" pitchFamily="50" charset="-127"/>
                <a:ea typeface="나눔고딕" pitchFamily="50" charset="-127"/>
              </a:defRPr>
            </a:lvl4pPr>
            <a:lvl5pPr>
              <a:defRPr>
                <a:latin typeface="나눔고딕" pitchFamily="50" charset="-127"/>
                <a:ea typeface="나눔고딕" pitchFamily="50" charset="-127"/>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atin typeface="나눔고딕" pitchFamily="50" charset="-127"/>
                <a:ea typeface="나눔고딕" pitchFamily="50" charset="-127"/>
              </a:defRPr>
            </a:lvl1pPr>
          </a:lstStyle>
          <a:p>
            <a:fld id="{8761FD00-3F21-42CF-9EF5-8F6D81CE3AFD}" type="datetimeFigureOut">
              <a:rPr lang="ko-KR" altLang="en-US" smtClean="0"/>
              <a:pPr/>
              <a:t>2018-07-18</a:t>
            </a:fld>
            <a:endParaRPr lang="ko-KR" altLang="en-US"/>
          </a:p>
        </p:txBody>
      </p:sp>
      <p:sp>
        <p:nvSpPr>
          <p:cNvPr id="5" name="바닥글 개체 틀 4"/>
          <p:cNvSpPr>
            <a:spLocks noGrp="1"/>
          </p:cNvSpPr>
          <p:nvPr>
            <p:ph type="ftr" sz="quarter" idx="11"/>
          </p:nvPr>
        </p:nvSpPr>
        <p:spPr/>
        <p:txBody>
          <a:bodyPr/>
          <a:lstStyle>
            <a:lvl1pPr>
              <a:defRPr>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나눔고딕" pitchFamily="50" charset="-127"/>
                <a:ea typeface="나눔고딕" pitchFamily="50" charset="-127"/>
              </a:defRPr>
            </a:lvl1pPr>
          </a:lstStyle>
          <a:p>
            <a:fld id="{8761FD00-3F21-42CF-9EF5-8F6D81CE3AFD}" type="datetimeFigureOut">
              <a:rPr lang="ko-KR" altLang="en-US" smtClean="0"/>
              <a:pPr/>
              <a:t>2018-07-18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72" r:id="rId1"/>
    <p:sldLayoutId id="2147483675" r:id="rId2"/>
    <p:sldLayoutId id="2147483674" r:id="rId3"/>
    <p:sldLayoutId id="2147483673" r:id="rId4"/>
    <p:sldLayoutId id="2147483676" r:id="rId5"/>
    <p:sldLayoutId id="2147483661" r:id="rId6"/>
    <p:sldLayoutId id="2147483662" r:id="rId7"/>
  </p:sldLayoutIdLst>
  <p:txStyles>
    <p:titleStyle>
      <a:lvl1pPr algn="ctr" defTabSz="914400" rtl="0" eaLnBrk="1" latinLnBrk="1" hangingPunct="1">
        <a:spcBef>
          <a:spcPct val="0"/>
        </a:spcBef>
        <a:buNone/>
        <a:defRPr sz="4400" kern="1200">
          <a:solidFill>
            <a:schemeClr val="tx1"/>
          </a:solidFill>
          <a:latin typeface="나눔고딕" pitchFamily="50" charset="-127"/>
          <a:ea typeface="나눔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나눔고딕" pitchFamily="50" charset="-127"/>
          <a:ea typeface="나눔고딕" pitchFamily="50" charset="-127"/>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나눔고딕" pitchFamily="50" charset="-127"/>
          <a:ea typeface="나눔고딕" pitchFamily="50" charset="-127"/>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나눔고딕" pitchFamily="50" charset="-127"/>
          <a:ea typeface="나눔고딕" pitchFamily="50" charset="-127"/>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나눔고딕" pitchFamily="50" charset="-127"/>
          <a:ea typeface="나눔고딕" pitchFamily="50" charset="-127"/>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나눔고딕" pitchFamily="50" charset="-127"/>
          <a:ea typeface="나눔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hbaik@moberan.com"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hangeul.naver.com/font"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android.github.io/android-ktx/core-ktx/androidx.graphics/index.html" TargetMode="External"/><Relationship Id="rId13" Type="http://schemas.openxmlformats.org/officeDocument/2006/relationships/hyperlink" Target="https://android.github.io/android-ktx/core-ktx/androidx.time/index.html" TargetMode="External"/><Relationship Id="rId3" Type="http://schemas.openxmlformats.org/officeDocument/2006/relationships/hyperlink" Target="https://android.github.io/android-ktx/core-ktx/androidx.animation/index.html" TargetMode="External"/><Relationship Id="rId7" Type="http://schemas.openxmlformats.org/officeDocument/2006/relationships/hyperlink" Target="https://android.github.io/android-ktx/core-ktx/androidx.database.sqlite/index.html" TargetMode="External"/><Relationship Id="rId12" Type="http://schemas.openxmlformats.org/officeDocument/2006/relationships/hyperlink" Target="https://android.github.io/android-ktx/core-ktx/androidx.text/index.html" TargetMode="External"/><Relationship Id="rId2" Type="http://schemas.openxmlformats.org/officeDocument/2006/relationships/notesSlide" Target="../notesSlides/notesSlide10.xml"/><Relationship Id="rId16" Type="http://schemas.openxmlformats.org/officeDocument/2006/relationships/hyperlink" Target="https://android.github.io/android-ktx/core-ktx/androidx.view/index.html" TargetMode="External"/><Relationship Id="rId1" Type="http://schemas.openxmlformats.org/officeDocument/2006/relationships/slideLayout" Target="../slideLayouts/slideLayout7.xml"/><Relationship Id="rId6" Type="http://schemas.openxmlformats.org/officeDocument/2006/relationships/hyperlink" Target="https://android.github.io/android-ktx/core-ktx/androidx.database/index.html" TargetMode="External"/><Relationship Id="rId11" Type="http://schemas.openxmlformats.org/officeDocument/2006/relationships/hyperlink" Target="https://android.github.io/android-ktx/core-ktx/androidx.os/index.html" TargetMode="External"/><Relationship Id="rId5" Type="http://schemas.openxmlformats.org/officeDocument/2006/relationships/hyperlink" Target="https://android.github.io/android-ktx/core-ktx/androidx.content.res/index.html" TargetMode="External"/><Relationship Id="rId15" Type="http://schemas.openxmlformats.org/officeDocument/2006/relationships/hyperlink" Target="https://android.github.io/android-ktx/core-ktx/androidx.util/index.html" TargetMode="External"/><Relationship Id="rId10" Type="http://schemas.openxmlformats.org/officeDocument/2006/relationships/hyperlink" Target="https://android.github.io/android-ktx/core-ktx/androidx.net/index.html" TargetMode="External"/><Relationship Id="rId4" Type="http://schemas.openxmlformats.org/officeDocument/2006/relationships/hyperlink" Target="https://android.github.io/android-ktx/core-ktx/androidx.content/index.html" TargetMode="External"/><Relationship Id="rId9" Type="http://schemas.openxmlformats.org/officeDocument/2006/relationships/hyperlink" Target="https://android.github.io/android-ktx/core-ktx/androidx.graphics.drawable/index.html" TargetMode="External"/><Relationship Id="rId14" Type="http://schemas.openxmlformats.org/officeDocument/2006/relationships/hyperlink" Target="https://android.github.io/android-ktx/core-ktx/androidx.transition/index.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android.github.io/android-ktx/core-ktx/androidx.animation/android.animation.-animator/do-on-end.html" TargetMode="External"/><Relationship Id="rId3" Type="http://schemas.openxmlformats.org/officeDocument/2006/relationships/hyperlink" Target="https://android.github.io/android-ktx/core-ktx/androidx.animation/index.html" TargetMode="External"/><Relationship Id="rId7" Type="http://schemas.openxmlformats.org/officeDocument/2006/relationships/hyperlink" Target="https://android.github.io/android-ktx/core-ktx/androidx.animation/android.animation.-animator/do-on-cancel.htm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android.github.io/android-ktx/core-ktx/androidx.animation/android.animation.-animator/do-on-pause.html" TargetMode="External"/><Relationship Id="rId11" Type="http://schemas.openxmlformats.org/officeDocument/2006/relationships/hyperlink" Target="https://android.github.io/android-ktx/core-ktx/androidx.animation/android.animation.-animator/do-on-resume.htm" TargetMode="External"/><Relationship Id="rId5" Type="http://schemas.openxmlformats.org/officeDocument/2006/relationships/hyperlink" Target="https://android.github.io/android-ktx/core-ktx/androidx.animation/android.animation.-animator/add-pause-listener.html" TargetMode="External"/><Relationship Id="rId10" Type="http://schemas.openxmlformats.org/officeDocument/2006/relationships/hyperlink" Target="https://android.github.io/android-ktx/core-ktx/androidx.animation/android.animation.-animator/do-on-start.html" TargetMode="External"/><Relationship Id="rId4" Type="http://schemas.openxmlformats.org/officeDocument/2006/relationships/hyperlink" Target="https://android.github.io/android-ktx/core-ktx/androidx.animation/android.animation.-animator/add-listener.html" TargetMode="External"/><Relationship Id="rId9" Type="http://schemas.openxmlformats.org/officeDocument/2006/relationships/hyperlink" Target="https://android.github.io/android-ktx/core-ktx/androidx.animation/android.animation.-animator/do-on-repeat.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ndroid.github.io/android-ktx/core-ktx/androidx.time/index.html"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android.github.io/android-ktx/core-ktx/androidx.time/java.time.-year/as-int.html" TargetMode="External"/><Relationship Id="rId5" Type="http://schemas.openxmlformats.org/officeDocument/2006/relationships/hyperlink" Target="https://android.github.io/android-ktx/core-ktx/androidx.time/java.time.-month/as-int.html" TargetMode="External"/><Relationship Id="rId4" Type="http://schemas.openxmlformats.org/officeDocument/2006/relationships/hyperlink" Target="https://android.github.io/android-ktx/core-ktx/androidx.time/java.time.-day-of-week/as-int.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ndroid.github.io/android-ktx/core-ktx/androidx.time/index.html"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android.github.io/android-ktx/core-ktx/androidx.time/java.time.-year/as-int.html" TargetMode="External"/><Relationship Id="rId5" Type="http://schemas.openxmlformats.org/officeDocument/2006/relationships/hyperlink" Target="https://android.github.io/android-ktx/core-ktx/androidx.time/java.time.-month/as-int.html" TargetMode="External"/><Relationship Id="rId4" Type="http://schemas.openxmlformats.org/officeDocument/2006/relationships/hyperlink" Target="https://android.github.io/android-ktx/core-ktx/androidx.time/java.time.-day-of-week/as-int.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Kotlin/anko#ankocomponen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android-developers.googleblog.com/2018/02/introducing-android-ktx-even-sweeter.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developers-kr.googleblog.com/2018/02/introducing-android-ktx-even-sweeter-kotlin-development-for-android.html" TargetMode="External"/><Relationship Id="rId5" Type="http://schemas.openxmlformats.org/officeDocument/2006/relationships/hyperlink" Target="https://android.github.io/android-ktx/core-ktx/" TargetMode="External"/><Relationship Id="rId4" Type="http://schemas.openxmlformats.org/officeDocument/2006/relationships/hyperlink" Target="https://github.com/android/android-kt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31054" y="253649"/>
            <a:ext cx="8662780" cy="1969017"/>
          </a:xfrm>
        </p:spPr>
        <p:txBody>
          <a:bodyPr anchor="t">
            <a:noAutofit/>
          </a:bodyPr>
          <a:lstStyle/>
          <a:p>
            <a:r>
              <a:rPr lang="en-US" altLang="ko-KR" sz="2000" b="1" spc="-250" dirty="0" smtClean="0">
                <a:solidFill>
                  <a:schemeClr val="accent4">
                    <a:lumMod val="50000"/>
                  </a:schemeClr>
                </a:solidFill>
              </a:rPr>
              <a:t> </a:t>
            </a:r>
            <a:r>
              <a:rPr lang="ko-KR" altLang="en-US" sz="2000" dirty="0"/>
              <a:t/>
            </a:r>
            <a:br>
              <a:rPr lang="ko-KR" altLang="en-US" sz="2000" dirty="0"/>
            </a:br>
            <a:r>
              <a:rPr lang="ko-KR" altLang="en-US" sz="2000" dirty="0"/>
              <a:t/>
            </a:r>
            <a:br>
              <a:rPr lang="ko-KR" altLang="en-US" sz="2000" dirty="0"/>
            </a:br>
            <a:r>
              <a:rPr lang="ko-KR" altLang="en-US" sz="2000" dirty="0"/>
              <a:t/>
            </a:r>
            <a:br>
              <a:rPr lang="ko-KR" altLang="en-US" sz="2000" dirty="0"/>
            </a:br>
            <a:r>
              <a:rPr lang="ko-KR" altLang="en-US" sz="2000" i="1" dirty="0" err="1"/>
              <a:t>코틀린을</a:t>
            </a:r>
            <a:r>
              <a:rPr lang="ko-KR" altLang="en-US" sz="2000" i="1" dirty="0"/>
              <a:t> 이용한 </a:t>
            </a:r>
            <a:r>
              <a:rPr lang="ko-KR" altLang="en-US" sz="2000" i="1" dirty="0" err="1"/>
              <a:t>안드로이드</a:t>
            </a:r>
            <a:r>
              <a:rPr lang="ko-KR" altLang="en-US" sz="2000" i="1" dirty="0"/>
              <a:t> 프로그래밍 </a:t>
            </a:r>
            <a:r>
              <a:rPr lang="ko-KR" altLang="en-US" sz="2000" i="1" dirty="0" smtClean="0"/>
              <a:t>실습</a:t>
            </a:r>
            <a:r>
              <a:rPr lang="en-US" altLang="ko-KR" sz="2000" b="1" spc="-250" dirty="0" smtClean="0">
                <a:solidFill>
                  <a:schemeClr val="accent4">
                    <a:lumMod val="50000"/>
                  </a:schemeClr>
                </a:solidFill>
              </a:rPr>
              <a:t/>
            </a:r>
            <a:br>
              <a:rPr lang="en-US" altLang="ko-KR" sz="2000" b="1" spc="-250" dirty="0" smtClean="0">
                <a:solidFill>
                  <a:schemeClr val="accent4">
                    <a:lumMod val="50000"/>
                  </a:schemeClr>
                </a:solidFill>
              </a:rPr>
            </a:br>
            <a:endParaRPr lang="ko-KR" altLang="en-US" sz="2000" b="1" spc="-250" dirty="0">
              <a:solidFill>
                <a:schemeClr val="accent4">
                  <a:lumMod val="50000"/>
                </a:schemeClr>
              </a:solidFill>
            </a:endParaRPr>
          </a:p>
        </p:txBody>
      </p:sp>
      <p:sp>
        <p:nvSpPr>
          <p:cNvPr id="3" name="부제목 2"/>
          <p:cNvSpPr>
            <a:spLocks noGrp="1"/>
          </p:cNvSpPr>
          <p:nvPr>
            <p:ph type="subTitle" idx="1"/>
          </p:nvPr>
        </p:nvSpPr>
        <p:spPr>
          <a:xfrm>
            <a:off x="260715" y="3948830"/>
            <a:ext cx="2160240" cy="1752600"/>
          </a:xfrm>
          <a:ln>
            <a:noFill/>
          </a:ln>
        </p:spPr>
        <p:txBody>
          <a:bodyPr>
            <a:normAutofit/>
          </a:bodyPr>
          <a:lstStyle/>
          <a:p>
            <a:pPr algn="l">
              <a:lnSpc>
                <a:spcPct val="150000"/>
              </a:lnSpc>
            </a:pPr>
            <a:r>
              <a:rPr lang="en-US" altLang="ko-KR" sz="1200" b="1" spc="-50" dirty="0" smtClean="0">
                <a:solidFill>
                  <a:schemeClr val="tx1">
                    <a:lumMod val="75000"/>
                    <a:lumOff val="25000"/>
                  </a:schemeClr>
                </a:solidFill>
                <a:latin typeface="나눔고딕" pitchFamily="50" charset="-127"/>
                <a:ea typeface="나눔고딕" pitchFamily="50" charset="-127"/>
              </a:rPr>
              <a:t>2018.07</a:t>
            </a:r>
          </a:p>
          <a:p>
            <a:pPr algn="l">
              <a:lnSpc>
                <a:spcPct val="150000"/>
              </a:lnSpc>
            </a:pPr>
            <a:r>
              <a:rPr lang="ko-KR" altLang="en-US" sz="1200" b="1" spc="-50" dirty="0" smtClean="0">
                <a:solidFill>
                  <a:schemeClr val="tx1">
                    <a:lumMod val="75000"/>
                    <a:lumOff val="25000"/>
                  </a:schemeClr>
                </a:solidFill>
                <a:latin typeface="나눔고딕" pitchFamily="50" charset="-127"/>
                <a:ea typeface="나눔고딕" pitchFamily="50" charset="-127"/>
              </a:rPr>
              <a:t>백지훈 </a:t>
            </a:r>
            <a:endParaRPr lang="en-US" altLang="ko-KR" sz="1200" b="1" spc="-50" dirty="0" smtClean="0">
              <a:solidFill>
                <a:schemeClr val="tx1">
                  <a:lumMod val="75000"/>
                  <a:lumOff val="25000"/>
                </a:schemeClr>
              </a:solidFill>
              <a:latin typeface="나눔고딕" pitchFamily="50" charset="-127"/>
              <a:ea typeface="나눔고딕" pitchFamily="50" charset="-127"/>
            </a:endParaRPr>
          </a:p>
          <a:p>
            <a:pPr algn="l">
              <a:lnSpc>
                <a:spcPct val="150000"/>
              </a:lnSpc>
            </a:pPr>
            <a:r>
              <a:rPr lang="en-US" altLang="ko-KR" sz="1200" b="1" spc="-50" dirty="0" smtClean="0">
                <a:solidFill>
                  <a:schemeClr val="tx1">
                    <a:lumMod val="75000"/>
                    <a:lumOff val="25000"/>
                  </a:schemeClr>
                </a:solidFill>
                <a:hlinkClick r:id="rId3"/>
              </a:rPr>
              <a:t>jhbaik@moberan.com</a:t>
            </a:r>
            <a:r>
              <a:rPr lang="en-US" altLang="ko-KR" sz="1200" b="1" spc="-50" dirty="0" smtClean="0">
                <a:solidFill>
                  <a:schemeClr val="tx1">
                    <a:lumMod val="75000"/>
                    <a:lumOff val="25000"/>
                  </a:schemeClr>
                </a:solidFill>
              </a:rPr>
              <a:t>  </a:t>
            </a:r>
            <a:endParaRPr lang="en-US" altLang="ko-KR" sz="1200" b="1" spc="-50" dirty="0" smtClean="0">
              <a:solidFill>
                <a:schemeClr val="tx1">
                  <a:lumMod val="75000"/>
                  <a:lumOff val="25000"/>
                </a:schemeClr>
              </a:solidFill>
              <a:latin typeface="나눔고딕" pitchFamily="50" charset="-127"/>
              <a:ea typeface="나눔고딕" pitchFamily="50" charset="-127"/>
            </a:endParaRPr>
          </a:p>
        </p:txBody>
      </p:sp>
      <p:cxnSp>
        <p:nvCxnSpPr>
          <p:cNvPr id="10" name="직선 연결선 9"/>
          <p:cNvCxnSpPr/>
          <p:nvPr/>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 name="부제목 2"/>
          <p:cNvSpPr txBox="1">
            <a:spLocks/>
          </p:cNvSpPr>
          <p:nvPr/>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4"/>
              </a:rPr>
              <a:t>설치하기</a:t>
            </a:r>
            <a:endParaRPr lang="ko-KR" altLang="en-US" sz="800" u="sng" spc="-20" dirty="0">
              <a:solidFill>
                <a:srgbClr val="4495D2"/>
              </a:solidFill>
              <a:latin typeface="나눔고딕" pitchFamily="50" charset="-127"/>
              <a:ea typeface="나눔고딕" pitchFamily="50" charset="-127"/>
            </a:endParaRPr>
          </a:p>
        </p:txBody>
      </p:sp>
      <p:cxnSp>
        <p:nvCxnSpPr>
          <p:cNvPr id="14" name="직선 연결선 13"/>
          <p:cNvCxnSpPr/>
          <p:nvPr/>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AutoNum type="arabicPeriod"/>
            </a:pPr>
            <a:endParaRPr lang="ko-KR" altLang="en-US" sz="2000" dirty="0">
              <a:latin typeface="+mn-ea"/>
            </a:endParaRPr>
          </a:p>
        </p:txBody>
      </p:sp>
      <p:graphicFrame>
        <p:nvGraphicFramePr>
          <p:cNvPr id="2" name="표 1"/>
          <p:cNvGraphicFramePr>
            <a:graphicFrameLocks noGrp="1"/>
          </p:cNvGraphicFramePr>
          <p:nvPr>
            <p:extLst>
              <p:ext uri="{D42A27DB-BD31-4B8C-83A1-F6EECF244321}">
                <p14:modId xmlns:p14="http://schemas.microsoft.com/office/powerpoint/2010/main" val="1203659238"/>
              </p:ext>
            </p:extLst>
          </p:nvPr>
        </p:nvGraphicFramePr>
        <p:xfrm>
          <a:off x="457200" y="1789746"/>
          <a:ext cx="8229600" cy="4909268"/>
        </p:xfrm>
        <a:graphic>
          <a:graphicData uri="http://schemas.openxmlformats.org/drawingml/2006/table">
            <a:tbl>
              <a:tblPr/>
              <a:tblGrid>
                <a:gridCol w="4114800"/>
                <a:gridCol w="4114800"/>
              </a:tblGrid>
              <a:tr h="296205">
                <a:tc>
                  <a:txBody>
                    <a:bodyPr/>
                    <a:lstStyle/>
                    <a:p>
                      <a:endParaRPr lang="ko-KR" altLang="en-US" dirty="0"/>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dirty="0"/>
                    </a:p>
                  </a:txBody>
                  <a:tcPr marL="76341" marR="76341" marT="38171" marB="38171">
                    <a:lnL>
                      <a:noFill/>
                    </a:lnL>
                    <a:lnR>
                      <a:noFill/>
                    </a:lnR>
                    <a:lnT>
                      <a:noFill/>
                    </a:lnT>
                    <a:lnB>
                      <a:noFill/>
                    </a:lnB>
                  </a:tcPr>
                </a:tc>
                <a:tc>
                  <a:txBody>
                    <a:bodyPr/>
                    <a:lstStyle/>
                    <a:p>
                      <a:endParaRPr lang="ko-KR" altLang="en-US"/>
                    </a:p>
                  </a:txBody>
                  <a:tcPr marL="76341" marR="76341" marT="38171" marB="38171">
                    <a:lnL>
                      <a:noFill/>
                    </a:lnL>
                    <a:lnR>
                      <a:noFill/>
                    </a:lnR>
                    <a:lnT>
                      <a:noFill/>
                    </a:lnT>
                    <a:lnB>
                      <a:noFill/>
                    </a:lnB>
                  </a:tcPr>
                </a:tc>
              </a:tr>
              <a:tr h="296205">
                <a:tc>
                  <a:txBody>
                    <a:bodyPr/>
                    <a:lstStyle/>
                    <a:p>
                      <a:endParaRPr lang="ko-KR" altLang="en-US"/>
                    </a:p>
                  </a:txBody>
                  <a:tcPr marL="76341" marR="76341" marT="38171" marB="38171">
                    <a:lnL>
                      <a:noFill/>
                    </a:lnL>
                    <a:lnR>
                      <a:noFill/>
                    </a:lnR>
                    <a:lnT>
                      <a:noFill/>
                    </a:lnT>
                    <a:lnB>
                      <a:noFill/>
                    </a:lnB>
                  </a:tcPr>
                </a:tc>
                <a:tc>
                  <a:txBody>
                    <a:bodyPr/>
                    <a:lstStyle/>
                    <a:p>
                      <a:endParaRPr lang="ko-KR" altLang="en-US" dirty="0"/>
                    </a:p>
                  </a:txBody>
                  <a:tcPr marL="73288" marR="73288" marT="36644" marB="36644">
                    <a:lnL>
                      <a:noFill/>
                    </a:lnL>
                    <a:lnT>
                      <a:noFill/>
                    </a:lnT>
                  </a:tcPr>
                </a:tc>
              </a:tr>
            </a:tbl>
          </a:graphicData>
        </a:graphic>
      </p:graphicFrame>
      <p:graphicFrame>
        <p:nvGraphicFramePr>
          <p:cNvPr id="4" name="표 3"/>
          <p:cNvGraphicFramePr>
            <a:graphicFrameLocks noGrp="1"/>
          </p:cNvGraphicFramePr>
          <p:nvPr/>
        </p:nvGraphicFramePr>
        <p:xfrm>
          <a:off x="457200" y="1600200"/>
          <a:ext cx="8229600" cy="4146870"/>
        </p:xfrm>
        <a:graphic>
          <a:graphicData uri="http://schemas.openxmlformats.org/drawingml/2006/table">
            <a:tbl>
              <a:tblPr/>
              <a:tblGrid>
                <a:gridCol w="4114800"/>
                <a:gridCol w="4114800"/>
              </a:tblGrid>
              <a:tr h="296205">
                <a:tc>
                  <a:txBody>
                    <a:bodyPr/>
                    <a:lstStyle/>
                    <a:p>
                      <a:pPr algn="l" fontAlgn="t"/>
                      <a:r>
                        <a:rPr lang="en-US" sz="1400" b="0" u="none" strike="noStrike" dirty="0" err="1" smtClean="0">
                          <a:solidFill>
                            <a:srgbClr val="258AAF"/>
                          </a:solidFill>
                          <a:effectLst/>
                          <a:hlinkClick r:id="rId3"/>
                        </a:rPr>
                        <a:t>androidx.animation</a:t>
                      </a:r>
                      <a:endParaRPr lang="en-US" sz="1400" dirty="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4"/>
                        </a:rPr>
                        <a:t>androidx.content</a:t>
                      </a:r>
                      <a:endParaRPr lang="en-US" sz="140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5"/>
                        </a:rPr>
                        <a:t>androidx.content.res</a:t>
                      </a:r>
                      <a:endParaRPr lang="en-US" sz="140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6"/>
                        </a:rPr>
                        <a:t>androidx.database</a:t>
                      </a:r>
                      <a:endParaRPr lang="en-US" sz="140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7"/>
                        </a:rPr>
                        <a:t>androidx.database.sqlite</a:t>
                      </a:r>
                      <a:endParaRPr lang="en-US" sz="140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8"/>
                        </a:rPr>
                        <a:t>androidx.graphics</a:t>
                      </a:r>
                      <a:endParaRPr lang="en-US" sz="140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dirty="0" err="1">
                          <a:solidFill>
                            <a:srgbClr val="258AAF"/>
                          </a:solidFill>
                          <a:effectLst/>
                          <a:hlinkClick r:id="rId9"/>
                        </a:rPr>
                        <a:t>androidx.graphics.drawable</a:t>
                      </a:r>
                      <a:endParaRPr lang="en-US" sz="1400" dirty="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10"/>
                        </a:rPr>
                        <a:t>androidx.net</a:t>
                      </a:r>
                      <a:endParaRPr lang="en-US" sz="140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11"/>
                        </a:rPr>
                        <a:t>androidx.os</a:t>
                      </a:r>
                      <a:endParaRPr lang="en-US" sz="140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12"/>
                        </a:rPr>
                        <a:t>androidx.text</a:t>
                      </a:r>
                      <a:endParaRPr lang="en-US" sz="140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13"/>
                        </a:rPr>
                        <a:t>androidx.time</a:t>
                      </a:r>
                      <a:endParaRPr lang="en-US" sz="140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14"/>
                        </a:rPr>
                        <a:t>androidx.transition</a:t>
                      </a:r>
                      <a:endParaRPr lang="en-US" sz="140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15"/>
                        </a:rPr>
                        <a:t>androidx.util</a:t>
                      </a:r>
                      <a:endParaRPr lang="en-US" sz="1400">
                        <a:effectLst/>
                      </a:endParaRPr>
                    </a:p>
                  </a:txBody>
                  <a:tcPr marL="76341" marR="76341" marT="38171" marB="38171">
                    <a:lnL>
                      <a:noFill/>
                    </a:lnL>
                    <a:lnR>
                      <a:noFill/>
                    </a:lnR>
                    <a:lnT>
                      <a:noFill/>
                    </a:lnT>
                    <a:lnB>
                      <a:noFill/>
                    </a:lnB>
                  </a:tcPr>
                </a:tc>
                <a:tc>
                  <a:txBody>
                    <a:bodyPr/>
                    <a:lstStyle/>
                    <a:p>
                      <a:pPr algn="l" fontAlgn="t"/>
                      <a:endParaRPr lang="ko-KR" altLang="en-US" sz="1400">
                        <a:effectLst/>
                      </a:endParaRPr>
                    </a:p>
                  </a:txBody>
                  <a:tcPr marL="76341" marR="76341" marT="38171" marB="38171">
                    <a:lnL>
                      <a:noFill/>
                    </a:lnL>
                    <a:lnR>
                      <a:noFill/>
                    </a:lnR>
                    <a:lnT>
                      <a:noFill/>
                    </a:lnT>
                    <a:lnB>
                      <a:noFill/>
                    </a:lnB>
                  </a:tcPr>
                </a:tc>
              </a:tr>
              <a:tr h="296205">
                <a:tc>
                  <a:txBody>
                    <a:bodyPr/>
                    <a:lstStyle/>
                    <a:p>
                      <a:pPr algn="l" fontAlgn="t"/>
                      <a:r>
                        <a:rPr lang="en-US" sz="1400" b="0" u="none" strike="noStrike">
                          <a:solidFill>
                            <a:srgbClr val="258AAF"/>
                          </a:solidFill>
                          <a:effectLst/>
                          <a:hlinkClick r:id="rId16"/>
                        </a:rPr>
                        <a:t>androidx.view</a:t>
                      </a:r>
                      <a:endParaRPr lang="en-US" sz="1400">
                        <a:effectLst/>
                      </a:endParaRPr>
                    </a:p>
                  </a:txBody>
                  <a:tcPr marL="76341" marR="76341" marT="38171" marB="38171">
                    <a:lnL>
                      <a:noFill/>
                    </a:lnL>
                    <a:lnR>
                      <a:noFill/>
                    </a:lnR>
                    <a:lnT>
                      <a:noFill/>
                    </a:lnT>
                    <a:lnB>
                      <a:noFill/>
                    </a:lnB>
                  </a:tcPr>
                </a:tc>
                <a:tc>
                  <a:txBody>
                    <a:bodyPr/>
                    <a:lstStyle/>
                    <a:p>
                      <a:pPr latinLnBrk="1"/>
                      <a:endParaRPr lang="ko-KR" altLang="en-US" sz="1400" dirty="0"/>
                    </a:p>
                  </a:txBody>
                  <a:tcPr marL="73288" marR="73288" marT="36644" marB="36644">
                    <a:lnL>
                      <a:noFill/>
                    </a:lnL>
                    <a:lnT>
                      <a:noFill/>
                    </a:lnT>
                  </a:tcPr>
                </a:tc>
              </a:tr>
            </a:tbl>
          </a:graphicData>
        </a:graphic>
      </p:graphicFrame>
    </p:spTree>
    <p:extLst>
      <p:ext uri="{BB962C8B-B14F-4D97-AF65-F5344CB8AC3E}">
        <p14:creationId xmlns:p14="http://schemas.microsoft.com/office/powerpoint/2010/main" val="3573207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2000" dirty="0"/>
              <a:t>문자열을 </a:t>
            </a:r>
            <a:r>
              <a:rPr lang="en-US" altLang="ko-KR" sz="2000" dirty="0"/>
              <a:t>Uri</a:t>
            </a:r>
            <a:r>
              <a:rPr lang="ko-KR" altLang="en-US" sz="2000" dirty="0" err="1"/>
              <a:t>로</a:t>
            </a:r>
            <a:r>
              <a:rPr lang="ko-KR" altLang="en-US" sz="2000" dirty="0"/>
              <a:t> 변환</a:t>
            </a:r>
          </a:p>
        </p:txBody>
      </p:sp>
      <p:sp>
        <p:nvSpPr>
          <p:cNvPr id="2" name="Rectangle 1"/>
          <p:cNvSpPr>
            <a:spLocks noChangeArrowheads="1"/>
          </p:cNvSpPr>
          <p:nvPr/>
        </p:nvSpPr>
        <p:spPr bwMode="auto">
          <a:xfrm>
            <a:off x="364804" y="2143366"/>
            <a:ext cx="8365538" cy="1538883"/>
          </a:xfrm>
          <a:prstGeom prst="rect">
            <a:avLst/>
          </a:prstGeom>
          <a:solidFill>
            <a:srgbClr val="F6F8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smtClean="0">
                <a:ln>
                  <a:noFill/>
                </a:ln>
                <a:solidFill>
                  <a:srgbClr val="24292E"/>
                </a:solidFill>
                <a:effectLst/>
                <a:latin typeface="+mn-ea"/>
              </a:rPr>
              <a:t>Kotlin:</a:t>
            </a:r>
            <a:endParaRPr kumimoji="0" lang="ko-KR"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D73A49"/>
                </a:solidFill>
                <a:effectLst/>
                <a:latin typeface="+mn-ea"/>
              </a:rPr>
              <a:t>val</a:t>
            </a:r>
            <a:r>
              <a:rPr kumimoji="0" lang="ko-KR"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6F42C1"/>
                </a:solidFill>
                <a:effectLst/>
                <a:latin typeface="+mn-ea"/>
              </a:rPr>
              <a:t>uri</a:t>
            </a:r>
            <a:r>
              <a:rPr kumimoji="0" lang="ko-KR"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 Uri</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parse(myUriString)</a:t>
            </a:r>
            <a:endParaRPr kumimoji="0" lang="en-US" altLang="ko-KR" sz="2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smtClean="0">
                <a:ln>
                  <a:noFill/>
                </a:ln>
                <a:solidFill>
                  <a:srgbClr val="24292E"/>
                </a:solidFill>
                <a:effectLst/>
                <a:latin typeface="+mn-ea"/>
              </a:rPr>
              <a:t>Kotlin with Android KTX:</a:t>
            </a:r>
            <a:endParaRPr kumimoji="0" lang="ko-KR"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D73A49"/>
                </a:solidFill>
                <a:effectLst/>
                <a:latin typeface="+mn-ea"/>
              </a:rPr>
              <a:t>val</a:t>
            </a:r>
            <a:r>
              <a:rPr kumimoji="0" lang="ko-KR"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6F42C1"/>
                </a:solidFill>
                <a:effectLst/>
                <a:latin typeface="+mn-ea"/>
              </a:rPr>
              <a:t>uri</a:t>
            </a:r>
            <a:r>
              <a:rPr kumimoji="0" lang="ko-KR"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 myUriString</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toUri()</a:t>
            </a:r>
            <a:endParaRPr kumimoji="0" lang="ko-KR" altLang="ko-KR" sz="2000" b="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3894548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dirty="0" err="1"/>
              <a:t>SharedPreferences</a:t>
            </a:r>
            <a:endParaRPr lang="en-US" altLang="ko-KR" sz="2000" dirty="0"/>
          </a:p>
          <a:p>
            <a:pPr marL="0" indent="0">
              <a:buNone/>
            </a:pPr>
            <a:endParaRPr lang="ko-KR" altLang="en-US" sz="2000" dirty="0">
              <a:latin typeface="+mn-ea"/>
            </a:endParaRPr>
          </a:p>
        </p:txBody>
      </p:sp>
      <p:sp>
        <p:nvSpPr>
          <p:cNvPr id="2" name="Rectangle 1"/>
          <p:cNvSpPr>
            <a:spLocks noChangeArrowheads="1"/>
          </p:cNvSpPr>
          <p:nvPr/>
        </p:nvSpPr>
        <p:spPr bwMode="auto">
          <a:xfrm>
            <a:off x="364804" y="2484518"/>
            <a:ext cx="8365538" cy="2154436"/>
          </a:xfrm>
          <a:prstGeom prst="rect">
            <a:avLst/>
          </a:prstGeom>
          <a:solidFill>
            <a:srgbClr val="F6F8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smtClean="0">
                <a:ln>
                  <a:noFill/>
                </a:ln>
                <a:solidFill>
                  <a:srgbClr val="24292E"/>
                </a:solidFill>
                <a:effectLst/>
                <a:latin typeface="+mn-ea"/>
              </a:rPr>
              <a:t>Kotlin:</a:t>
            </a:r>
            <a:endParaRPr kumimoji="0" lang="ko-KR"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24292E"/>
                </a:solidFill>
                <a:effectLst/>
                <a:latin typeface="+mn-ea"/>
              </a:rPr>
              <a:t>sharedPreferences</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edit() </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putBoolean(</a:t>
            </a:r>
            <a:r>
              <a:rPr kumimoji="0" lang="ko-KR" altLang="ko-KR" sz="2000" b="0" i="0" u="none" strike="noStrike" cap="none" normalizeH="0" baseline="0" dirty="0" smtClean="0">
                <a:ln>
                  <a:noFill/>
                </a:ln>
                <a:solidFill>
                  <a:srgbClr val="032F62"/>
                </a:solidFill>
                <a:effectLst/>
                <a:latin typeface="+mn-ea"/>
              </a:rPr>
              <a:t>"key"</a:t>
            </a:r>
            <a:r>
              <a:rPr kumimoji="0" lang="ko-KR" altLang="ko-KR" sz="2000" b="0" i="0" u="none" strike="noStrike" cap="none" normalizeH="0" baseline="0" dirty="0" smtClean="0">
                <a:ln>
                  <a:noFill/>
                </a:ln>
                <a:solidFill>
                  <a:srgbClr val="24292E"/>
                </a:solidFill>
                <a:effectLst/>
                <a:latin typeface="+mn-ea"/>
              </a:rPr>
              <a:t>, value) </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apply()</a:t>
            </a:r>
            <a:endParaRPr kumimoji="0" lang="en-US" altLang="ko-KR" sz="2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smtClean="0">
                <a:ln>
                  <a:noFill/>
                </a:ln>
                <a:solidFill>
                  <a:srgbClr val="24292E"/>
                </a:solidFill>
                <a:effectLst/>
                <a:latin typeface="+mn-ea"/>
              </a:rPr>
              <a:t>Kotlin with Android KTX:</a:t>
            </a:r>
            <a:endParaRPr kumimoji="0" lang="ko-KR"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24292E"/>
                </a:solidFill>
                <a:effectLst/>
                <a:latin typeface="+mn-ea"/>
              </a:rPr>
              <a:t>sharedPreferences</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edit { putBoolean(</a:t>
            </a:r>
            <a:r>
              <a:rPr kumimoji="0" lang="ko-KR" altLang="ko-KR" sz="2000" b="0" i="0" u="none" strike="noStrike" cap="none" normalizeH="0" baseline="0" dirty="0" smtClean="0">
                <a:ln>
                  <a:noFill/>
                </a:ln>
                <a:solidFill>
                  <a:srgbClr val="032F62"/>
                </a:solidFill>
                <a:effectLst/>
                <a:latin typeface="+mn-ea"/>
              </a:rPr>
              <a:t>"key"</a:t>
            </a:r>
            <a:r>
              <a:rPr kumimoji="0" lang="ko-KR" altLang="ko-KR" sz="2000" b="0" i="0" u="none" strike="noStrike" cap="none" normalizeH="0" baseline="0" dirty="0" smtClean="0">
                <a:ln>
                  <a:noFill/>
                </a:ln>
                <a:solidFill>
                  <a:srgbClr val="24292E"/>
                </a:solidFill>
                <a:effectLst/>
                <a:latin typeface="+mn-ea"/>
              </a:rPr>
              <a:t>, value) }</a:t>
            </a:r>
            <a:endParaRPr kumimoji="0" lang="ko-KR"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chemeClr val="tx1"/>
                </a:solidFill>
                <a:effectLst/>
                <a:latin typeface="+mn-ea"/>
              </a:rPr>
              <a:t/>
            </a:r>
            <a:br>
              <a:rPr kumimoji="0" lang="ko-KR" altLang="ko-KR" sz="2000" b="0" i="0" u="none" strike="noStrike" cap="none" normalizeH="0" baseline="0" dirty="0" smtClean="0">
                <a:ln>
                  <a:noFill/>
                </a:ln>
                <a:solidFill>
                  <a:schemeClr val="tx1"/>
                </a:solidFill>
                <a:effectLst/>
                <a:latin typeface="+mn-ea"/>
              </a:rPr>
            </a:br>
            <a:endParaRPr kumimoji="0" lang="ko-KR" altLang="ko-KR" sz="2000" b="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34622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Path </a:t>
            </a:r>
            <a:r>
              <a:rPr lang="ko-KR" altLang="en-US" sz="2000" dirty="0"/>
              <a:t>이동하기</a:t>
            </a:r>
          </a:p>
        </p:txBody>
      </p:sp>
      <p:sp>
        <p:nvSpPr>
          <p:cNvPr id="2" name="Rectangle 1"/>
          <p:cNvSpPr>
            <a:spLocks noChangeArrowheads="1"/>
          </p:cNvSpPr>
          <p:nvPr/>
        </p:nvSpPr>
        <p:spPr bwMode="auto">
          <a:xfrm>
            <a:off x="364803" y="1934651"/>
            <a:ext cx="8496783" cy="4339650"/>
          </a:xfrm>
          <a:prstGeom prst="rect">
            <a:avLst/>
          </a:prstGeom>
          <a:solidFill>
            <a:srgbClr val="F6F8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1" i="0" u="none" strike="noStrike" cap="none" normalizeH="0" baseline="0" dirty="0" smtClean="0">
                <a:ln>
                  <a:noFill/>
                </a:ln>
                <a:solidFill>
                  <a:srgbClr val="24292E"/>
                </a:solidFill>
                <a:effectLst/>
                <a:latin typeface="+mn-ea"/>
              </a:rPr>
              <a:t>Kotlin:</a:t>
            </a:r>
            <a:endParaRPr kumimoji="0" lang="ko-KR" altLang="ko-KR" sz="16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dirty="0" smtClean="0">
                <a:ln>
                  <a:noFill/>
                </a:ln>
                <a:solidFill>
                  <a:srgbClr val="D73A49"/>
                </a:solidFill>
                <a:effectLst/>
                <a:latin typeface="+mn-ea"/>
              </a:rPr>
              <a:t>val</a:t>
            </a:r>
            <a:r>
              <a:rPr kumimoji="0" lang="ko-KR" altLang="ko-KR" sz="1600" b="0" i="0" u="none" strike="noStrike" cap="none" normalizeH="0" baseline="0" dirty="0" smtClean="0">
                <a:ln>
                  <a:noFill/>
                </a:ln>
                <a:solidFill>
                  <a:srgbClr val="24292E"/>
                </a:solidFill>
                <a:effectLst/>
                <a:latin typeface="+mn-ea"/>
              </a:rPr>
              <a:t> </a:t>
            </a:r>
            <a:r>
              <a:rPr kumimoji="0" lang="ko-KR" altLang="ko-KR" sz="1600" b="0" i="0" u="none" strike="noStrike" cap="none" normalizeH="0" baseline="0" dirty="0" smtClean="0">
                <a:ln>
                  <a:noFill/>
                </a:ln>
                <a:solidFill>
                  <a:srgbClr val="6F42C1"/>
                </a:solidFill>
                <a:effectLst/>
                <a:latin typeface="+mn-ea"/>
              </a:rPr>
              <a:t>pathDifference</a:t>
            </a:r>
            <a:r>
              <a:rPr kumimoji="0" lang="ko-KR" altLang="ko-KR" sz="1600" b="0" i="0" u="none" strike="noStrike" cap="none" normalizeH="0" baseline="0" dirty="0" smtClean="0">
                <a:ln>
                  <a:noFill/>
                </a:ln>
                <a:solidFill>
                  <a:srgbClr val="24292E"/>
                </a:solidFill>
                <a:effectLst/>
                <a:latin typeface="+mn-ea"/>
              </a:rPr>
              <a:t> </a:t>
            </a:r>
            <a:r>
              <a:rPr kumimoji="0" lang="ko-KR" altLang="ko-KR" sz="1600" b="0" i="0" u="none" strike="noStrike" cap="none" normalizeH="0" baseline="0" dirty="0" smtClean="0">
                <a:ln>
                  <a:noFill/>
                </a:ln>
                <a:solidFill>
                  <a:srgbClr val="D73A49"/>
                </a:solidFill>
                <a:effectLst/>
                <a:latin typeface="+mn-ea"/>
              </a:rPr>
              <a:t>=</a:t>
            </a:r>
            <a:r>
              <a:rPr kumimoji="0" lang="ko-KR" altLang="ko-KR" sz="1600" b="0" i="0" u="none" strike="noStrike" cap="none" normalizeH="0" baseline="0" dirty="0" smtClean="0">
                <a:ln>
                  <a:noFill/>
                </a:ln>
                <a:solidFill>
                  <a:srgbClr val="24292E"/>
                </a:solidFill>
                <a:effectLst/>
                <a:latin typeface="+mn-ea"/>
              </a:rPr>
              <a:t> Path(myPath1)</a:t>
            </a:r>
            <a:r>
              <a:rPr kumimoji="0" lang="ko-KR" altLang="ko-KR" sz="1600" b="0" i="0" u="none" strike="noStrike" cap="none" normalizeH="0" baseline="0" dirty="0" smtClean="0">
                <a:ln>
                  <a:noFill/>
                </a:ln>
                <a:solidFill>
                  <a:srgbClr val="D73A49"/>
                </a:solidFill>
                <a:effectLst/>
                <a:latin typeface="+mn-ea"/>
              </a:rPr>
              <a:t>.</a:t>
            </a:r>
            <a:r>
              <a:rPr kumimoji="0" lang="ko-KR" altLang="ko-KR" sz="1600" b="0" i="0" u="none" strike="noStrike" cap="none" normalizeH="0" baseline="0" dirty="0" smtClean="0">
                <a:ln>
                  <a:noFill/>
                </a:ln>
                <a:solidFill>
                  <a:srgbClr val="24292E"/>
                </a:solidFill>
                <a:effectLst/>
                <a:latin typeface="+mn-ea"/>
              </a:rPr>
              <a:t>apply { </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600" dirty="0">
                <a:solidFill>
                  <a:srgbClr val="24292E"/>
                </a:solidFill>
                <a:latin typeface="+mn-ea"/>
              </a:rPr>
              <a:t> </a:t>
            </a:r>
            <a:r>
              <a:rPr lang="en-US" altLang="ko-KR" sz="1600" dirty="0" smtClean="0">
                <a:solidFill>
                  <a:srgbClr val="24292E"/>
                </a:solidFill>
                <a:latin typeface="+mn-ea"/>
              </a:rPr>
              <a:t>  </a:t>
            </a:r>
            <a:r>
              <a:rPr kumimoji="0" lang="ko-KR" altLang="ko-KR" sz="1600" b="0" i="0" u="none" strike="noStrike" cap="none" normalizeH="0" baseline="0" dirty="0" smtClean="0">
                <a:ln>
                  <a:noFill/>
                </a:ln>
                <a:solidFill>
                  <a:srgbClr val="24292E"/>
                </a:solidFill>
                <a:effectLst/>
                <a:latin typeface="+mn-ea"/>
              </a:rPr>
              <a:t>op(myPath2, Path</a:t>
            </a:r>
            <a:r>
              <a:rPr kumimoji="0" lang="ko-KR" altLang="ko-KR" sz="1600" b="0" i="0" u="none" strike="noStrike" cap="none" normalizeH="0" baseline="0" dirty="0" smtClean="0">
                <a:ln>
                  <a:noFill/>
                </a:ln>
                <a:solidFill>
                  <a:srgbClr val="D73A49"/>
                </a:solidFill>
                <a:effectLst/>
                <a:latin typeface="+mn-ea"/>
              </a:rPr>
              <a:t>.</a:t>
            </a:r>
            <a:r>
              <a:rPr kumimoji="0" lang="ko-KR" altLang="ko-KR" sz="1600" b="0" i="0" u="none" strike="noStrike" cap="none" normalizeH="0" baseline="0" dirty="0" smtClean="0">
                <a:ln>
                  <a:noFill/>
                </a:ln>
                <a:solidFill>
                  <a:srgbClr val="24292E"/>
                </a:solidFill>
                <a:effectLst/>
                <a:latin typeface="+mn-ea"/>
              </a:rPr>
              <a:t>Op</a:t>
            </a:r>
            <a:r>
              <a:rPr kumimoji="0" lang="ko-KR" altLang="ko-KR" sz="1600" b="0" i="0" u="none" strike="noStrike" cap="none" normalizeH="0" baseline="0" dirty="0" smtClean="0">
                <a:ln>
                  <a:noFill/>
                </a:ln>
                <a:solidFill>
                  <a:srgbClr val="D73A49"/>
                </a:solidFill>
                <a:effectLst/>
                <a:latin typeface="+mn-ea"/>
              </a:rPr>
              <a:t>.</a:t>
            </a:r>
            <a:r>
              <a:rPr kumimoji="0" lang="ko-KR" altLang="ko-KR" sz="1600" b="0" i="0" u="none" strike="noStrike" cap="none" normalizeH="0" baseline="0" dirty="0" smtClean="0">
                <a:ln>
                  <a:noFill/>
                </a:ln>
                <a:solidFill>
                  <a:srgbClr val="005CC5"/>
                </a:solidFill>
                <a:effectLst/>
                <a:latin typeface="+mn-ea"/>
              </a:rPr>
              <a:t>DIFFERENCE</a:t>
            </a:r>
            <a:r>
              <a:rPr kumimoji="0" lang="ko-KR" altLang="ko-KR" sz="1600" b="0" i="0" u="none" strike="noStrike" cap="none" normalizeH="0" baseline="0" dirty="0" smtClean="0">
                <a:ln>
                  <a:noFill/>
                </a:ln>
                <a:solidFill>
                  <a:srgbClr val="24292E"/>
                </a:solidFill>
                <a:effectLst/>
                <a:latin typeface="+mn-ea"/>
              </a:rPr>
              <a:t>) </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dirty="0" smtClean="0">
                <a:ln>
                  <a:noFill/>
                </a:ln>
                <a:solidFill>
                  <a:srgbClr val="24292E"/>
                </a:solidFill>
                <a:effectLst/>
                <a:latin typeface="+mn-ea"/>
              </a:rPr>
              <a:t>} </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600" dirty="0">
              <a:solidFill>
                <a:srgbClr val="24292E"/>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dirty="0" smtClean="0">
                <a:ln>
                  <a:noFill/>
                </a:ln>
                <a:solidFill>
                  <a:srgbClr val="24292E"/>
                </a:solidFill>
                <a:effectLst/>
                <a:latin typeface="+mn-ea"/>
              </a:rPr>
              <a:t>canvas</a:t>
            </a:r>
            <a:r>
              <a:rPr kumimoji="0" lang="ko-KR" altLang="ko-KR" sz="1600" b="0" i="0" u="none" strike="noStrike" cap="none" normalizeH="0" baseline="0" dirty="0" smtClean="0">
                <a:ln>
                  <a:noFill/>
                </a:ln>
                <a:solidFill>
                  <a:srgbClr val="D73A49"/>
                </a:solidFill>
                <a:effectLst/>
                <a:latin typeface="+mn-ea"/>
              </a:rPr>
              <a:t>.</a:t>
            </a:r>
            <a:r>
              <a:rPr kumimoji="0" lang="ko-KR" altLang="ko-KR" sz="1600" b="0" i="0" u="none" strike="noStrike" cap="none" normalizeH="0" baseline="0" dirty="0" smtClean="0">
                <a:ln>
                  <a:noFill/>
                </a:ln>
                <a:solidFill>
                  <a:srgbClr val="24292E"/>
                </a:solidFill>
                <a:effectLst/>
                <a:latin typeface="+mn-ea"/>
              </a:rPr>
              <a:t>apply { </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600" dirty="0">
                <a:solidFill>
                  <a:srgbClr val="24292E"/>
                </a:solidFill>
                <a:latin typeface="+mn-ea"/>
              </a:rPr>
              <a:t> </a:t>
            </a:r>
            <a:r>
              <a:rPr lang="en-US" altLang="ko-KR" sz="1600" dirty="0" smtClean="0">
                <a:solidFill>
                  <a:srgbClr val="24292E"/>
                </a:solidFill>
                <a:latin typeface="+mn-ea"/>
              </a:rPr>
              <a:t>  </a:t>
            </a:r>
            <a:r>
              <a:rPr kumimoji="0" lang="ko-KR" altLang="ko-KR" sz="1600" b="0" i="0" u="none" strike="noStrike" cap="none" normalizeH="0" baseline="0" dirty="0" smtClean="0">
                <a:ln>
                  <a:noFill/>
                </a:ln>
                <a:solidFill>
                  <a:srgbClr val="D73A49"/>
                </a:solidFill>
                <a:effectLst/>
                <a:latin typeface="+mn-ea"/>
              </a:rPr>
              <a:t>val</a:t>
            </a:r>
            <a:r>
              <a:rPr kumimoji="0" lang="ko-KR" altLang="ko-KR" sz="1600" b="0" i="0" u="none" strike="noStrike" cap="none" normalizeH="0" baseline="0" dirty="0" smtClean="0">
                <a:ln>
                  <a:noFill/>
                </a:ln>
                <a:solidFill>
                  <a:srgbClr val="24292E"/>
                </a:solidFill>
                <a:effectLst/>
                <a:latin typeface="+mn-ea"/>
              </a:rPr>
              <a:t> </a:t>
            </a:r>
            <a:r>
              <a:rPr kumimoji="0" lang="ko-KR" altLang="ko-KR" sz="1600" b="0" i="0" u="none" strike="noStrike" cap="none" normalizeH="0" baseline="0" dirty="0" smtClean="0">
                <a:ln>
                  <a:noFill/>
                </a:ln>
                <a:solidFill>
                  <a:srgbClr val="6F42C1"/>
                </a:solidFill>
                <a:effectLst/>
                <a:latin typeface="+mn-ea"/>
              </a:rPr>
              <a:t>checkpoint</a:t>
            </a:r>
            <a:r>
              <a:rPr kumimoji="0" lang="ko-KR" altLang="ko-KR" sz="1600" b="0" i="0" u="none" strike="noStrike" cap="none" normalizeH="0" baseline="0" dirty="0" smtClean="0">
                <a:ln>
                  <a:noFill/>
                </a:ln>
                <a:solidFill>
                  <a:srgbClr val="24292E"/>
                </a:solidFill>
                <a:effectLst/>
                <a:latin typeface="+mn-ea"/>
              </a:rPr>
              <a:t> </a:t>
            </a:r>
            <a:r>
              <a:rPr kumimoji="0" lang="ko-KR" altLang="ko-KR" sz="1600" b="0" i="0" u="none" strike="noStrike" cap="none" normalizeH="0" baseline="0" dirty="0" smtClean="0">
                <a:ln>
                  <a:noFill/>
                </a:ln>
                <a:solidFill>
                  <a:srgbClr val="D73A49"/>
                </a:solidFill>
                <a:effectLst/>
                <a:latin typeface="+mn-ea"/>
              </a:rPr>
              <a:t>=</a:t>
            </a:r>
            <a:r>
              <a:rPr kumimoji="0" lang="ko-KR" altLang="ko-KR" sz="1600" b="0" i="0" u="none" strike="noStrike" cap="none" normalizeH="0" baseline="0" dirty="0" smtClean="0">
                <a:ln>
                  <a:noFill/>
                </a:ln>
                <a:solidFill>
                  <a:srgbClr val="24292E"/>
                </a:solidFill>
                <a:effectLst/>
                <a:latin typeface="+mn-ea"/>
              </a:rPr>
              <a:t> save() </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600" dirty="0">
                <a:solidFill>
                  <a:srgbClr val="24292E"/>
                </a:solidFill>
                <a:latin typeface="+mn-ea"/>
              </a:rPr>
              <a:t> </a:t>
            </a:r>
            <a:r>
              <a:rPr lang="en-US" altLang="ko-KR" sz="1600" dirty="0" smtClean="0">
                <a:solidFill>
                  <a:srgbClr val="24292E"/>
                </a:solidFill>
                <a:latin typeface="+mn-ea"/>
              </a:rPr>
              <a:t>  </a:t>
            </a:r>
            <a:r>
              <a:rPr kumimoji="0" lang="ko-KR" altLang="ko-KR" sz="1600" b="0" i="0" u="none" strike="noStrike" cap="none" normalizeH="0" baseline="0" dirty="0" smtClean="0">
                <a:ln>
                  <a:noFill/>
                </a:ln>
                <a:solidFill>
                  <a:srgbClr val="24292E"/>
                </a:solidFill>
                <a:effectLst/>
                <a:latin typeface="+mn-ea"/>
              </a:rPr>
              <a:t>translate(</a:t>
            </a:r>
            <a:r>
              <a:rPr kumimoji="0" lang="ko-KR" altLang="ko-KR" sz="1600" b="0" i="0" u="none" strike="noStrike" cap="none" normalizeH="0" baseline="0" dirty="0" smtClean="0">
                <a:ln>
                  <a:noFill/>
                </a:ln>
                <a:solidFill>
                  <a:srgbClr val="005CC5"/>
                </a:solidFill>
                <a:effectLst/>
                <a:latin typeface="+mn-ea"/>
              </a:rPr>
              <a:t>0F</a:t>
            </a:r>
            <a:r>
              <a:rPr kumimoji="0" lang="ko-KR" altLang="ko-KR" sz="1600" b="0" i="0" u="none" strike="noStrike" cap="none" normalizeH="0" baseline="0" dirty="0" smtClean="0">
                <a:ln>
                  <a:noFill/>
                </a:ln>
                <a:solidFill>
                  <a:srgbClr val="24292E"/>
                </a:solidFill>
                <a:effectLst/>
                <a:latin typeface="+mn-ea"/>
              </a:rPr>
              <a:t>, </a:t>
            </a:r>
            <a:r>
              <a:rPr kumimoji="0" lang="ko-KR" altLang="ko-KR" sz="1600" b="0" i="0" u="none" strike="noStrike" cap="none" normalizeH="0" baseline="0" dirty="0" smtClean="0">
                <a:ln>
                  <a:noFill/>
                </a:ln>
                <a:solidFill>
                  <a:srgbClr val="005CC5"/>
                </a:solidFill>
                <a:effectLst/>
                <a:latin typeface="+mn-ea"/>
              </a:rPr>
              <a:t>100F</a:t>
            </a:r>
            <a:r>
              <a:rPr kumimoji="0" lang="ko-KR" altLang="ko-KR" sz="1600" b="0" i="0" u="none" strike="noStrike" cap="none" normalizeH="0" baseline="0" dirty="0" smtClean="0">
                <a:ln>
                  <a:noFill/>
                </a:ln>
                <a:solidFill>
                  <a:srgbClr val="24292E"/>
                </a:solidFill>
                <a:effectLst/>
                <a:latin typeface="+mn-ea"/>
              </a:rPr>
              <a:t>) </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600" dirty="0">
                <a:solidFill>
                  <a:srgbClr val="24292E"/>
                </a:solidFill>
                <a:latin typeface="+mn-ea"/>
              </a:rPr>
              <a:t> </a:t>
            </a:r>
            <a:r>
              <a:rPr lang="en-US" altLang="ko-KR" sz="1600" dirty="0" smtClean="0">
                <a:solidFill>
                  <a:srgbClr val="24292E"/>
                </a:solidFill>
                <a:latin typeface="+mn-ea"/>
              </a:rPr>
              <a:t>  </a:t>
            </a:r>
            <a:r>
              <a:rPr kumimoji="0" lang="ko-KR" altLang="ko-KR" sz="1600" b="0" i="0" u="none" strike="noStrike" cap="none" normalizeH="0" baseline="0" dirty="0" smtClean="0">
                <a:ln>
                  <a:noFill/>
                </a:ln>
                <a:solidFill>
                  <a:srgbClr val="24292E"/>
                </a:solidFill>
                <a:effectLst/>
                <a:latin typeface="+mn-ea"/>
              </a:rPr>
              <a:t>drawPath(pathDifference, myPaint) </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600" dirty="0">
                <a:solidFill>
                  <a:srgbClr val="24292E"/>
                </a:solidFill>
                <a:latin typeface="+mn-ea"/>
              </a:rPr>
              <a:t> </a:t>
            </a:r>
            <a:r>
              <a:rPr lang="en-US" altLang="ko-KR" sz="1600" dirty="0" smtClean="0">
                <a:solidFill>
                  <a:srgbClr val="24292E"/>
                </a:solidFill>
                <a:latin typeface="+mn-ea"/>
              </a:rPr>
              <a:t>  </a:t>
            </a:r>
            <a:r>
              <a:rPr kumimoji="0" lang="ko-KR" altLang="ko-KR" sz="1600" b="0" i="0" u="none" strike="noStrike" cap="none" normalizeH="0" baseline="0" dirty="0" smtClean="0">
                <a:ln>
                  <a:noFill/>
                </a:ln>
                <a:solidFill>
                  <a:srgbClr val="24292E"/>
                </a:solidFill>
                <a:effectLst/>
                <a:latin typeface="+mn-ea"/>
              </a:rPr>
              <a:t>restoreToCount(checkpoint) </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dirty="0" smtClean="0">
                <a:ln>
                  <a:noFill/>
                </a:ln>
                <a:solidFill>
                  <a:srgbClr val="24292E"/>
                </a:solidFill>
                <a:effectLst/>
                <a:latin typeface="+mn-ea"/>
              </a:rPr>
              <a:t>}</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6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1" i="0" u="none" strike="noStrike" cap="none" normalizeH="0" baseline="0" dirty="0" smtClean="0">
                <a:ln>
                  <a:noFill/>
                </a:ln>
                <a:solidFill>
                  <a:srgbClr val="24292E"/>
                </a:solidFill>
                <a:effectLst/>
                <a:latin typeface="+mn-ea"/>
              </a:rPr>
              <a:t>Kotlin with Android KTX:</a:t>
            </a:r>
            <a:endParaRPr kumimoji="0" lang="ko-KR" altLang="ko-KR" sz="16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dirty="0" smtClean="0">
                <a:ln>
                  <a:noFill/>
                </a:ln>
                <a:solidFill>
                  <a:srgbClr val="D73A49"/>
                </a:solidFill>
                <a:effectLst/>
                <a:latin typeface="+mn-ea"/>
              </a:rPr>
              <a:t>val</a:t>
            </a:r>
            <a:r>
              <a:rPr kumimoji="0" lang="ko-KR" altLang="ko-KR" sz="1600" b="0" i="0" u="none" strike="noStrike" cap="none" normalizeH="0" baseline="0" dirty="0" smtClean="0">
                <a:ln>
                  <a:noFill/>
                </a:ln>
                <a:solidFill>
                  <a:srgbClr val="24292E"/>
                </a:solidFill>
                <a:effectLst/>
                <a:latin typeface="+mn-ea"/>
              </a:rPr>
              <a:t> </a:t>
            </a:r>
            <a:r>
              <a:rPr kumimoji="0" lang="ko-KR" altLang="ko-KR" sz="1600" b="0" i="0" u="none" strike="noStrike" cap="none" normalizeH="0" baseline="0" dirty="0" smtClean="0">
                <a:ln>
                  <a:noFill/>
                </a:ln>
                <a:solidFill>
                  <a:srgbClr val="6F42C1"/>
                </a:solidFill>
                <a:effectLst/>
                <a:latin typeface="+mn-ea"/>
              </a:rPr>
              <a:t>pathDifference</a:t>
            </a:r>
            <a:r>
              <a:rPr kumimoji="0" lang="ko-KR" altLang="ko-KR" sz="1600" b="0" i="0" u="none" strike="noStrike" cap="none" normalizeH="0" baseline="0" dirty="0" smtClean="0">
                <a:ln>
                  <a:noFill/>
                </a:ln>
                <a:solidFill>
                  <a:srgbClr val="24292E"/>
                </a:solidFill>
                <a:effectLst/>
                <a:latin typeface="+mn-ea"/>
              </a:rPr>
              <a:t> </a:t>
            </a:r>
            <a:r>
              <a:rPr kumimoji="0" lang="ko-KR" altLang="ko-KR" sz="1600" b="0" i="0" u="none" strike="noStrike" cap="none" normalizeH="0" baseline="0" dirty="0" smtClean="0">
                <a:ln>
                  <a:noFill/>
                </a:ln>
                <a:solidFill>
                  <a:srgbClr val="D73A49"/>
                </a:solidFill>
                <a:effectLst/>
                <a:latin typeface="+mn-ea"/>
              </a:rPr>
              <a:t>=</a:t>
            </a:r>
            <a:r>
              <a:rPr kumimoji="0" lang="ko-KR" altLang="ko-KR" sz="1600" b="0" i="0" u="none" strike="noStrike" cap="none" normalizeH="0" baseline="0" dirty="0" smtClean="0">
                <a:ln>
                  <a:noFill/>
                </a:ln>
                <a:solidFill>
                  <a:srgbClr val="24292E"/>
                </a:solidFill>
                <a:effectLst/>
                <a:latin typeface="+mn-ea"/>
              </a:rPr>
              <a:t> myPath1 </a:t>
            </a:r>
            <a:r>
              <a:rPr kumimoji="0" lang="ko-KR" altLang="ko-KR" sz="1600" b="0" i="0" u="none" strike="noStrike" cap="none" normalizeH="0" baseline="0" dirty="0" smtClean="0">
                <a:ln>
                  <a:noFill/>
                </a:ln>
                <a:solidFill>
                  <a:srgbClr val="D73A49"/>
                </a:solidFill>
                <a:effectLst/>
                <a:latin typeface="+mn-ea"/>
              </a:rPr>
              <a:t>-</a:t>
            </a:r>
            <a:r>
              <a:rPr kumimoji="0" lang="ko-KR" altLang="ko-KR" sz="1600" b="0" i="0" u="none" strike="noStrike" cap="none" normalizeH="0" baseline="0" dirty="0" smtClean="0">
                <a:ln>
                  <a:noFill/>
                </a:ln>
                <a:solidFill>
                  <a:srgbClr val="24292E"/>
                </a:solidFill>
                <a:effectLst/>
                <a:latin typeface="+mn-ea"/>
              </a:rPr>
              <a:t> myPath2 </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dirty="0" smtClean="0">
                <a:ln>
                  <a:noFill/>
                </a:ln>
                <a:solidFill>
                  <a:srgbClr val="24292E"/>
                </a:solidFill>
                <a:effectLst/>
                <a:latin typeface="+mn-ea"/>
              </a:rPr>
              <a:t>canvas</a:t>
            </a:r>
            <a:r>
              <a:rPr kumimoji="0" lang="ko-KR" altLang="ko-KR" sz="1600" b="0" i="0" u="none" strike="noStrike" cap="none" normalizeH="0" baseline="0" dirty="0" smtClean="0">
                <a:ln>
                  <a:noFill/>
                </a:ln>
                <a:solidFill>
                  <a:srgbClr val="D73A49"/>
                </a:solidFill>
                <a:effectLst/>
                <a:latin typeface="+mn-ea"/>
              </a:rPr>
              <a:t>.</a:t>
            </a:r>
            <a:r>
              <a:rPr kumimoji="0" lang="ko-KR" altLang="ko-KR" sz="1600" b="0" i="0" u="none" strike="noStrike" cap="none" normalizeH="0" baseline="0" dirty="0" smtClean="0">
                <a:ln>
                  <a:noFill/>
                </a:ln>
                <a:solidFill>
                  <a:srgbClr val="24292E"/>
                </a:solidFill>
                <a:effectLst/>
                <a:latin typeface="+mn-ea"/>
              </a:rPr>
              <a:t>withTranslation(y </a:t>
            </a:r>
            <a:r>
              <a:rPr kumimoji="0" lang="ko-KR" altLang="ko-KR" sz="1600" b="0" i="0" u="none" strike="noStrike" cap="none" normalizeH="0" baseline="0" dirty="0" smtClean="0">
                <a:ln>
                  <a:noFill/>
                </a:ln>
                <a:solidFill>
                  <a:srgbClr val="D73A49"/>
                </a:solidFill>
                <a:effectLst/>
                <a:latin typeface="+mn-ea"/>
              </a:rPr>
              <a:t>=</a:t>
            </a:r>
            <a:r>
              <a:rPr kumimoji="0" lang="ko-KR" altLang="ko-KR" sz="1600" b="0" i="0" u="none" strike="noStrike" cap="none" normalizeH="0" baseline="0" dirty="0" smtClean="0">
                <a:ln>
                  <a:noFill/>
                </a:ln>
                <a:solidFill>
                  <a:srgbClr val="24292E"/>
                </a:solidFill>
                <a:effectLst/>
                <a:latin typeface="+mn-ea"/>
              </a:rPr>
              <a:t> </a:t>
            </a:r>
            <a:r>
              <a:rPr kumimoji="0" lang="ko-KR" altLang="ko-KR" sz="1600" b="0" i="0" u="none" strike="noStrike" cap="none" normalizeH="0" baseline="0" dirty="0" smtClean="0">
                <a:ln>
                  <a:noFill/>
                </a:ln>
                <a:solidFill>
                  <a:srgbClr val="005CC5"/>
                </a:solidFill>
                <a:effectLst/>
                <a:latin typeface="+mn-ea"/>
              </a:rPr>
              <a:t>100F</a:t>
            </a:r>
            <a:r>
              <a:rPr kumimoji="0" lang="ko-KR" altLang="ko-KR" sz="1600" b="0" i="0" u="none" strike="noStrike" cap="none" normalizeH="0" baseline="0" dirty="0" smtClean="0">
                <a:ln>
                  <a:noFill/>
                </a:ln>
                <a:solidFill>
                  <a:srgbClr val="24292E"/>
                </a:solidFill>
                <a:effectLst/>
                <a:latin typeface="+mn-ea"/>
              </a:rPr>
              <a:t>) { </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600" dirty="0">
                <a:solidFill>
                  <a:srgbClr val="24292E"/>
                </a:solidFill>
                <a:latin typeface="+mn-ea"/>
              </a:rPr>
              <a:t> </a:t>
            </a:r>
            <a:r>
              <a:rPr lang="en-US" altLang="ko-KR" sz="1600" dirty="0" smtClean="0">
                <a:solidFill>
                  <a:srgbClr val="24292E"/>
                </a:solidFill>
                <a:latin typeface="+mn-ea"/>
              </a:rPr>
              <a:t>  </a:t>
            </a:r>
            <a:r>
              <a:rPr kumimoji="0" lang="ko-KR" altLang="ko-KR" sz="1600" b="0" i="0" u="none" strike="noStrike" cap="none" normalizeH="0" baseline="0" dirty="0" smtClean="0">
                <a:ln>
                  <a:noFill/>
                </a:ln>
                <a:solidFill>
                  <a:srgbClr val="24292E"/>
                </a:solidFill>
                <a:effectLst/>
                <a:latin typeface="+mn-ea"/>
              </a:rPr>
              <a:t>drawPath(pathDifference, myPaint) </a:t>
            </a:r>
            <a:endParaRPr kumimoji="0" lang="en-US" altLang="ko-KR" sz="16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dirty="0" smtClean="0">
                <a:ln>
                  <a:noFill/>
                </a:ln>
                <a:solidFill>
                  <a:srgbClr val="24292E"/>
                </a:solidFill>
                <a:effectLst/>
                <a:latin typeface="+mn-ea"/>
              </a:rPr>
              <a:t>}</a:t>
            </a:r>
            <a:endParaRPr kumimoji="0" lang="en-US" altLang="ko-KR" sz="1600" b="0" i="0" u="none" strike="noStrike" cap="none" normalizeH="0" baseline="0" dirty="0" smtClean="0">
              <a:ln>
                <a:noFill/>
              </a:ln>
              <a:solidFill>
                <a:srgbClr val="24292E"/>
              </a:solidFill>
              <a:effectLst/>
              <a:latin typeface="+mn-ea"/>
            </a:endParaRPr>
          </a:p>
        </p:txBody>
      </p:sp>
    </p:spTree>
    <p:extLst>
      <p:ext uri="{BB962C8B-B14F-4D97-AF65-F5344CB8AC3E}">
        <p14:creationId xmlns:p14="http://schemas.microsoft.com/office/powerpoint/2010/main" val="2045966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dirty="0" err="1"/>
              <a:t>OnPreDrawListener</a:t>
            </a:r>
            <a:r>
              <a:rPr lang="ko-KR" altLang="en-US" sz="2000" dirty="0"/>
              <a:t>대신 </a:t>
            </a:r>
            <a:r>
              <a:rPr lang="en-US" altLang="ko-KR" sz="2000" dirty="0" err="1"/>
              <a:t>doOnPreDraw</a:t>
            </a:r>
            <a:endParaRPr lang="ko-KR" altLang="en-US" sz="2000" dirty="0">
              <a:latin typeface="+mn-ea"/>
            </a:endParaRPr>
          </a:p>
        </p:txBody>
      </p:sp>
      <p:sp>
        <p:nvSpPr>
          <p:cNvPr id="6" name="Rectangle 4"/>
          <p:cNvSpPr>
            <a:spLocks noChangeArrowheads="1"/>
          </p:cNvSpPr>
          <p:nvPr/>
        </p:nvSpPr>
        <p:spPr bwMode="auto">
          <a:xfrm>
            <a:off x="314129" y="1880259"/>
            <a:ext cx="8507348" cy="3693319"/>
          </a:xfrm>
          <a:prstGeom prst="rect">
            <a:avLst/>
          </a:prstGeom>
          <a:solidFill>
            <a:srgbClr val="F6F8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smtClean="0">
                <a:ln>
                  <a:noFill/>
                </a:ln>
                <a:solidFill>
                  <a:srgbClr val="24292E"/>
                </a:solidFill>
                <a:effectLst/>
                <a:latin typeface="+mn-ea"/>
              </a:rPr>
              <a:t>Kotlin:</a:t>
            </a:r>
            <a:endParaRPr kumimoji="0" lang="ko-KR"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24292E"/>
                </a:solidFill>
                <a:effectLst/>
                <a:latin typeface="+mn-ea"/>
              </a:rPr>
              <a:t>view</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viewTreeObserver</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addOnPreDrawListener( </a:t>
            </a:r>
            <a:endParaRPr kumimoji="0" lang="en-US" altLang="ko-KR" sz="2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2000" dirty="0">
                <a:solidFill>
                  <a:srgbClr val="24292E"/>
                </a:solidFill>
                <a:latin typeface="+mn-ea"/>
              </a:rPr>
              <a:t> </a:t>
            </a:r>
            <a:r>
              <a:rPr lang="en-US" altLang="ko-KR" sz="2000" dirty="0" smtClean="0">
                <a:solidFill>
                  <a:srgbClr val="24292E"/>
                </a:solidFill>
                <a:latin typeface="+mn-ea"/>
              </a:rPr>
              <a:t>  </a:t>
            </a:r>
            <a:r>
              <a:rPr kumimoji="0" lang="ko-KR" altLang="ko-KR" sz="2000" b="0" i="0" u="none" strike="noStrike" cap="none" normalizeH="0" baseline="0" dirty="0" smtClean="0">
                <a:ln>
                  <a:noFill/>
                </a:ln>
                <a:solidFill>
                  <a:srgbClr val="24292E"/>
                </a:solidFill>
                <a:effectLst/>
                <a:latin typeface="+mn-ea"/>
              </a:rPr>
              <a:t>object </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 </a:t>
            </a:r>
            <a:r>
              <a:rPr kumimoji="0" lang="en-US"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24292E"/>
                </a:solidFill>
                <a:effectLst/>
                <a:latin typeface="+mn-ea"/>
              </a:rPr>
              <a:t>ViewTreeObserver</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OnPreDrawListener { </a:t>
            </a:r>
            <a:endParaRPr kumimoji="0" lang="en-US" altLang="ko-KR" sz="2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2000" dirty="0">
                <a:solidFill>
                  <a:srgbClr val="24292E"/>
                </a:solidFill>
                <a:latin typeface="+mn-ea"/>
              </a:rPr>
              <a:t> </a:t>
            </a:r>
            <a:r>
              <a:rPr lang="en-US" altLang="ko-KR" sz="2000" dirty="0" smtClean="0">
                <a:solidFill>
                  <a:srgbClr val="24292E"/>
                </a:solidFill>
                <a:latin typeface="+mn-ea"/>
              </a:rPr>
              <a:t>     </a:t>
            </a:r>
            <a:r>
              <a:rPr kumimoji="0" lang="ko-KR" altLang="ko-KR" sz="2000" b="0" i="0" u="none" strike="noStrike" cap="none" normalizeH="0" baseline="0" dirty="0" smtClean="0">
                <a:ln>
                  <a:noFill/>
                </a:ln>
                <a:solidFill>
                  <a:srgbClr val="D73A49"/>
                </a:solidFill>
                <a:effectLst/>
                <a:latin typeface="+mn-ea"/>
              </a:rPr>
              <a:t>override</a:t>
            </a:r>
            <a:r>
              <a:rPr kumimoji="0" lang="ko-KR"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D73A49"/>
                </a:solidFill>
                <a:effectLst/>
                <a:latin typeface="+mn-ea"/>
              </a:rPr>
              <a:t>fun</a:t>
            </a:r>
            <a:r>
              <a:rPr kumimoji="0" lang="ko-KR"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6F42C1"/>
                </a:solidFill>
                <a:effectLst/>
                <a:latin typeface="+mn-ea"/>
              </a:rPr>
              <a:t>onPreDraw</a:t>
            </a:r>
            <a:r>
              <a:rPr kumimoji="0" lang="ko-KR" altLang="ko-KR" sz="2000" b="0" i="0" u="none" strike="noStrike" cap="none" normalizeH="0" baseline="0" dirty="0" smtClean="0">
                <a:ln>
                  <a:noFill/>
                </a:ln>
                <a:solidFill>
                  <a:srgbClr val="24292E"/>
                </a:solidFill>
                <a:effectLst/>
                <a:latin typeface="+mn-ea"/>
              </a:rPr>
              <a:t>()</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D73A49"/>
                </a:solidFill>
                <a:effectLst/>
                <a:latin typeface="+mn-ea"/>
              </a:rPr>
              <a:t>Boolean</a:t>
            </a:r>
            <a:r>
              <a:rPr kumimoji="0" lang="ko-KR" altLang="ko-KR" sz="2000" b="0" i="0" u="none" strike="noStrike" cap="none" normalizeH="0" baseline="0" dirty="0" smtClean="0">
                <a:ln>
                  <a:noFill/>
                </a:ln>
                <a:solidFill>
                  <a:srgbClr val="24292E"/>
                </a:solidFill>
                <a:effectLst/>
                <a:latin typeface="+mn-ea"/>
              </a:rPr>
              <a:t> { </a:t>
            </a:r>
            <a:r>
              <a:rPr kumimoji="0" lang="en-US" altLang="ko-KR" sz="2000" b="0" i="0" u="none" strike="noStrike" cap="none" normalizeH="0" baseline="0" dirty="0" smtClean="0">
                <a:ln>
                  <a:noFill/>
                </a:ln>
                <a:solidFill>
                  <a:srgbClr val="24292E"/>
                </a:solidFill>
                <a:effectLst/>
                <a:latin typeface="+mn-ea"/>
              </a:rPr>
              <a:t>    </a:t>
            </a:r>
            <a:r>
              <a:rPr kumimoji="0" lang="en-US" altLang="ko-KR" sz="2000" b="0" i="0" u="none" strike="noStrike" cap="none" normalizeH="0" dirty="0" smtClean="0">
                <a:ln>
                  <a:noFill/>
                </a:ln>
                <a:solidFill>
                  <a:srgbClr val="24292E"/>
                </a:solidFill>
                <a:effectLst/>
                <a:latin typeface="+mn-ea"/>
              </a:rPr>
              <a:t>        </a:t>
            </a:r>
            <a:endParaRPr lang="en-US" altLang="ko-KR" sz="2000" baseline="0" dirty="0">
              <a:solidFill>
                <a:srgbClr val="24292E"/>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24292E"/>
                </a:solidFill>
                <a:effectLst/>
                <a:latin typeface="+mn-ea"/>
              </a:rPr>
              <a:t>viewTreeObserver</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removeOnPreDrawListener(</a:t>
            </a:r>
            <a:r>
              <a:rPr kumimoji="0" lang="ko-KR" altLang="ko-KR" sz="2000" b="0" i="0" u="none" strike="noStrike" cap="none" normalizeH="0" baseline="0" dirty="0" smtClean="0">
                <a:ln>
                  <a:noFill/>
                </a:ln>
                <a:solidFill>
                  <a:srgbClr val="005CC5"/>
                </a:solidFill>
                <a:effectLst/>
                <a:latin typeface="+mn-ea"/>
              </a:rPr>
              <a:t>this</a:t>
            </a:r>
            <a:r>
              <a:rPr kumimoji="0" lang="ko-KR" altLang="ko-KR" sz="2000" b="0" i="0" u="none" strike="noStrike" cap="none" normalizeH="0" baseline="0" dirty="0" smtClean="0">
                <a:ln>
                  <a:noFill/>
                </a:ln>
                <a:solidFill>
                  <a:srgbClr val="24292E"/>
                </a:solidFill>
                <a:effectLst/>
                <a:latin typeface="+mn-ea"/>
              </a:rPr>
              <a:t>) </a:t>
            </a:r>
            <a:endParaRPr kumimoji="0" lang="en-US" altLang="ko-KR" sz="2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24292E"/>
                </a:solidFill>
                <a:effectLst/>
                <a:latin typeface="+mn-ea"/>
              </a:rPr>
              <a:t>actionToBeTriggered() </a:t>
            </a:r>
            <a:r>
              <a:rPr kumimoji="0" lang="en-US" altLang="ko-KR" sz="2000" b="0" i="0" u="none" strike="noStrike" cap="none" normalizeH="0" baseline="0" dirty="0" smtClean="0">
                <a:ln>
                  <a:noFill/>
                </a:ln>
                <a:solidFill>
                  <a:srgbClr val="24292E"/>
                </a:solidFill>
                <a:effectLst/>
                <a:latin typeface="+mn-ea"/>
              </a:rPr>
              <a:t/>
            </a:r>
            <a:br>
              <a:rPr kumimoji="0" lang="en-US" altLang="ko-KR" sz="2000" b="0" i="0" u="none" strike="noStrike" cap="none" normalizeH="0" baseline="0" dirty="0" smtClean="0">
                <a:ln>
                  <a:noFill/>
                </a:ln>
                <a:solidFill>
                  <a:srgbClr val="24292E"/>
                </a:solidFill>
                <a:effectLst/>
                <a:latin typeface="+mn-ea"/>
              </a:rPr>
            </a:br>
            <a:r>
              <a:rPr kumimoji="0" lang="en-US"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D73A49"/>
                </a:solidFill>
                <a:effectLst/>
                <a:latin typeface="+mn-ea"/>
              </a:rPr>
              <a:t>return</a:t>
            </a:r>
            <a:r>
              <a:rPr kumimoji="0" lang="ko-KR"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rgbClr val="005CC5"/>
                </a:solidFill>
                <a:effectLst/>
                <a:latin typeface="+mn-ea"/>
              </a:rPr>
              <a:t>true</a:t>
            </a:r>
            <a:r>
              <a:rPr kumimoji="0" lang="ko-KR" altLang="ko-KR" sz="2000" b="0" i="0" u="none" strike="noStrike" cap="none" normalizeH="0" baseline="0" dirty="0" smtClean="0">
                <a:ln>
                  <a:noFill/>
                </a:ln>
                <a:solidFill>
                  <a:srgbClr val="24292E"/>
                </a:solidFill>
                <a:effectLst/>
                <a:latin typeface="+mn-ea"/>
              </a:rPr>
              <a:t> </a:t>
            </a:r>
            <a:endParaRPr kumimoji="0" lang="en-US" altLang="ko-KR" sz="2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2000" dirty="0">
                <a:solidFill>
                  <a:srgbClr val="24292E"/>
                </a:solidFill>
                <a:latin typeface="+mn-ea"/>
              </a:rPr>
              <a:t> </a:t>
            </a:r>
            <a:r>
              <a:rPr lang="en-US" altLang="ko-KR" sz="2000" dirty="0" smtClean="0">
                <a:solidFill>
                  <a:srgbClr val="24292E"/>
                </a:solidFill>
                <a:latin typeface="+mn-ea"/>
              </a:rPr>
              <a:t>     </a:t>
            </a:r>
            <a:r>
              <a:rPr kumimoji="0" lang="ko-KR" altLang="ko-KR" sz="2000" b="0" i="0" u="none" strike="noStrike" cap="none" normalizeH="0" baseline="0" dirty="0" smtClean="0">
                <a:ln>
                  <a:noFill/>
                </a:ln>
                <a:solidFill>
                  <a:srgbClr val="24292E"/>
                </a:solidFill>
                <a:effectLst/>
                <a:latin typeface="+mn-ea"/>
              </a:rPr>
              <a:t>} </a:t>
            </a:r>
            <a:endParaRPr kumimoji="0" lang="en-US" altLang="ko-KR" sz="2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2000" dirty="0">
                <a:solidFill>
                  <a:srgbClr val="24292E"/>
                </a:solidFill>
                <a:latin typeface="+mn-ea"/>
              </a:rPr>
              <a:t> </a:t>
            </a:r>
            <a:r>
              <a:rPr lang="en-US" altLang="ko-KR" sz="2000" dirty="0" smtClean="0">
                <a:solidFill>
                  <a:srgbClr val="24292E"/>
                </a:solidFill>
                <a:latin typeface="+mn-ea"/>
              </a:rPr>
              <a:t>  </a:t>
            </a:r>
            <a:r>
              <a:rPr kumimoji="0" lang="ko-KR" altLang="ko-KR" sz="2000" b="0" i="0" u="none" strike="noStrike" cap="none" normalizeH="0" baseline="0" dirty="0" smtClean="0">
                <a:ln>
                  <a:noFill/>
                </a:ln>
                <a:solidFill>
                  <a:srgbClr val="24292E"/>
                </a:solidFill>
                <a:effectLst/>
                <a:latin typeface="+mn-ea"/>
              </a:rPr>
              <a:t>})</a:t>
            </a:r>
            <a:endParaRPr kumimoji="0" lang="en-US" altLang="ko-KR" sz="2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smtClean="0">
                <a:ln>
                  <a:noFill/>
                </a:ln>
                <a:solidFill>
                  <a:srgbClr val="24292E"/>
                </a:solidFill>
                <a:effectLst/>
                <a:latin typeface="+mn-ea"/>
              </a:rPr>
              <a:t>Kotlin with Android KTX:</a:t>
            </a:r>
            <a:endParaRPr kumimoji="0" lang="ko-KR"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24292E"/>
                </a:solidFill>
                <a:effectLst/>
                <a:latin typeface="+mn-ea"/>
              </a:rPr>
              <a:t>view</a:t>
            </a:r>
            <a:r>
              <a:rPr kumimoji="0" lang="ko-KR" altLang="ko-KR" sz="2000" b="0" i="0" u="none" strike="noStrike" cap="none" normalizeH="0" baseline="0" dirty="0" smtClean="0">
                <a:ln>
                  <a:noFill/>
                </a:ln>
                <a:solidFill>
                  <a:srgbClr val="D73A49"/>
                </a:solidFill>
                <a:effectLst/>
                <a:latin typeface="+mn-ea"/>
              </a:rPr>
              <a:t>.</a:t>
            </a:r>
            <a:r>
              <a:rPr kumimoji="0" lang="ko-KR" altLang="ko-KR" sz="2000" b="0" i="0" u="none" strike="noStrike" cap="none" normalizeH="0" baseline="0" dirty="0" smtClean="0">
                <a:ln>
                  <a:noFill/>
                </a:ln>
                <a:solidFill>
                  <a:srgbClr val="24292E"/>
                </a:solidFill>
                <a:effectLst/>
                <a:latin typeface="+mn-ea"/>
              </a:rPr>
              <a:t>doOnPreDraw { actionToBeTriggered() }</a:t>
            </a:r>
            <a:endParaRPr kumimoji="0" lang="ko-KR" altLang="ko-KR" sz="2000" b="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1032896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dirty="0" err="1"/>
              <a:t>contentValuesOf</a:t>
            </a:r>
            <a:r>
              <a:rPr lang="en-US" altLang="ko-KR" sz="2000" dirty="0"/>
              <a:t> </a:t>
            </a:r>
            <a:endParaRPr lang="ko-KR" altLang="en-US" sz="2000" dirty="0">
              <a:latin typeface="+mn-ea"/>
            </a:endParaRPr>
          </a:p>
        </p:txBody>
      </p:sp>
      <p:sp>
        <p:nvSpPr>
          <p:cNvPr id="2" name="직사각형 1"/>
          <p:cNvSpPr/>
          <p:nvPr/>
        </p:nvSpPr>
        <p:spPr>
          <a:xfrm>
            <a:off x="364803" y="2156310"/>
            <a:ext cx="8365539" cy="1569660"/>
          </a:xfrm>
          <a:prstGeom prst="rect">
            <a:avLst/>
          </a:prstGeom>
          <a:ln>
            <a:solidFill>
              <a:schemeClr val="accent1"/>
            </a:solidFill>
          </a:ln>
        </p:spPr>
        <p:txBody>
          <a:bodyPr wrap="square">
            <a:spAutoFit/>
          </a:bodyPr>
          <a:lstStyle/>
          <a:p>
            <a:pPr eaLnBrk="0" fontAlgn="base" latinLnBrk="0" hangingPunct="0">
              <a:spcBef>
                <a:spcPct val="0"/>
              </a:spcBef>
              <a:spcAft>
                <a:spcPct val="0"/>
              </a:spcAft>
            </a:pPr>
            <a:r>
              <a:rPr lang="en-US" altLang="ko-KR" sz="1600" dirty="0" err="1">
                <a:solidFill>
                  <a:srgbClr val="24292E"/>
                </a:solidFill>
                <a:latin typeface="+mn-ea"/>
              </a:rPr>
              <a:t>val</a:t>
            </a:r>
            <a:r>
              <a:rPr lang="en-US" altLang="ko-KR" sz="1600" dirty="0">
                <a:solidFill>
                  <a:srgbClr val="24292E"/>
                </a:solidFill>
                <a:latin typeface="+mn-ea"/>
              </a:rPr>
              <a:t> </a:t>
            </a:r>
            <a:r>
              <a:rPr lang="en-US" altLang="ko-KR" sz="1600" dirty="0" err="1">
                <a:solidFill>
                  <a:srgbClr val="24292E"/>
                </a:solidFill>
                <a:latin typeface="+mn-ea"/>
              </a:rPr>
              <a:t>contentValues</a:t>
            </a:r>
            <a:r>
              <a:rPr lang="en-US" altLang="ko-KR" sz="1600" dirty="0">
                <a:solidFill>
                  <a:srgbClr val="24292E"/>
                </a:solidFill>
                <a:latin typeface="+mn-ea"/>
              </a:rPr>
              <a:t> = </a:t>
            </a:r>
            <a:r>
              <a:rPr lang="en-US" altLang="ko-KR" sz="1600" dirty="0" err="1">
                <a:solidFill>
                  <a:srgbClr val="24292E"/>
                </a:solidFill>
                <a:latin typeface="+mn-ea"/>
              </a:rPr>
              <a:t>contentValuesOf</a:t>
            </a:r>
            <a:r>
              <a:rPr lang="en-US" altLang="ko-KR" sz="1600" dirty="0">
                <a:solidFill>
                  <a:srgbClr val="24292E"/>
                </a:solidFill>
                <a:latin typeface="+mn-ea"/>
              </a:rPr>
              <a:t>( </a:t>
            </a:r>
            <a:endParaRPr lang="en-US" altLang="ko-KR" sz="1600" dirty="0" smtClean="0">
              <a:solidFill>
                <a:srgbClr val="24292E"/>
              </a:solidFill>
              <a:latin typeface="+mn-ea"/>
            </a:endParaRPr>
          </a:p>
          <a:p>
            <a:pPr eaLnBrk="0" fontAlgn="base" latinLnBrk="0" hangingPunct="0">
              <a:spcBef>
                <a:spcPct val="0"/>
              </a:spcBef>
              <a:spcAft>
                <a:spcPct val="0"/>
              </a:spcAft>
            </a:pPr>
            <a:r>
              <a:rPr lang="en-US" altLang="ko-KR" sz="1600" dirty="0">
                <a:solidFill>
                  <a:srgbClr val="24292E"/>
                </a:solidFill>
                <a:latin typeface="+mn-ea"/>
              </a:rPr>
              <a:t> </a:t>
            </a:r>
            <a:r>
              <a:rPr lang="en-US" altLang="ko-KR" sz="1600" dirty="0" smtClean="0">
                <a:solidFill>
                  <a:srgbClr val="24292E"/>
                </a:solidFill>
                <a:latin typeface="+mn-ea"/>
              </a:rPr>
              <a:t>     "</a:t>
            </a:r>
            <a:r>
              <a:rPr lang="en-US" altLang="ko-KR" sz="1600" dirty="0">
                <a:solidFill>
                  <a:srgbClr val="24292E"/>
                </a:solidFill>
                <a:latin typeface="+mn-ea"/>
              </a:rPr>
              <a:t>KEY_INT" to 1, </a:t>
            </a:r>
            <a:endParaRPr lang="en-US" altLang="ko-KR" sz="1600" dirty="0" smtClean="0">
              <a:solidFill>
                <a:srgbClr val="24292E"/>
              </a:solidFill>
              <a:latin typeface="+mn-ea"/>
            </a:endParaRPr>
          </a:p>
          <a:p>
            <a:pPr eaLnBrk="0" fontAlgn="base" latinLnBrk="0" hangingPunct="0">
              <a:spcBef>
                <a:spcPct val="0"/>
              </a:spcBef>
              <a:spcAft>
                <a:spcPct val="0"/>
              </a:spcAft>
            </a:pPr>
            <a:r>
              <a:rPr lang="en-US" altLang="ko-KR" sz="1600" dirty="0">
                <a:solidFill>
                  <a:srgbClr val="24292E"/>
                </a:solidFill>
                <a:latin typeface="+mn-ea"/>
              </a:rPr>
              <a:t> </a:t>
            </a:r>
            <a:r>
              <a:rPr lang="en-US" altLang="ko-KR" sz="1600" dirty="0" smtClean="0">
                <a:solidFill>
                  <a:srgbClr val="24292E"/>
                </a:solidFill>
                <a:latin typeface="+mn-ea"/>
              </a:rPr>
              <a:t>     "</a:t>
            </a:r>
            <a:r>
              <a:rPr lang="en-US" altLang="ko-KR" sz="1600" dirty="0">
                <a:solidFill>
                  <a:srgbClr val="24292E"/>
                </a:solidFill>
                <a:latin typeface="+mn-ea"/>
              </a:rPr>
              <a:t>KEY_LONG" to 2L, </a:t>
            </a:r>
            <a:endParaRPr lang="en-US" altLang="ko-KR" sz="1600" dirty="0" smtClean="0">
              <a:solidFill>
                <a:srgbClr val="24292E"/>
              </a:solidFill>
              <a:latin typeface="+mn-ea"/>
            </a:endParaRPr>
          </a:p>
          <a:p>
            <a:pPr eaLnBrk="0" fontAlgn="base" latinLnBrk="0" hangingPunct="0">
              <a:spcBef>
                <a:spcPct val="0"/>
              </a:spcBef>
              <a:spcAft>
                <a:spcPct val="0"/>
              </a:spcAft>
            </a:pPr>
            <a:r>
              <a:rPr lang="en-US" altLang="ko-KR" sz="1600" dirty="0">
                <a:solidFill>
                  <a:srgbClr val="24292E"/>
                </a:solidFill>
                <a:latin typeface="+mn-ea"/>
              </a:rPr>
              <a:t> </a:t>
            </a:r>
            <a:r>
              <a:rPr lang="en-US" altLang="ko-KR" sz="1600" dirty="0" smtClean="0">
                <a:solidFill>
                  <a:srgbClr val="24292E"/>
                </a:solidFill>
                <a:latin typeface="+mn-ea"/>
              </a:rPr>
              <a:t>     "</a:t>
            </a:r>
            <a:r>
              <a:rPr lang="en-US" altLang="ko-KR" sz="1600" dirty="0">
                <a:solidFill>
                  <a:srgbClr val="24292E"/>
                </a:solidFill>
                <a:latin typeface="+mn-ea"/>
              </a:rPr>
              <a:t>KEY_BOOLEAN" to true, </a:t>
            </a:r>
            <a:endParaRPr lang="en-US" altLang="ko-KR" sz="1600" dirty="0" smtClean="0">
              <a:solidFill>
                <a:srgbClr val="24292E"/>
              </a:solidFill>
              <a:latin typeface="+mn-ea"/>
            </a:endParaRPr>
          </a:p>
          <a:p>
            <a:pPr eaLnBrk="0" fontAlgn="base" latinLnBrk="0" hangingPunct="0">
              <a:spcBef>
                <a:spcPct val="0"/>
              </a:spcBef>
              <a:spcAft>
                <a:spcPct val="0"/>
              </a:spcAft>
            </a:pPr>
            <a:r>
              <a:rPr lang="en-US" altLang="ko-KR" sz="1600" dirty="0">
                <a:solidFill>
                  <a:srgbClr val="24292E"/>
                </a:solidFill>
                <a:latin typeface="+mn-ea"/>
              </a:rPr>
              <a:t> </a:t>
            </a:r>
            <a:r>
              <a:rPr lang="en-US" altLang="ko-KR" sz="1600" dirty="0" smtClean="0">
                <a:solidFill>
                  <a:srgbClr val="24292E"/>
                </a:solidFill>
                <a:latin typeface="+mn-ea"/>
              </a:rPr>
              <a:t>     "</a:t>
            </a:r>
            <a:r>
              <a:rPr lang="en-US" altLang="ko-KR" sz="1600" dirty="0">
                <a:solidFill>
                  <a:srgbClr val="24292E"/>
                </a:solidFill>
                <a:latin typeface="+mn-ea"/>
              </a:rPr>
              <a:t>KEY_NULL" to null </a:t>
            </a:r>
            <a:endParaRPr lang="en-US" altLang="ko-KR" sz="1600" dirty="0" smtClean="0">
              <a:solidFill>
                <a:srgbClr val="24292E"/>
              </a:solidFill>
              <a:latin typeface="+mn-ea"/>
            </a:endParaRPr>
          </a:p>
          <a:p>
            <a:pPr eaLnBrk="0" fontAlgn="base" latinLnBrk="0" hangingPunct="0">
              <a:spcBef>
                <a:spcPct val="0"/>
              </a:spcBef>
              <a:spcAft>
                <a:spcPct val="0"/>
              </a:spcAft>
            </a:pPr>
            <a:r>
              <a:rPr lang="en-US" altLang="ko-KR" sz="1600" dirty="0" smtClean="0">
                <a:solidFill>
                  <a:srgbClr val="24292E"/>
                </a:solidFill>
                <a:latin typeface="+mn-ea"/>
              </a:rPr>
              <a:t>)</a:t>
            </a:r>
            <a:endParaRPr lang="ko-KR" altLang="en-US" sz="1600" dirty="0">
              <a:solidFill>
                <a:srgbClr val="24292E"/>
              </a:solidFill>
              <a:latin typeface="+mn-ea"/>
            </a:endParaRPr>
          </a:p>
        </p:txBody>
      </p:sp>
    </p:spTree>
    <p:extLst>
      <p:ext uri="{BB962C8B-B14F-4D97-AF65-F5344CB8AC3E}">
        <p14:creationId xmlns:p14="http://schemas.microsoft.com/office/powerpoint/2010/main" val="3219819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dirty="0"/>
              <a:t>Bundle with Android KTX</a:t>
            </a:r>
            <a:endParaRPr lang="ko-KR" altLang="en-US" sz="2000" dirty="0">
              <a:latin typeface="+mn-ea"/>
            </a:endParaRPr>
          </a:p>
        </p:txBody>
      </p:sp>
      <p:sp>
        <p:nvSpPr>
          <p:cNvPr id="2" name="직사각형 1"/>
          <p:cNvSpPr/>
          <p:nvPr/>
        </p:nvSpPr>
        <p:spPr>
          <a:xfrm>
            <a:off x="364803" y="2690336"/>
            <a:ext cx="8365539" cy="2246769"/>
          </a:xfrm>
          <a:prstGeom prst="rect">
            <a:avLst/>
          </a:prstGeom>
          <a:ln>
            <a:solidFill>
              <a:schemeClr val="accent1"/>
            </a:solidFill>
          </a:ln>
        </p:spPr>
        <p:txBody>
          <a:bodyPr wrap="square">
            <a:spAutoFit/>
          </a:bodyPr>
          <a:lstStyle/>
          <a:p>
            <a:r>
              <a:rPr lang="en-US" altLang="ko-KR" sz="2000" dirty="0" err="1">
                <a:solidFill>
                  <a:srgbClr val="333333"/>
                </a:solidFill>
                <a:latin typeface="+mn-ea"/>
              </a:rPr>
              <a:t>val</a:t>
            </a:r>
            <a:r>
              <a:rPr lang="en-US" altLang="ko-KR" sz="2000" dirty="0">
                <a:solidFill>
                  <a:srgbClr val="333333"/>
                </a:solidFill>
                <a:latin typeface="+mn-ea"/>
              </a:rPr>
              <a:t> bundle = </a:t>
            </a:r>
            <a:r>
              <a:rPr lang="en-US" altLang="ko-KR" sz="2000" dirty="0" err="1">
                <a:solidFill>
                  <a:srgbClr val="333333"/>
                </a:solidFill>
                <a:latin typeface="+mn-ea"/>
              </a:rPr>
              <a:t>bundleOf</a:t>
            </a:r>
            <a:r>
              <a:rPr lang="en-US" altLang="ko-KR" sz="2000" dirty="0">
                <a:solidFill>
                  <a:srgbClr val="333333"/>
                </a:solidFill>
                <a:latin typeface="+mn-ea"/>
              </a:rPr>
              <a:t>( </a:t>
            </a:r>
            <a:endParaRPr lang="en-US" altLang="ko-KR" sz="2000" dirty="0" smtClean="0">
              <a:solidFill>
                <a:srgbClr val="333333"/>
              </a:solidFill>
              <a:latin typeface="+mn-ea"/>
            </a:endParaRPr>
          </a:p>
          <a:p>
            <a:r>
              <a:rPr lang="en-US" altLang="ko-KR" sz="2000" dirty="0" smtClean="0">
                <a:solidFill>
                  <a:srgbClr val="333333"/>
                </a:solidFill>
                <a:latin typeface="+mn-ea"/>
              </a:rPr>
              <a:t>      "</a:t>
            </a:r>
            <a:r>
              <a:rPr lang="en-US" altLang="ko-KR" sz="2000" dirty="0">
                <a:solidFill>
                  <a:srgbClr val="333333"/>
                </a:solidFill>
                <a:latin typeface="+mn-ea"/>
              </a:rPr>
              <a:t>KEY_INT" to 1, </a:t>
            </a:r>
            <a:endParaRPr lang="en-US" altLang="ko-KR" sz="2000" dirty="0" smtClean="0">
              <a:solidFill>
                <a:srgbClr val="333333"/>
              </a:solidFill>
              <a:latin typeface="+mn-ea"/>
            </a:endParaRPr>
          </a:p>
          <a:p>
            <a:r>
              <a:rPr lang="en-US" altLang="ko-KR" sz="2000" dirty="0">
                <a:solidFill>
                  <a:srgbClr val="333333"/>
                </a:solidFill>
                <a:latin typeface="+mn-ea"/>
              </a:rPr>
              <a:t> </a:t>
            </a:r>
            <a:r>
              <a:rPr lang="en-US" altLang="ko-KR" sz="2000" dirty="0" smtClean="0">
                <a:solidFill>
                  <a:srgbClr val="333333"/>
                </a:solidFill>
                <a:latin typeface="+mn-ea"/>
              </a:rPr>
              <a:t>     "</a:t>
            </a:r>
            <a:r>
              <a:rPr lang="en-US" altLang="ko-KR" sz="2000" dirty="0">
                <a:solidFill>
                  <a:srgbClr val="333333"/>
                </a:solidFill>
                <a:latin typeface="+mn-ea"/>
              </a:rPr>
              <a:t>KEY_LONG" to 2L, </a:t>
            </a:r>
            <a:endParaRPr lang="en-US" altLang="ko-KR" sz="2000" dirty="0" smtClean="0">
              <a:solidFill>
                <a:srgbClr val="333333"/>
              </a:solidFill>
              <a:latin typeface="+mn-ea"/>
            </a:endParaRPr>
          </a:p>
          <a:p>
            <a:r>
              <a:rPr lang="en-US" altLang="ko-KR" sz="2000" dirty="0">
                <a:solidFill>
                  <a:srgbClr val="333333"/>
                </a:solidFill>
                <a:latin typeface="+mn-ea"/>
              </a:rPr>
              <a:t> </a:t>
            </a:r>
            <a:r>
              <a:rPr lang="en-US" altLang="ko-KR" sz="2000" dirty="0" smtClean="0">
                <a:solidFill>
                  <a:srgbClr val="333333"/>
                </a:solidFill>
                <a:latin typeface="+mn-ea"/>
              </a:rPr>
              <a:t>     "</a:t>
            </a:r>
            <a:r>
              <a:rPr lang="en-US" altLang="ko-KR" sz="2000" dirty="0">
                <a:solidFill>
                  <a:srgbClr val="333333"/>
                </a:solidFill>
                <a:latin typeface="+mn-ea"/>
              </a:rPr>
              <a:t>KEY_BOOLEAN" to true, </a:t>
            </a:r>
            <a:endParaRPr lang="en-US" altLang="ko-KR" sz="2000" dirty="0" smtClean="0">
              <a:solidFill>
                <a:srgbClr val="333333"/>
              </a:solidFill>
              <a:latin typeface="+mn-ea"/>
            </a:endParaRPr>
          </a:p>
          <a:p>
            <a:r>
              <a:rPr lang="en-US" altLang="ko-KR" sz="2000" dirty="0">
                <a:solidFill>
                  <a:srgbClr val="333333"/>
                </a:solidFill>
                <a:latin typeface="+mn-ea"/>
              </a:rPr>
              <a:t> </a:t>
            </a:r>
            <a:r>
              <a:rPr lang="en-US" altLang="ko-KR" sz="2000" dirty="0" smtClean="0">
                <a:solidFill>
                  <a:srgbClr val="333333"/>
                </a:solidFill>
                <a:latin typeface="+mn-ea"/>
              </a:rPr>
              <a:t>     "</a:t>
            </a:r>
            <a:r>
              <a:rPr lang="en-US" altLang="ko-KR" sz="2000" dirty="0">
                <a:solidFill>
                  <a:srgbClr val="333333"/>
                </a:solidFill>
                <a:latin typeface="+mn-ea"/>
              </a:rPr>
              <a:t>KEY_NULL" to null, </a:t>
            </a:r>
            <a:endParaRPr lang="en-US" altLang="ko-KR" sz="2000" dirty="0" smtClean="0">
              <a:solidFill>
                <a:srgbClr val="333333"/>
              </a:solidFill>
              <a:latin typeface="+mn-ea"/>
            </a:endParaRPr>
          </a:p>
          <a:p>
            <a:r>
              <a:rPr lang="en-US" altLang="ko-KR" sz="2000" dirty="0">
                <a:solidFill>
                  <a:srgbClr val="333333"/>
                </a:solidFill>
                <a:latin typeface="+mn-ea"/>
              </a:rPr>
              <a:t> </a:t>
            </a:r>
            <a:r>
              <a:rPr lang="en-US" altLang="ko-KR" sz="2000" dirty="0" smtClean="0">
                <a:solidFill>
                  <a:srgbClr val="333333"/>
                </a:solidFill>
                <a:latin typeface="+mn-ea"/>
              </a:rPr>
              <a:t>     "</a:t>
            </a:r>
            <a:r>
              <a:rPr lang="en-US" altLang="ko-KR" sz="2000" dirty="0">
                <a:solidFill>
                  <a:srgbClr val="333333"/>
                </a:solidFill>
                <a:latin typeface="+mn-ea"/>
              </a:rPr>
              <a:t>KEY_ARRAY" to </a:t>
            </a:r>
            <a:r>
              <a:rPr lang="en-US" altLang="ko-KR" sz="2000" dirty="0" err="1">
                <a:solidFill>
                  <a:srgbClr val="333333"/>
                </a:solidFill>
                <a:latin typeface="+mn-ea"/>
              </a:rPr>
              <a:t>arrayOf</a:t>
            </a:r>
            <a:r>
              <a:rPr lang="en-US" altLang="ko-KR" sz="2000" dirty="0">
                <a:solidFill>
                  <a:srgbClr val="333333"/>
                </a:solidFill>
                <a:latin typeface="+mn-ea"/>
              </a:rPr>
              <a:t>(1,2) </a:t>
            </a:r>
            <a:endParaRPr lang="en-US" altLang="ko-KR" sz="2000" dirty="0" smtClean="0">
              <a:solidFill>
                <a:srgbClr val="333333"/>
              </a:solidFill>
              <a:latin typeface="+mn-ea"/>
            </a:endParaRPr>
          </a:p>
          <a:p>
            <a:r>
              <a:rPr lang="en-US" altLang="ko-KR" sz="2000" dirty="0" smtClean="0">
                <a:solidFill>
                  <a:srgbClr val="333333"/>
                </a:solidFill>
                <a:latin typeface="+mn-ea"/>
              </a:rPr>
              <a:t>)</a:t>
            </a:r>
            <a:endParaRPr lang="ko-KR" altLang="en-US" sz="2000" dirty="0">
              <a:latin typeface="+mn-ea"/>
            </a:endParaRPr>
          </a:p>
        </p:txBody>
      </p:sp>
    </p:spTree>
    <p:extLst>
      <p:ext uri="{BB962C8B-B14F-4D97-AF65-F5344CB8AC3E}">
        <p14:creationId xmlns:p14="http://schemas.microsoft.com/office/powerpoint/2010/main" val="2339856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6543" y="1281052"/>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b="1" dirty="0">
                <a:hlinkClick r:id="rId3"/>
              </a:rPr>
              <a:t>Animator functions</a:t>
            </a:r>
            <a:endParaRPr lang="en-US" altLang="ko-KR" sz="2000" b="1" dirty="0"/>
          </a:p>
        </p:txBody>
      </p:sp>
      <p:sp>
        <p:nvSpPr>
          <p:cNvPr id="2" name="Rectangle 1"/>
          <p:cNvSpPr>
            <a:spLocks noChangeArrowheads="1"/>
          </p:cNvSpPr>
          <p:nvPr/>
        </p:nvSpPr>
        <p:spPr bwMode="auto">
          <a:xfrm>
            <a:off x="364803" y="1633392"/>
            <a:ext cx="8507349"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1" i="0" u="none" strike="noStrike" cap="none" normalizeH="0" baseline="0" dirty="0" smtClean="0">
                <a:ln>
                  <a:noFill/>
                </a:ln>
                <a:solidFill>
                  <a:schemeClr val="tx1"/>
                </a:solidFill>
                <a:effectLst/>
                <a:latin typeface="+mn-ea"/>
              </a:rPr>
              <a:t>Animation listener</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To begin with, in KTX we can set an animation listener on an animator instance like so: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9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animator.</a:t>
            </a:r>
            <a:r>
              <a:rPr kumimoji="0" lang="ko-KR" altLang="ko-KR" sz="900" b="0" i="1" u="sng" strike="noStrike" cap="none" normalizeH="0" baseline="0" dirty="0" smtClean="0">
                <a:ln>
                  <a:noFill/>
                </a:ln>
                <a:solidFill>
                  <a:schemeClr val="tx1"/>
                </a:solidFill>
                <a:effectLst/>
                <a:latin typeface="+mn-ea"/>
                <a:hlinkClick r:id="rId4"/>
              </a:rPr>
              <a:t>addListener</a:t>
            </a:r>
            <a:r>
              <a:rPr kumimoji="0" lang="ko-KR" altLang="ko-KR" sz="900" b="0" i="1"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 </a:t>
            </a:r>
            <a:r>
              <a:rPr kumimoji="0" lang="ko-KR" altLang="ko-KR" sz="900" b="0" i="0" u="none" strike="noStrike" cap="none" normalizeH="0" baseline="0" dirty="0" smtClean="0">
                <a:ln>
                  <a:noFill/>
                </a:ln>
                <a:solidFill>
                  <a:schemeClr val="tx1"/>
                </a:solidFill>
                <a:effectLst/>
                <a:latin typeface="+mn-ea"/>
              </a:rPr>
              <a:t>handleAnimation(</a:t>
            </a:r>
            <a:r>
              <a:rPr kumimoji="0" lang="ko-KR" altLang="ko-KR" sz="900" b="1" i="0" u="none" strike="noStrike" cap="none" normalizeH="0" baseline="0" dirty="0" smtClean="0">
                <a:ln>
                  <a:noFill/>
                </a:ln>
                <a:solidFill>
                  <a:schemeClr val="tx1"/>
                </a:solidFill>
                <a:effectLst/>
                <a:latin typeface="+mn-ea"/>
              </a:rPr>
              <a:t>it</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a:t>
            </a:r>
            <a:endParaRPr kumimoji="0" lang="ko-KR" altLang="ko-KR" sz="9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9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This allows us to receive the callbacks for an animation event. We can even add function for specific callbacks of the listener, you’ll only need to pass functions for the callbacks that you want to receive data for: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9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animator.</a:t>
            </a:r>
            <a:r>
              <a:rPr kumimoji="0" lang="ko-KR" altLang="ko-KR" sz="900" b="0" i="1" u="sng" strike="noStrike" cap="none" normalizeH="0" baseline="0" dirty="0" smtClean="0">
                <a:ln>
                  <a:noFill/>
                </a:ln>
                <a:solidFill>
                  <a:schemeClr val="tx1"/>
                </a:solidFill>
                <a:effectLst/>
                <a:latin typeface="+mn-ea"/>
                <a:hlinkClick r:id="rId4"/>
              </a:rPr>
              <a:t>addListener</a:t>
            </a:r>
            <a:r>
              <a:rPr kumimoji="0" lang="ko-KR" altLang="ko-KR" sz="900" b="0" i="0" u="none" strike="noStrike" cap="none" normalizeH="0" baseline="0" dirty="0" smtClean="0">
                <a:ln>
                  <a:noFill/>
                </a:ln>
                <a:solidFill>
                  <a:schemeClr val="tx1"/>
                </a:solidFill>
                <a:effectLst/>
                <a:latin typeface="+mn-ea"/>
              </a:rPr>
              <a:t>(</a:t>
            </a:r>
            <a:br>
              <a:rPr kumimoji="0" lang="ko-KR" altLang="ko-KR" sz="900" b="0" i="0" u="none" strike="noStrike" cap="none" normalizeH="0" baseline="0" dirty="0" smtClean="0">
                <a:ln>
                  <a:noFill/>
                </a:ln>
                <a:solidFill>
                  <a:schemeClr val="tx1"/>
                </a:solidFill>
                <a:effectLst/>
                <a:latin typeface="+mn-ea"/>
              </a:rPr>
            </a:br>
            <a:r>
              <a:rPr kumimoji="0" lang="ko-KR" altLang="ko-KR" sz="900" b="0" i="0" u="none" strike="noStrike" cap="none" normalizeH="0" baseline="0" dirty="0" smtClean="0">
                <a:ln>
                  <a:noFill/>
                </a:ln>
                <a:solidFill>
                  <a:schemeClr val="tx1"/>
                </a:solidFill>
                <a:effectLst/>
                <a:latin typeface="+mn-ea"/>
              </a:rPr>
              <a:t>onEnd = </a:t>
            </a:r>
            <a:r>
              <a:rPr kumimoji="0" lang="ko-KR" altLang="ko-KR" sz="900" b="1" i="0" u="none" strike="noStrike" cap="none" normalizeH="0" baseline="0" dirty="0" smtClean="0">
                <a:ln>
                  <a:noFill/>
                </a:ln>
                <a:solidFill>
                  <a:schemeClr val="tx1"/>
                </a:solidFill>
                <a:effectLst/>
                <a:latin typeface="+mn-ea"/>
              </a:rPr>
              <a:t>{}</a:t>
            </a:r>
            <a:r>
              <a:rPr kumimoji="0" lang="ko-KR" altLang="ko-KR" sz="900" b="0" i="0" u="none" strike="noStrike" cap="none" normalizeH="0" baseline="0" dirty="0" smtClean="0">
                <a:ln>
                  <a:noFill/>
                </a:ln>
                <a:solidFill>
                  <a:schemeClr val="tx1"/>
                </a:solidFill>
                <a:effectLst/>
                <a:latin typeface="+mn-ea"/>
              </a:rPr>
              <a:t>, </a:t>
            </a:r>
            <a:br>
              <a:rPr kumimoji="0" lang="ko-KR" altLang="ko-KR" sz="900" b="0" i="0" u="none" strike="noStrike" cap="none" normalizeH="0" baseline="0" dirty="0" smtClean="0">
                <a:ln>
                  <a:noFill/>
                </a:ln>
                <a:solidFill>
                  <a:schemeClr val="tx1"/>
                </a:solidFill>
                <a:effectLst/>
                <a:latin typeface="+mn-ea"/>
              </a:rPr>
            </a:br>
            <a:r>
              <a:rPr kumimoji="0" lang="ko-KR" altLang="ko-KR" sz="900" b="0" i="0" u="none" strike="noStrike" cap="none" normalizeH="0" baseline="0" dirty="0" smtClean="0">
                <a:ln>
                  <a:noFill/>
                </a:ln>
                <a:solidFill>
                  <a:schemeClr val="tx1"/>
                </a:solidFill>
                <a:effectLst/>
                <a:latin typeface="+mn-ea"/>
              </a:rPr>
              <a:t>onStart = </a:t>
            </a:r>
            <a:r>
              <a:rPr kumimoji="0" lang="ko-KR" altLang="ko-KR" sz="900" b="1" i="0" u="none" strike="noStrike" cap="none" normalizeH="0" baseline="0" dirty="0" smtClean="0">
                <a:ln>
                  <a:noFill/>
                </a:ln>
                <a:solidFill>
                  <a:schemeClr val="tx1"/>
                </a:solidFill>
                <a:effectLst/>
                <a:latin typeface="+mn-ea"/>
              </a:rPr>
              <a:t>{}</a:t>
            </a:r>
            <a:r>
              <a:rPr kumimoji="0" lang="ko-KR" altLang="ko-KR" sz="900" b="0" i="0" u="none" strike="noStrike" cap="none" normalizeH="0" baseline="0" dirty="0" smtClean="0">
                <a:ln>
                  <a:noFill/>
                </a:ln>
                <a:solidFill>
                  <a:schemeClr val="tx1"/>
                </a:solidFill>
                <a:effectLst/>
                <a:latin typeface="+mn-ea"/>
              </a:rPr>
              <a:t>, </a:t>
            </a:r>
            <a:br>
              <a:rPr kumimoji="0" lang="ko-KR" altLang="ko-KR" sz="900" b="0" i="0" u="none" strike="noStrike" cap="none" normalizeH="0" baseline="0" dirty="0" smtClean="0">
                <a:ln>
                  <a:noFill/>
                </a:ln>
                <a:solidFill>
                  <a:schemeClr val="tx1"/>
                </a:solidFill>
                <a:effectLst/>
                <a:latin typeface="+mn-ea"/>
              </a:rPr>
            </a:br>
            <a:r>
              <a:rPr kumimoji="0" lang="ko-KR" altLang="ko-KR" sz="900" b="0" i="0" u="none" strike="noStrike" cap="none" normalizeH="0" baseline="0" dirty="0" smtClean="0">
                <a:ln>
                  <a:noFill/>
                </a:ln>
                <a:solidFill>
                  <a:schemeClr val="tx1"/>
                </a:solidFill>
                <a:effectLst/>
                <a:latin typeface="+mn-ea"/>
              </a:rPr>
              <a:t>onCancel = </a:t>
            </a:r>
            <a:r>
              <a:rPr kumimoji="0" lang="ko-KR" altLang="ko-KR" sz="900" b="1" i="0" u="none" strike="noStrike" cap="none" normalizeH="0" baseline="0" dirty="0" smtClean="0">
                <a:ln>
                  <a:noFill/>
                </a:ln>
                <a:solidFill>
                  <a:schemeClr val="tx1"/>
                </a:solidFill>
                <a:effectLst/>
                <a:latin typeface="+mn-ea"/>
              </a:rPr>
              <a:t>{}</a:t>
            </a:r>
            <a:r>
              <a:rPr kumimoji="0" lang="ko-KR" altLang="ko-KR" sz="900" b="0" i="0" u="none" strike="noStrike" cap="none" normalizeH="0" baseline="0" dirty="0" smtClean="0">
                <a:ln>
                  <a:noFill/>
                </a:ln>
                <a:solidFill>
                  <a:schemeClr val="tx1"/>
                </a:solidFill>
                <a:effectLst/>
                <a:latin typeface="+mn-ea"/>
              </a:rPr>
              <a:t>, </a:t>
            </a:r>
            <a:br>
              <a:rPr kumimoji="0" lang="ko-KR" altLang="ko-KR" sz="900" b="0" i="0" u="none" strike="noStrike" cap="none" normalizeH="0" baseline="0" dirty="0" smtClean="0">
                <a:ln>
                  <a:noFill/>
                </a:ln>
                <a:solidFill>
                  <a:schemeClr val="tx1"/>
                </a:solidFill>
                <a:effectLst/>
                <a:latin typeface="+mn-ea"/>
              </a:rPr>
            </a:br>
            <a:r>
              <a:rPr kumimoji="0" lang="ko-KR" altLang="ko-KR" sz="900" b="0" i="0" u="none" strike="noStrike" cap="none" normalizeH="0" baseline="0" dirty="0" smtClean="0">
                <a:ln>
                  <a:noFill/>
                </a:ln>
                <a:solidFill>
                  <a:schemeClr val="tx1"/>
                </a:solidFill>
                <a:effectLst/>
                <a:latin typeface="+mn-ea"/>
              </a:rPr>
              <a:t>onRepeat = </a:t>
            </a:r>
            <a:r>
              <a:rPr kumimoji="0" lang="ko-KR" altLang="ko-KR" sz="900" b="1" i="0" u="none" strike="noStrike" cap="none" normalizeH="0" baseline="0" dirty="0" smtClean="0">
                <a:ln>
                  <a:noFill/>
                </a:ln>
                <a:solidFill>
                  <a:schemeClr val="tx1"/>
                </a:solidFill>
                <a:effectLst/>
                <a:latin typeface="+mn-ea"/>
              </a:rPr>
              <a:t>{}</a:t>
            </a:r>
            <a:br>
              <a:rPr kumimoji="0" lang="ko-KR" altLang="ko-KR" sz="900" b="1" i="0" u="none" strike="noStrike" cap="none" normalizeH="0" baseline="0" dirty="0" smtClean="0">
                <a:ln>
                  <a:noFill/>
                </a:ln>
                <a:solidFill>
                  <a:schemeClr val="tx1"/>
                </a:solidFill>
                <a:effectLst/>
                <a:latin typeface="+mn-ea"/>
              </a:rPr>
            </a:br>
            <a:r>
              <a:rPr kumimoji="0" lang="ko-KR" altLang="ko-KR" sz="900" b="0" i="0" u="none" strike="noStrike" cap="none" normalizeH="0" baseline="0" dirty="0" smtClean="0">
                <a:ln>
                  <a:noFill/>
                </a:ln>
                <a:solidFill>
                  <a:schemeClr val="tx1"/>
                </a:solidFill>
                <a:effectLst/>
                <a:latin typeface="+mn-ea"/>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9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This itself is a massive reduction in the code for listener callbacks that we may not need and use.</a:t>
            </a:r>
            <a:endParaRPr kumimoji="0" lang="ko-KR" altLang="ko-KR" sz="900" b="1"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900" b="1"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1" i="0" u="none" strike="noStrike" cap="none" normalizeH="0" baseline="0" dirty="0" smtClean="0">
                <a:ln>
                  <a:noFill/>
                </a:ln>
                <a:solidFill>
                  <a:schemeClr val="tx1"/>
                </a:solidFill>
                <a:effectLst/>
                <a:latin typeface="+mn-ea"/>
              </a:rPr>
              <a:t>Individual animation event listeners</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We have the ability to listen for individual events in android, with KTX adding a pause listener can be done in the same way that the addListener()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9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animator.</a:t>
            </a:r>
            <a:r>
              <a:rPr kumimoji="0" lang="ko-KR" altLang="ko-KR" sz="900" b="0" i="0" u="sng" strike="noStrike" cap="none" normalizeH="0" baseline="0" dirty="0" smtClean="0">
                <a:ln>
                  <a:noFill/>
                </a:ln>
                <a:solidFill>
                  <a:schemeClr val="tx1"/>
                </a:solidFill>
                <a:effectLst/>
                <a:latin typeface="+mn-ea"/>
                <a:hlinkClick r:id="rId5"/>
              </a:rPr>
              <a:t>addPauseListener</a:t>
            </a:r>
            <a:r>
              <a:rPr kumimoji="0" lang="ko-KR" altLang="ko-KR" sz="900" b="0" i="1"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 </a:t>
            </a:r>
            <a:r>
              <a:rPr kumimoji="0" lang="ko-KR" altLang="ko-KR" sz="900" b="0" i="0" u="none" strike="noStrike" cap="none" normalizeH="0" baseline="0" dirty="0" smtClean="0">
                <a:ln>
                  <a:noFill/>
                </a:ln>
                <a:solidFill>
                  <a:schemeClr val="tx1"/>
                </a:solidFill>
                <a:effectLst/>
                <a:latin typeface="+mn-ea"/>
              </a:rPr>
              <a:t>handleAnimation(</a:t>
            </a:r>
            <a:r>
              <a:rPr kumimoji="0" lang="ko-KR" altLang="ko-KR" sz="900" b="1" i="0" u="none" strike="noStrike" cap="none" normalizeH="0" baseline="0" dirty="0" smtClean="0">
                <a:ln>
                  <a:noFill/>
                </a:ln>
                <a:solidFill>
                  <a:schemeClr val="tx1"/>
                </a:solidFill>
                <a:effectLst/>
                <a:latin typeface="+mn-ea"/>
              </a:rPr>
              <a:t>it</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a:t>
            </a:r>
            <a:endParaRPr kumimoji="0" lang="en-US" altLang="ko-KR" sz="900" b="1"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 or </a:t>
            </a:r>
            <a:endParaRPr kumimoji="0" lang="en-US" altLang="ko-KR" sz="9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animator.</a:t>
            </a:r>
            <a:r>
              <a:rPr kumimoji="0" lang="ko-KR" altLang="ko-KR" sz="900" b="0" i="0" u="sng" strike="noStrike" cap="none" normalizeH="0" baseline="0" dirty="0" smtClean="0">
                <a:ln>
                  <a:noFill/>
                </a:ln>
                <a:solidFill>
                  <a:schemeClr val="tx1"/>
                </a:solidFill>
                <a:effectLst/>
                <a:latin typeface="+mn-ea"/>
                <a:hlinkClick r:id="rId5"/>
              </a:rPr>
              <a:t>addPauseListener</a:t>
            </a:r>
            <a:r>
              <a:rPr kumimoji="0" lang="ko-KR" altLang="ko-KR" sz="900" b="0" i="0" u="none" strike="noStrike" cap="none" normalizeH="0" baseline="0" dirty="0" smtClean="0">
                <a:ln>
                  <a:noFill/>
                </a:ln>
                <a:solidFill>
                  <a:schemeClr val="tx1"/>
                </a:solidFill>
                <a:effectLst/>
                <a:latin typeface="+mn-ea"/>
              </a:rPr>
              <a:t>(</a:t>
            </a:r>
            <a:br>
              <a:rPr kumimoji="0" lang="ko-KR" altLang="ko-KR" sz="900" b="0" i="0" u="none" strike="noStrike" cap="none" normalizeH="0" baseline="0" dirty="0" smtClean="0">
                <a:ln>
                  <a:noFill/>
                </a:ln>
                <a:solidFill>
                  <a:schemeClr val="tx1"/>
                </a:solidFill>
                <a:effectLst/>
                <a:latin typeface="+mn-ea"/>
              </a:rPr>
            </a:br>
            <a:r>
              <a:rPr kumimoji="0" lang="ko-KR" altLang="ko-KR" sz="900" b="0" i="0" u="none" strike="noStrike" cap="none" normalizeH="0" baseline="0" dirty="0" smtClean="0">
                <a:ln>
                  <a:noFill/>
                </a:ln>
                <a:solidFill>
                  <a:schemeClr val="tx1"/>
                </a:solidFill>
                <a:effectLst/>
                <a:latin typeface="+mn-ea"/>
              </a:rPr>
              <a:t>onPause = </a:t>
            </a:r>
            <a:r>
              <a:rPr kumimoji="0" lang="ko-KR" altLang="ko-KR" sz="900" b="1" i="0" u="none" strike="noStrike" cap="none" normalizeH="0" baseline="0" dirty="0" smtClean="0">
                <a:ln>
                  <a:noFill/>
                </a:ln>
                <a:solidFill>
                  <a:schemeClr val="tx1"/>
                </a:solidFill>
                <a:effectLst/>
                <a:latin typeface="+mn-ea"/>
              </a:rPr>
              <a:t>{}</a:t>
            </a:r>
            <a:r>
              <a:rPr kumimoji="0" lang="ko-KR" altLang="ko-KR" sz="900" b="0" i="0" u="none" strike="noStrike" cap="none" normalizeH="0" baseline="0" dirty="0" smtClean="0">
                <a:ln>
                  <a:noFill/>
                </a:ln>
                <a:solidFill>
                  <a:schemeClr val="tx1"/>
                </a:solidFill>
                <a:effectLst/>
                <a:latin typeface="+mn-ea"/>
              </a:rPr>
              <a:t>,</a:t>
            </a:r>
            <a:br>
              <a:rPr kumimoji="0" lang="ko-KR" altLang="ko-KR" sz="900" b="0" i="0" u="none" strike="noStrike" cap="none" normalizeH="0" baseline="0" dirty="0" smtClean="0">
                <a:ln>
                  <a:noFill/>
                </a:ln>
                <a:solidFill>
                  <a:schemeClr val="tx1"/>
                </a:solidFill>
                <a:effectLst/>
                <a:latin typeface="+mn-ea"/>
              </a:rPr>
            </a:br>
            <a:r>
              <a:rPr kumimoji="0" lang="ko-KR" altLang="ko-KR" sz="900" b="0" i="0" u="none" strike="noStrike" cap="none" normalizeH="0" baseline="0" dirty="0" smtClean="0">
                <a:ln>
                  <a:noFill/>
                </a:ln>
                <a:solidFill>
                  <a:schemeClr val="tx1"/>
                </a:solidFill>
                <a:effectLst/>
                <a:latin typeface="+mn-ea"/>
              </a:rPr>
              <a:t>onResume = </a:t>
            </a:r>
            <a:r>
              <a:rPr kumimoji="0" lang="ko-KR" altLang="ko-KR" sz="900" b="1" i="0" u="none" strike="noStrike" cap="none" normalizeH="0" baseline="0" dirty="0" smtClean="0">
                <a:ln>
                  <a:noFill/>
                </a:ln>
                <a:solidFill>
                  <a:schemeClr val="tx1"/>
                </a:solidFill>
                <a:effectLst/>
                <a:latin typeface="+mn-ea"/>
              </a:rPr>
              <a:t>{}</a:t>
            </a:r>
            <a:br>
              <a:rPr kumimoji="0" lang="ko-KR" altLang="ko-KR" sz="900" b="1" i="0" u="none" strike="noStrike" cap="none" normalizeH="0" baseline="0" dirty="0" smtClean="0">
                <a:ln>
                  <a:noFill/>
                </a:ln>
                <a:solidFill>
                  <a:schemeClr val="tx1"/>
                </a:solidFill>
                <a:effectLst/>
                <a:latin typeface="+mn-ea"/>
              </a:rPr>
            </a:br>
            <a:r>
              <a:rPr kumimoji="0" lang="ko-KR" altLang="ko-KR" sz="900" b="0" i="0" u="none" strike="noStrike" cap="none" normalizeH="0" baseline="0" dirty="0" smtClean="0">
                <a:ln>
                  <a:noFill/>
                </a:ln>
                <a:solidFill>
                  <a:schemeClr val="tx1"/>
                </a:solidFill>
                <a:effectLst/>
                <a:latin typeface="+mn-ea"/>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9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Again, only requiring to pass in the functions that we require to be used for the callbacks.</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We can also listen for individual animation events in a single line of code:</a:t>
            </a:r>
            <a:endParaRPr kumimoji="0" lang="en-US" altLang="ko-KR" sz="9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9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animator.</a:t>
            </a:r>
            <a:r>
              <a:rPr kumimoji="0" lang="ko-KR" altLang="ko-KR" sz="900" b="0" i="0" u="sng" strike="noStrike" cap="none" normalizeH="0" baseline="0" dirty="0" smtClean="0">
                <a:ln>
                  <a:noFill/>
                </a:ln>
                <a:solidFill>
                  <a:schemeClr val="tx1"/>
                </a:solidFill>
                <a:effectLst/>
                <a:latin typeface="+mn-ea"/>
                <a:hlinkClick r:id="rId6"/>
              </a:rPr>
              <a:t>doOnPause</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 </a:t>
            </a:r>
            <a:r>
              <a:rPr kumimoji="0" lang="ko-KR" altLang="ko-KR" sz="900" b="0" i="0" u="none" strike="noStrike" cap="none" normalizeH="0" baseline="0" dirty="0" smtClean="0">
                <a:ln>
                  <a:noFill/>
                </a:ln>
                <a:solidFill>
                  <a:schemeClr val="tx1"/>
                </a:solidFill>
                <a:effectLst/>
                <a:latin typeface="+mn-ea"/>
              </a:rPr>
              <a:t>handleAnimation(</a:t>
            </a:r>
            <a:r>
              <a:rPr kumimoji="0" lang="ko-KR" altLang="ko-KR" sz="900" b="1" i="0" u="none" strike="noStrike" cap="none" normalizeH="0" baseline="0" dirty="0" smtClean="0">
                <a:ln>
                  <a:noFill/>
                </a:ln>
                <a:solidFill>
                  <a:schemeClr val="tx1"/>
                </a:solidFill>
                <a:effectLst/>
                <a:latin typeface="+mn-ea"/>
              </a:rPr>
              <a:t>it</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a:t>
            </a:r>
            <a:endParaRPr kumimoji="0" lang="en-US" altLang="ko-KR" sz="900" b="1"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animator.</a:t>
            </a:r>
            <a:r>
              <a:rPr kumimoji="0" lang="ko-KR" altLang="ko-KR" sz="900" b="0" i="0" u="sng" strike="noStrike" cap="none" normalizeH="0" baseline="0" dirty="0" smtClean="0">
                <a:ln>
                  <a:noFill/>
                </a:ln>
                <a:solidFill>
                  <a:schemeClr val="tx1"/>
                </a:solidFill>
                <a:effectLst/>
                <a:latin typeface="+mn-ea"/>
                <a:hlinkClick r:id="rId7"/>
              </a:rPr>
              <a:t>doOnCancel</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 </a:t>
            </a:r>
            <a:r>
              <a:rPr kumimoji="0" lang="ko-KR" altLang="ko-KR" sz="900" b="0" i="0" u="none" strike="noStrike" cap="none" normalizeH="0" baseline="0" dirty="0" smtClean="0">
                <a:ln>
                  <a:noFill/>
                </a:ln>
                <a:solidFill>
                  <a:schemeClr val="tx1"/>
                </a:solidFill>
                <a:effectLst/>
                <a:latin typeface="+mn-ea"/>
              </a:rPr>
              <a:t>handleAnimation(</a:t>
            </a:r>
            <a:r>
              <a:rPr kumimoji="0" lang="ko-KR" altLang="ko-KR" sz="900" b="1" i="0" u="none" strike="noStrike" cap="none" normalizeH="0" baseline="0" dirty="0" smtClean="0">
                <a:ln>
                  <a:noFill/>
                </a:ln>
                <a:solidFill>
                  <a:schemeClr val="tx1"/>
                </a:solidFill>
                <a:effectLst/>
                <a:latin typeface="+mn-ea"/>
              </a:rPr>
              <a:t>it</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a:t>
            </a:r>
            <a:endParaRPr kumimoji="0" lang="en-US" altLang="ko-KR" sz="900" b="1"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animator.</a:t>
            </a:r>
            <a:r>
              <a:rPr kumimoji="0" lang="ko-KR" altLang="ko-KR" sz="900" b="0" i="0" u="sng" strike="noStrike" cap="none" normalizeH="0" baseline="0" dirty="0" smtClean="0">
                <a:ln>
                  <a:noFill/>
                </a:ln>
                <a:solidFill>
                  <a:schemeClr val="tx1"/>
                </a:solidFill>
                <a:effectLst/>
                <a:latin typeface="+mn-ea"/>
                <a:hlinkClick r:id="rId8"/>
              </a:rPr>
              <a:t>doOnEnd</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 </a:t>
            </a:r>
            <a:r>
              <a:rPr kumimoji="0" lang="ko-KR" altLang="ko-KR" sz="900" b="0" i="0" u="none" strike="noStrike" cap="none" normalizeH="0" baseline="0" dirty="0" smtClean="0">
                <a:ln>
                  <a:noFill/>
                </a:ln>
                <a:solidFill>
                  <a:schemeClr val="tx1"/>
                </a:solidFill>
                <a:effectLst/>
                <a:latin typeface="+mn-ea"/>
              </a:rPr>
              <a:t>handleAnimation(</a:t>
            </a:r>
            <a:r>
              <a:rPr kumimoji="0" lang="ko-KR" altLang="ko-KR" sz="900" b="1" i="0" u="none" strike="noStrike" cap="none" normalizeH="0" baseline="0" dirty="0" smtClean="0">
                <a:ln>
                  <a:noFill/>
                </a:ln>
                <a:solidFill>
                  <a:schemeClr val="tx1"/>
                </a:solidFill>
                <a:effectLst/>
                <a:latin typeface="+mn-ea"/>
              </a:rPr>
              <a:t>it</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a:t>
            </a:r>
            <a:endParaRPr kumimoji="0" lang="en-US" altLang="ko-KR" sz="900" b="1"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animator.</a:t>
            </a:r>
            <a:r>
              <a:rPr kumimoji="0" lang="ko-KR" altLang="ko-KR" sz="900" b="0" i="0" u="sng" strike="noStrike" cap="none" normalizeH="0" baseline="0" dirty="0" smtClean="0">
                <a:ln>
                  <a:noFill/>
                </a:ln>
                <a:solidFill>
                  <a:schemeClr val="tx1"/>
                </a:solidFill>
                <a:effectLst/>
                <a:latin typeface="+mn-ea"/>
                <a:hlinkClick r:id="rId9"/>
              </a:rPr>
              <a:t>doOnRepeat</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 </a:t>
            </a:r>
            <a:r>
              <a:rPr kumimoji="0" lang="ko-KR" altLang="ko-KR" sz="900" b="0" i="0" u="none" strike="noStrike" cap="none" normalizeH="0" baseline="0" dirty="0" smtClean="0">
                <a:ln>
                  <a:noFill/>
                </a:ln>
                <a:solidFill>
                  <a:schemeClr val="tx1"/>
                </a:solidFill>
                <a:effectLst/>
                <a:latin typeface="+mn-ea"/>
              </a:rPr>
              <a:t>handleAnimation(</a:t>
            </a:r>
            <a:r>
              <a:rPr kumimoji="0" lang="ko-KR" altLang="ko-KR" sz="900" b="1" i="0" u="none" strike="noStrike" cap="none" normalizeH="0" baseline="0" dirty="0" smtClean="0">
                <a:ln>
                  <a:noFill/>
                </a:ln>
                <a:solidFill>
                  <a:schemeClr val="tx1"/>
                </a:solidFill>
                <a:effectLst/>
                <a:latin typeface="+mn-ea"/>
              </a:rPr>
              <a:t>it</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a:t>
            </a:r>
            <a:endParaRPr kumimoji="0" lang="en-US" altLang="ko-KR" sz="900" b="1"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animator.</a:t>
            </a:r>
            <a:r>
              <a:rPr kumimoji="0" lang="ko-KR" altLang="ko-KR" sz="900" b="0" i="0" u="sng" strike="noStrike" cap="none" normalizeH="0" baseline="0" dirty="0" smtClean="0">
                <a:ln>
                  <a:noFill/>
                </a:ln>
                <a:solidFill>
                  <a:schemeClr val="tx1"/>
                </a:solidFill>
                <a:effectLst/>
                <a:latin typeface="+mn-ea"/>
                <a:hlinkClick r:id="rId10"/>
              </a:rPr>
              <a:t>doOnStart</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 </a:t>
            </a:r>
            <a:r>
              <a:rPr kumimoji="0" lang="ko-KR" altLang="ko-KR" sz="900" b="0" i="0" u="none" strike="noStrike" cap="none" normalizeH="0" baseline="0" dirty="0" smtClean="0">
                <a:ln>
                  <a:noFill/>
                </a:ln>
                <a:solidFill>
                  <a:schemeClr val="tx1"/>
                </a:solidFill>
                <a:effectLst/>
                <a:latin typeface="+mn-ea"/>
              </a:rPr>
              <a:t>handleAnimation(</a:t>
            </a:r>
            <a:r>
              <a:rPr kumimoji="0" lang="ko-KR" altLang="ko-KR" sz="900" b="1" i="0" u="none" strike="noStrike" cap="none" normalizeH="0" baseline="0" dirty="0" smtClean="0">
                <a:ln>
                  <a:noFill/>
                </a:ln>
                <a:solidFill>
                  <a:schemeClr val="tx1"/>
                </a:solidFill>
                <a:effectLst/>
                <a:latin typeface="+mn-ea"/>
              </a:rPr>
              <a:t>it</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a:t>
            </a:r>
            <a:endParaRPr kumimoji="0" lang="en-US" altLang="ko-KR" sz="900" b="1"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mn-ea"/>
              </a:rPr>
              <a:t>animator.</a:t>
            </a:r>
            <a:r>
              <a:rPr kumimoji="0" lang="ko-KR" altLang="ko-KR" sz="900" b="0" i="0" u="sng" strike="noStrike" cap="none" normalizeH="0" baseline="0" dirty="0" smtClean="0">
                <a:ln>
                  <a:noFill/>
                </a:ln>
                <a:solidFill>
                  <a:schemeClr val="tx1"/>
                </a:solidFill>
                <a:effectLst/>
                <a:latin typeface="+mn-ea"/>
                <a:hlinkClick r:id="rId11"/>
              </a:rPr>
              <a:t>doOnResume</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 </a:t>
            </a:r>
            <a:r>
              <a:rPr kumimoji="0" lang="ko-KR" altLang="ko-KR" sz="900" b="0" i="0" u="none" strike="noStrike" cap="none" normalizeH="0" baseline="0" dirty="0" smtClean="0">
                <a:ln>
                  <a:noFill/>
                </a:ln>
                <a:solidFill>
                  <a:schemeClr val="tx1"/>
                </a:solidFill>
                <a:effectLst/>
                <a:latin typeface="+mn-ea"/>
              </a:rPr>
              <a:t>handleAnimation(</a:t>
            </a:r>
            <a:r>
              <a:rPr kumimoji="0" lang="ko-KR" altLang="ko-KR" sz="900" b="1" i="0" u="none" strike="noStrike" cap="none" normalizeH="0" baseline="0" dirty="0" smtClean="0">
                <a:ln>
                  <a:noFill/>
                </a:ln>
                <a:solidFill>
                  <a:schemeClr val="tx1"/>
                </a:solidFill>
                <a:effectLst/>
                <a:latin typeface="+mn-ea"/>
              </a:rPr>
              <a:t>it</a:t>
            </a:r>
            <a:r>
              <a:rPr kumimoji="0" lang="ko-KR" altLang="ko-KR" sz="900" b="0" i="0" u="none" strike="noStrike" cap="none" normalizeH="0" baseline="0" dirty="0" smtClean="0">
                <a:ln>
                  <a:noFill/>
                </a:ln>
                <a:solidFill>
                  <a:schemeClr val="tx1"/>
                </a:solidFill>
                <a:effectLst/>
                <a:latin typeface="+mn-ea"/>
              </a:rPr>
              <a:t>) </a:t>
            </a:r>
            <a:r>
              <a:rPr kumimoji="0" lang="ko-KR" altLang="ko-KR" sz="900" b="1" i="0" u="none" strike="noStrike" cap="none" normalizeH="0" baseline="0" dirty="0" smtClean="0">
                <a:ln>
                  <a:noFill/>
                </a:ln>
                <a:solidFill>
                  <a:schemeClr val="tx1"/>
                </a:solidFill>
                <a:effectLst/>
                <a:latin typeface="+mn-ea"/>
              </a:rPr>
              <a:t>}</a:t>
            </a:r>
            <a:r>
              <a:rPr kumimoji="0" lang="ko-KR" altLang="ko-KR" sz="900" b="0" i="0" u="none" strike="noStrike" cap="none" normalizeH="0" baseline="0" dirty="0" smtClean="0">
                <a:ln>
                  <a:noFill/>
                </a:ln>
                <a:solidFill>
                  <a:schemeClr val="tx1"/>
                </a:solidFill>
                <a:effectLst/>
                <a:latin typeface="+mn-ea"/>
              </a:rPr>
              <a:t> </a:t>
            </a:r>
          </a:p>
        </p:txBody>
      </p:sp>
    </p:spTree>
    <p:extLst>
      <p:ext uri="{BB962C8B-B14F-4D97-AF65-F5344CB8AC3E}">
        <p14:creationId xmlns:p14="http://schemas.microsoft.com/office/powerpoint/2010/main" val="228928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b="1" dirty="0">
                <a:hlinkClick r:id="rId3"/>
              </a:rPr>
              <a:t>Time operations</a:t>
            </a:r>
            <a:endParaRPr lang="en-US" altLang="ko-KR" sz="2000" b="1" dirty="0"/>
          </a:p>
          <a:p>
            <a:pPr marL="228600" indent="-228600">
              <a:buAutoNum type="arabicPeriod"/>
            </a:pPr>
            <a:endParaRPr lang="ko-KR" altLang="en-US" sz="2000" dirty="0">
              <a:latin typeface="+mn-ea"/>
            </a:endParaRPr>
          </a:p>
        </p:txBody>
      </p:sp>
      <p:sp>
        <p:nvSpPr>
          <p:cNvPr id="3" name="Rectangle 2"/>
          <p:cNvSpPr>
            <a:spLocks noChangeArrowheads="1"/>
          </p:cNvSpPr>
          <p:nvPr/>
        </p:nvSpPr>
        <p:spPr bwMode="auto">
          <a:xfrm>
            <a:off x="317608" y="2114878"/>
            <a:ext cx="8672052"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chemeClr val="tx1"/>
                </a:solidFill>
                <a:effectLst/>
                <a:latin typeface="+mn-ea"/>
              </a:rPr>
              <a:t>DayOfWeek.FRIDAY.</a:t>
            </a:r>
            <a:r>
              <a:rPr kumimoji="0" lang="ko-KR" altLang="ko-KR" sz="2000" b="0" i="1" u="sng" strike="noStrike" cap="none" normalizeH="0" baseline="0" dirty="0" smtClean="0">
                <a:ln>
                  <a:noFill/>
                </a:ln>
                <a:solidFill>
                  <a:schemeClr val="tx1"/>
                </a:solidFill>
                <a:effectLst/>
                <a:latin typeface="+mn-ea"/>
                <a:hlinkClick r:id="rId4"/>
              </a:rPr>
              <a:t>asInt</a:t>
            </a:r>
            <a:r>
              <a:rPr kumimoji="0" lang="ko-KR" altLang="ko-KR" sz="2000" b="0" i="0" u="none" strike="noStrike" cap="none" normalizeH="0" baseline="0" dirty="0" smtClean="0">
                <a:ln>
                  <a:noFill/>
                </a:ln>
                <a:solidFill>
                  <a:schemeClr val="tx1"/>
                </a:solidFill>
                <a:effectLst/>
                <a:latin typeface="+mn-ea"/>
              </a:rPr>
              <a:t>()</a:t>
            </a:r>
            <a:endParaRPr kumimoji="0" lang="en-US"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chemeClr val="tx1"/>
                </a:solidFill>
                <a:effectLst/>
                <a:latin typeface="+mn-ea"/>
              </a:rPr>
              <a:t>Month.APRIL.</a:t>
            </a:r>
            <a:r>
              <a:rPr kumimoji="0" lang="ko-KR" altLang="ko-KR" sz="2000" b="0" i="1" u="sng" strike="noStrike" cap="none" normalizeH="0" baseline="0" dirty="0" smtClean="0">
                <a:ln>
                  <a:noFill/>
                </a:ln>
                <a:solidFill>
                  <a:schemeClr val="tx1"/>
                </a:solidFill>
                <a:effectLst/>
                <a:latin typeface="+mn-ea"/>
                <a:hlinkClick r:id="rId5"/>
              </a:rPr>
              <a:t>asInt</a:t>
            </a:r>
            <a:r>
              <a:rPr kumimoji="0" lang="ko-KR" altLang="ko-KR" sz="2000" b="0" i="0" u="none" strike="noStrike" cap="none" normalizeH="0" baseline="0" dirty="0" smtClean="0">
                <a:ln>
                  <a:noFill/>
                </a:ln>
                <a:solidFill>
                  <a:schemeClr val="tx1"/>
                </a:solidFill>
                <a:effectLst/>
                <a:latin typeface="+mn-ea"/>
              </a:rPr>
              <a:t>()</a:t>
            </a:r>
            <a:endParaRPr kumimoji="0" lang="en-US"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chemeClr val="tx1"/>
                </a:solidFill>
                <a:effectLst/>
                <a:latin typeface="+mn-ea"/>
              </a:rPr>
              <a:t>Year.now().</a:t>
            </a:r>
            <a:r>
              <a:rPr kumimoji="0" lang="ko-KR" altLang="ko-KR" sz="2000" b="0" i="1" u="sng" strike="noStrike" cap="none" normalizeH="0" baseline="0" dirty="0" smtClean="0">
                <a:ln>
                  <a:noFill/>
                </a:ln>
                <a:solidFill>
                  <a:schemeClr val="tx1"/>
                </a:solidFill>
                <a:effectLst/>
                <a:latin typeface="+mn-ea"/>
                <a:hlinkClick r:id="rId6"/>
              </a:rPr>
              <a:t>asInt</a:t>
            </a:r>
            <a:r>
              <a:rPr kumimoji="0" lang="ko-KR" altLang="ko-KR" sz="2000" b="0" i="0" u="none" strike="noStrike" cap="none" normalizeH="0" baseline="0" dirty="0" smtClean="0">
                <a:ln>
                  <a:noFill/>
                </a:ln>
                <a:solidFill>
                  <a:schemeClr val="tx1"/>
                </a:solidFill>
                <a:effectLst/>
                <a:latin typeface="+mn-ea"/>
              </a:rPr>
              <a:t>() </a:t>
            </a:r>
          </a:p>
        </p:txBody>
      </p:sp>
    </p:spTree>
    <p:extLst>
      <p:ext uri="{BB962C8B-B14F-4D97-AF65-F5344CB8AC3E}">
        <p14:creationId xmlns:p14="http://schemas.microsoft.com/office/powerpoint/2010/main" val="1157653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latin typeface="+mn-ea"/>
                <a:ea typeface="+mn-ea"/>
              </a:rPr>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b="1" dirty="0">
                <a:latin typeface="+mn-ea"/>
                <a:hlinkClick r:id="rId3"/>
              </a:rPr>
              <a:t>Time operations</a:t>
            </a:r>
            <a:endParaRPr lang="en-US" altLang="ko-KR" sz="2000" b="1" dirty="0">
              <a:latin typeface="+mn-ea"/>
            </a:endParaRPr>
          </a:p>
          <a:p>
            <a:pPr marL="228600" indent="-228600">
              <a:buAutoNum type="arabicPeriod"/>
            </a:pPr>
            <a:endParaRPr lang="ko-KR" altLang="en-US" sz="2000" dirty="0">
              <a:latin typeface="+mn-ea"/>
            </a:endParaRPr>
          </a:p>
        </p:txBody>
      </p:sp>
      <p:sp>
        <p:nvSpPr>
          <p:cNvPr id="3" name="Rectangle 2"/>
          <p:cNvSpPr>
            <a:spLocks noChangeArrowheads="1"/>
          </p:cNvSpPr>
          <p:nvPr/>
        </p:nvSpPr>
        <p:spPr bwMode="auto">
          <a:xfrm>
            <a:off x="317608" y="2114878"/>
            <a:ext cx="8672052"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chemeClr val="tx1"/>
                </a:solidFill>
                <a:effectLst/>
                <a:latin typeface="+mn-ea"/>
              </a:rPr>
              <a:t>DayOfWeek.FRIDAY.</a:t>
            </a:r>
            <a:r>
              <a:rPr kumimoji="0" lang="ko-KR" altLang="ko-KR" sz="2000" b="0" i="1" u="sng" strike="noStrike" cap="none" normalizeH="0" baseline="0" dirty="0" smtClean="0">
                <a:ln>
                  <a:noFill/>
                </a:ln>
                <a:solidFill>
                  <a:schemeClr val="tx1"/>
                </a:solidFill>
                <a:effectLst/>
                <a:latin typeface="+mn-ea"/>
                <a:hlinkClick r:id="rId4"/>
              </a:rPr>
              <a:t>asInt</a:t>
            </a:r>
            <a:r>
              <a:rPr kumimoji="0" lang="ko-KR" altLang="ko-KR" sz="2000" b="0" i="0" u="none" strike="noStrike" cap="none" normalizeH="0" baseline="0" dirty="0" smtClean="0">
                <a:ln>
                  <a:noFill/>
                </a:ln>
                <a:solidFill>
                  <a:schemeClr val="tx1"/>
                </a:solidFill>
                <a:effectLst/>
                <a:latin typeface="+mn-ea"/>
              </a:rPr>
              <a:t>()</a:t>
            </a:r>
            <a:endParaRPr kumimoji="0" lang="en-US"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chemeClr val="tx1"/>
                </a:solidFill>
                <a:effectLst/>
                <a:latin typeface="+mn-ea"/>
              </a:rPr>
              <a:t>Month.APRIL.</a:t>
            </a:r>
            <a:r>
              <a:rPr kumimoji="0" lang="ko-KR" altLang="ko-KR" sz="2000" b="0" i="1" u="sng" strike="noStrike" cap="none" normalizeH="0" baseline="0" dirty="0" smtClean="0">
                <a:ln>
                  <a:noFill/>
                </a:ln>
                <a:solidFill>
                  <a:schemeClr val="tx1"/>
                </a:solidFill>
                <a:effectLst/>
                <a:latin typeface="+mn-ea"/>
                <a:hlinkClick r:id="rId5"/>
              </a:rPr>
              <a:t>asInt</a:t>
            </a:r>
            <a:r>
              <a:rPr kumimoji="0" lang="ko-KR" altLang="ko-KR" sz="2000" b="0" i="0" u="none" strike="noStrike" cap="none" normalizeH="0" baseline="0" dirty="0" smtClean="0">
                <a:ln>
                  <a:noFill/>
                </a:ln>
                <a:solidFill>
                  <a:schemeClr val="tx1"/>
                </a:solidFill>
                <a:effectLst/>
                <a:latin typeface="+mn-ea"/>
              </a:rPr>
              <a:t>()</a:t>
            </a:r>
            <a:endParaRPr kumimoji="0" lang="en-US"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chemeClr val="tx1"/>
                </a:solidFill>
                <a:effectLst/>
                <a:latin typeface="+mn-ea"/>
              </a:rPr>
              <a:t>Year.now().</a:t>
            </a:r>
            <a:r>
              <a:rPr kumimoji="0" lang="ko-KR" altLang="ko-KR" sz="2000" b="0" i="1" u="sng" strike="noStrike" cap="none" normalizeH="0" baseline="0" dirty="0" smtClean="0">
                <a:ln>
                  <a:noFill/>
                </a:ln>
                <a:solidFill>
                  <a:schemeClr val="tx1"/>
                </a:solidFill>
                <a:effectLst/>
                <a:latin typeface="+mn-ea"/>
                <a:hlinkClick r:id="rId6"/>
              </a:rPr>
              <a:t>asInt</a:t>
            </a:r>
            <a:r>
              <a:rPr kumimoji="0" lang="ko-KR" altLang="ko-KR" sz="2000" b="0" i="0" u="none" strike="noStrike" cap="none" normalizeH="0" baseline="0" dirty="0" smtClean="0">
                <a:ln>
                  <a:noFill/>
                </a:ln>
                <a:solidFill>
                  <a:schemeClr val="tx1"/>
                </a:solidFill>
                <a:effectLst/>
                <a:latin typeface="+mn-ea"/>
              </a:rPr>
              <a:t>() </a:t>
            </a:r>
          </a:p>
        </p:txBody>
      </p:sp>
      <p:sp>
        <p:nvSpPr>
          <p:cNvPr id="2" name="직사각형 1"/>
          <p:cNvSpPr/>
          <p:nvPr/>
        </p:nvSpPr>
        <p:spPr>
          <a:xfrm>
            <a:off x="317609" y="3190474"/>
            <a:ext cx="1210642" cy="369332"/>
          </a:xfrm>
          <a:prstGeom prst="rect">
            <a:avLst/>
          </a:prstGeom>
        </p:spPr>
        <p:txBody>
          <a:bodyPr wrap="square">
            <a:spAutoFit/>
          </a:bodyPr>
          <a:lstStyle/>
          <a:p>
            <a:r>
              <a:rPr lang="en-US" altLang="ko-KR" b="1" dirty="0">
                <a:latin typeface="+mn-ea"/>
              </a:rPr>
              <a:t>Duration</a:t>
            </a:r>
            <a:r>
              <a:rPr lang="en-US" altLang="ko-KR" dirty="0">
                <a:latin typeface="+mn-ea"/>
              </a:rPr>
              <a:t> </a:t>
            </a:r>
            <a:endParaRPr lang="ko-KR" altLang="en-US" dirty="0">
              <a:latin typeface="+mn-ea"/>
            </a:endParaRPr>
          </a:p>
        </p:txBody>
      </p:sp>
      <p:sp>
        <p:nvSpPr>
          <p:cNvPr id="4" name="Rectangle 1"/>
          <p:cNvSpPr>
            <a:spLocks noChangeArrowheads="1"/>
          </p:cNvSpPr>
          <p:nvPr/>
        </p:nvSpPr>
        <p:spPr bwMode="auto">
          <a:xfrm>
            <a:off x="317608" y="3719768"/>
            <a:ext cx="8672052" cy="2462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chemeClr val="tx1"/>
                </a:solidFill>
                <a:effectLst/>
                <a:latin typeface="+mn-ea"/>
              </a:rPr>
              <a:t>// Retrieve values from destructuring</a:t>
            </a:r>
            <a:br>
              <a:rPr kumimoji="0" lang="ko-KR" altLang="ko-KR" sz="2000" b="0" i="0" u="none" strike="noStrike" cap="none" normalizeH="0" baseline="0" dirty="0" smtClean="0">
                <a:ln>
                  <a:noFill/>
                </a:ln>
                <a:solidFill>
                  <a:schemeClr val="tx1"/>
                </a:solidFill>
                <a:effectLst/>
                <a:latin typeface="+mn-ea"/>
              </a:rPr>
            </a:br>
            <a:r>
              <a:rPr kumimoji="0" lang="ko-KR" altLang="ko-KR" sz="2000" b="0" i="0" u="none" strike="noStrike" cap="none" normalizeH="0" baseline="0" dirty="0" smtClean="0">
                <a:ln>
                  <a:noFill/>
                </a:ln>
                <a:solidFill>
                  <a:schemeClr val="tx1"/>
                </a:solidFill>
                <a:effectLst/>
                <a:latin typeface="+mn-ea"/>
              </a:rPr>
              <a:t>val (seconds, nanoseconds) = Duration.ofSeconds(1)</a:t>
            </a:r>
            <a:endParaRPr kumimoji="0" lang="en-US"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chemeClr val="tx1"/>
                </a:solidFill>
                <a:effectLst/>
                <a:latin typeface="+mn-ea"/>
              </a:rPr>
              <a:t>// Perform multiplication</a:t>
            </a:r>
            <a:br>
              <a:rPr kumimoji="0" lang="ko-KR" altLang="ko-KR" sz="2000" b="0" i="0" u="none" strike="noStrike" cap="none" normalizeH="0" baseline="0" dirty="0" smtClean="0">
                <a:ln>
                  <a:noFill/>
                </a:ln>
                <a:solidFill>
                  <a:schemeClr val="tx1"/>
                </a:solidFill>
                <a:effectLst/>
                <a:latin typeface="+mn-ea"/>
              </a:rPr>
            </a:br>
            <a:r>
              <a:rPr kumimoji="0" lang="ko-KR" altLang="ko-KR" sz="2000" b="0" i="0" u="none" strike="noStrike" cap="none" normalizeH="0" baseline="0" dirty="0" smtClean="0">
                <a:ln>
                  <a:noFill/>
                </a:ln>
                <a:solidFill>
                  <a:schemeClr val="tx1"/>
                </a:solidFill>
                <a:effectLst/>
                <a:latin typeface="+mn-ea"/>
              </a:rPr>
              <a:t>val result = Duration.ofSeconds(1) * 2</a:t>
            </a:r>
            <a:endParaRPr kumimoji="0" lang="en-US"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chemeClr val="tx1"/>
                </a:solidFill>
                <a:effectLst/>
                <a:latin typeface="+mn-ea"/>
              </a:rPr>
              <a:t>// Perform division</a:t>
            </a:r>
            <a:br>
              <a:rPr kumimoji="0" lang="ko-KR" altLang="ko-KR" sz="2000" b="0" i="0" u="none" strike="noStrike" cap="none" normalizeH="0" baseline="0" dirty="0" smtClean="0">
                <a:ln>
                  <a:noFill/>
                </a:ln>
                <a:solidFill>
                  <a:schemeClr val="tx1"/>
                </a:solidFill>
                <a:effectLst/>
                <a:latin typeface="+mn-ea"/>
              </a:rPr>
            </a:br>
            <a:r>
              <a:rPr kumimoji="0" lang="ko-KR" altLang="ko-KR" sz="2000" b="0" i="0" u="none" strike="noStrike" cap="none" normalizeH="0" baseline="0" dirty="0" smtClean="0">
                <a:ln>
                  <a:noFill/>
                </a:ln>
                <a:solidFill>
                  <a:schemeClr val="tx1"/>
                </a:solidFill>
                <a:effectLst/>
                <a:latin typeface="+mn-ea"/>
              </a:rPr>
              <a:t>val result = Duration.ofSeconds(2) / 2</a:t>
            </a:r>
            <a:endParaRPr kumimoji="0" lang="en-US" altLang="ko-KR"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chemeClr val="tx1"/>
                </a:solidFill>
                <a:effectLst/>
                <a:latin typeface="+mn-ea"/>
              </a:rPr>
              <a:t>// Perform negation</a:t>
            </a:r>
            <a:br>
              <a:rPr kumimoji="0" lang="ko-KR" altLang="ko-KR" sz="2000" b="0" i="0" u="none" strike="noStrike" cap="none" normalizeH="0" baseline="0" dirty="0" smtClean="0">
                <a:ln>
                  <a:noFill/>
                </a:ln>
                <a:solidFill>
                  <a:schemeClr val="tx1"/>
                </a:solidFill>
                <a:effectLst/>
                <a:latin typeface="+mn-ea"/>
              </a:rPr>
            </a:br>
            <a:r>
              <a:rPr kumimoji="0" lang="ko-KR" altLang="ko-KR" sz="2000" b="0" i="0" u="none" strike="noStrike" cap="none" normalizeH="0" baseline="0" dirty="0" smtClean="0">
                <a:ln>
                  <a:noFill/>
                </a:ln>
                <a:solidFill>
                  <a:schemeClr val="tx1"/>
                </a:solidFill>
                <a:effectLst/>
                <a:latin typeface="+mn-ea"/>
              </a:rPr>
              <a:t>val result = -Duration.ofSeconds(2) </a:t>
            </a:r>
          </a:p>
        </p:txBody>
      </p:sp>
    </p:spTree>
    <p:extLst>
      <p:ext uri="{BB962C8B-B14F-4D97-AF65-F5344CB8AC3E}">
        <p14:creationId xmlns:p14="http://schemas.microsoft.com/office/powerpoint/2010/main" val="823703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15444"/>
          </a:xfrm>
          <a:prstGeom prst="rect">
            <a:avLst/>
          </a:prstGeom>
          <a:noFill/>
        </p:spPr>
        <p:txBody>
          <a:bodyPr wrap="square" rtlCol="0">
            <a:spAutoFit/>
          </a:bodyPr>
          <a:lstStyle/>
          <a:p>
            <a:r>
              <a:rPr lang="ko-KR" altLang="en-US" sz="800" spc="-30" dirty="0" smtClean="0">
                <a:solidFill>
                  <a:schemeClr val="tx1">
                    <a:lumMod val="95000"/>
                    <a:lumOff val="5000"/>
                  </a:schemeClr>
                </a:solidFill>
                <a:latin typeface="나눔고딕" pitchFamily="50" charset="-127"/>
                <a:ea typeface="나눔고딕" pitchFamily="50" charset="-127"/>
              </a:rPr>
              <a:t>강의소개</a:t>
            </a:r>
            <a:endParaRPr lang="en-US" altLang="ko-KR" sz="800" spc="-30" dirty="0">
              <a:solidFill>
                <a:schemeClr val="tx1">
                  <a:lumMod val="95000"/>
                  <a:lumOff val="5000"/>
                </a:schemeClr>
              </a:solidFill>
              <a:latin typeface="나눔고딕" pitchFamily="50" charset="-127"/>
              <a:ea typeface="나눔고딕" pitchFamily="50" charset="-127"/>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4" y="700126"/>
            <a:ext cx="6995120" cy="580926"/>
          </a:xfrm>
        </p:spPr>
        <p:txBody>
          <a:bodyPr>
            <a:noAutofit/>
          </a:bodyPr>
          <a:lstStyle/>
          <a:p>
            <a:pPr algn="l"/>
            <a:r>
              <a:rPr lang="ko-KR" altLang="en-US" sz="4000" b="1" spc="-150" dirty="0" smtClean="0">
                <a:solidFill>
                  <a:schemeClr val="accent4">
                    <a:lumMod val="50000"/>
                  </a:schemeClr>
                </a:solidFill>
                <a:latin typeface="나눔고딕" pitchFamily="50" charset="-127"/>
                <a:ea typeface="나눔고딕" pitchFamily="50" charset="-127"/>
              </a:rPr>
              <a:t>강의소개 </a:t>
            </a:r>
            <a:r>
              <a:rPr lang="en-US" altLang="ko-KR" sz="4000" b="1" spc="-150" dirty="0" smtClean="0">
                <a:solidFill>
                  <a:schemeClr val="accent4">
                    <a:lumMod val="50000"/>
                  </a:schemeClr>
                </a:solidFill>
              </a:rPr>
              <a:t>#2</a:t>
            </a:r>
            <a:endParaRPr lang="ko-KR" altLang="en-US" sz="4000" b="1" spc="-150" dirty="0">
              <a:solidFill>
                <a:schemeClr val="accent4">
                  <a:lumMod val="50000"/>
                </a:schemeClr>
              </a:solidFill>
              <a:latin typeface="나눔고딕" pitchFamily="50" charset="-127"/>
              <a:ea typeface="나눔고딕" pitchFamily="50" charset="-127"/>
            </a:endParaRPr>
          </a:p>
        </p:txBody>
      </p:sp>
      <p:sp>
        <p:nvSpPr>
          <p:cNvPr id="2" name="직사각형 1"/>
          <p:cNvSpPr/>
          <p:nvPr/>
        </p:nvSpPr>
        <p:spPr>
          <a:xfrm>
            <a:off x="256543" y="1433318"/>
            <a:ext cx="8413003" cy="4093428"/>
          </a:xfrm>
          <a:prstGeom prst="rect">
            <a:avLst/>
          </a:prstGeom>
        </p:spPr>
        <p:txBody>
          <a:bodyPr wrap="square">
            <a:spAutoFit/>
          </a:bodyPr>
          <a:lstStyle/>
          <a:p>
            <a:r>
              <a:rPr lang="en-US" altLang="ko-KR" sz="1400" dirty="0"/>
              <a:t>1</a:t>
            </a:r>
            <a:r>
              <a:rPr lang="ko-KR" altLang="en-US" sz="1400" dirty="0"/>
              <a:t>일차 </a:t>
            </a:r>
            <a:r>
              <a:rPr lang="en-US" altLang="ko-KR" sz="1400" dirty="0"/>
              <a:t>: </a:t>
            </a:r>
          </a:p>
          <a:p>
            <a:pPr fontAlgn="base" latinLnBrk="0"/>
            <a:r>
              <a:rPr lang="ko-KR" altLang="en-US" sz="1400" dirty="0" err="1" smtClean="0"/>
              <a:t>안드로이드</a:t>
            </a:r>
            <a:r>
              <a:rPr lang="ko-KR" altLang="en-US" sz="1400" dirty="0"/>
              <a:t> </a:t>
            </a:r>
            <a:r>
              <a:rPr lang="en-US" altLang="ko-KR" sz="1400" dirty="0" smtClean="0"/>
              <a:t>/ </a:t>
            </a:r>
            <a:r>
              <a:rPr lang="ko-KR" altLang="en-US" sz="1400" dirty="0" err="1" smtClean="0"/>
              <a:t>코틀린</a:t>
            </a:r>
            <a:r>
              <a:rPr lang="ko-KR" altLang="en-US" sz="1400" dirty="0" smtClean="0"/>
              <a:t> </a:t>
            </a:r>
            <a:r>
              <a:rPr lang="ko-KR" altLang="en-US" sz="1400" dirty="0"/>
              <a:t>소개 및 이해 </a:t>
            </a:r>
            <a:r>
              <a:rPr lang="ko-KR" altLang="en-US" sz="1400" dirty="0" smtClean="0"/>
              <a:t>개발환경</a:t>
            </a:r>
            <a:endParaRPr lang="en-US" altLang="ko-KR" sz="1400" dirty="0" smtClean="0"/>
          </a:p>
          <a:p>
            <a:pPr fontAlgn="base" latinLnBrk="0"/>
            <a:r>
              <a:rPr lang="ko-KR" altLang="en-US" sz="1400" dirty="0" err="1"/>
              <a:t>코틀린</a:t>
            </a:r>
            <a:r>
              <a:rPr lang="ko-KR" altLang="en-US" sz="1400" dirty="0"/>
              <a:t> 기초 프로그래밍</a:t>
            </a:r>
          </a:p>
          <a:p>
            <a:pPr fontAlgn="base" latinLnBrk="0"/>
            <a:endParaRPr lang="ko-KR" altLang="en-US" sz="1400" dirty="0"/>
          </a:p>
          <a:p>
            <a:r>
              <a:rPr lang="en-US" altLang="ko-KR" sz="1400" dirty="0"/>
              <a:t>2</a:t>
            </a:r>
            <a:r>
              <a:rPr lang="ko-KR" altLang="en-US" sz="1400" dirty="0"/>
              <a:t>일차 </a:t>
            </a:r>
            <a:r>
              <a:rPr lang="en-US" altLang="ko-KR" sz="1400" dirty="0"/>
              <a:t>: </a:t>
            </a:r>
          </a:p>
          <a:p>
            <a:pPr fontAlgn="base" latinLnBrk="0"/>
            <a:r>
              <a:rPr lang="ko-KR" altLang="en-US" sz="1400" dirty="0" err="1" smtClean="0"/>
              <a:t>코틀린</a:t>
            </a:r>
            <a:r>
              <a:rPr lang="ko-KR" altLang="en-US" sz="1400" dirty="0" smtClean="0"/>
              <a:t> </a:t>
            </a:r>
            <a:r>
              <a:rPr lang="ko-KR" altLang="en-US" sz="1400" dirty="0"/>
              <a:t>객체지향 </a:t>
            </a:r>
            <a:r>
              <a:rPr lang="ko-KR" altLang="en-US" sz="1400" dirty="0" smtClean="0"/>
              <a:t>프로그래밍</a:t>
            </a:r>
            <a:endParaRPr lang="en-US" altLang="ko-KR" sz="1400" dirty="0" smtClean="0"/>
          </a:p>
          <a:p>
            <a:pPr fontAlgn="base" latinLnBrk="0"/>
            <a:endParaRPr lang="ko-KR" altLang="en-US" sz="1400" dirty="0"/>
          </a:p>
          <a:p>
            <a:r>
              <a:rPr lang="en-US" altLang="ko-KR" sz="1400" dirty="0" smtClean="0"/>
              <a:t>3</a:t>
            </a:r>
            <a:r>
              <a:rPr lang="ko-KR" altLang="en-US" sz="1400" dirty="0"/>
              <a:t>일차 </a:t>
            </a:r>
            <a:r>
              <a:rPr lang="en-US" altLang="ko-KR" sz="1400" dirty="0"/>
              <a:t>: </a:t>
            </a:r>
          </a:p>
          <a:p>
            <a:pPr fontAlgn="base" latinLnBrk="0"/>
            <a:r>
              <a:rPr lang="ko-KR" altLang="en-US" sz="1400" dirty="0" err="1"/>
              <a:t>코틀린</a:t>
            </a:r>
            <a:r>
              <a:rPr lang="ko-KR" altLang="en-US" sz="1400" dirty="0"/>
              <a:t> 함수형 프로그래밍</a:t>
            </a:r>
          </a:p>
          <a:p>
            <a:pPr fontAlgn="base" latinLnBrk="0"/>
            <a:endParaRPr lang="en-US" altLang="ko-KR" sz="1400" dirty="0"/>
          </a:p>
          <a:p>
            <a:r>
              <a:rPr lang="en-US" altLang="ko-KR" sz="1400" dirty="0"/>
              <a:t>4</a:t>
            </a:r>
            <a:r>
              <a:rPr lang="ko-KR" altLang="en-US" sz="1400" dirty="0"/>
              <a:t>일차 </a:t>
            </a:r>
            <a:r>
              <a:rPr lang="en-US" altLang="ko-KR" sz="1400" dirty="0"/>
              <a:t>: </a:t>
            </a:r>
          </a:p>
          <a:p>
            <a:pPr fontAlgn="base" latinLnBrk="0"/>
            <a:r>
              <a:rPr lang="ko-KR" altLang="en-US" sz="1400" dirty="0" err="1"/>
              <a:t>코틀린</a:t>
            </a:r>
            <a:r>
              <a:rPr lang="ko-KR" altLang="en-US" sz="1400" dirty="0"/>
              <a:t> </a:t>
            </a:r>
            <a:r>
              <a:rPr lang="ko-KR" altLang="en-US" sz="1400" dirty="0" err="1" smtClean="0"/>
              <a:t>제너릭</a:t>
            </a:r>
            <a:r>
              <a:rPr lang="ko-KR" altLang="en-US" sz="1400" dirty="0" smtClean="0"/>
              <a:t> 프로그래밍</a:t>
            </a:r>
            <a:endParaRPr lang="en-US" altLang="ko-KR" sz="1400" dirty="0" smtClean="0"/>
          </a:p>
          <a:p>
            <a:pPr fontAlgn="base" latinLnBrk="0"/>
            <a:endParaRPr lang="en-US" altLang="ko-KR" sz="1400" dirty="0"/>
          </a:p>
          <a:p>
            <a:pPr fontAlgn="base" latinLnBrk="0"/>
            <a:r>
              <a:rPr lang="en-US" altLang="ko-KR" sz="1400" dirty="0" smtClean="0"/>
              <a:t>5~9</a:t>
            </a:r>
            <a:r>
              <a:rPr lang="ko-KR" altLang="en-US" sz="1400" dirty="0" smtClean="0"/>
              <a:t>일차 </a:t>
            </a:r>
            <a:r>
              <a:rPr lang="en-US" altLang="ko-KR" sz="1400" dirty="0" smtClean="0"/>
              <a:t>:</a:t>
            </a:r>
          </a:p>
          <a:p>
            <a:pPr fontAlgn="base" latinLnBrk="0"/>
            <a:r>
              <a:rPr lang="ko-KR" altLang="en-US" sz="1400" dirty="0" err="1" smtClean="0"/>
              <a:t>코틀린을</a:t>
            </a:r>
            <a:r>
              <a:rPr lang="ko-KR" altLang="en-US" sz="1400" dirty="0" smtClean="0"/>
              <a:t> 이용한 </a:t>
            </a:r>
            <a:r>
              <a:rPr lang="ko-KR" altLang="en-US" sz="1400" dirty="0" err="1" smtClean="0"/>
              <a:t>안드로이드</a:t>
            </a:r>
            <a:r>
              <a:rPr lang="ko-KR" altLang="en-US" sz="1400" dirty="0" smtClean="0"/>
              <a:t> 실습</a:t>
            </a:r>
            <a:endParaRPr lang="en-US" altLang="ko-KR" sz="1400" dirty="0" smtClean="0"/>
          </a:p>
          <a:p>
            <a:pPr fontAlgn="base" latinLnBrk="0"/>
            <a:endParaRPr lang="en-US" altLang="ko-KR" sz="1400" dirty="0">
              <a:effectLst>
                <a:outerShdw blurRad="38100" dist="38100" dir="2700000" algn="tl">
                  <a:srgbClr val="000000">
                    <a:alpha val="43137"/>
                  </a:srgbClr>
                </a:outerShdw>
              </a:effectLst>
            </a:endParaRPr>
          </a:p>
          <a:p>
            <a:pPr fontAlgn="base" latinLnBrk="0"/>
            <a:r>
              <a:rPr lang="en-US" altLang="ko-KR" sz="1400" dirty="0" smtClean="0">
                <a:effectLst>
                  <a:outerShdw blurRad="38100" dist="38100" dir="2700000" algn="tl">
                    <a:srgbClr val="000000">
                      <a:alpha val="43137"/>
                    </a:srgbClr>
                  </a:outerShdw>
                </a:effectLst>
              </a:rPr>
              <a:t>10</a:t>
            </a:r>
            <a:r>
              <a:rPr lang="ko-KR" altLang="en-US" sz="1400" dirty="0" smtClean="0">
                <a:effectLst>
                  <a:outerShdw blurRad="38100" dist="38100" dir="2700000" algn="tl">
                    <a:srgbClr val="000000">
                      <a:alpha val="43137"/>
                    </a:srgbClr>
                  </a:outerShdw>
                </a:effectLst>
              </a:rPr>
              <a:t>일차 </a:t>
            </a:r>
            <a:r>
              <a:rPr lang="en-US" altLang="ko-KR" sz="1400" dirty="0" smtClean="0">
                <a:effectLst>
                  <a:outerShdw blurRad="38100" dist="38100" dir="2700000" algn="tl">
                    <a:srgbClr val="000000">
                      <a:alpha val="43137"/>
                    </a:srgbClr>
                  </a:outerShdw>
                </a:effectLst>
              </a:rPr>
              <a:t>: </a:t>
            </a:r>
          </a:p>
          <a:p>
            <a:pPr fontAlgn="base" latinLnBrk="0"/>
            <a:r>
              <a:rPr lang="ko-KR" altLang="en-US" sz="1400" dirty="0" smtClean="0">
                <a:effectLst>
                  <a:outerShdw blurRad="38100" dist="38100" dir="2700000" algn="tl">
                    <a:srgbClr val="000000">
                      <a:alpha val="43137"/>
                    </a:srgbClr>
                  </a:outerShdw>
                </a:effectLst>
              </a:rPr>
              <a:t>실습 </a:t>
            </a:r>
            <a:r>
              <a:rPr lang="ko-KR" altLang="en-US" sz="1400" dirty="0" smtClean="0">
                <a:effectLst>
                  <a:outerShdw blurRad="38100" dist="38100" dir="2700000" algn="tl">
                    <a:srgbClr val="000000">
                      <a:alpha val="43137"/>
                    </a:srgbClr>
                  </a:outerShdw>
                </a:effectLst>
              </a:rPr>
              <a:t>리뷰 및 라이브러리 소개</a:t>
            </a:r>
            <a:r>
              <a:rPr lang="ko-KR" altLang="en-US" sz="1400" dirty="0"/>
              <a:t/>
            </a:r>
            <a:br>
              <a:rPr lang="ko-KR" altLang="en-US" sz="1400" dirty="0"/>
            </a:br>
            <a:endParaRPr lang="en-US" altLang="ko-KR" sz="800" dirty="0">
              <a:solidFill>
                <a:srgbClr val="3D3C3E"/>
              </a:solidFill>
              <a:latin typeface="나눔고딕" pitchFamily="50" charset="-127"/>
              <a:ea typeface="나눔고딕" pitchFamily="50" charset="-127"/>
            </a:endParaRPr>
          </a:p>
        </p:txBody>
      </p:sp>
    </p:spTree>
    <p:extLst>
      <p:ext uri="{BB962C8B-B14F-4D97-AF65-F5344CB8AC3E}">
        <p14:creationId xmlns:p14="http://schemas.microsoft.com/office/powerpoint/2010/main" val="23489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latin typeface="+mn-ea"/>
                <a:ea typeface="+mn-ea"/>
              </a:rPr>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b="1" dirty="0">
                <a:latin typeface="+mn-ea"/>
              </a:rPr>
              <a:t>Instant</a:t>
            </a:r>
            <a:r>
              <a:rPr lang="en-US" altLang="ko-KR" sz="2000" dirty="0">
                <a:latin typeface="+mn-ea"/>
              </a:rPr>
              <a:t>, </a:t>
            </a:r>
            <a:r>
              <a:rPr lang="en-US" altLang="ko-KR" sz="2000" b="1" dirty="0" err="1">
                <a:latin typeface="+mn-ea"/>
              </a:rPr>
              <a:t>LocalData</a:t>
            </a:r>
            <a:r>
              <a:rPr lang="en-US" altLang="ko-KR" sz="2000" dirty="0">
                <a:latin typeface="+mn-ea"/>
              </a:rPr>
              <a:t>, </a:t>
            </a:r>
            <a:r>
              <a:rPr lang="en-US" altLang="ko-KR" sz="2000" b="1" dirty="0" err="1">
                <a:latin typeface="+mn-ea"/>
              </a:rPr>
              <a:t>LocalDateTime</a:t>
            </a:r>
            <a:r>
              <a:rPr lang="en-US" altLang="ko-KR" sz="2000" dirty="0">
                <a:latin typeface="+mn-ea"/>
              </a:rPr>
              <a:t>, </a:t>
            </a:r>
            <a:r>
              <a:rPr lang="en-US" altLang="ko-KR" sz="2000" b="1" dirty="0" err="1">
                <a:latin typeface="+mn-ea"/>
              </a:rPr>
              <a:t>LocalTime</a:t>
            </a:r>
            <a:endParaRPr lang="ko-KR" altLang="en-US" sz="2000" dirty="0">
              <a:latin typeface="+mn-ea"/>
            </a:endParaRPr>
          </a:p>
        </p:txBody>
      </p:sp>
      <p:sp>
        <p:nvSpPr>
          <p:cNvPr id="2" name="직사각형 1"/>
          <p:cNvSpPr/>
          <p:nvPr/>
        </p:nvSpPr>
        <p:spPr>
          <a:xfrm>
            <a:off x="256543" y="3449815"/>
            <a:ext cx="5487357" cy="369332"/>
          </a:xfrm>
          <a:prstGeom prst="rect">
            <a:avLst/>
          </a:prstGeom>
        </p:spPr>
        <p:txBody>
          <a:bodyPr wrap="square">
            <a:spAutoFit/>
          </a:bodyPr>
          <a:lstStyle/>
          <a:p>
            <a:r>
              <a:rPr lang="en-US" altLang="ko-KR" b="1" dirty="0" err="1">
                <a:latin typeface="+mn-ea"/>
              </a:rPr>
              <a:t>MonthDay</a:t>
            </a:r>
            <a:r>
              <a:rPr lang="en-US" altLang="ko-KR" dirty="0">
                <a:latin typeface="+mn-ea"/>
              </a:rPr>
              <a:t>, </a:t>
            </a:r>
            <a:r>
              <a:rPr lang="en-US" altLang="ko-KR" b="1" dirty="0" err="1">
                <a:latin typeface="+mn-ea"/>
              </a:rPr>
              <a:t>OffsetDateTime</a:t>
            </a:r>
            <a:r>
              <a:rPr lang="en-US" altLang="ko-KR" dirty="0">
                <a:latin typeface="+mn-ea"/>
              </a:rPr>
              <a:t> and </a:t>
            </a:r>
            <a:r>
              <a:rPr lang="en-US" altLang="ko-KR" b="1" dirty="0" err="1">
                <a:latin typeface="+mn-ea"/>
              </a:rPr>
              <a:t>OffsetTime</a:t>
            </a:r>
            <a:endParaRPr lang="ko-KR" altLang="en-US" dirty="0">
              <a:latin typeface="+mn-ea"/>
            </a:endParaRPr>
          </a:p>
        </p:txBody>
      </p:sp>
      <p:sp>
        <p:nvSpPr>
          <p:cNvPr id="6" name="Rectangle 1"/>
          <p:cNvSpPr>
            <a:spLocks noChangeArrowheads="1"/>
          </p:cNvSpPr>
          <p:nvPr/>
        </p:nvSpPr>
        <p:spPr bwMode="auto">
          <a:xfrm>
            <a:off x="317608" y="1820221"/>
            <a:ext cx="8625814"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Retrieve values from destructuring</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(seconds, nanoseconds) = Instant.now()</a:t>
            </a:r>
            <a:endParaRPr kumimoji="0" lang="en-US" altLang="ko-KR"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Retrieve values from destructuring</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(year, month, day) = LocalDate.now()</a:t>
            </a:r>
            <a:endParaRPr kumimoji="0" lang="en-US" altLang="ko-KR"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Retrieve values from destructuring</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(localDate, localTime) = LocalDateTime.now()</a:t>
            </a:r>
            <a:endParaRPr kumimoji="0" lang="en-US" altLang="ko-KR"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Retrieve values from destructuring</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(hour, minute, second, nanosecond) = LocalTime.now()</a:t>
            </a:r>
            <a:r>
              <a:rPr kumimoji="0" lang="ko-KR" altLang="ko-KR" sz="300" b="0" i="0" u="none" strike="noStrike" cap="none" normalizeH="0" baseline="0" dirty="0" smtClean="0">
                <a:ln>
                  <a:noFill/>
                </a:ln>
                <a:solidFill>
                  <a:schemeClr val="tx1"/>
                </a:solidFill>
                <a:effectLst/>
                <a:latin typeface="+mn-ea"/>
              </a:rPr>
              <a:t> </a:t>
            </a:r>
            <a:endParaRPr kumimoji="0" lang="ko-KR" altLang="ko-KR" sz="1800" b="0" i="0" u="none" strike="noStrike" cap="none" normalizeH="0" baseline="0" dirty="0" smtClean="0">
              <a:ln>
                <a:noFill/>
              </a:ln>
              <a:solidFill>
                <a:schemeClr val="tx1"/>
              </a:solidFill>
              <a:effectLst/>
              <a:latin typeface="+mn-ea"/>
            </a:endParaRPr>
          </a:p>
        </p:txBody>
      </p:sp>
      <p:sp>
        <p:nvSpPr>
          <p:cNvPr id="7" name="Rectangle 2"/>
          <p:cNvSpPr>
            <a:spLocks noChangeArrowheads="1"/>
          </p:cNvSpPr>
          <p:nvPr/>
        </p:nvSpPr>
        <p:spPr bwMode="auto">
          <a:xfrm>
            <a:off x="317607" y="3851547"/>
            <a:ext cx="8625815" cy="11079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Retrieve values from destructuring</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(month, day) = MonthDay.now()</a:t>
            </a:r>
            <a:endParaRPr kumimoji="0" lang="en-US" altLang="ko-KR"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Retrieve values from destructuring</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(localDataTime, ZoneOffset) = OffsetDateTime.now()</a:t>
            </a:r>
            <a:endParaRPr kumimoji="0" lang="en-US" altLang="ko-KR"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Retrieve values from destructuring</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(localTime, ZoneOffset) = OffsetTime.now()</a:t>
            </a:r>
            <a:r>
              <a:rPr kumimoji="0" lang="ko-KR" altLang="ko-KR" sz="300" b="0" i="0" u="none" strike="noStrike" cap="none" normalizeH="0" baseline="0" dirty="0" smtClean="0">
                <a:ln>
                  <a:noFill/>
                </a:ln>
                <a:solidFill>
                  <a:schemeClr val="tx1"/>
                </a:solidFill>
                <a:effectLst/>
                <a:latin typeface="+mn-ea"/>
              </a:rPr>
              <a:t> </a:t>
            </a:r>
            <a:endParaRPr kumimoji="0" lang="ko-KR" altLang="ko-KR" sz="1800" b="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3820877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latin typeface="+mn-ea"/>
                <a:ea typeface="+mn-ea"/>
              </a:rPr>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b="1" dirty="0">
                <a:latin typeface="+mn-ea"/>
              </a:rPr>
              <a:t>Period</a:t>
            </a:r>
            <a:endParaRPr lang="ko-KR" altLang="en-US" sz="2000" dirty="0">
              <a:latin typeface="+mn-ea"/>
            </a:endParaRPr>
          </a:p>
        </p:txBody>
      </p:sp>
      <p:sp>
        <p:nvSpPr>
          <p:cNvPr id="6" name="Rectangle 1"/>
          <p:cNvSpPr>
            <a:spLocks noChangeArrowheads="1"/>
          </p:cNvSpPr>
          <p:nvPr/>
        </p:nvSpPr>
        <p:spPr bwMode="auto">
          <a:xfrm>
            <a:off x="317608" y="1817831"/>
            <a:ext cx="8543978" cy="11079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Retrieve values from destructuring</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(years, month, days) = Period.ofDays(2)</a:t>
            </a:r>
            <a:endParaRPr kumimoji="0" lang="en-US" altLang="ko-KR"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Perform multiplication</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result = Period.ofDays(2) * 2</a:t>
            </a:r>
            <a:endParaRPr kumimoji="0" lang="en-US" altLang="ko-KR"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Perform negation</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result = -Period.ofDays(2)</a:t>
            </a:r>
            <a:r>
              <a:rPr kumimoji="0" lang="ko-KR" altLang="ko-KR" sz="300" b="0" i="0" u="none" strike="noStrike" cap="none" normalizeH="0" baseline="0" dirty="0" smtClean="0">
                <a:ln>
                  <a:noFill/>
                </a:ln>
                <a:solidFill>
                  <a:schemeClr val="tx1"/>
                </a:solidFill>
                <a:effectLst/>
                <a:latin typeface="+mn-ea"/>
              </a:rPr>
              <a:t> </a:t>
            </a:r>
            <a:endParaRPr kumimoji="0" lang="ko-KR" altLang="ko-KR" sz="1800" b="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1723188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latin typeface="+mn-ea"/>
                <a:ea typeface="+mn-ea"/>
              </a:rPr>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b="1" dirty="0" smtClean="0">
                <a:latin typeface="+mn-ea"/>
              </a:rPr>
              <a:t>ETC</a:t>
            </a:r>
            <a:endParaRPr lang="ko-KR" altLang="en-US" sz="2000" dirty="0">
              <a:latin typeface="+mn-ea"/>
            </a:endParaRPr>
          </a:p>
        </p:txBody>
      </p:sp>
      <p:sp>
        <p:nvSpPr>
          <p:cNvPr id="6" name="Rectangle 1"/>
          <p:cNvSpPr>
            <a:spLocks noChangeArrowheads="1"/>
          </p:cNvSpPr>
          <p:nvPr/>
        </p:nvSpPr>
        <p:spPr bwMode="auto">
          <a:xfrm>
            <a:off x="364803" y="1811955"/>
            <a:ext cx="8507348"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Retrieve values from destructuring</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(year, month) = YearMonth.now()</a:t>
            </a:r>
            <a:endParaRPr kumimoji="0" lang="en-US" altLang="ko-KR"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chemeClr val="tx1"/>
                </a:solidFill>
                <a:effectLst/>
                <a:latin typeface="+mn-ea"/>
              </a:rPr>
              <a:t>// Retrieve values from destructuring</a:t>
            </a:r>
            <a:br>
              <a:rPr kumimoji="0" lang="ko-KR" altLang="ko-KR" sz="1200" b="0" i="0" u="none" strike="noStrike" cap="none" normalizeH="0" baseline="0" dirty="0" smtClean="0">
                <a:ln>
                  <a:noFill/>
                </a:ln>
                <a:solidFill>
                  <a:schemeClr val="tx1"/>
                </a:solidFill>
                <a:effectLst/>
                <a:latin typeface="+mn-ea"/>
              </a:rPr>
            </a:br>
            <a:r>
              <a:rPr kumimoji="0" lang="ko-KR" altLang="ko-KR" sz="1200" b="0" i="0" u="none" strike="noStrike" cap="none" normalizeH="0" baseline="0" dirty="0" smtClean="0">
                <a:ln>
                  <a:noFill/>
                </a:ln>
                <a:solidFill>
                  <a:schemeClr val="tx1"/>
                </a:solidFill>
                <a:effectLst/>
                <a:latin typeface="+mn-ea"/>
              </a:rPr>
              <a:t>val (localDateTime, ZoneId) = ZonedDateTime.now()</a:t>
            </a:r>
            <a:r>
              <a:rPr kumimoji="0" lang="ko-KR" altLang="ko-KR" sz="300" b="0" i="0" u="none" strike="noStrike" cap="none" normalizeH="0" baseline="0" dirty="0" smtClean="0">
                <a:ln>
                  <a:noFill/>
                </a:ln>
                <a:solidFill>
                  <a:schemeClr val="tx1"/>
                </a:solidFill>
                <a:effectLst/>
                <a:latin typeface="+mn-ea"/>
              </a:rPr>
              <a:t> </a:t>
            </a:r>
            <a:endParaRPr kumimoji="0" lang="ko-KR" altLang="ko-KR" sz="1800" b="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1148682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31054" y="2425349"/>
            <a:ext cx="3474171" cy="1041751"/>
          </a:xfrm>
        </p:spPr>
        <p:txBody>
          <a:bodyPr anchor="t">
            <a:normAutofit/>
          </a:bodyPr>
          <a:lstStyle/>
          <a:p>
            <a:pPr algn="l"/>
            <a:r>
              <a:rPr lang="ko-KR" altLang="en-US" sz="4000" b="1" spc="-250" dirty="0" smtClean="0">
                <a:solidFill>
                  <a:schemeClr val="accent4">
                    <a:lumMod val="50000"/>
                  </a:schemeClr>
                </a:solidFill>
                <a:latin typeface="나눔고딕" pitchFamily="50" charset="-127"/>
                <a:ea typeface="나눔고딕" pitchFamily="50" charset="-127"/>
              </a:rPr>
              <a:t>감사합니다</a:t>
            </a:r>
            <a:endParaRPr lang="ko-KR" altLang="en-US" sz="4000" b="1" spc="-250" dirty="0">
              <a:solidFill>
                <a:schemeClr val="accent4">
                  <a:lumMod val="50000"/>
                </a:schemeClr>
              </a:solidFill>
              <a:latin typeface="나눔고딕" pitchFamily="50" charset="-127"/>
              <a:ea typeface="나눔고딕" pitchFamily="50" charset="-127"/>
            </a:endParaRPr>
          </a:p>
        </p:txBody>
      </p:sp>
      <p:cxnSp>
        <p:nvCxnSpPr>
          <p:cNvPr id="10" name="직선 연결선 9"/>
          <p:cNvCxnSpPr/>
          <p:nvPr/>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 name="부제목 2"/>
          <p:cNvSpPr txBox="1">
            <a:spLocks/>
          </p:cNvSpPr>
          <p:nvPr/>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3"/>
              </a:rPr>
              <a:t>설치하기</a:t>
            </a:r>
            <a:endParaRPr lang="ko-KR" altLang="en-US" sz="800" u="sng" spc="-20" dirty="0">
              <a:solidFill>
                <a:srgbClr val="4495D2"/>
              </a:solidFill>
              <a:latin typeface="나눔고딕" pitchFamily="50" charset="-127"/>
              <a:ea typeface="나눔고딕" pitchFamily="50" charset="-127"/>
            </a:endParaRPr>
          </a:p>
        </p:txBody>
      </p:sp>
    </p:spTree>
    <p:extLst>
      <p:ext uri="{BB962C8B-B14F-4D97-AF65-F5344CB8AC3E}">
        <p14:creationId xmlns:p14="http://schemas.microsoft.com/office/powerpoint/2010/main" val="1502713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ko-KR" altLang="en-US" sz="3600" b="1" spc="-150" dirty="0" smtClean="0">
                <a:solidFill>
                  <a:schemeClr val="accent4">
                    <a:lumMod val="50000"/>
                  </a:schemeClr>
                </a:solidFill>
                <a:latin typeface="+mn-ea"/>
                <a:ea typeface="+mn-ea"/>
              </a:rPr>
              <a:t>리뷰 </a:t>
            </a:r>
            <a:r>
              <a:rPr lang="en-US" altLang="ko-KR" sz="3600" b="1" spc="-150" dirty="0" smtClean="0">
                <a:solidFill>
                  <a:schemeClr val="accent4">
                    <a:lumMod val="50000"/>
                  </a:schemeClr>
                </a:solidFill>
                <a:latin typeface="+mn-ea"/>
                <a:ea typeface="+mn-ea"/>
              </a:rPr>
              <a:t>- </a:t>
            </a:r>
            <a:r>
              <a:rPr lang="ko-KR" altLang="en-US" sz="3600" b="1" spc="-150" dirty="0" smtClean="0">
                <a:solidFill>
                  <a:schemeClr val="accent4">
                    <a:lumMod val="50000"/>
                  </a:schemeClr>
                </a:solidFill>
                <a:latin typeface="+mn-ea"/>
                <a:ea typeface="+mn-ea"/>
              </a:rPr>
              <a:t>박지혜 </a:t>
            </a:r>
            <a:r>
              <a:rPr lang="en-US" altLang="ko-KR" sz="3600" b="1" spc="-150" dirty="0" smtClean="0">
                <a:solidFill>
                  <a:schemeClr val="accent4">
                    <a:lumMod val="50000"/>
                  </a:schemeClr>
                </a:solidFill>
                <a:latin typeface="+mn-ea"/>
                <a:ea typeface="+mn-ea"/>
              </a:rPr>
              <a:t>– </a:t>
            </a:r>
            <a:r>
              <a:rPr lang="ko-KR" altLang="en-US" sz="3600" b="1" spc="-150" dirty="0" smtClean="0">
                <a:solidFill>
                  <a:schemeClr val="accent4">
                    <a:lumMod val="50000"/>
                  </a:schemeClr>
                </a:solidFill>
                <a:latin typeface="+mn-ea"/>
                <a:ea typeface="+mn-ea"/>
              </a:rPr>
              <a:t>예제 완성</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AutoNum type="arabicPeriod"/>
            </a:pPr>
            <a:endParaRPr lang="ko-KR" altLang="en-US" sz="2000" dirty="0">
              <a:latin typeface="+mn-ea"/>
            </a:endParaRPr>
          </a:p>
        </p:txBody>
      </p:sp>
      <p:pic>
        <p:nvPicPr>
          <p:cNvPr id="3" name="그림 2"/>
          <p:cNvPicPr>
            <a:picLocks noChangeAspect="1"/>
          </p:cNvPicPr>
          <p:nvPr/>
        </p:nvPicPr>
        <p:blipFill>
          <a:blip r:embed="rId3"/>
          <a:stretch>
            <a:fillRect/>
          </a:stretch>
        </p:blipFill>
        <p:spPr>
          <a:xfrm>
            <a:off x="113221" y="1433318"/>
            <a:ext cx="2492914" cy="4431847"/>
          </a:xfrm>
          <a:prstGeom prst="rect">
            <a:avLst/>
          </a:prstGeom>
        </p:spPr>
      </p:pic>
      <p:pic>
        <p:nvPicPr>
          <p:cNvPr id="4" name="그림 3"/>
          <p:cNvPicPr>
            <a:picLocks noChangeAspect="1"/>
          </p:cNvPicPr>
          <p:nvPr/>
        </p:nvPicPr>
        <p:blipFill>
          <a:blip r:embed="rId4"/>
          <a:stretch>
            <a:fillRect/>
          </a:stretch>
        </p:blipFill>
        <p:spPr>
          <a:xfrm>
            <a:off x="2737297" y="1433318"/>
            <a:ext cx="2489531" cy="4425833"/>
          </a:xfrm>
          <a:prstGeom prst="rect">
            <a:avLst/>
          </a:prstGeom>
        </p:spPr>
      </p:pic>
      <p:sp>
        <p:nvSpPr>
          <p:cNvPr id="9" name="직사각형 8"/>
          <p:cNvSpPr/>
          <p:nvPr/>
        </p:nvSpPr>
        <p:spPr>
          <a:xfrm>
            <a:off x="5421507" y="1433318"/>
            <a:ext cx="3349296" cy="861774"/>
          </a:xfrm>
          <a:prstGeom prst="rect">
            <a:avLst/>
          </a:prstGeom>
        </p:spPr>
        <p:txBody>
          <a:bodyPr wrap="square">
            <a:spAutoFit/>
          </a:bodyPr>
          <a:lstStyle/>
          <a:p>
            <a:pPr marL="285750" indent="-285750">
              <a:buFont typeface="Arial" panose="020B0604020202020204" pitchFamily="34" charset="0"/>
              <a:buChar char="•"/>
            </a:pPr>
            <a:r>
              <a:rPr lang="ko-KR" altLang="en-US" sz="1000" dirty="0" smtClean="0">
                <a:latin typeface="+mn-ea"/>
              </a:rPr>
              <a:t>처음 </a:t>
            </a:r>
            <a:r>
              <a:rPr lang="ko-KR" altLang="en-US" sz="1000" dirty="0" err="1" smtClean="0">
                <a:latin typeface="+mn-ea"/>
              </a:rPr>
              <a:t>안드로이드</a:t>
            </a:r>
            <a:r>
              <a:rPr lang="ko-KR" altLang="en-US" sz="1000" dirty="0" smtClean="0">
                <a:latin typeface="+mn-ea"/>
              </a:rPr>
              <a:t> 개발을 했지만 끝까지 예제를 잘 따라와서 예제를 완성시켰음</a:t>
            </a:r>
            <a:r>
              <a:rPr lang="en-US" altLang="ko-KR" sz="1000" dirty="0" smtClean="0">
                <a:latin typeface="+mn-ea"/>
              </a:rPr>
              <a:t>. </a:t>
            </a:r>
          </a:p>
          <a:p>
            <a:pPr marL="285750" indent="-285750">
              <a:buFont typeface="Arial" panose="020B0604020202020204" pitchFamily="34" charset="0"/>
              <a:buChar char="•"/>
            </a:pPr>
            <a:r>
              <a:rPr lang="ko-KR" altLang="en-US" sz="1000" dirty="0" err="1" smtClean="0">
                <a:latin typeface="+mn-ea"/>
              </a:rPr>
              <a:t>코틀린을</a:t>
            </a:r>
            <a:r>
              <a:rPr lang="ko-KR" altLang="en-US" sz="1000" dirty="0" smtClean="0">
                <a:latin typeface="+mn-ea"/>
              </a:rPr>
              <a:t> 이용해서 작업하였고</a:t>
            </a:r>
            <a:r>
              <a:rPr lang="en-US" altLang="ko-KR" sz="1000" dirty="0" smtClean="0">
                <a:latin typeface="+mn-ea"/>
              </a:rPr>
              <a:t/>
            </a:r>
            <a:br>
              <a:rPr lang="en-US" altLang="ko-KR" sz="1000" dirty="0" smtClean="0">
                <a:latin typeface="+mn-ea"/>
              </a:rPr>
            </a:br>
            <a:r>
              <a:rPr lang="ko-KR" altLang="en-US" sz="1000" dirty="0" smtClean="0">
                <a:latin typeface="+mn-ea"/>
              </a:rPr>
              <a:t>레이아웃</a:t>
            </a:r>
            <a:r>
              <a:rPr lang="en-US" altLang="ko-KR" sz="1000" dirty="0" smtClean="0">
                <a:latin typeface="+mn-ea"/>
              </a:rPr>
              <a:t> / Retrofit / Glide </a:t>
            </a:r>
            <a:r>
              <a:rPr lang="ko-KR" altLang="en-US" sz="1000" dirty="0" smtClean="0">
                <a:latin typeface="+mn-ea"/>
              </a:rPr>
              <a:t>를 사용하여 강의 예제를 완성</a:t>
            </a:r>
            <a:r>
              <a:rPr lang="en-US" altLang="ko-KR" sz="1000" dirty="0" smtClean="0">
                <a:latin typeface="+mn-ea"/>
              </a:rPr>
              <a:t>.</a:t>
            </a:r>
            <a:endParaRPr lang="en-US" altLang="ko-KR" sz="1000" dirty="0" smtClean="0">
              <a:latin typeface="+mn-ea"/>
            </a:endParaRPr>
          </a:p>
        </p:txBody>
      </p:sp>
    </p:spTree>
    <p:extLst>
      <p:ext uri="{BB962C8B-B14F-4D97-AF65-F5344CB8AC3E}">
        <p14:creationId xmlns:p14="http://schemas.microsoft.com/office/powerpoint/2010/main" val="2598992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ko-KR" altLang="en-US" sz="3600" b="1" spc="-150" dirty="0" smtClean="0">
                <a:solidFill>
                  <a:schemeClr val="accent4">
                    <a:lumMod val="50000"/>
                  </a:schemeClr>
                </a:solidFill>
                <a:latin typeface="+mn-ea"/>
                <a:ea typeface="+mn-ea"/>
              </a:rPr>
              <a:t>리뷰</a:t>
            </a:r>
            <a:r>
              <a:rPr lang="en-US" altLang="ko-KR" sz="3600" b="1" spc="-150" dirty="0">
                <a:solidFill>
                  <a:schemeClr val="accent4">
                    <a:lumMod val="50000"/>
                  </a:schemeClr>
                </a:solidFill>
                <a:latin typeface="+mn-ea"/>
                <a:ea typeface="+mn-ea"/>
              </a:rPr>
              <a:t> </a:t>
            </a:r>
            <a:r>
              <a:rPr lang="en-US" altLang="ko-KR" sz="3600" b="1" spc="-150" dirty="0" smtClean="0">
                <a:solidFill>
                  <a:schemeClr val="accent4">
                    <a:lumMod val="50000"/>
                  </a:schemeClr>
                </a:solidFill>
                <a:latin typeface="+mn-ea"/>
                <a:ea typeface="+mn-ea"/>
              </a:rPr>
              <a:t>- </a:t>
            </a:r>
            <a:r>
              <a:rPr lang="ko-KR" altLang="en-US" sz="3600" b="1" spc="-150" dirty="0" smtClean="0">
                <a:solidFill>
                  <a:schemeClr val="accent4">
                    <a:lumMod val="50000"/>
                  </a:schemeClr>
                </a:solidFill>
                <a:latin typeface="+mn-ea"/>
                <a:ea typeface="+mn-ea"/>
              </a:rPr>
              <a:t>손민재 </a:t>
            </a:r>
            <a:r>
              <a:rPr lang="en-US" altLang="ko-KR" sz="3600" b="1" spc="-150" dirty="0" smtClean="0">
                <a:solidFill>
                  <a:schemeClr val="accent4">
                    <a:lumMod val="50000"/>
                  </a:schemeClr>
                </a:solidFill>
                <a:latin typeface="+mn-ea"/>
                <a:ea typeface="+mn-ea"/>
              </a:rPr>
              <a:t>– </a:t>
            </a:r>
            <a:r>
              <a:rPr lang="ko-KR" altLang="en-US" sz="3600" b="1" spc="-150" dirty="0" smtClean="0">
                <a:solidFill>
                  <a:schemeClr val="accent4">
                    <a:lumMod val="50000"/>
                  </a:schemeClr>
                </a:solidFill>
                <a:latin typeface="+mn-ea"/>
                <a:ea typeface="+mn-ea"/>
              </a:rPr>
              <a:t>인천대학교 전화번호부</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AutoNum type="arabicPeriod"/>
            </a:pPr>
            <a:endParaRPr lang="ko-KR" altLang="en-US" sz="2000" dirty="0">
              <a:latin typeface="+mn-ea"/>
            </a:endParaRPr>
          </a:p>
        </p:txBody>
      </p:sp>
      <p:sp>
        <p:nvSpPr>
          <p:cNvPr id="2" name="직사각형 1"/>
          <p:cNvSpPr/>
          <p:nvPr/>
        </p:nvSpPr>
        <p:spPr>
          <a:xfrm>
            <a:off x="5329435" y="1610052"/>
            <a:ext cx="3348994" cy="861774"/>
          </a:xfrm>
          <a:prstGeom prst="rect">
            <a:avLst/>
          </a:prstGeom>
        </p:spPr>
        <p:txBody>
          <a:bodyPr wrap="none">
            <a:spAutoFit/>
          </a:bodyPr>
          <a:lstStyle/>
          <a:p>
            <a:pPr marL="285750" indent="-285750">
              <a:buFont typeface="Arial" panose="020B0604020202020204" pitchFamily="34" charset="0"/>
              <a:buChar char="•"/>
            </a:pPr>
            <a:r>
              <a:rPr lang="ko-KR" altLang="en-US" sz="1000" dirty="0" smtClean="0">
                <a:latin typeface="+mn-ea"/>
              </a:rPr>
              <a:t>청강생으로 </a:t>
            </a:r>
            <a:r>
              <a:rPr lang="ko-KR" altLang="en-US" sz="1000" dirty="0" err="1" smtClean="0">
                <a:latin typeface="+mn-ea"/>
              </a:rPr>
              <a:t>앱센터에서</a:t>
            </a:r>
            <a:r>
              <a:rPr lang="ko-KR" altLang="en-US" sz="1000" dirty="0" smtClean="0">
                <a:latin typeface="+mn-ea"/>
              </a:rPr>
              <a:t> 활동</a:t>
            </a:r>
            <a:r>
              <a:rPr lang="en-US" altLang="ko-KR" sz="1000" dirty="0" smtClean="0">
                <a:latin typeface="+mn-ea"/>
              </a:rPr>
              <a:t>.</a:t>
            </a:r>
          </a:p>
          <a:p>
            <a:pPr marL="285750" indent="-285750">
              <a:buFont typeface="Arial" panose="020B0604020202020204" pitchFamily="34" charset="0"/>
              <a:buChar char="•"/>
            </a:pPr>
            <a:r>
              <a:rPr lang="ko-KR" altLang="en-US" sz="1000" dirty="0" smtClean="0">
                <a:latin typeface="+mn-ea"/>
              </a:rPr>
              <a:t>인천대학교 </a:t>
            </a:r>
            <a:r>
              <a:rPr lang="ko-KR" altLang="en-US" sz="1000" dirty="0" err="1" smtClean="0">
                <a:latin typeface="+mn-ea"/>
              </a:rPr>
              <a:t>앱센터에서</a:t>
            </a:r>
            <a:r>
              <a:rPr lang="ko-KR" altLang="en-US" sz="1000" dirty="0" smtClean="0">
                <a:latin typeface="+mn-ea"/>
              </a:rPr>
              <a:t> 제작한 </a:t>
            </a:r>
            <a:r>
              <a:rPr lang="en-US" altLang="ko-KR" sz="1000" dirty="0" smtClean="0">
                <a:latin typeface="+mn-ea"/>
              </a:rPr>
              <a:t>JAVA </a:t>
            </a:r>
            <a:r>
              <a:rPr lang="ko-KR" altLang="en-US" sz="1000" dirty="0" smtClean="0">
                <a:latin typeface="+mn-ea"/>
              </a:rPr>
              <a:t>버전의 </a:t>
            </a:r>
            <a:r>
              <a:rPr lang="ko-KR" altLang="en-US" sz="1000" dirty="0" err="1" smtClean="0">
                <a:latin typeface="+mn-ea"/>
              </a:rPr>
              <a:t>앱을</a:t>
            </a:r>
            <a:r>
              <a:rPr lang="ko-KR" altLang="en-US" sz="1000" dirty="0" smtClean="0">
                <a:latin typeface="+mn-ea"/>
              </a:rPr>
              <a:t> </a:t>
            </a:r>
            <a:r>
              <a:rPr lang="en-US" altLang="ko-KR" sz="1000" dirty="0" smtClean="0">
                <a:latin typeface="+mn-ea"/>
              </a:rPr>
              <a:t/>
            </a:r>
            <a:br>
              <a:rPr lang="en-US" altLang="ko-KR" sz="1000" dirty="0" smtClean="0">
                <a:latin typeface="+mn-ea"/>
              </a:rPr>
            </a:br>
            <a:r>
              <a:rPr lang="ko-KR" altLang="en-US" sz="1000" dirty="0" err="1" smtClean="0">
                <a:latin typeface="+mn-ea"/>
              </a:rPr>
              <a:t>코틀린</a:t>
            </a:r>
            <a:r>
              <a:rPr lang="ko-KR" altLang="en-US" sz="1000" dirty="0" smtClean="0">
                <a:latin typeface="+mn-ea"/>
              </a:rPr>
              <a:t> 버전으로 </a:t>
            </a:r>
            <a:r>
              <a:rPr lang="ko-KR" altLang="en-US" sz="1000" dirty="0" err="1" smtClean="0">
                <a:latin typeface="+mn-ea"/>
              </a:rPr>
              <a:t>포팅</a:t>
            </a:r>
            <a:r>
              <a:rPr lang="en-US" altLang="ko-KR" sz="1000" dirty="0" smtClean="0">
                <a:latin typeface="+mn-ea"/>
              </a:rPr>
              <a:t>.</a:t>
            </a:r>
          </a:p>
          <a:p>
            <a:pPr marL="285750" indent="-285750">
              <a:buFont typeface="Arial" panose="020B0604020202020204" pitchFamily="34" charset="0"/>
              <a:buChar char="•"/>
            </a:pPr>
            <a:r>
              <a:rPr lang="ko-KR" altLang="en-US" sz="1000" dirty="0" err="1" smtClean="0">
                <a:latin typeface="+mn-ea"/>
              </a:rPr>
              <a:t>코틀린으로</a:t>
            </a:r>
            <a:r>
              <a:rPr lang="ko-KR" altLang="en-US" sz="1000" dirty="0" smtClean="0">
                <a:latin typeface="+mn-ea"/>
              </a:rPr>
              <a:t> 바꾸면서 </a:t>
            </a:r>
            <a:r>
              <a:rPr lang="ko-KR" altLang="en-US" sz="1000" dirty="0" err="1" smtClean="0">
                <a:latin typeface="+mn-ea"/>
              </a:rPr>
              <a:t>코딩양이</a:t>
            </a:r>
            <a:r>
              <a:rPr lang="ko-KR" altLang="en-US" sz="1000" dirty="0" smtClean="0">
                <a:latin typeface="+mn-ea"/>
              </a:rPr>
              <a:t> 줄고 </a:t>
            </a:r>
            <a:r>
              <a:rPr lang="en-US" altLang="ko-KR" sz="1000" dirty="0" smtClean="0">
                <a:latin typeface="+mn-ea"/>
              </a:rPr>
              <a:t/>
            </a:r>
            <a:br>
              <a:rPr lang="en-US" altLang="ko-KR" sz="1000" dirty="0" smtClean="0">
                <a:latin typeface="+mn-ea"/>
              </a:rPr>
            </a:br>
            <a:r>
              <a:rPr lang="ko-KR" altLang="en-US" sz="1000" dirty="0" smtClean="0">
                <a:latin typeface="+mn-ea"/>
              </a:rPr>
              <a:t>편리한 부분이 </a:t>
            </a:r>
            <a:r>
              <a:rPr lang="ko-KR" altLang="en-US" sz="1000" dirty="0" err="1" smtClean="0">
                <a:latin typeface="+mn-ea"/>
              </a:rPr>
              <a:t>있다는것을</a:t>
            </a:r>
            <a:r>
              <a:rPr lang="ko-KR" altLang="en-US" sz="1000" dirty="0" smtClean="0">
                <a:latin typeface="+mn-ea"/>
              </a:rPr>
              <a:t> 느껴봄</a:t>
            </a:r>
            <a:r>
              <a:rPr lang="en-US" altLang="ko-KR" sz="1000" dirty="0" smtClean="0">
                <a:latin typeface="+mn-ea"/>
              </a:rPr>
              <a:t>.</a:t>
            </a:r>
            <a:endParaRPr lang="en-US" altLang="ko-KR" sz="1000" dirty="0" smtClean="0">
              <a:latin typeface="+mn-ea"/>
            </a:endParaRPr>
          </a:p>
        </p:txBody>
      </p:sp>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543" y="1610053"/>
            <a:ext cx="2459754" cy="4372896"/>
          </a:xfrm>
          <a:prstGeom prst="rect">
            <a:avLst/>
          </a:prstGeom>
        </p:spPr>
      </p:pic>
      <p:pic>
        <p:nvPicPr>
          <p:cNvPr id="4" name="그림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989" y="1610052"/>
            <a:ext cx="2459754" cy="4372896"/>
          </a:xfrm>
          <a:prstGeom prst="rect">
            <a:avLst/>
          </a:prstGeom>
        </p:spPr>
      </p:pic>
    </p:spTree>
    <p:extLst>
      <p:ext uri="{BB962C8B-B14F-4D97-AF65-F5344CB8AC3E}">
        <p14:creationId xmlns:p14="http://schemas.microsoft.com/office/powerpoint/2010/main" val="1976064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b="1" dirty="0"/>
              <a:t>Dagger </a:t>
            </a:r>
            <a:r>
              <a:rPr lang="en-US" altLang="ko-KR" sz="3600" b="1" dirty="0" smtClean="0"/>
              <a:t>2</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AutoNum type="arabicPeriod"/>
            </a:pPr>
            <a:endParaRPr lang="ko-KR" altLang="en-US" sz="2000" dirty="0">
              <a:latin typeface="+mn-ea"/>
            </a:endParaRPr>
          </a:p>
        </p:txBody>
      </p:sp>
      <p:sp>
        <p:nvSpPr>
          <p:cNvPr id="2" name="직사각형 1"/>
          <p:cNvSpPr/>
          <p:nvPr/>
        </p:nvSpPr>
        <p:spPr>
          <a:xfrm>
            <a:off x="306920" y="1439105"/>
            <a:ext cx="8267007" cy="2677656"/>
          </a:xfrm>
          <a:prstGeom prst="rect">
            <a:avLst/>
          </a:prstGeom>
        </p:spPr>
        <p:txBody>
          <a:bodyPr wrap="none">
            <a:spAutoFit/>
          </a:bodyPr>
          <a:lstStyle/>
          <a:p>
            <a:pPr marL="285750" indent="-285750">
              <a:buFont typeface="Arial" panose="020B0604020202020204" pitchFamily="34" charset="0"/>
              <a:buChar char="•"/>
            </a:pPr>
            <a:endParaRPr lang="en-US" altLang="ko-KR" sz="2400" dirty="0" smtClean="0">
              <a:latin typeface="+mn-ea"/>
            </a:endParaRPr>
          </a:p>
          <a:p>
            <a:pPr marL="285750" indent="-285750">
              <a:buFont typeface="Arial" panose="020B0604020202020204" pitchFamily="34" charset="0"/>
              <a:buChar char="•"/>
            </a:pPr>
            <a:r>
              <a:rPr lang="ko-KR" altLang="en-US" sz="2400" dirty="0" smtClean="0">
                <a:latin typeface="+mn-ea"/>
              </a:rPr>
              <a:t>의존성 주입 라이브러리</a:t>
            </a:r>
            <a:endParaRPr lang="en-US" altLang="ko-KR" sz="2400" dirty="0">
              <a:latin typeface="+mn-ea"/>
            </a:endParaRPr>
          </a:p>
          <a:p>
            <a:pPr marL="742950" lvl="1" indent="-285750">
              <a:buFont typeface="Arial" panose="020B0604020202020204" pitchFamily="34" charset="0"/>
              <a:buChar char="•"/>
            </a:pPr>
            <a:r>
              <a:rPr lang="ko-KR" altLang="en-US" sz="2400" dirty="0" smtClean="0"/>
              <a:t>모듈간의 </a:t>
            </a:r>
            <a:r>
              <a:rPr lang="ko-KR" altLang="en-US" sz="2400" dirty="0" err="1"/>
              <a:t>결합도를</a:t>
            </a:r>
            <a:r>
              <a:rPr lang="ko-KR" altLang="en-US" sz="2400" dirty="0"/>
              <a:t> 낮춘다</a:t>
            </a:r>
            <a:r>
              <a:rPr lang="en-US" altLang="ko-KR" sz="2400" dirty="0"/>
              <a:t>.(</a:t>
            </a:r>
            <a:r>
              <a:rPr lang="ko-KR" altLang="en-US" sz="2400" dirty="0"/>
              <a:t>테스트 코드를 짜기 좋다</a:t>
            </a:r>
            <a:r>
              <a:rPr lang="en-US" altLang="ko-KR" sz="2400" dirty="0" smtClean="0"/>
              <a:t>.)</a:t>
            </a:r>
          </a:p>
          <a:p>
            <a:pPr marL="742950" lvl="1" indent="-285750">
              <a:buFont typeface="Arial" panose="020B0604020202020204" pitchFamily="34" charset="0"/>
              <a:buChar char="•"/>
            </a:pPr>
            <a:r>
              <a:rPr lang="ko-KR" altLang="en-US" sz="2400" dirty="0" smtClean="0"/>
              <a:t>코드를 </a:t>
            </a:r>
            <a:r>
              <a:rPr lang="ko-KR" altLang="en-US" sz="2400" dirty="0"/>
              <a:t>깔끔하게 만들 수 있다</a:t>
            </a:r>
            <a:r>
              <a:rPr lang="en-US" altLang="ko-KR" sz="2400" dirty="0" smtClean="0"/>
              <a:t>.</a:t>
            </a:r>
          </a:p>
          <a:p>
            <a:pPr marL="742950" lvl="1" indent="-285750">
              <a:buFont typeface="Arial" panose="020B0604020202020204" pitchFamily="34" charset="0"/>
              <a:buChar char="•"/>
            </a:pPr>
            <a:r>
              <a:rPr lang="ko-KR" altLang="en-US" sz="2400" dirty="0" err="1" smtClean="0"/>
              <a:t>재사용성이</a:t>
            </a:r>
            <a:r>
              <a:rPr lang="ko-KR" altLang="en-US" sz="2400" dirty="0" smtClean="0"/>
              <a:t> </a:t>
            </a:r>
            <a:r>
              <a:rPr lang="ko-KR" altLang="en-US" sz="2400" dirty="0"/>
              <a:t>높다</a:t>
            </a:r>
            <a:r>
              <a:rPr lang="en-US" altLang="ko-KR" sz="2400" dirty="0"/>
              <a:t>.</a:t>
            </a:r>
          </a:p>
          <a:p>
            <a:pPr marL="285750" indent="-285750">
              <a:buFont typeface="Arial" panose="020B0604020202020204" pitchFamily="34" charset="0"/>
              <a:buChar char="•"/>
            </a:pPr>
            <a:endParaRPr lang="en-US" altLang="ko-KR" sz="2400" dirty="0" smtClean="0">
              <a:latin typeface="+mn-ea"/>
            </a:endParaRPr>
          </a:p>
          <a:p>
            <a:pPr marL="285750" indent="-285750">
              <a:buFont typeface="Arial" panose="020B0604020202020204" pitchFamily="34" charset="0"/>
              <a:buChar char="•"/>
            </a:pPr>
            <a:endParaRPr lang="en-US" altLang="ko-KR" sz="2400" dirty="0" smtClean="0">
              <a:latin typeface="+mn-ea"/>
            </a:endParaRPr>
          </a:p>
        </p:txBody>
      </p:sp>
    </p:spTree>
    <p:extLst>
      <p:ext uri="{BB962C8B-B14F-4D97-AF65-F5344CB8AC3E}">
        <p14:creationId xmlns:p14="http://schemas.microsoft.com/office/powerpoint/2010/main" val="294197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err="1" smtClean="0"/>
              <a:t>Anko</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AutoNum type="arabicPeriod"/>
            </a:pPr>
            <a:endParaRPr lang="ko-KR" altLang="en-US" sz="2000" dirty="0">
              <a:latin typeface="+mn-ea"/>
            </a:endParaRPr>
          </a:p>
        </p:txBody>
      </p:sp>
      <p:sp>
        <p:nvSpPr>
          <p:cNvPr id="2" name="직사각형 1"/>
          <p:cNvSpPr/>
          <p:nvPr/>
        </p:nvSpPr>
        <p:spPr>
          <a:xfrm>
            <a:off x="306920" y="1439105"/>
            <a:ext cx="8499186" cy="1384995"/>
          </a:xfrm>
          <a:prstGeom prst="rect">
            <a:avLst/>
          </a:prstGeom>
        </p:spPr>
        <p:txBody>
          <a:bodyPr wrap="none">
            <a:spAutoFit/>
          </a:bodyPr>
          <a:lstStyle/>
          <a:p>
            <a:pPr marL="285750" indent="-285750">
              <a:buFont typeface="Arial" panose="020B0604020202020204" pitchFamily="34" charset="0"/>
              <a:buChar char="•"/>
            </a:pPr>
            <a:endParaRPr lang="en-US" altLang="ko-KR" sz="2800" dirty="0" smtClean="0">
              <a:latin typeface="+mn-ea"/>
            </a:endParaRPr>
          </a:p>
          <a:p>
            <a:pPr marL="285750" indent="-285750">
              <a:buFont typeface="Arial" panose="020B0604020202020204" pitchFamily="34" charset="0"/>
              <a:buChar char="•"/>
            </a:pPr>
            <a:r>
              <a:rPr lang="en-US" altLang="ko-KR" sz="2800" dirty="0" err="1" smtClean="0"/>
              <a:t>Kotlin</a:t>
            </a:r>
            <a:r>
              <a:rPr lang="ko-KR" altLang="en-US" sz="2800" dirty="0"/>
              <a:t>으로 </a:t>
            </a:r>
            <a:r>
              <a:rPr lang="ko-KR" altLang="en-US" sz="2800" dirty="0" err="1"/>
              <a:t>액티비티나</a:t>
            </a:r>
            <a:r>
              <a:rPr lang="ko-KR" altLang="en-US" sz="2800" dirty="0"/>
              <a:t> </a:t>
            </a:r>
            <a:r>
              <a:rPr lang="ko-KR" altLang="en-US" sz="2800" dirty="0" err="1"/>
              <a:t>프래그먼트를</a:t>
            </a:r>
            <a:r>
              <a:rPr lang="ko-KR" altLang="en-US" sz="2800" dirty="0"/>
              <a:t> 위한 </a:t>
            </a:r>
            <a:r>
              <a:rPr lang="ko-KR" altLang="en-US" sz="2800" dirty="0" err="1" smtClean="0"/>
              <a:t>뷰</a:t>
            </a:r>
            <a:r>
              <a:rPr lang="ko-KR" altLang="en-US" sz="2800" dirty="0" smtClean="0"/>
              <a:t> 작성</a:t>
            </a:r>
            <a:endParaRPr lang="en-US" altLang="ko-KR" sz="2800" dirty="0" smtClean="0"/>
          </a:p>
          <a:p>
            <a:pPr marL="285750" indent="-285750">
              <a:buFont typeface="Arial" panose="020B0604020202020204" pitchFamily="34" charset="0"/>
              <a:buChar char="•"/>
            </a:pPr>
            <a:r>
              <a:rPr lang="ko-KR" altLang="en-US" sz="2800" dirty="0" err="1" smtClean="0"/>
              <a:t>뷰를</a:t>
            </a:r>
            <a:r>
              <a:rPr lang="ko-KR" altLang="en-US" sz="2800" dirty="0" smtClean="0"/>
              <a:t> </a:t>
            </a:r>
            <a:r>
              <a:rPr lang="ko-KR" altLang="en-US" sz="2800" dirty="0"/>
              <a:t>대체하는 </a:t>
            </a:r>
            <a:r>
              <a:rPr lang="en-US" altLang="ko-KR" sz="2800" dirty="0" err="1">
                <a:hlinkClick r:id="rId3"/>
              </a:rPr>
              <a:t>AnkoComponent</a:t>
            </a:r>
            <a:r>
              <a:rPr lang="ko-KR" altLang="en-US" sz="2800" dirty="0"/>
              <a:t>도 </a:t>
            </a:r>
            <a:r>
              <a:rPr lang="ko-KR" altLang="en-US" sz="2800" dirty="0" smtClean="0"/>
              <a:t>작성</a:t>
            </a:r>
            <a:endParaRPr lang="en-US" altLang="ko-KR" sz="2800" dirty="0" smtClean="0">
              <a:latin typeface="+mn-ea"/>
            </a:endParaRPr>
          </a:p>
        </p:txBody>
      </p:sp>
    </p:spTree>
    <p:extLst>
      <p:ext uri="{BB962C8B-B14F-4D97-AF65-F5344CB8AC3E}">
        <p14:creationId xmlns:p14="http://schemas.microsoft.com/office/powerpoint/2010/main" val="4084562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err="1" smtClean="0"/>
              <a:t>Anko</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AutoNum type="arabicPeriod"/>
            </a:pPr>
            <a:endParaRPr lang="ko-KR" altLang="en-US" sz="2000" dirty="0">
              <a:latin typeface="+mn-ea"/>
            </a:endParaRPr>
          </a:p>
        </p:txBody>
      </p:sp>
      <p:pic>
        <p:nvPicPr>
          <p:cNvPr id="4" name="그림 3"/>
          <p:cNvPicPr>
            <a:picLocks noChangeAspect="1"/>
          </p:cNvPicPr>
          <p:nvPr/>
        </p:nvPicPr>
        <p:blipFill>
          <a:blip r:embed="rId3"/>
          <a:stretch>
            <a:fillRect/>
          </a:stretch>
        </p:blipFill>
        <p:spPr>
          <a:xfrm>
            <a:off x="263455" y="1433318"/>
            <a:ext cx="6638925" cy="3571875"/>
          </a:xfrm>
          <a:prstGeom prst="rect">
            <a:avLst/>
          </a:prstGeom>
        </p:spPr>
      </p:pic>
      <p:pic>
        <p:nvPicPr>
          <p:cNvPr id="6" name="그림 5"/>
          <p:cNvPicPr>
            <a:picLocks noChangeAspect="1"/>
          </p:cNvPicPr>
          <p:nvPr/>
        </p:nvPicPr>
        <p:blipFill>
          <a:blip r:embed="rId4"/>
          <a:stretch>
            <a:fillRect/>
          </a:stretch>
        </p:blipFill>
        <p:spPr>
          <a:xfrm>
            <a:off x="4705350" y="4076700"/>
            <a:ext cx="3848100" cy="2514600"/>
          </a:xfrm>
          <a:prstGeom prst="rect">
            <a:avLst/>
          </a:prstGeom>
          <a:ln>
            <a:solidFill>
              <a:schemeClr val="accent1"/>
            </a:solidFill>
          </a:ln>
        </p:spPr>
      </p:pic>
    </p:spTree>
    <p:extLst>
      <p:ext uri="{BB962C8B-B14F-4D97-AF65-F5344CB8AC3E}">
        <p14:creationId xmlns:p14="http://schemas.microsoft.com/office/powerpoint/2010/main" val="414766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AutoNum type="arabicPeriod"/>
            </a:pPr>
            <a:r>
              <a:rPr lang="en-US" altLang="ko-KR" sz="2000" dirty="0"/>
              <a:t>2018</a:t>
            </a:r>
            <a:r>
              <a:rPr lang="ko-KR" altLang="en-US" sz="2000" dirty="0"/>
              <a:t>년 </a:t>
            </a:r>
            <a:r>
              <a:rPr lang="en-US" altLang="ko-KR" sz="2000" dirty="0"/>
              <a:t>2</a:t>
            </a:r>
            <a:r>
              <a:rPr lang="ko-KR" altLang="en-US" sz="2000" dirty="0"/>
              <a:t>월에는 </a:t>
            </a:r>
            <a:r>
              <a:rPr lang="ko-KR" altLang="en-US" sz="2000" dirty="0" err="1"/>
              <a:t>안드로이드에서는</a:t>
            </a:r>
            <a:r>
              <a:rPr lang="ko-KR" altLang="en-US" sz="2000" dirty="0"/>
              <a:t> </a:t>
            </a:r>
            <a:r>
              <a:rPr lang="en-US" altLang="ko-KR" sz="2000" dirty="0">
                <a:hlinkClick r:id="rId3"/>
              </a:rPr>
              <a:t>KTX</a:t>
            </a:r>
            <a:r>
              <a:rPr lang="ko-KR" altLang="en-US" sz="2000" dirty="0">
                <a:hlinkClick r:id="rId3"/>
              </a:rPr>
              <a:t>를 발표</a:t>
            </a:r>
            <a:endParaRPr lang="en-US" altLang="ko-KR" sz="2000" dirty="0" smtClean="0">
              <a:latin typeface="+mn-ea"/>
            </a:endParaRPr>
          </a:p>
          <a:p>
            <a:pPr marL="228600" indent="-228600">
              <a:buAutoNum type="arabicPeriod"/>
            </a:pPr>
            <a:r>
              <a:rPr lang="ko-KR" altLang="en-US" sz="2000" dirty="0" err="1" smtClean="0">
                <a:latin typeface="+mn-ea"/>
              </a:rPr>
              <a:t>안드로이드를</a:t>
            </a:r>
            <a:r>
              <a:rPr lang="ko-KR" altLang="en-US" sz="2000" dirty="0" smtClean="0">
                <a:latin typeface="+mn-ea"/>
              </a:rPr>
              <a:t> 위한 </a:t>
            </a:r>
            <a:r>
              <a:rPr lang="ko-KR" altLang="en-US" sz="2000" dirty="0" err="1" smtClean="0">
                <a:latin typeface="+mn-ea"/>
              </a:rPr>
              <a:t>코틀린</a:t>
            </a:r>
            <a:r>
              <a:rPr lang="ko-KR" altLang="en-US" sz="2000" dirty="0" smtClean="0">
                <a:latin typeface="+mn-ea"/>
              </a:rPr>
              <a:t> 개발용 확장 라이브러리</a:t>
            </a:r>
            <a:endParaRPr lang="en-US" altLang="ko-KR" sz="2000" dirty="0" smtClean="0">
              <a:latin typeface="+mn-ea"/>
            </a:endParaRPr>
          </a:p>
          <a:p>
            <a:pPr marL="228600" indent="-228600">
              <a:buFont typeface="Arial" pitchFamily="34" charset="0"/>
              <a:buAutoNum type="arabicPeriod"/>
            </a:pPr>
            <a:r>
              <a:rPr lang="ko-KR" altLang="en-US" sz="2000" dirty="0" err="1"/>
              <a:t>안드로이드를</a:t>
            </a:r>
            <a:r>
              <a:rPr lang="ko-KR" altLang="en-US" sz="2000" dirty="0"/>
              <a:t> 위한 </a:t>
            </a:r>
            <a:r>
              <a:rPr lang="ko-KR" altLang="en-US" sz="2000" dirty="0" err="1"/>
              <a:t>코틀린</a:t>
            </a:r>
            <a:r>
              <a:rPr lang="en-US" altLang="ko-KR" sz="2000" dirty="0"/>
              <a:t>(</a:t>
            </a:r>
            <a:r>
              <a:rPr lang="en-US" altLang="ko-KR" sz="2000" dirty="0" err="1"/>
              <a:t>Kotlin</a:t>
            </a:r>
            <a:r>
              <a:rPr lang="en-US" altLang="ko-KR" sz="2000" dirty="0"/>
              <a:t>) </a:t>
            </a:r>
            <a:r>
              <a:rPr lang="ko-KR" altLang="en-US" sz="2000" dirty="0"/>
              <a:t>코드를 간결하고 조화로울 뿐 아니라 더 즐겁게 작성할 수 있도록 설계된 확장 라이브러리</a:t>
            </a:r>
            <a:r>
              <a:rPr lang="en-US" altLang="ko-KR" sz="2000" dirty="0"/>
              <a:t>(Extensions) </a:t>
            </a:r>
          </a:p>
          <a:p>
            <a:pPr marL="228600" indent="-228600">
              <a:buAutoNum type="arabicPeriod"/>
            </a:pPr>
            <a:r>
              <a:rPr lang="ko-KR" altLang="en-US" sz="2000" dirty="0" smtClean="0">
                <a:latin typeface="+mn-ea"/>
              </a:rPr>
              <a:t>공식 저장소 </a:t>
            </a:r>
            <a:r>
              <a:rPr lang="en-US" altLang="ko-KR" sz="2000" dirty="0">
                <a:latin typeface="+mn-ea"/>
              </a:rPr>
              <a:t>: </a:t>
            </a:r>
            <a:r>
              <a:rPr lang="en-US" altLang="ko-KR" sz="2000" dirty="0">
                <a:latin typeface="+mn-ea"/>
                <a:hlinkClick r:id="rId4"/>
              </a:rPr>
              <a:t>https://github.com/android/android-ktx</a:t>
            </a:r>
            <a:r>
              <a:rPr lang="en-US" altLang="ko-KR" sz="2000" dirty="0" smtClean="0">
                <a:latin typeface="+mn-ea"/>
                <a:hlinkClick r:id="rId4"/>
              </a:rPr>
              <a:t>/</a:t>
            </a:r>
            <a:endParaRPr lang="en-US" altLang="ko-KR" sz="2000" dirty="0" smtClean="0">
              <a:latin typeface="+mn-ea"/>
            </a:endParaRPr>
          </a:p>
          <a:p>
            <a:pPr marL="228600" indent="-228600">
              <a:buAutoNum type="arabicPeriod"/>
            </a:pPr>
            <a:r>
              <a:rPr lang="en-US" altLang="ko-KR" sz="2000" dirty="0" smtClean="0">
                <a:latin typeface="+mn-ea"/>
              </a:rPr>
              <a:t>API </a:t>
            </a:r>
            <a:r>
              <a:rPr lang="en-US" altLang="ko-KR" sz="2000" dirty="0">
                <a:latin typeface="+mn-ea"/>
              </a:rPr>
              <a:t>Doc : </a:t>
            </a:r>
            <a:r>
              <a:rPr lang="en-US" altLang="ko-KR" sz="2000" dirty="0">
                <a:latin typeface="+mn-ea"/>
                <a:hlinkClick r:id="rId5"/>
              </a:rPr>
              <a:t>https://android.github.io/android-ktx/core-ktx</a:t>
            </a:r>
            <a:r>
              <a:rPr lang="en-US" altLang="ko-KR" sz="2000" dirty="0" smtClean="0">
                <a:latin typeface="+mn-ea"/>
                <a:hlinkClick r:id="rId5"/>
              </a:rPr>
              <a:t>/</a:t>
            </a:r>
            <a:endParaRPr lang="en-US" altLang="ko-KR" sz="2000" dirty="0" smtClean="0">
              <a:latin typeface="+mn-ea"/>
            </a:endParaRPr>
          </a:p>
          <a:p>
            <a:pPr marL="228600" indent="-228600">
              <a:buAutoNum type="arabicPeriod"/>
            </a:pPr>
            <a:r>
              <a:rPr lang="ko-KR" altLang="en-US" sz="2000" dirty="0" smtClean="0">
                <a:latin typeface="+mn-ea"/>
              </a:rPr>
              <a:t>소개 </a:t>
            </a:r>
            <a:r>
              <a:rPr lang="en-US" altLang="ko-KR" sz="2000" dirty="0">
                <a:latin typeface="+mn-ea"/>
              </a:rPr>
              <a:t>: </a:t>
            </a:r>
            <a:r>
              <a:rPr lang="en-US" altLang="ko-KR" sz="2000" dirty="0">
                <a:latin typeface="+mn-ea"/>
                <a:hlinkClick r:id="rId6"/>
              </a:rPr>
              <a:t>https://</a:t>
            </a:r>
            <a:r>
              <a:rPr lang="en-US" altLang="ko-KR" sz="2000" dirty="0" smtClean="0">
                <a:latin typeface="+mn-ea"/>
                <a:hlinkClick r:id="rId6"/>
              </a:rPr>
              <a:t>developers-kr.googleblog.com/2018/02/introducing-android-ktx-even-sweeter-kotlin-development-for-android.html</a:t>
            </a:r>
            <a:endParaRPr lang="en-US" altLang="ko-KR" sz="2000" dirty="0" smtClean="0">
              <a:latin typeface="+mn-ea"/>
            </a:endParaRPr>
          </a:p>
          <a:p>
            <a:pPr marL="228600" indent="-228600">
              <a:buAutoNum type="arabicPeriod"/>
            </a:pPr>
            <a:endParaRPr lang="en-US" altLang="ko-KR" sz="2000" dirty="0" smtClean="0">
              <a:latin typeface="+mn-ea"/>
            </a:endParaRPr>
          </a:p>
          <a:p>
            <a:pPr marL="228600" indent="-228600">
              <a:buAutoNum type="arabicPeriod"/>
            </a:pPr>
            <a:endParaRPr lang="ko-KR" altLang="en-US" sz="2000" dirty="0">
              <a:latin typeface="+mn-ea"/>
            </a:endParaRPr>
          </a:p>
        </p:txBody>
      </p:sp>
    </p:spTree>
    <p:extLst>
      <p:ext uri="{BB962C8B-B14F-4D97-AF65-F5344CB8AC3E}">
        <p14:creationId xmlns:p14="http://schemas.microsoft.com/office/powerpoint/2010/main" val="1776295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30832"/>
          </a:xfrm>
          <a:prstGeom prst="rect">
            <a:avLst/>
          </a:prstGeom>
          <a:noFill/>
        </p:spPr>
        <p:txBody>
          <a:bodyPr wrap="square" rtlCol="0">
            <a:spAutoFit/>
          </a:bodyPr>
          <a:lstStyle/>
          <a:p>
            <a:r>
              <a:rPr lang="ko-KR" altLang="en-US" sz="900" dirty="0" err="1" smtClean="0">
                <a:latin typeface="+mn-ea"/>
              </a:rPr>
              <a:t>코틀린</a:t>
            </a:r>
            <a:endParaRPr lang="en-US" altLang="ko-KR" sz="900" spc="-30" dirty="0">
              <a:solidFill>
                <a:schemeClr val="tx1">
                  <a:lumMod val="95000"/>
                  <a:lumOff val="5000"/>
                </a:schemeClr>
              </a:solidFill>
              <a:latin typeface="+mn-ea"/>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3" y="700126"/>
            <a:ext cx="8605043" cy="580926"/>
          </a:xfrm>
        </p:spPr>
        <p:txBody>
          <a:bodyPr>
            <a:noAutofit/>
          </a:bodyPr>
          <a:lstStyle/>
          <a:p>
            <a:pPr algn="l"/>
            <a:r>
              <a:rPr lang="en-US" altLang="ko-KR" sz="3600" b="1" spc="-150" dirty="0" err="1" smtClean="0">
                <a:solidFill>
                  <a:schemeClr val="accent4">
                    <a:lumMod val="50000"/>
                  </a:schemeClr>
                </a:solidFill>
                <a:latin typeface="+mn-ea"/>
                <a:ea typeface="+mn-ea"/>
              </a:rPr>
              <a:t>Kotlin</a:t>
            </a:r>
            <a:r>
              <a:rPr lang="en-US" altLang="ko-KR" sz="3600" b="1" spc="-150" dirty="0" smtClean="0">
                <a:solidFill>
                  <a:schemeClr val="accent4">
                    <a:lumMod val="50000"/>
                  </a:schemeClr>
                </a:solidFill>
                <a:latin typeface="+mn-ea"/>
                <a:ea typeface="+mn-ea"/>
              </a:rPr>
              <a:t> – </a:t>
            </a:r>
            <a:r>
              <a:rPr lang="en-US" altLang="ko-KR" sz="3600" dirty="0" smtClean="0"/>
              <a:t>KTX</a:t>
            </a:r>
            <a:endParaRPr lang="ko-KR" altLang="en-US" sz="3600" b="1" spc="-150" dirty="0">
              <a:solidFill>
                <a:schemeClr val="accent4">
                  <a:lumMod val="50000"/>
                </a:schemeClr>
              </a:solidFill>
              <a:latin typeface="+mn-ea"/>
              <a:ea typeface="+mn-ea"/>
            </a:endParaRPr>
          </a:p>
        </p:txBody>
      </p:sp>
      <p:sp>
        <p:nvSpPr>
          <p:cNvPr id="11" name="내용 개체 틀 2"/>
          <p:cNvSpPr txBox="1">
            <a:spLocks/>
          </p:cNvSpPr>
          <p:nvPr/>
        </p:nvSpPr>
        <p:spPr>
          <a:xfrm>
            <a:off x="259795" y="1433318"/>
            <a:ext cx="8470547" cy="486270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dirty="0" smtClean="0">
                <a:latin typeface="+mn-ea"/>
              </a:rPr>
              <a:t>Dependencies – </a:t>
            </a:r>
            <a:r>
              <a:rPr lang="en-US" altLang="ko-KR" sz="2000" dirty="0" err="1" smtClean="0">
                <a:latin typeface="+mn-ea"/>
              </a:rPr>
              <a:t>build.gradle</a:t>
            </a:r>
            <a:endParaRPr lang="en-US" altLang="ko-KR" sz="2000" dirty="0" smtClean="0">
              <a:latin typeface="+mn-ea"/>
            </a:endParaRPr>
          </a:p>
          <a:p>
            <a:pPr marL="0" indent="0">
              <a:buNone/>
            </a:pPr>
            <a:endParaRPr lang="en-US" altLang="ko-KR" sz="2000" dirty="0">
              <a:latin typeface="+mn-ea"/>
            </a:endParaRPr>
          </a:p>
          <a:p>
            <a:pPr marL="0" indent="0">
              <a:buNone/>
            </a:pPr>
            <a:endParaRPr lang="ko-KR" altLang="en-US" sz="2000" dirty="0">
              <a:latin typeface="+mn-ea"/>
            </a:endParaRPr>
          </a:p>
        </p:txBody>
      </p:sp>
      <p:sp>
        <p:nvSpPr>
          <p:cNvPr id="2" name="Rectangle 1"/>
          <p:cNvSpPr>
            <a:spLocks noChangeArrowheads="1"/>
          </p:cNvSpPr>
          <p:nvPr/>
        </p:nvSpPr>
        <p:spPr bwMode="auto">
          <a:xfrm>
            <a:off x="356064" y="2547041"/>
            <a:ext cx="8406000" cy="923330"/>
          </a:xfrm>
          <a:prstGeom prst="rect">
            <a:avLst/>
          </a:prstGeom>
          <a:solidFill>
            <a:srgbClr val="F6F8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24292E"/>
                </a:solidFill>
                <a:effectLst/>
                <a:latin typeface="+mn-ea"/>
              </a:rPr>
              <a:t>repositories { google() } </a:t>
            </a:r>
            <a:endParaRPr kumimoji="0" lang="en-US" altLang="ko-KR" sz="2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2000" dirty="0">
              <a:solidFill>
                <a:srgbClr val="24292E"/>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24292E"/>
                </a:solidFill>
                <a:effectLst/>
                <a:latin typeface="+mn-ea"/>
              </a:rPr>
              <a:t>dependencies { implementation </a:t>
            </a:r>
            <a:r>
              <a:rPr kumimoji="0" lang="ko-KR" altLang="ko-KR" sz="2000" b="0" i="0" u="none" strike="noStrike" cap="none" normalizeH="0" baseline="0" dirty="0" smtClean="0">
                <a:ln>
                  <a:noFill/>
                </a:ln>
                <a:solidFill>
                  <a:srgbClr val="032F62"/>
                </a:solidFill>
                <a:effectLst/>
                <a:latin typeface="+mn-ea"/>
              </a:rPr>
              <a:t>'androidx.core:core-ktx:1.0.0-alpha1'</a:t>
            </a:r>
            <a:r>
              <a:rPr kumimoji="0" lang="ko-KR" altLang="ko-KR" sz="2000" b="0" i="0" u="none" strike="noStrike" cap="none" normalizeH="0" baseline="0" dirty="0" smtClean="0">
                <a:ln>
                  <a:noFill/>
                </a:ln>
                <a:solidFill>
                  <a:srgbClr val="24292E"/>
                </a:solidFill>
                <a:effectLst/>
                <a:latin typeface="+mn-ea"/>
              </a:rPr>
              <a:t> }</a:t>
            </a:r>
            <a:r>
              <a:rPr kumimoji="0" lang="ko-KR" altLang="ko-KR" sz="2000" b="0" i="0" u="none" strike="noStrike" cap="none" normalizeH="0" baseline="0" dirty="0" smtClean="0">
                <a:ln>
                  <a:noFill/>
                </a:ln>
                <a:solidFill>
                  <a:schemeClr val="tx1"/>
                </a:solidFill>
                <a:effectLst/>
                <a:latin typeface="+mn-ea"/>
              </a:rPr>
              <a:t> </a:t>
            </a:r>
          </a:p>
        </p:txBody>
      </p:sp>
    </p:spTree>
    <p:extLst>
      <p:ext uri="{BB962C8B-B14F-4D97-AF65-F5344CB8AC3E}">
        <p14:creationId xmlns:p14="http://schemas.microsoft.com/office/powerpoint/2010/main" val="3632731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사용자 지정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9789</TotalTime>
  <Words>559</Words>
  <Application>Microsoft Office PowerPoint</Application>
  <PresentationFormat>화면 슬라이드 쇼(4:3)</PresentationFormat>
  <Paragraphs>242</Paragraphs>
  <Slides>23</Slides>
  <Notes>23</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23</vt:i4>
      </vt:variant>
    </vt:vector>
  </HeadingPairs>
  <TitlesOfParts>
    <vt:vector size="28" baseType="lpstr">
      <vt:lpstr>Wingdings</vt:lpstr>
      <vt:lpstr>나눔고딕</vt:lpstr>
      <vt:lpstr>Arial</vt:lpstr>
      <vt:lpstr>맑은 고딕</vt:lpstr>
      <vt:lpstr>Office 테마</vt:lpstr>
      <vt:lpstr>    코틀린을 이용한 안드로이드 프로그래밍 실습 </vt:lpstr>
      <vt:lpstr>강의소개 #2</vt:lpstr>
      <vt:lpstr>리뷰 - 박지혜 – 예제 완성</vt:lpstr>
      <vt:lpstr>리뷰 - 손민재 – 인천대학교 전화번호부</vt:lpstr>
      <vt:lpstr>Kotlin – Dagger 2</vt:lpstr>
      <vt:lpstr>Kotlin – Anko</vt:lpstr>
      <vt:lpstr>Kotlin – Anko</vt:lpstr>
      <vt:lpstr>Kotlin – KTX</vt:lpstr>
      <vt:lpstr>Kotlin – KTX</vt:lpstr>
      <vt:lpstr>Kotlin – KTX</vt:lpstr>
      <vt:lpstr>Kotlin – KTX</vt:lpstr>
      <vt:lpstr>Kotlin – KTX</vt:lpstr>
      <vt:lpstr>Kotlin – KTX</vt:lpstr>
      <vt:lpstr>Kotlin – KTX</vt:lpstr>
      <vt:lpstr>Kotlin – KTX</vt:lpstr>
      <vt:lpstr>Kotlin – KTX</vt:lpstr>
      <vt:lpstr>Kotlin – KTX</vt:lpstr>
      <vt:lpstr>Kotlin – KTX</vt:lpstr>
      <vt:lpstr>Kotlin – KTX</vt:lpstr>
      <vt:lpstr>Kotlin – KTX</vt:lpstr>
      <vt:lpstr>Kotlin – KTX</vt:lpstr>
      <vt:lpstr>Kotlin – KTX</vt:lpstr>
      <vt:lpstr>감사합니다</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문서의 제목 나눔고딕B, 54pt</dc:title>
  <dc:creator>네이버 한글캠페인</dc:creator>
  <cp:lastModifiedBy>moberan</cp:lastModifiedBy>
  <cp:revision>1085</cp:revision>
  <cp:lastPrinted>2015-07-01T03:29:24Z</cp:lastPrinted>
  <dcterms:created xsi:type="dcterms:W3CDTF">2011-08-24T01:05:33Z</dcterms:created>
  <dcterms:modified xsi:type="dcterms:W3CDTF">2018-07-18T08:56:49Z</dcterms:modified>
</cp:coreProperties>
</file>