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7" r:id="rId2"/>
    <p:sldId id="331" r:id="rId3"/>
    <p:sldId id="335" r:id="rId4"/>
    <p:sldId id="336" r:id="rId5"/>
    <p:sldId id="337" r:id="rId6"/>
    <p:sldId id="338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278" r:id="rId42"/>
  </p:sldIdLst>
  <p:sldSz cx="9144000" cy="6858000" type="screen4x3"/>
  <p:notesSz cx="6797675" cy="9926638"/>
  <p:embeddedFontLs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나눔고딕" panose="020D0604000000000000" pitchFamily="50" charset="-127"/>
      <p:regular r:id="rId49"/>
      <p:bold r:id="rId50"/>
    </p:embeddedFont>
    <p:embeddedFont>
      <p:font typeface="Wingdings 3" panose="05040102010807070707" pitchFamily="18" charset="2"/>
      <p:regular r:id="rId51"/>
    </p:embeddedFont>
    <p:embeddedFont>
      <p:font typeface="맑은 고딕" panose="020B0503020000020004" pitchFamily="50" charset="-127"/>
      <p:regular r:id="rId52"/>
      <p:bold r:id="rId53"/>
    </p:embeddedFont>
    <p:embeddedFont>
      <p:font typeface="Cambria Math" panose="02040503050406030204" pitchFamily="18" charset="0"/>
      <p:regular r:id="rId5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3044" autoAdjust="0"/>
  </p:normalViewPr>
  <p:slideViewPr>
    <p:cSldViewPr snapToGrid="0">
      <p:cViewPr varScale="1">
        <p:scale>
          <a:sx n="153" d="100"/>
          <a:sy n="153" d="100"/>
        </p:scale>
        <p:origin x="1344" y="12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font" Target="fonts/font8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5D18E-41E3-44B8-9959-18EADA69D63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86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is.joongbu.ac.kr/course/2017-1/wp/pp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etna.emro.co.kr/wp-content/uploads/2014/08/JavaScript-Basicver-1.0.pd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en-US" altLang="ko-KR" sz="2000" dirty="0" err="1" smtClean="0"/>
              <a:t>WebRTC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를 이용한 양방향 화상 통신 </a:t>
            </a:r>
            <a:r>
              <a:rPr lang="ko-KR" altLang="en-US" sz="2000" dirty="0" err="1"/>
              <a:t>프론트앤드</a:t>
            </a:r>
            <a:r>
              <a:rPr lang="ko-KR" altLang="en-US" sz="2000" dirty="0"/>
              <a:t> 개발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및 시그널서버개발 </a:t>
            </a:r>
            <a:r>
              <a:rPr lang="en-US" altLang="ko-KR" sz="2000" dirty="0" smtClean="0"/>
              <a:t>- #8</a:t>
            </a:r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sz="2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2018.01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예제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83568" y="1484784"/>
          <a:ext cx="7200800" cy="3744416"/>
        </p:xfrm>
        <a:graphic>
          <a:graphicData uri="http://schemas.openxmlformats.org/drawingml/2006/table">
            <a:tbl>
              <a:tblPr firstRow="1" firstCol="1" bandRow="1"/>
              <a:tblGrid>
                <a:gridCol w="394108"/>
                <a:gridCol w="6806692"/>
              </a:tblGrid>
              <a:tr h="3744416">
                <a:tc>
                  <a:txBody>
                    <a:bodyPr/>
                    <a:lstStyle/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16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&lt;!DOCTYPE html&gt;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&lt;!-- hello.html</a:t>
                      </a:r>
                      <a:endParaRPr lang="ko-KR" sz="14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28600"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간단한</a:t>
                      </a:r>
                      <a:r>
                        <a:rPr lang="ko-KR" sz="1400" kern="100" dirty="0" smtClean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인사말을</a:t>
                      </a:r>
                      <a:r>
                        <a:rPr lang="ko-KR" sz="1400" kern="100" dirty="0" smtClean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화면에</a:t>
                      </a:r>
                      <a:r>
                        <a:rPr lang="ko-KR" sz="1400" kern="100" dirty="0" smtClean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표시하는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HTML/</a:t>
                      </a:r>
                      <a:r>
                        <a:rPr lang="ko-KR" sz="1400" kern="10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자바스크립트</a:t>
                      </a:r>
                      <a:r>
                        <a:rPr lang="ko-KR" sz="1400" kern="100" dirty="0" smtClean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기본</a:t>
                      </a:r>
                      <a:r>
                        <a:rPr lang="ko-KR" sz="1400" kern="100" dirty="0" smtClean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예제</a:t>
                      </a:r>
                      <a:endParaRPr lang="ko-KR" sz="14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--&gt;</a:t>
                      </a:r>
                      <a:endParaRPr lang="ko-KR" sz="14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html&gt;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&lt;head&gt;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&lt;title&gt; Welcome to the JavaScript &lt;/title&gt;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&lt;/head&gt;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&lt;body&gt;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&lt;script 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type="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text/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28600"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&lt;!--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400" b="1" kern="10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("Hello, welcome to the JavaScript world!"); 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// --&gt;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&lt;/script&gt;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&lt;/body&gt;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&lt;/html&gt;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6120418"/>
            <a:ext cx="7200800" cy="553620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1800" dirty="0" smtClean="0"/>
              <a:t>“</a:t>
            </a:r>
            <a:r>
              <a:rPr lang="en-US" altLang="ko-KR" sz="1800" b="1" dirty="0" smtClean="0"/>
              <a:t>Hello</a:t>
            </a:r>
            <a:r>
              <a:rPr lang="en-US" altLang="ko-KR" sz="1800" b="1" dirty="0"/>
              <a:t>, welcome to the JavaScript world</a:t>
            </a:r>
            <a:r>
              <a:rPr lang="en-US" altLang="ko-KR" sz="1800" b="1" dirty="0" smtClean="0"/>
              <a:t>!”</a:t>
            </a:r>
            <a:r>
              <a:rPr lang="ko-KR" altLang="ko-KR" sz="1800" dirty="0" smtClean="0"/>
              <a:t>라는 </a:t>
            </a:r>
            <a:r>
              <a:rPr lang="ko-KR" altLang="ko-KR" sz="1800" dirty="0"/>
              <a:t>문구를 </a:t>
            </a:r>
            <a:r>
              <a:rPr lang="ko-KR" altLang="ko-KR" sz="1800" dirty="0" smtClean="0"/>
              <a:t>출력</a:t>
            </a:r>
            <a:endParaRPr lang="ko-KR" altLang="en-US" sz="1800" dirty="0"/>
          </a:p>
        </p:txBody>
      </p:sp>
      <p:pic>
        <p:nvPicPr>
          <p:cNvPr id="8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2915816" y="4365104"/>
            <a:ext cx="6090614" cy="175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6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기본 문법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기본 변수 타입</a:t>
            </a:r>
            <a:endParaRPr lang="en-US" altLang="ko-KR" dirty="0" smtClean="0"/>
          </a:p>
          <a:p>
            <a:pPr lvl="1"/>
            <a:r>
              <a:rPr lang="ko-KR" altLang="ko-KR" dirty="0"/>
              <a:t>대부분의 경우 </a:t>
            </a:r>
            <a:r>
              <a:rPr lang="ko-KR" altLang="en-US" dirty="0" smtClean="0"/>
              <a:t>자바스크립트 </a:t>
            </a:r>
            <a:r>
              <a:rPr lang="ko-KR" altLang="ko-KR" dirty="0" smtClean="0"/>
              <a:t>변수는 </a:t>
            </a:r>
            <a:r>
              <a:rPr lang="ko-KR" altLang="ko-KR" dirty="0"/>
              <a:t>사용전에 미리 선언할 필요가 </a:t>
            </a:r>
            <a:r>
              <a:rPr lang="ko-KR" altLang="ko-KR" dirty="0" smtClean="0"/>
              <a:t>없</a:t>
            </a:r>
            <a:r>
              <a:rPr lang="ko-KR" altLang="en-US" dirty="0" smtClean="0"/>
              <a:t>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타입도 지정할 필요가 없다</a:t>
            </a:r>
            <a:endParaRPr lang="en-US" altLang="ko-KR" dirty="0" smtClean="0"/>
          </a:p>
          <a:p>
            <a:r>
              <a:rPr lang="ko-KR" altLang="en-US" dirty="0" smtClean="0"/>
              <a:t>내부적인 변수의 다섯가지 기본 형식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숫자의 표현 형태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정수든 실수든 관계없이 내부적으로 숫자는 모두 실수로 저장됨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Text Box 68"/>
          <p:cNvSpPr txBox="1">
            <a:spLocks noChangeArrowheads="1"/>
          </p:cNvSpPr>
          <p:nvPr/>
        </p:nvSpPr>
        <p:spPr bwMode="auto">
          <a:xfrm>
            <a:off x="1775273" y="3789040"/>
            <a:ext cx="5688632" cy="58928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0"/>
              </a:spcAft>
            </a:pPr>
            <a:r>
              <a:rPr lang="en-US" b="1" kern="100" dirty="0">
                <a:effectLst/>
                <a:latin typeface="Consolas"/>
                <a:ea typeface="맑은 고딕"/>
                <a:cs typeface="Times New Roman"/>
              </a:rPr>
              <a:t>Number</a:t>
            </a:r>
            <a:r>
              <a:rPr lang="en-US" kern="100" dirty="0"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en-US" b="1" kern="100" dirty="0">
                <a:effectLst/>
                <a:latin typeface="Consolas"/>
                <a:ea typeface="맑은 고딕"/>
                <a:cs typeface="Times New Roman"/>
              </a:rPr>
              <a:t>String</a:t>
            </a:r>
            <a:r>
              <a:rPr lang="en-US" kern="100" dirty="0"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en-US" b="1" kern="100" dirty="0">
                <a:effectLst/>
                <a:latin typeface="Consolas"/>
                <a:ea typeface="맑은 고딕"/>
                <a:cs typeface="Times New Roman"/>
              </a:rPr>
              <a:t>Boolean</a:t>
            </a:r>
            <a:r>
              <a:rPr lang="en-US" kern="100" dirty="0"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en-US" b="1" kern="100" dirty="0">
                <a:effectLst/>
                <a:latin typeface="Consolas"/>
                <a:ea typeface="맑은 고딕"/>
                <a:cs typeface="Times New Roman"/>
              </a:rPr>
              <a:t>Undefined</a:t>
            </a:r>
            <a:r>
              <a:rPr lang="en-US" kern="100" dirty="0"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en-US" b="1" kern="100" dirty="0">
                <a:effectLst/>
                <a:latin typeface="Consolas"/>
                <a:ea typeface="맑은 고딕"/>
                <a:cs typeface="Times New Roman"/>
              </a:rPr>
              <a:t>Null</a:t>
            </a:r>
            <a:endParaRPr lang="ko-KR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6" name="Text Box 68"/>
          <p:cNvSpPr txBox="1">
            <a:spLocks noChangeArrowheads="1"/>
          </p:cNvSpPr>
          <p:nvPr/>
        </p:nvSpPr>
        <p:spPr bwMode="auto">
          <a:xfrm>
            <a:off x="611560" y="4941168"/>
            <a:ext cx="8424936" cy="500891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125   1.25   0.125   .125   125.   12.e5   1.2e-5   12E5   </a:t>
            </a: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12e5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  .12e5   </a:t>
            </a:r>
            <a:endParaRPr lang="ko-KR" sz="16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332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기본 변수 타입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13176"/>
            <a:ext cx="8435280" cy="1368152"/>
          </a:xfrm>
        </p:spPr>
        <p:txBody>
          <a:bodyPr>
            <a:normAutofit/>
          </a:bodyPr>
          <a:lstStyle/>
          <a:p>
            <a:r>
              <a:rPr lang="ko-KR" altLang="ko-KR" sz="2000" dirty="0" smtClean="0"/>
              <a:t>자바스크립트 </a:t>
            </a:r>
            <a:r>
              <a:rPr lang="ko-KR" altLang="ko-KR" sz="2000" dirty="0"/>
              <a:t>변수형은</a:t>
            </a:r>
            <a:r>
              <a:rPr lang="ko-KR" altLang="ko-K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dirty="0" err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altLang="ko-KR" sz="2000" b="1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altLang="ko-KR" sz="2000" dirty="0"/>
              <a:t> </a:t>
            </a:r>
            <a:r>
              <a:rPr lang="ko-KR" altLang="ko-KR" sz="2000" dirty="0"/>
              <a:t>연산자를 이용해서 </a:t>
            </a:r>
            <a:r>
              <a:rPr lang="ko-KR" altLang="ko-KR" sz="2000" dirty="0" smtClean="0"/>
              <a:t>확인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가능</a:t>
            </a:r>
            <a:endParaRPr lang="en-US" altLang="ko-KR" sz="2000" dirty="0" smtClean="0"/>
          </a:p>
          <a:p>
            <a:pPr lvl="1"/>
            <a:r>
              <a:rPr lang="en-US" altLang="ko-KR" sz="1800" b="1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</a:rPr>
              <a:t>(123)  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Number"</a:t>
            </a:r>
            <a:r>
              <a:rPr lang="ko-KR" altLang="ko-KR" sz="1800" dirty="0"/>
              <a:t>를 </a:t>
            </a:r>
            <a:r>
              <a:rPr lang="ko-KR" altLang="ko-KR" sz="1800" dirty="0" smtClean="0"/>
              <a:t>반환</a:t>
            </a:r>
            <a:endParaRPr lang="en-US" altLang="ko-KR" sz="1800" dirty="0" smtClean="0"/>
          </a:p>
          <a:p>
            <a:pPr lvl="1"/>
            <a:r>
              <a:rPr lang="en-US" altLang="ko-KR" sz="1800" b="1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("123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</a:rPr>
              <a:t>") 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String"</a:t>
            </a:r>
            <a:r>
              <a:rPr lang="ko-KR" altLang="ko-KR" sz="1800" dirty="0"/>
              <a:t>을 </a:t>
            </a:r>
            <a:r>
              <a:rPr lang="ko-KR" altLang="en-US" sz="1800" dirty="0" smtClean="0"/>
              <a:t>반환</a:t>
            </a:r>
            <a:endParaRPr lang="ko-KR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7544" y="1556792"/>
          <a:ext cx="7992888" cy="3312368"/>
        </p:xfrm>
        <a:graphic>
          <a:graphicData uri="http://schemas.openxmlformats.org/drawingml/2006/table">
            <a:tbl>
              <a:tblPr firstRow="1" firstCol="1" bandRow="1">
                <a:tableStyleId>{EB9631B5-78F2-41C9-869B-9F39066F8104}</a:tableStyleId>
              </a:tblPr>
              <a:tblGrid>
                <a:gridCol w="1971896"/>
                <a:gridCol w="3009999"/>
                <a:gridCol w="3010993"/>
              </a:tblGrid>
              <a:tr h="45221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기본 변수 타입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effectLst/>
                        </a:rPr>
                        <a:t>변수 값</a:t>
                      </a:r>
                      <a:endParaRPr lang="ko-KR" sz="14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effectLst/>
                        </a:rPr>
                        <a:t>비고</a:t>
                      </a:r>
                      <a:endParaRPr lang="ko-KR" sz="14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374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Number</a:t>
                      </a:r>
                      <a:endParaRPr lang="ko-KR" sz="14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정수</a:t>
                      </a:r>
                      <a:r>
                        <a:rPr lang="en-US" sz="1400" b="1" kern="100" dirty="0">
                          <a:effectLst/>
                        </a:rPr>
                        <a:t>, </a:t>
                      </a:r>
                      <a:r>
                        <a:rPr lang="ko-KR" sz="1400" b="1" kern="100" dirty="0">
                          <a:effectLst/>
                        </a:rPr>
                        <a:t>실수 등 숫자 값을 가짐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effectLst/>
                        </a:rPr>
                        <a:t>숫자</a:t>
                      </a:r>
                      <a:r>
                        <a:rPr lang="en-US" sz="1400" b="1" kern="100">
                          <a:effectLst/>
                        </a:rPr>
                        <a:t> (Number)</a:t>
                      </a:r>
                      <a:r>
                        <a:rPr lang="ko-KR" sz="1400" b="1" kern="100">
                          <a:effectLst/>
                        </a:rPr>
                        <a:t>와 문자열</a:t>
                      </a:r>
                      <a:r>
                        <a:rPr lang="en-US" sz="1400" b="1" kern="100">
                          <a:effectLst/>
                        </a:rPr>
                        <a:t> (String) </a:t>
                      </a:r>
                      <a:r>
                        <a:rPr lang="ko-KR" sz="1400" b="1" kern="100">
                          <a:effectLst/>
                        </a:rPr>
                        <a:t>타입간에는 숫자 값에 대해 자동 형변환을 제공한다</a:t>
                      </a:r>
                      <a:r>
                        <a:rPr lang="en-US" sz="1400" b="1" kern="100">
                          <a:effectLst/>
                        </a:rPr>
                        <a:t>.</a:t>
                      </a:r>
                      <a:endParaRPr lang="ko-KR" sz="14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570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String</a:t>
                      </a:r>
                      <a:endParaRPr lang="ko-KR" sz="14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연속된 글자들로 이루어진 문자열</a:t>
                      </a:r>
                      <a:r>
                        <a:rPr lang="en-US" sz="1400" b="1" kern="100" dirty="0">
                          <a:effectLst/>
                        </a:rPr>
                        <a:t> (</a:t>
                      </a:r>
                      <a:r>
                        <a:rPr lang="ko-KR" sz="1400" b="1" kern="100" dirty="0">
                          <a:effectLst/>
                        </a:rPr>
                        <a:t>공백도 가능함</a:t>
                      </a:r>
                      <a:r>
                        <a:rPr lang="en-US" sz="1400" b="1" kern="100" dirty="0">
                          <a:effectLst/>
                        </a:rPr>
                        <a:t>). </a:t>
                      </a:r>
                      <a:r>
                        <a:rPr lang="ko-KR" sz="1400" b="1" kern="100" dirty="0">
                          <a:effectLst/>
                        </a:rPr>
                        <a:t>문자열의 시작과 끝은 작은 따옴표</a:t>
                      </a:r>
                      <a:r>
                        <a:rPr lang="en-US" sz="1400" b="1" kern="100" dirty="0">
                          <a:effectLst/>
                        </a:rPr>
                        <a:t> (') </a:t>
                      </a:r>
                      <a:r>
                        <a:rPr lang="ko-KR" sz="1400" b="1" kern="100" dirty="0">
                          <a:effectLst/>
                        </a:rPr>
                        <a:t>혹은 겹따옴표</a:t>
                      </a:r>
                      <a:r>
                        <a:rPr lang="en-US" sz="1400" b="1" kern="100" dirty="0">
                          <a:effectLst/>
                        </a:rPr>
                        <a:t> (")</a:t>
                      </a:r>
                      <a:r>
                        <a:rPr lang="ko-KR" sz="1400" b="1" kern="100" dirty="0">
                          <a:effectLst/>
                        </a:rPr>
                        <a:t>로 지정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714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Boolean</a:t>
                      </a:r>
                      <a:endParaRPr lang="ko-KR" sz="14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true </a:t>
                      </a:r>
                      <a:r>
                        <a:rPr lang="ko-KR" sz="1400" b="1" kern="100" dirty="0">
                          <a:effectLst/>
                        </a:rPr>
                        <a:t>혹은 </a:t>
                      </a:r>
                      <a:r>
                        <a:rPr lang="en-US" sz="1400" b="1" kern="100" dirty="0">
                          <a:effectLst/>
                        </a:rPr>
                        <a:t>false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조건식에서 사용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590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Undefined</a:t>
                      </a:r>
                      <a:endParaRPr lang="ko-KR" sz="14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undefined </a:t>
                      </a:r>
                      <a:r>
                        <a:rPr lang="ko-KR" sz="1400" b="1" kern="100">
                          <a:effectLst/>
                        </a:rPr>
                        <a:t>만 가능</a:t>
                      </a:r>
                      <a:endParaRPr lang="ko-KR" sz="14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627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Null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null </a:t>
                      </a:r>
                      <a:r>
                        <a:rPr lang="ko-KR" sz="1400" b="1" kern="100" dirty="0">
                          <a:effectLst/>
                        </a:rPr>
                        <a:t>만 가능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34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변수 선언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ko-KR" altLang="ko-KR" dirty="0" smtClean="0"/>
              <a:t>변수를 </a:t>
            </a:r>
            <a:r>
              <a:rPr lang="ko-KR" altLang="en-US" dirty="0" smtClean="0"/>
              <a:t>사전에 선언 없이 사용하는 것이 가능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전역 변수로 사용</a:t>
            </a:r>
            <a:r>
              <a:rPr lang="ko-KR" altLang="en-US" dirty="0" smtClean="0"/>
              <a:t>할때는 </a:t>
            </a:r>
            <a:r>
              <a:rPr lang="ko-KR" altLang="ko-KR" dirty="0" smtClean="0"/>
              <a:t>미리 선언되</a:t>
            </a:r>
            <a:r>
              <a:rPr lang="ko-KR" altLang="en-US" dirty="0" smtClean="0"/>
              <a:t>어 있어야 함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변수 타입을 고려하지 않고 선언해서 사용하면 되므로 편리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별도의 변수 타입이 없으며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한가지만 제공됨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대신</a:t>
            </a:r>
            <a:r>
              <a:rPr lang="en-US" altLang="ko-KR" dirty="0" smtClean="0"/>
              <a:t>, </a:t>
            </a:r>
            <a:r>
              <a:rPr lang="ko-KR" altLang="ko-KR" dirty="0" smtClean="0"/>
              <a:t>변수에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실제로</a:t>
            </a:r>
            <a:r>
              <a:rPr lang="ko-KR" altLang="ko-KR" dirty="0" smtClean="0"/>
              <a:t> 어떤 값</a:t>
            </a:r>
            <a:r>
              <a:rPr lang="ko-KR" altLang="en-US" dirty="0" smtClean="0"/>
              <a:t>이</a:t>
            </a:r>
            <a:r>
              <a:rPr lang="ko-KR" altLang="ko-KR" dirty="0" smtClean="0"/>
              <a:t> 저장</a:t>
            </a:r>
            <a:r>
              <a:rPr lang="ko-KR" altLang="en-US" dirty="0" smtClean="0"/>
              <a:t>될 때 그 </a:t>
            </a:r>
            <a:r>
              <a:rPr lang="ko-KR" altLang="ko-KR" dirty="0" smtClean="0"/>
              <a:t>값</a:t>
            </a:r>
            <a:r>
              <a:rPr lang="ko-KR" altLang="en-US" dirty="0" smtClean="0"/>
              <a:t>에 따라 </a:t>
            </a:r>
            <a:r>
              <a:rPr lang="ko-KR" altLang="ko-KR" dirty="0" smtClean="0"/>
              <a:t>내부적으로 변수 타입이 정해</a:t>
            </a:r>
            <a:r>
              <a:rPr lang="ko-KR" altLang="en-US" dirty="0" smtClean="0"/>
              <a:t>진다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변수의 선언 방식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대소문자를 구분함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11" name="Content Placeholder 5"/>
          <p:cNvGraphicFramePr>
            <a:graphicFrameLocks/>
          </p:cNvGraphicFramePr>
          <p:nvPr>
            <p:extLst/>
          </p:nvPr>
        </p:nvGraphicFramePr>
        <p:xfrm>
          <a:off x="1907704" y="4869160"/>
          <a:ext cx="4464496" cy="1224136"/>
        </p:xfrm>
        <a:graphic>
          <a:graphicData uri="http://schemas.openxmlformats.org/drawingml/2006/table">
            <a:tbl>
              <a:tblPr firstRow="1" firstCol="1" bandRow="1"/>
              <a:tblGrid>
                <a:gridCol w="4464496"/>
              </a:tblGrid>
              <a:tr h="1224136">
                <a:tc>
                  <a:txBody>
                    <a:bodyPr/>
                    <a:lstStyle/>
                    <a:p>
                      <a:pPr marL="857250" lvl="2" indent="0" latinLnBrk="0">
                        <a:buNone/>
                      </a:pPr>
                      <a:r>
                        <a:rPr lang="en-US" altLang="ko-KR" b="1" dirty="0" err="1" smtClean="0">
                          <a:latin typeface="Consolas" pitchFamily="49" charset="0"/>
                          <a:cs typeface="Consolas" pitchFamily="49" charset="0"/>
                        </a:rPr>
                        <a:t>var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ko-KR" dirty="0" smtClean="0"/>
                        <a:t>변수명</a:t>
                      </a:r>
                      <a:r>
                        <a:rPr lang="en-US" altLang="ko-KR" dirty="0" smtClean="0"/>
                        <a:t>;</a:t>
                      </a:r>
                    </a:p>
                    <a:p>
                      <a:pPr marL="857250" lvl="2" indent="0" latinLnBrk="0">
                        <a:buNone/>
                      </a:pPr>
                      <a:r>
                        <a:rPr lang="en-US" altLang="ko-KR" dirty="0" smtClean="0"/>
                        <a:t>   </a:t>
                      </a:r>
                      <a:r>
                        <a:rPr lang="ko-KR" altLang="ko-KR" dirty="0" smtClean="0"/>
                        <a:t>혹은</a:t>
                      </a:r>
                      <a:endParaRPr lang="en-US" altLang="ko-KR" dirty="0" smtClean="0"/>
                    </a:p>
                    <a:p>
                      <a:pPr marL="857250" lvl="2" indent="0" latinLnBrk="0">
                        <a:buNone/>
                      </a:pPr>
                      <a:r>
                        <a:rPr lang="en-US" altLang="ko-KR" b="1" dirty="0" err="1" smtClean="0">
                          <a:latin typeface="Consolas" pitchFamily="49" charset="0"/>
                          <a:cs typeface="Consolas" pitchFamily="49" charset="0"/>
                        </a:rPr>
                        <a:t>var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ko-KR" dirty="0" smtClean="0"/>
                        <a:t>변수명 </a:t>
                      </a:r>
                      <a:r>
                        <a:rPr lang="en-US" altLang="ko-KR" dirty="0" smtClean="0"/>
                        <a:t>= </a:t>
                      </a:r>
                      <a:r>
                        <a:rPr lang="ko-KR" altLang="ko-KR" dirty="0" smtClean="0"/>
                        <a:t>변수값</a:t>
                      </a:r>
                      <a:r>
                        <a:rPr lang="en-US" altLang="ko-KR" dirty="0" smtClean="0"/>
                        <a:t>;</a:t>
                      </a:r>
                      <a:endParaRPr lang="ko-KR" altLang="ko-KR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25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변수 선언 예제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492690"/>
            <a:ext cx="8229600" cy="752947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모든 변수 타입에 대해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타입으로만 선언</a:t>
            </a:r>
            <a:endParaRPr lang="en-US" altLang="ko-KR" dirty="0" smtClean="0"/>
          </a:p>
          <a:p>
            <a:pPr lvl="1"/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/>
          </p:nvPr>
        </p:nvGraphicFramePr>
        <p:xfrm>
          <a:off x="1252667" y="2754604"/>
          <a:ext cx="6408712" cy="1983357"/>
        </p:xfrm>
        <a:graphic>
          <a:graphicData uri="http://schemas.openxmlformats.org/drawingml/2006/table">
            <a:tbl>
              <a:tblPr firstRow="1" firstCol="1" bandRow="1"/>
              <a:tblGrid>
                <a:gridCol w="6408712"/>
              </a:tblGrid>
              <a:tr h="1983357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1" kern="1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index, name = "</a:t>
                      </a:r>
                      <a:r>
                        <a:rPr lang="ko-KR" sz="1400" b="1" kern="1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모바일</a:t>
                      </a:r>
                      <a:r>
                        <a:rPr lang="ko-KR" sz="1400" b="1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웹</a:t>
                      </a:r>
                      <a:r>
                        <a:rPr lang="en-US" sz="1400" b="1" kern="1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";</a:t>
                      </a:r>
                      <a:endParaRPr lang="ko-KR" sz="1400" kern="10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1" kern="1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start = 0, end = 100.0;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message, condition, sender, receiver;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 a = "3";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 b = 2;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 = b + </a:t>
                      </a:r>
                      <a:r>
                        <a:rPr lang="en-US" sz="1400" b="1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 + a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    // c</a:t>
                      </a: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값은</a:t>
                      </a: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“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53”</a:t>
                      </a:r>
                      <a:r>
                        <a:rPr lang="ko-KR" alt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이 됨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더하기</a:t>
                      </a:r>
                      <a:r>
                        <a:rPr lang="en-US" altLang="ko-KR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 </a:t>
                      </a:r>
                      <a:r>
                        <a:rPr lang="ko-KR" alt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후 문자열 붙히기 연산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 = a + b;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    // d</a:t>
                      </a: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값은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"3"+"2"="32", </a:t>
                      </a: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문자열연산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(Concatenation)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ontent Placeholder 6"/>
          <p:cNvSpPr txBox="1">
            <a:spLocks/>
          </p:cNvSpPr>
          <p:nvPr/>
        </p:nvSpPr>
        <p:spPr>
          <a:xfrm>
            <a:off x="5883487" y="3320988"/>
            <a:ext cx="198022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ko-KR" altLang="en-US" sz="1400" b="1" dirty="0" smtClean="0"/>
              <a:t>연산의 우선순위에서 </a:t>
            </a:r>
            <a:r>
              <a:rPr lang="en-US" altLang="ko-KR" sz="1400" b="1" dirty="0" smtClean="0"/>
              <a:t>b+3</a:t>
            </a:r>
            <a:r>
              <a:rPr lang="ko-KR" altLang="en-US" sz="1400" b="1" dirty="0" smtClean="0"/>
              <a:t>이 우선</a:t>
            </a:r>
            <a:endParaRPr lang="ko-KR" altLang="en-US" sz="14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771800" y="3573016"/>
            <a:ext cx="3096344" cy="76950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6"/>
          <p:cNvSpPr txBox="1">
            <a:spLocks/>
          </p:cNvSpPr>
          <p:nvPr/>
        </p:nvSpPr>
        <p:spPr>
          <a:xfrm>
            <a:off x="6747583" y="4869160"/>
            <a:ext cx="2232248" cy="12241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ko-KR" altLang="en-US" sz="1400" b="1" dirty="0"/>
              <a:t>연산의 우선순위에서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가 우선하므로 </a:t>
            </a:r>
            <a:r>
              <a:rPr lang="en-US" altLang="ko-KR" sz="1400" b="1" dirty="0"/>
              <a:t>b</a:t>
            </a:r>
            <a:r>
              <a:rPr lang="ko-KR" altLang="en-US" sz="1400" b="1" dirty="0"/>
              <a:t>의 값 즉 숫자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을 문자열 </a:t>
            </a:r>
            <a:r>
              <a:rPr lang="en-US" altLang="ko-KR" sz="1400" b="1" dirty="0"/>
              <a:t>"2"</a:t>
            </a:r>
            <a:r>
              <a:rPr lang="ko-KR" altLang="en-US" sz="1400" b="1" dirty="0"/>
              <a:t>으로 변환한 후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의 값 </a:t>
            </a:r>
            <a:r>
              <a:rPr lang="en-US" altLang="ko-KR" sz="1400" b="1" dirty="0"/>
              <a:t>"3"</a:t>
            </a:r>
            <a:r>
              <a:rPr lang="ko-KR" altLang="en-US" sz="1400" b="1" dirty="0"/>
              <a:t>과 문자열 </a:t>
            </a:r>
            <a:r>
              <a:rPr lang="ko-KR" altLang="en-US" sz="1400" b="1" dirty="0" smtClean="0"/>
              <a:t>붙이기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연산 </a:t>
            </a:r>
            <a:r>
              <a:rPr lang="ko-KR" altLang="en-US" sz="1400" b="1" dirty="0"/>
              <a:t>수행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339752" y="4581128"/>
            <a:ext cx="4392488" cy="57606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7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기본 연산자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숫자 연산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사칙연산자 </a:t>
            </a:r>
            <a:r>
              <a:rPr lang="en-US" altLang="ko-KR" sz="1800" dirty="0" smtClean="0"/>
              <a:t>(+, -, * , /) </a:t>
            </a:r>
            <a:r>
              <a:rPr lang="ko-KR" altLang="en-US" sz="1800" dirty="0" smtClean="0"/>
              <a:t>제공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증가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감소 연산자 </a:t>
            </a:r>
            <a:r>
              <a:rPr lang="en-US" altLang="ko-KR" sz="1800" dirty="0" smtClean="0"/>
              <a:t>(++, --) </a:t>
            </a:r>
            <a:r>
              <a:rPr lang="ko-KR" altLang="en-US" sz="1800" dirty="0" smtClean="0"/>
              <a:t>제공</a:t>
            </a:r>
            <a:endParaRPr lang="en-US" altLang="ko-KR" sz="1800" dirty="0" smtClean="0"/>
          </a:p>
          <a:p>
            <a:pPr lvl="1"/>
            <a:r>
              <a:rPr lang="ko-KR" altLang="ko-KR" sz="1800" dirty="0" smtClean="0"/>
              <a:t>모든 숫자 연산은 내부적으로 </a:t>
            </a:r>
            <a:r>
              <a:rPr lang="ko-KR" altLang="ko-KR" sz="1800" dirty="0"/>
              <a:t>실수 값으로 </a:t>
            </a:r>
            <a:r>
              <a:rPr lang="ko-KR" altLang="ko-KR" sz="1800" dirty="0" smtClean="0"/>
              <a:t>변환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후</a:t>
            </a:r>
            <a:r>
              <a:rPr lang="ko-KR" altLang="ko-KR" sz="1800" dirty="0" smtClean="0"/>
              <a:t> 처리</a:t>
            </a:r>
            <a:endParaRPr lang="en-US" altLang="ko-KR" sz="1800" dirty="0" smtClean="0"/>
          </a:p>
          <a:p>
            <a:pPr lvl="1"/>
            <a:r>
              <a:rPr lang="ko-KR" altLang="ko-KR" sz="1800" dirty="0" smtClean="0"/>
              <a:t>자바 </a:t>
            </a:r>
            <a:r>
              <a:rPr lang="ko-KR" altLang="ko-KR" sz="1800" dirty="0"/>
              <a:t>언어와 동일한 수식 </a:t>
            </a:r>
            <a:r>
              <a:rPr lang="ko-KR" altLang="ko-KR" sz="1800" dirty="0" smtClean="0"/>
              <a:t>기술 </a:t>
            </a:r>
            <a:r>
              <a:rPr lang="ko-KR" altLang="ko-KR" sz="1800" dirty="0"/>
              <a:t>방식과 연산 </a:t>
            </a:r>
            <a:r>
              <a:rPr lang="ko-KR" altLang="ko-KR" sz="1800" dirty="0" smtClean="0"/>
              <a:t>우선순위</a:t>
            </a:r>
            <a:r>
              <a:rPr lang="ko-KR" altLang="en-US" sz="1800" dirty="0" smtClean="0"/>
              <a:t>를 가짐</a:t>
            </a:r>
            <a:endParaRPr lang="en-US" altLang="ko-KR" sz="1800" dirty="0"/>
          </a:p>
          <a:p>
            <a:r>
              <a:rPr lang="ko-KR" altLang="en-US" sz="2000" dirty="0" smtClean="0"/>
              <a:t>문자열 붙이기 </a:t>
            </a:r>
            <a:r>
              <a:rPr lang="en-US" altLang="ko-KR" sz="2000" dirty="0" smtClean="0"/>
              <a:t>(Concatenation) </a:t>
            </a:r>
            <a:r>
              <a:rPr lang="ko-KR" altLang="en-US" sz="2000" dirty="0" smtClean="0"/>
              <a:t>연산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‘+’ </a:t>
            </a:r>
            <a:r>
              <a:rPr lang="ko-KR" altLang="en-US" sz="1800" dirty="0" smtClean="0"/>
              <a:t>연산자를 이용해서 </a:t>
            </a:r>
            <a:r>
              <a:rPr lang="ko-KR" altLang="ko-KR" sz="1800" dirty="0" smtClean="0"/>
              <a:t>두 문자열을 붙</a:t>
            </a:r>
            <a:r>
              <a:rPr lang="ko-KR" altLang="en-US" sz="1800" dirty="0" smtClean="0"/>
              <a:t>임</a:t>
            </a:r>
            <a:endParaRPr lang="ko-KR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Text Box 66"/>
          <p:cNvSpPr txBox="1">
            <a:spLocks noChangeArrowheads="1"/>
          </p:cNvSpPr>
          <p:nvPr/>
        </p:nvSpPr>
        <p:spPr bwMode="auto">
          <a:xfrm>
            <a:off x="1403648" y="4068822"/>
            <a:ext cx="5976664" cy="216849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first_name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"Steve";</a:t>
            </a:r>
            <a:endParaRPr lang="ko-KR" sz="1400" b="1" kern="100" dirty="0">
              <a:effectLst/>
              <a:ea typeface="맑은 고딕"/>
              <a:cs typeface="Times New Roman"/>
            </a:endParaRPr>
          </a:p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last_name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"Jobs";</a:t>
            </a:r>
            <a:endParaRPr lang="ko-KR" sz="1400" b="1" kern="100" dirty="0">
              <a:effectLst/>
              <a:ea typeface="맑은 고딕"/>
              <a:cs typeface="Times New Roman"/>
            </a:endParaRPr>
          </a:p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400" b="1" kern="100" dirty="0">
              <a:effectLst/>
              <a:ea typeface="맑은 고딕"/>
              <a:cs typeface="Times New Roman"/>
            </a:endParaRPr>
          </a:p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full_name1 = </a:t>
            </a: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first_name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+ 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" " + </a:t>
            </a:r>
            <a:r>
              <a:rPr lang="en-US" sz="1400" b="1" kern="0" dirty="0" err="1">
                <a:effectLst/>
                <a:latin typeface="Consolas"/>
                <a:ea typeface="맑은 고딕"/>
                <a:cs typeface="Times New Roman"/>
              </a:rPr>
              <a:t>last_name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400" b="1" kern="100" dirty="0">
              <a:effectLst/>
              <a:ea typeface="맑은 고딕"/>
              <a:cs typeface="Times New Roman"/>
            </a:endParaRPr>
          </a:p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// full_name1: 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"Steve Jobs"</a:t>
            </a:r>
            <a:endParaRPr lang="ko-KR" sz="1400" b="1" kern="100" dirty="0">
              <a:effectLst/>
              <a:ea typeface="맑은 고딕"/>
              <a:cs typeface="Times New Roman"/>
            </a:endParaRPr>
          </a:p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400" b="1" kern="100" dirty="0">
              <a:effectLst/>
              <a:ea typeface="맑은 고딕"/>
              <a:cs typeface="Times New Roman"/>
            </a:endParaRPr>
          </a:p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full_name2 = </a:t>
            </a: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last_name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+ 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", " + </a:t>
            </a:r>
            <a:r>
              <a:rPr lang="en-US" sz="1400" b="1" kern="0" dirty="0" err="1">
                <a:effectLst/>
                <a:latin typeface="Consolas"/>
                <a:ea typeface="맑은 고딕"/>
                <a:cs typeface="Times New Roman"/>
              </a:rPr>
              <a:t>first_name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400" b="1" kern="100" dirty="0">
              <a:effectLst/>
              <a:ea typeface="맑은 고딕"/>
              <a:cs typeface="Times New Roman"/>
            </a:endParaRPr>
          </a:p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// full_name2: 'Jobs, </a:t>
            </a:r>
            <a:r>
              <a:rPr lang="en-US" sz="1400" b="1" kern="100" dirty="0" smtClean="0">
                <a:effectLst/>
                <a:latin typeface="Consolas"/>
                <a:ea typeface="맑은 고딕"/>
                <a:cs typeface="Times New Roman"/>
              </a:rPr>
              <a:t>Steve'</a:t>
            </a:r>
            <a:endParaRPr lang="ko-KR" sz="1400" b="1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12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 형변환 </a:t>
            </a:r>
            <a:r>
              <a:rPr lang="en-US" altLang="ko-KR" smtClean="0"/>
              <a:t>(type conversion)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ko-KR" dirty="0" smtClean="0"/>
              <a:t>숫자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</a:t>
            </a:r>
            <a:r>
              <a:rPr lang="ko-KR" altLang="ko-KR" dirty="0" smtClean="0"/>
              <a:t>자열 변수를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parseInt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altLang="ko-KR" dirty="0" smtClean="0"/>
              <a:t> </a:t>
            </a:r>
            <a:r>
              <a:rPr lang="ko-KR" altLang="ko-KR" dirty="0" smtClean="0"/>
              <a:t>혹은</a:t>
            </a:r>
            <a:r>
              <a:rPr lang="ko-KR" altLang="ko-KR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parseFloat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altLang="ko-KR" dirty="0" smtClean="0"/>
              <a:t> </a:t>
            </a:r>
            <a:r>
              <a:rPr lang="ko-KR" altLang="ko-KR" dirty="0" smtClean="0"/>
              <a:t>함수에 입력</a:t>
            </a:r>
            <a:endParaRPr lang="en-US" altLang="ko-KR" dirty="0" smtClean="0"/>
          </a:p>
          <a:p>
            <a:r>
              <a:rPr lang="ko-KR" altLang="en-US" dirty="0" smtClean="0"/>
              <a:t>숫자 타입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문자열타입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ko-KR" dirty="0" smtClean="0"/>
              <a:t>숫자 형 변수에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toString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altLang="ko-KR" dirty="0" smtClean="0"/>
              <a:t> </a:t>
            </a:r>
            <a:r>
              <a:rPr lang="ko-KR" altLang="ko-KR" dirty="0" smtClean="0"/>
              <a:t>메소드를 이용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b="1" dirty="0" smtClean="0"/>
              <a:t>NOTE: </a:t>
            </a:r>
            <a:r>
              <a:rPr lang="ko-KR" altLang="ko-KR" sz="1800" dirty="0" smtClean="0"/>
              <a:t>메소드</a:t>
            </a:r>
            <a:r>
              <a:rPr lang="en-US" altLang="ko-KR" sz="1800" dirty="0" smtClean="0"/>
              <a:t>(Method): </a:t>
            </a:r>
            <a:r>
              <a:rPr lang="ko-KR" altLang="ko-KR" sz="1800" dirty="0" smtClean="0"/>
              <a:t>객체에 미리 정의되어 포함되어 있는 함수</a:t>
            </a:r>
            <a:endParaRPr lang="en-US" altLang="ko-KR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7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형변환 예제</a:t>
            </a:r>
            <a:endParaRPr lang="ko-KR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27584" y="1628800"/>
          <a:ext cx="7128793" cy="2448271"/>
        </p:xfrm>
        <a:graphic>
          <a:graphicData uri="http://schemas.openxmlformats.org/drawingml/2006/table">
            <a:tbl>
              <a:tblPr firstRow="1" firstCol="1" bandRow="1"/>
              <a:tblGrid>
                <a:gridCol w="7128793"/>
              </a:tblGrid>
              <a:tr h="2448271">
                <a:tc>
                  <a:txBody>
                    <a:bodyPr/>
                    <a:lstStyle/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 = 123, 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length_num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length_str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length_num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 length + 10;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length_str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 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length.</a:t>
                      </a:r>
                      <a:r>
                        <a:rPr lang="en-US" sz="1400" b="1" kern="10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toString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+ 10;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"Length in Number: " + </a:t>
                      </a:r>
                      <a:r>
                        <a:rPr lang="en-US" sz="1400" kern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length_num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" cm" + '&lt;</a:t>
                      </a:r>
                      <a:r>
                        <a:rPr lang="en-US" sz="1400" kern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/&gt;");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"Length in String: " + </a:t>
                      </a:r>
                      <a:r>
                        <a:rPr lang="en-US" sz="1400" kern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length_str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" cm" + '&lt;</a:t>
                      </a:r>
                      <a:r>
                        <a:rPr lang="en-US" sz="1400" kern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/&gt;");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num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400" b="1" kern="10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parseInt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length_str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 + 20;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"Length in Integer: " + </a:t>
                      </a:r>
                      <a:r>
                        <a:rPr lang="en-US" sz="1400" kern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num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" cm</a:t>
                      </a:r>
                      <a:r>
                        <a:rPr lang="en-US" sz="1400" kern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1609" marR="61609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8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4221088"/>
            <a:ext cx="532198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출력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document.write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()</a:t>
            </a:r>
            <a:r>
              <a:rPr lang="ko-KR" altLang="ko-KR" dirty="0"/>
              <a:t>라는 </a:t>
            </a:r>
            <a:r>
              <a:rPr lang="ko-KR" altLang="en-US" dirty="0" smtClean="0"/>
              <a:t>화면 출력 명령어</a:t>
            </a:r>
            <a:endParaRPr lang="en-US" altLang="ko-KR" dirty="0" smtClean="0"/>
          </a:p>
          <a:p>
            <a:pPr lvl="1"/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document.write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ko-KR" altLang="ko-KR" dirty="0" smtClean="0"/>
              <a:t>라는 명령어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HTML </a:t>
            </a:r>
            <a:r>
              <a:rPr lang="ko-KR" altLang="ko-KR" dirty="0" smtClean="0"/>
              <a:t>문서에 </a:t>
            </a:r>
            <a:r>
              <a:rPr lang="ko-KR" altLang="en-US" dirty="0" smtClean="0"/>
              <a:t>콘텐츠 </a:t>
            </a:r>
            <a:r>
              <a:rPr lang="ko-KR" altLang="ko-KR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콘</a:t>
            </a:r>
            <a:r>
              <a:rPr lang="ko-KR" altLang="ko-KR" dirty="0" smtClean="0"/>
              <a:t>텐츠가 </a:t>
            </a:r>
            <a:r>
              <a:rPr lang="ko-KR" altLang="ko-KR" dirty="0"/>
              <a:t>삽입된</a:t>
            </a:r>
            <a:r>
              <a:rPr lang="en-US" altLang="ko-KR" dirty="0"/>
              <a:t> HTML </a:t>
            </a:r>
            <a:r>
              <a:rPr lang="ko-KR" altLang="ko-KR" dirty="0"/>
              <a:t>문서의 내용이 화면에 출력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 </a:t>
            </a:r>
            <a:r>
              <a:rPr lang="ko-KR" altLang="ko-KR" dirty="0"/>
              <a:t>태그를 추가할 경우에는 그 </a:t>
            </a:r>
            <a:r>
              <a:rPr lang="ko-KR" altLang="ko-KR" dirty="0" smtClean="0"/>
              <a:t>태그</a:t>
            </a:r>
            <a:r>
              <a:rPr lang="ko-KR" altLang="en-US" dirty="0" smtClean="0"/>
              <a:t>도 </a:t>
            </a:r>
            <a:r>
              <a:rPr lang="ko-KR" altLang="ko-KR" dirty="0" smtClean="0"/>
              <a:t>해석되어 </a:t>
            </a:r>
            <a:r>
              <a:rPr lang="ko-KR" altLang="ko-KR" dirty="0"/>
              <a:t>화면에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ko-KR" dirty="0"/>
              <a:t>문서는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Document</a:t>
            </a:r>
            <a:r>
              <a:rPr lang="ko-KR" altLang="ko-KR" dirty="0"/>
              <a:t>라는 객체로 모델링 되어 </a:t>
            </a:r>
            <a:r>
              <a:rPr lang="ko-KR" altLang="ko-KR" dirty="0" smtClean="0"/>
              <a:t>있다</a:t>
            </a:r>
            <a:endParaRPr lang="en-US" altLang="ko-KR" dirty="0"/>
          </a:p>
          <a:p>
            <a:pPr lvl="1"/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document</a:t>
            </a:r>
            <a:r>
              <a:rPr lang="ko-KR" altLang="ko-KR" dirty="0"/>
              <a:t>라는 이름으로 </a:t>
            </a:r>
            <a:r>
              <a:rPr lang="ko-KR" altLang="ko-KR" dirty="0" smtClean="0"/>
              <a:t>접근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Document</a:t>
            </a:r>
            <a:r>
              <a:rPr lang="en-US" altLang="ko-KR" b="1" dirty="0" smtClean="0"/>
              <a:t> </a:t>
            </a:r>
            <a:r>
              <a:rPr lang="ko-KR" altLang="ko-KR" dirty="0" smtClean="0"/>
              <a:t>객체</a:t>
            </a:r>
            <a:r>
              <a:rPr lang="ko-KR" altLang="en-US" dirty="0" smtClean="0"/>
              <a:t>의</a:t>
            </a:r>
            <a:r>
              <a:rPr lang="ko-KR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write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ko-KR" altLang="en-US" dirty="0" smtClean="0"/>
              <a:t>메소드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출력 예제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/>
          </p:nvPr>
        </p:nvGraphicFramePr>
        <p:xfrm>
          <a:off x="827585" y="1484784"/>
          <a:ext cx="7200799" cy="2808312"/>
        </p:xfrm>
        <a:graphic>
          <a:graphicData uri="http://schemas.openxmlformats.org/drawingml/2006/table">
            <a:tbl>
              <a:tblPr firstRow="1" firstCol="1" bandRow="1"/>
              <a:tblGrid>
                <a:gridCol w="7200799"/>
              </a:tblGrid>
              <a:tr h="2808312">
                <a:tc>
                  <a:txBody>
                    <a:bodyPr/>
                    <a:lstStyle/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title1 = 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멀티미디어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배움터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2.0"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title2 = 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모바일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멀티미디어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title3 = 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자바입문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이론과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실습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 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4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"&lt;caption&gt; 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베스트셀러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&lt;/caption&gt;"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4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4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순위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&lt;/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4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제목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&lt;/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4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"&lt;/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4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&lt;td&gt; 1 &lt;/td&gt; &lt;td&gt; "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title1 + 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 &lt;/td&gt; &lt;/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4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&lt;td&gt; 2 &lt;/td&gt; &lt;td&gt; "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title2 + 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 &lt;/td&gt; &lt;/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4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&lt;td&gt; 3 &lt;/td&gt; &lt;td&gt; "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title3 + 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 &lt;/td&gt; &lt;/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1609" marR="61609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95736" y="4365104"/>
            <a:ext cx="454892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6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8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r>
              <a:rPr lang="ko-KR" altLang="en-US" sz="1400" strike="sngStrike" dirty="0"/>
              <a:t>다자간 </a:t>
            </a:r>
            <a:r>
              <a:rPr lang="en-US" altLang="ko-KR" sz="1400" strike="sngStrike" dirty="0"/>
              <a:t>p2p </a:t>
            </a:r>
            <a:r>
              <a:rPr lang="ko-KR" altLang="en-US" sz="1400" strike="sngStrike" dirty="0"/>
              <a:t>화상 회의 기능 추가 </a:t>
            </a:r>
            <a:r>
              <a:rPr lang="en-US" altLang="ko-KR" sz="1400" strike="sngStrike" dirty="0"/>
              <a:t>(4</a:t>
            </a:r>
            <a:r>
              <a:rPr lang="ko-KR" altLang="en-US" sz="1400" strike="sngStrike" dirty="0"/>
              <a:t>명</a:t>
            </a:r>
            <a:r>
              <a:rPr lang="en-US" altLang="ko-KR" sz="1400" strike="sngStrike" dirty="0"/>
              <a:t>)</a:t>
            </a:r>
            <a:r>
              <a:rPr lang="ko-KR" altLang="en-US" sz="1400" strike="sngStrike" dirty="0"/>
              <a:t> </a:t>
            </a:r>
            <a:r>
              <a:rPr lang="en-US" altLang="ko-KR" sz="1400" strike="sngStrike" dirty="0"/>
              <a:t>#1</a:t>
            </a:r>
          </a:p>
          <a:p>
            <a:r>
              <a:rPr lang="ko-KR" altLang="en-US" sz="1400" dirty="0" smtClean="0"/>
              <a:t>자바스크립트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문법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특징</a:t>
            </a:r>
            <a:endParaRPr lang="en-US" altLang="ko-KR" sz="1400" dirty="0" smtClean="0"/>
          </a:p>
          <a:p>
            <a:pPr marL="742950" lvl="1" indent="-285750">
              <a:buFontTx/>
              <a:buChar char="-"/>
            </a:pPr>
            <a:r>
              <a:rPr lang="en-US" altLang="ko-KR" sz="1400" dirty="0" smtClean="0"/>
              <a:t>1. </a:t>
            </a:r>
            <a:r>
              <a:rPr lang="ko-KR" altLang="en-US" sz="1400" dirty="0" err="1" smtClean="0"/>
              <a:t>프로토타입</a:t>
            </a:r>
            <a:r>
              <a:rPr lang="ko-KR" altLang="en-US" sz="1400" dirty="0" smtClean="0"/>
              <a:t> 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en-US" altLang="ko-KR" sz="1400" dirty="0" smtClean="0"/>
              <a:t>2. </a:t>
            </a:r>
            <a:r>
              <a:rPr lang="ko-KR" altLang="en-US" sz="1400" dirty="0" err="1" smtClean="0"/>
              <a:t>호이스팅</a:t>
            </a:r>
            <a:endParaRPr lang="en-US" altLang="ko-KR" sz="1400" dirty="0" smtClean="0"/>
          </a:p>
          <a:p>
            <a:pPr marL="742950" lvl="1" indent="-285750">
              <a:buFontTx/>
              <a:buChar char="-"/>
            </a:pPr>
            <a:r>
              <a:rPr lang="en-US" altLang="ko-KR" sz="1400" dirty="0" smtClean="0"/>
              <a:t>3. </a:t>
            </a:r>
            <a:r>
              <a:rPr lang="ko-KR" altLang="en-US" sz="1400" dirty="0" err="1" smtClean="0"/>
              <a:t>스코프</a:t>
            </a:r>
            <a:endParaRPr lang="en-US" altLang="ko-KR" sz="1400" dirty="0" smtClean="0"/>
          </a:p>
          <a:p>
            <a:pPr marL="742950" lvl="1" indent="-285750">
              <a:buFontTx/>
              <a:buChar char="-"/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(1</a:t>
            </a:r>
            <a:r>
              <a:rPr lang="ko-KR" altLang="en-US" sz="1400" dirty="0" err="1" smtClean="0"/>
              <a:t>급객체</a:t>
            </a:r>
            <a:r>
              <a:rPr lang="en-US" altLang="ko-KR" sz="1400" dirty="0" smtClean="0"/>
              <a:t>)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 smtClean="0"/>
              <a:t>5. </a:t>
            </a:r>
            <a:r>
              <a:rPr lang="ko-KR" altLang="en-US" sz="1400" dirty="0" err="1" smtClean="0"/>
              <a:t>클로저</a:t>
            </a:r>
            <a:endParaRPr lang="en-US" altLang="ko-KR" sz="1400" dirty="0" smtClean="0"/>
          </a:p>
          <a:p>
            <a:pPr marL="742950" lvl="1" indent="-285750">
              <a:buFontTx/>
              <a:buChar char="-"/>
            </a:pPr>
            <a:r>
              <a:rPr lang="en-US" altLang="ko-KR" sz="1400" dirty="0" smtClean="0"/>
              <a:t>6. this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교안 참고 </a:t>
            </a:r>
            <a:r>
              <a:rPr lang="en-US" altLang="ko-KR" sz="1400" dirty="0" smtClean="0"/>
              <a:t>: </a:t>
            </a:r>
          </a:p>
          <a:p>
            <a:r>
              <a:rPr lang="ko-KR" altLang="en-US" sz="1400" dirty="0" err="1" smtClean="0"/>
              <a:t>웹프로그래밍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en-US" altLang="ko-KR" sz="1400" dirty="0" smtClean="0">
                <a:hlinkClick r:id="rId3"/>
              </a:rPr>
              <a:t>http</a:t>
            </a:r>
            <a:r>
              <a:rPr lang="en-US" altLang="ko-KR" sz="1400" dirty="0">
                <a:hlinkClick r:id="rId3"/>
              </a:rPr>
              <a:t>://</a:t>
            </a:r>
            <a:r>
              <a:rPr lang="en-US" altLang="ko-KR" sz="1400" dirty="0" smtClean="0">
                <a:hlinkClick r:id="rId3"/>
              </a:rPr>
              <a:t>cris.joongbu.ac.kr/course/2017-1/wp/ppt.html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기타 참고 자료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4"/>
              </a:rPr>
              <a:t>http://</a:t>
            </a:r>
            <a:r>
              <a:rPr lang="en-US" altLang="ko-KR" sz="1400" dirty="0" smtClean="0">
                <a:hlinkClick r:id="rId4"/>
              </a:rPr>
              <a:t>etna.emro.co.kr/wp-content/uploads/2014/08/JavaScript-Basicver-1.0.pdf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대화상자로 메시지 출력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ko-KR" sz="2000" dirty="0" smtClean="0"/>
              <a:t>대화상자</a:t>
            </a:r>
            <a:r>
              <a:rPr lang="en-US" altLang="ko-KR" sz="2000" dirty="0"/>
              <a:t>(dialog box)</a:t>
            </a:r>
            <a:r>
              <a:rPr lang="ko-KR" altLang="ko-KR" sz="2000" dirty="0"/>
              <a:t>를 만들어 화면에 메시지를 출력하거나 키보드로부터 입력을 받을 수 있는 </a:t>
            </a:r>
            <a:r>
              <a:rPr lang="ko-KR" altLang="en-US" sz="2000" dirty="0" smtClean="0"/>
              <a:t>세가지 </a:t>
            </a:r>
            <a:r>
              <a:rPr lang="ko-KR" altLang="ko-KR" sz="2000" dirty="0" smtClean="0"/>
              <a:t>방법</a:t>
            </a:r>
            <a:endParaRPr lang="en-US" altLang="ko-KR" sz="2000" dirty="0" smtClean="0"/>
          </a:p>
          <a:p>
            <a:pPr latinLnBrk="0"/>
            <a:r>
              <a:rPr lang="en-US" altLang="ko-KR" sz="2000" b="1" dirty="0">
                <a:latin typeface="Consolas" pitchFamily="49" charset="0"/>
                <a:cs typeface="Consolas" pitchFamily="49" charset="0"/>
              </a:rPr>
              <a:t>alert() </a:t>
            </a:r>
            <a:r>
              <a:rPr lang="ko-KR" altLang="en-US" sz="2000" dirty="0" smtClean="0"/>
              <a:t>명령어</a:t>
            </a:r>
            <a:endParaRPr lang="en-US" altLang="ko-KR" sz="2000" dirty="0" smtClean="0"/>
          </a:p>
          <a:p>
            <a:pPr lvl="1" latinLnBrk="0"/>
            <a:r>
              <a:rPr lang="ko-KR" altLang="en-US" sz="1600" dirty="0" smtClean="0"/>
              <a:t>사용자에게 </a:t>
            </a:r>
            <a:r>
              <a:rPr lang="ko-KR" altLang="en-US" sz="1600" dirty="0"/>
              <a:t>경고사항이나 메시지를 </a:t>
            </a:r>
            <a:r>
              <a:rPr lang="ko-KR" altLang="en-US" sz="1600" dirty="0" smtClean="0"/>
              <a:t>전달</a:t>
            </a:r>
            <a:endParaRPr lang="en-US" altLang="ko-KR" sz="1600" dirty="0" smtClean="0"/>
          </a:p>
          <a:p>
            <a:pPr lvl="1" latinLnBrk="0"/>
            <a:r>
              <a:rPr lang="en-US" altLang="ko-KR" sz="1600" dirty="0" smtClean="0"/>
              <a:t>"</a:t>
            </a:r>
            <a:r>
              <a:rPr lang="ko-KR" altLang="en-US" sz="1600" dirty="0"/>
              <a:t>확인</a:t>
            </a:r>
            <a:r>
              <a:rPr lang="en-US" altLang="ko-KR" sz="1600" dirty="0"/>
              <a:t>" </a:t>
            </a:r>
            <a:r>
              <a:rPr lang="ko-KR" altLang="en-US" sz="1600" dirty="0"/>
              <a:t>버튼을 클릭하지 않으면 다음 자바스크립트 </a:t>
            </a:r>
            <a:r>
              <a:rPr lang="ko-KR" altLang="en-US" sz="1600" dirty="0" smtClean="0"/>
              <a:t>문장이 </a:t>
            </a:r>
            <a:r>
              <a:rPr lang="ko-KR" altLang="en-US" sz="1600" dirty="0"/>
              <a:t>실행되지 </a:t>
            </a:r>
            <a:r>
              <a:rPr lang="ko-KR" altLang="en-US" sz="1600" dirty="0" smtClean="0"/>
              <a:t>않음</a:t>
            </a:r>
            <a:endParaRPr lang="en-US" altLang="ko-KR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475656" y="3501008"/>
          <a:ext cx="5472608" cy="579522"/>
        </p:xfrm>
        <a:graphic>
          <a:graphicData uri="http://schemas.openxmlformats.org/drawingml/2006/table">
            <a:tbl>
              <a:tblPr firstRow="1" firstCol="1" bandRow="1"/>
              <a:tblGrid>
                <a:gridCol w="5472608"/>
              </a:tblGrid>
              <a:tr h="579522">
                <a:tc>
                  <a:txBody>
                    <a:bodyPr/>
                    <a:lstStyle/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alert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"HTML5 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프로그래밍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\n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웹사이트로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이동합니다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."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2051720" y="4110778"/>
            <a:ext cx="3758669" cy="1929329"/>
          </a:xfrm>
          <a:prstGeom prst="rect">
            <a:avLst/>
          </a:prstGeom>
        </p:spPr>
      </p:pic>
      <p:pic>
        <p:nvPicPr>
          <p:cNvPr id="10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3419872" y="5075442"/>
            <a:ext cx="3317761" cy="13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확인 입력 받기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>
                <a:latin typeface="Consolas" pitchFamily="49" charset="0"/>
                <a:cs typeface="Consolas" pitchFamily="49" charset="0"/>
              </a:rPr>
              <a:t>confirm() </a:t>
            </a:r>
            <a:r>
              <a:rPr lang="ko-KR" altLang="en-US" sz="2000" dirty="0" smtClean="0"/>
              <a:t>명령어</a:t>
            </a:r>
            <a:endParaRPr lang="en-US" altLang="ko-KR" sz="2000" dirty="0" smtClean="0"/>
          </a:p>
          <a:p>
            <a:pPr lvl="1"/>
            <a:r>
              <a:rPr lang="ko-KR" altLang="ko-KR" sz="1800" dirty="0" smtClean="0"/>
              <a:t>사용자에게</a:t>
            </a:r>
            <a:r>
              <a:rPr lang="en-US" altLang="ko-KR" sz="1800" dirty="0" smtClean="0"/>
              <a:t> Yes/No </a:t>
            </a:r>
            <a:r>
              <a:rPr lang="ko-KR" altLang="ko-KR" sz="1800" dirty="0" smtClean="0"/>
              <a:t>선택을 입력받기 위해 사용하는 방식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대화상자 내에 메시지를 표시하고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확인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취소</a:t>
            </a:r>
            <a:r>
              <a:rPr lang="en-US" altLang="ko-KR" sz="1800" dirty="0" smtClean="0"/>
              <a:t>”  </a:t>
            </a:r>
            <a:r>
              <a:rPr lang="ko-KR" altLang="en-US" sz="1800" dirty="0" smtClean="0"/>
              <a:t>버튼 표시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버튼을 클릭할 때까지 실행을 대기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확인 버튼을 누르면 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취소 버튼을 누르면 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ko-KR" altLang="en-US" sz="1800" dirty="0" smtClean="0"/>
              <a:t>를 반</a:t>
            </a:r>
            <a:r>
              <a:rPr lang="ko-KR" altLang="en-US" sz="1800" dirty="0"/>
              <a:t>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05278" y="3356992"/>
          <a:ext cx="5688632" cy="720080"/>
        </p:xfrm>
        <a:graphic>
          <a:graphicData uri="http://schemas.openxmlformats.org/drawingml/2006/table">
            <a:tbl>
              <a:tblPr firstRow="1" firstCol="1" bandRow="1"/>
              <a:tblGrid>
                <a:gridCol w="5688632"/>
              </a:tblGrid>
              <a:tr h="720080">
                <a:tc>
                  <a:txBody>
                    <a:bodyPr/>
                    <a:lstStyle/>
                    <a:p>
                      <a:pPr marL="1270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answer = </a:t>
                      </a:r>
                      <a:r>
                        <a:rPr lang="en-US" sz="14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confirm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주문한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서적을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결재하시겠습니까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?"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1270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4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"Answer = "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answer + 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</a:t>
                      </a:r>
                      <a:r>
                        <a:rPr lang="en-US" sz="1400" kern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484237" y="4112107"/>
            <a:ext cx="6913868" cy="2547789"/>
            <a:chOff x="1957070" y="2465387"/>
            <a:chExt cx="5229860" cy="1927225"/>
          </a:xfrm>
        </p:grpSpPr>
        <p:pic>
          <p:nvPicPr>
            <p:cNvPr id="19" name="그림 1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83760" y="2465387"/>
              <a:ext cx="1990090" cy="1187450"/>
            </a:xfrm>
            <a:prstGeom prst="rect">
              <a:avLst/>
            </a:prstGeom>
          </p:spPr>
        </p:pic>
        <p:pic>
          <p:nvPicPr>
            <p:cNvPr id="20" name="그림 1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196840" y="3205162"/>
              <a:ext cx="1990090" cy="1187450"/>
            </a:xfrm>
            <a:prstGeom prst="rect">
              <a:avLst/>
            </a:prstGeom>
          </p:spPr>
        </p:pic>
        <p:pic>
          <p:nvPicPr>
            <p:cNvPr id="21" name="그림 11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957070" y="2732722"/>
              <a:ext cx="1990090" cy="1187450"/>
            </a:xfrm>
            <a:prstGeom prst="rect">
              <a:avLst/>
            </a:prstGeom>
          </p:spPr>
        </p:pic>
        <p:pic>
          <p:nvPicPr>
            <p:cNvPr id="22" name="그림 12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018030" y="3205162"/>
              <a:ext cx="2360930" cy="847725"/>
            </a:xfrm>
            <a:prstGeom prst="rect">
              <a:avLst/>
            </a:prstGeom>
          </p:spPr>
        </p:pic>
        <p:sp>
          <p:nvSpPr>
            <p:cNvPr id="23" name="Freeform 22"/>
            <p:cNvSpPr/>
            <p:nvPr/>
          </p:nvSpPr>
          <p:spPr>
            <a:xfrm>
              <a:off x="3521075" y="2962592"/>
              <a:ext cx="1162685" cy="847725"/>
            </a:xfrm>
            <a:custGeom>
              <a:avLst/>
              <a:gdLst>
                <a:gd name="connsiteX0" fmla="*/ 10376 w 1042763"/>
                <a:gd name="connsiteY0" fmla="*/ 963028 h 963028"/>
                <a:gd name="connsiteX1" fmla="*/ 148027 w 1042763"/>
                <a:gd name="connsiteY1" fmla="*/ 137119 h 963028"/>
                <a:gd name="connsiteX2" fmla="*/ 1042763 w 1042763"/>
                <a:gd name="connsiteY2" fmla="*/ 9299 h 963028"/>
                <a:gd name="connsiteX0" fmla="*/ 926 w 1033313"/>
                <a:gd name="connsiteY0" fmla="*/ 958908 h 958908"/>
                <a:gd name="connsiteX1" fmla="*/ 381957 w 1033313"/>
                <a:gd name="connsiteY1" fmla="*/ 159597 h 958908"/>
                <a:gd name="connsiteX2" fmla="*/ 1033313 w 1033313"/>
                <a:gd name="connsiteY2" fmla="*/ 5179 h 958908"/>
                <a:gd name="connsiteX0" fmla="*/ 864 w 1033251"/>
                <a:gd name="connsiteY0" fmla="*/ 958908 h 958908"/>
                <a:gd name="connsiteX1" fmla="*/ 399279 w 1033251"/>
                <a:gd name="connsiteY1" fmla="*/ 159597 h 958908"/>
                <a:gd name="connsiteX2" fmla="*/ 1033251 w 1033251"/>
                <a:gd name="connsiteY2" fmla="*/ 5179 h 958908"/>
                <a:gd name="connsiteX0" fmla="*/ 1034 w 1033421"/>
                <a:gd name="connsiteY0" fmla="*/ 968328 h 968328"/>
                <a:gd name="connsiteX1" fmla="*/ 399449 w 1033421"/>
                <a:gd name="connsiteY1" fmla="*/ 169017 h 968328"/>
                <a:gd name="connsiteX2" fmla="*/ 1033421 w 1033421"/>
                <a:gd name="connsiteY2" fmla="*/ 14599 h 968328"/>
                <a:gd name="connsiteX0" fmla="*/ 1622 w 888333"/>
                <a:gd name="connsiteY0" fmla="*/ 958908 h 958908"/>
                <a:gd name="connsiteX1" fmla="*/ 254361 w 888333"/>
                <a:gd name="connsiteY1" fmla="*/ 159597 h 958908"/>
                <a:gd name="connsiteX2" fmla="*/ 888333 w 888333"/>
                <a:gd name="connsiteY2" fmla="*/ 5179 h 958908"/>
                <a:gd name="connsiteX0" fmla="*/ 3134 w 889845"/>
                <a:gd name="connsiteY0" fmla="*/ 955325 h 955325"/>
                <a:gd name="connsiteX1" fmla="*/ 186336 w 889845"/>
                <a:gd name="connsiteY1" fmla="*/ 244616 h 955325"/>
                <a:gd name="connsiteX2" fmla="*/ 889845 w 889845"/>
                <a:gd name="connsiteY2" fmla="*/ 1596 h 95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845" h="955325">
                  <a:moveTo>
                    <a:pt x="3134" y="955325"/>
                  </a:moveTo>
                  <a:cubicBezTo>
                    <a:pt x="-14073" y="621848"/>
                    <a:pt x="38551" y="403571"/>
                    <a:pt x="186336" y="244616"/>
                  </a:cubicBezTo>
                  <a:cubicBezTo>
                    <a:pt x="334121" y="85661"/>
                    <a:pt x="528509" y="-13972"/>
                    <a:pt x="889845" y="1596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4" name="Freeform 23"/>
            <p:cNvSpPr/>
            <p:nvPr/>
          </p:nvSpPr>
          <p:spPr>
            <a:xfrm rot="21155886">
              <a:off x="3963670" y="3828732"/>
              <a:ext cx="1454150" cy="246380"/>
            </a:xfrm>
            <a:custGeom>
              <a:avLst/>
              <a:gdLst>
                <a:gd name="connsiteX0" fmla="*/ 0 w 1347019"/>
                <a:gd name="connsiteY0" fmla="*/ 0 h 216842"/>
                <a:gd name="connsiteX1" fmla="*/ 717755 w 1347019"/>
                <a:gd name="connsiteY1" fmla="*/ 216310 h 216842"/>
                <a:gd name="connsiteX2" fmla="*/ 1347019 w 1347019"/>
                <a:gd name="connsiteY2" fmla="*/ 49161 h 21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7019" h="216842">
                  <a:moveTo>
                    <a:pt x="0" y="0"/>
                  </a:moveTo>
                  <a:cubicBezTo>
                    <a:pt x="246626" y="104058"/>
                    <a:pt x="493252" y="208117"/>
                    <a:pt x="717755" y="216310"/>
                  </a:cubicBezTo>
                  <a:cubicBezTo>
                    <a:pt x="942258" y="224503"/>
                    <a:pt x="1144638" y="136832"/>
                    <a:pt x="1347019" y="49161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515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입력 받기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 smtClean="0">
                <a:latin typeface="Consolas" pitchFamily="49" charset="0"/>
                <a:cs typeface="Consolas" pitchFamily="49" charset="0"/>
              </a:rPr>
              <a:t>prompt() </a:t>
            </a:r>
            <a:r>
              <a:rPr lang="ko-KR" altLang="en-US" sz="2000" dirty="0"/>
              <a:t>명령어</a:t>
            </a:r>
            <a:endParaRPr lang="en-US" altLang="ko-KR" sz="2000" dirty="0"/>
          </a:p>
          <a:p>
            <a:pPr lvl="1"/>
            <a:r>
              <a:rPr lang="ko-KR" altLang="ko-KR" sz="1800" dirty="0" smtClean="0"/>
              <a:t>사용자로부터 </a:t>
            </a:r>
            <a:r>
              <a:rPr lang="ko-KR" altLang="ko-KR" sz="1800" dirty="0"/>
              <a:t>키보드를 통해 문자열을 입력 </a:t>
            </a:r>
            <a:r>
              <a:rPr lang="ko-KR" altLang="en-US" sz="1800" dirty="0" smtClean="0"/>
              <a:t>받는다</a:t>
            </a:r>
            <a:endParaRPr lang="en-US" altLang="ko-KR" sz="1800" dirty="0" smtClean="0"/>
          </a:p>
          <a:p>
            <a:pPr lvl="1"/>
            <a:r>
              <a:rPr lang="ko-KR" altLang="ko-KR" sz="1800" dirty="0"/>
              <a:t>대화상자 내에 </a:t>
            </a:r>
            <a:r>
              <a:rPr lang="ko-KR" altLang="ko-KR" sz="1800" dirty="0" smtClean="0"/>
              <a:t>메시지와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초기입력값이  </a:t>
            </a:r>
            <a:r>
              <a:rPr lang="ko-KR" altLang="ko-KR" sz="1800" dirty="0" smtClean="0"/>
              <a:t>입력 상자</a:t>
            </a:r>
            <a:r>
              <a:rPr lang="ko-KR" altLang="en-US" sz="1800" dirty="0" smtClean="0"/>
              <a:t>와 함께</a:t>
            </a:r>
            <a:r>
              <a:rPr lang="ko-KR" altLang="ko-KR" sz="1800" dirty="0" smtClean="0"/>
              <a:t> 표시</a:t>
            </a:r>
            <a:r>
              <a:rPr lang="ko-KR" altLang="en-US" sz="1800" dirty="0" smtClean="0"/>
              <a:t>됨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“</a:t>
            </a:r>
            <a:r>
              <a:rPr lang="ko-KR" altLang="ko-KR" sz="1800" dirty="0" smtClean="0"/>
              <a:t>확인</a:t>
            </a:r>
            <a:r>
              <a:rPr lang="en-US" altLang="ko-KR" sz="1800" dirty="0" smtClean="0"/>
              <a:t>”</a:t>
            </a:r>
            <a:r>
              <a:rPr lang="ko-KR" altLang="ko-KR" sz="1800" dirty="0" smtClean="0"/>
              <a:t>을 </a:t>
            </a:r>
            <a:r>
              <a:rPr lang="ko-KR" altLang="ko-KR" sz="1800" dirty="0"/>
              <a:t>누르면 </a:t>
            </a:r>
            <a:r>
              <a:rPr lang="ko-KR" altLang="ko-KR" sz="1800" dirty="0" smtClean="0"/>
              <a:t>입력된 </a:t>
            </a:r>
            <a:r>
              <a:rPr lang="ko-KR" altLang="ko-KR" sz="1800" dirty="0"/>
              <a:t>문자열</a:t>
            </a:r>
            <a:r>
              <a:rPr lang="en-US" altLang="ko-KR" sz="1800" dirty="0"/>
              <a:t>, </a:t>
            </a:r>
            <a:r>
              <a:rPr lang="en-US" altLang="ko-KR" sz="1800" dirty="0" smtClean="0"/>
              <a:t>“</a:t>
            </a:r>
            <a:r>
              <a:rPr lang="ko-KR" altLang="ko-KR" sz="1800" dirty="0" smtClean="0"/>
              <a:t>취소</a:t>
            </a:r>
            <a:r>
              <a:rPr lang="en-US" altLang="ko-KR" sz="1800" dirty="0" smtClean="0"/>
              <a:t>”</a:t>
            </a:r>
            <a:r>
              <a:rPr lang="ko-KR" altLang="ko-KR" sz="1800" dirty="0" smtClean="0"/>
              <a:t>를 </a:t>
            </a:r>
            <a:r>
              <a:rPr lang="ko-KR" altLang="ko-KR" sz="1800" dirty="0"/>
              <a:t>누르면 </a:t>
            </a: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null</a:t>
            </a:r>
            <a:r>
              <a:rPr lang="ko-KR" altLang="ko-KR" sz="1800" dirty="0"/>
              <a:t>을 </a:t>
            </a:r>
            <a:r>
              <a:rPr lang="ko-KR" altLang="en-US" sz="1800" dirty="0" smtClean="0"/>
              <a:t>반환</a:t>
            </a:r>
            <a:endParaRPr lang="en-US" altLang="ko-KR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43608" y="3068960"/>
          <a:ext cx="7056784" cy="864096"/>
        </p:xfrm>
        <a:graphic>
          <a:graphicData uri="http://schemas.openxmlformats.org/drawingml/2006/table">
            <a:tbl>
              <a:tblPr firstRow="1" firstCol="1" bandRow="1"/>
              <a:tblGrid>
                <a:gridCol w="7056784"/>
              </a:tblGrid>
              <a:tr h="864096">
                <a:tc>
                  <a:txBody>
                    <a:bodyPr/>
                    <a:lstStyle/>
                    <a:p>
                      <a:pPr marL="1270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answer = </a:t>
                      </a:r>
                      <a:r>
                        <a:rPr lang="en-US" sz="14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prompt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서적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제목을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입력해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주세요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."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모바일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멀티미디어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1270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4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"Answer = "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answer + 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</a:t>
                      </a:r>
                      <a:r>
                        <a:rPr lang="en-US" sz="1400" kern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115616" y="4000098"/>
            <a:ext cx="7363884" cy="2669262"/>
            <a:chOff x="35905" y="1113650"/>
            <a:chExt cx="5193043" cy="1882813"/>
          </a:xfrm>
        </p:grpSpPr>
        <p:pic>
          <p:nvPicPr>
            <p:cNvPr id="16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2525" y="1179192"/>
              <a:ext cx="2146423" cy="1280437"/>
            </a:xfrm>
            <a:prstGeom prst="rect">
              <a:avLst/>
            </a:prstGeom>
          </p:spPr>
        </p:pic>
        <p:pic>
          <p:nvPicPr>
            <p:cNvPr id="17" name="그림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8468" y="1982847"/>
              <a:ext cx="2227656" cy="978194"/>
            </a:xfrm>
            <a:prstGeom prst="rect">
              <a:avLst/>
            </a:prstGeom>
          </p:spPr>
        </p:pic>
        <p:pic>
          <p:nvPicPr>
            <p:cNvPr id="18" name="그림 1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05" y="1113650"/>
              <a:ext cx="2146423" cy="1280437"/>
            </a:xfrm>
            <a:prstGeom prst="rect">
              <a:avLst/>
            </a:prstGeom>
          </p:spPr>
        </p:pic>
        <p:pic>
          <p:nvPicPr>
            <p:cNvPr id="19" name="그림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037" y="1635751"/>
              <a:ext cx="2227656" cy="978194"/>
            </a:xfrm>
            <a:prstGeom prst="rect">
              <a:avLst/>
            </a:prstGeom>
          </p:spPr>
        </p:pic>
        <p:sp>
          <p:nvSpPr>
            <p:cNvPr id="20" name="Text Box 6"/>
            <p:cNvSpPr txBox="1"/>
            <p:nvPr/>
          </p:nvSpPr>
          <p:spPr>
            <a:xfrm>
              <a:off x="181417" y="2691413"/>
              <a:ext cx="845612" cy="305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1400" b="1" kern="100">
                  <a:solidFill>
                    <a:srgbClr val="C00000"/>
                  </a:solidFill>
                  <a:effectLst/>
                  <a:ea typeface="맑은 고딕"/>
                  <a:cs typeface="Times New Roman"/>
                </a:rPr>
                <a:t>초기입력값</a:t>
              </a:r>
              <a:endParaRPr lang="ko-KR" sz="14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18716984">
              <a:off x="298008" y="2282568"/>
              <a:ext cx="427075" cy="330257"/>
            </a:xfrm>
            <a:custGeom>
              <a:avLst/>
              <a:gdLst>
                <a:gd name="connsiteX0" fmla="*/ 10376 w 1042763"/>
                <a:gd name="connsiteY0" fmla="*/ 963028 h 963028"/>
                <a:gd name="connsiteX1" fmla="*/ 148027 w 1042763"/>
                <a:gd name="connsiteY1" fmla="*/ 137119 h 963028"/>
                <a:gd name="connsiteX2" fmla="*/ 1042763 w 1042763"/>
                <a:gd name="connsiteY2" fmla="*/ 9299 h 963028"/>
                <a:gd name="connsiteX0" fmla="*/ 926 w 1033313"/>
                <a:gd name="connsiteY0" fmla="*/ 958908 h 958908"/>
                <a:gd name="connsiteX1" fmla="*/ 381957 w 1033313"/>
                <a:gd name="connsiteY1" fmla="*/ 159597 h 958908"/>
                <a:gd name="connsiteX2" fmla="*/ 1033313 w 1033313"/>
                <a:gd name="connsiteY2" fmla="*/ 5179 h 958908"/>
                <a:gd name="connsiteX0" fmla="*/ 864 w 1033251"/>
                <a:gd name="connsiteY0" fmla="*/ 958908 h 958908"/>
                <a:gd name="connsiteX1" fmla="*/ 399279 w 1033251"/>
                <a:gd name="connsiteY1" fmla="*/ 159597 h 958908"/>
                <a:gd name="connsiteX2" fmla="*/ 1033251 w 1033251"/>
                <a:gd name="connsiteY2" fmla="*/ 5179 h 958908"/>
                <a:gd name="connsiteX0" fmla="*/ 1034 w 1033421"/>
                <a:gd name="connsiteY0" fmla="*/ 968328 h 968328"/>
                <a:gd name="connsiteX1" fmla="*/ 399449 w 1033421"/>
                <a:gd name="connsiteY1" fmla="*/ 169017 h 968328"/>
                <a:gd name="connsiteX2" fmla="*/ 1033421 w 1033421"/>
                <a:gd name="connsiteY2" fmla="*/ 14599 h 968328"/>
                <a:gd name="connsiteX0" fmla="*/ 1622 w 888333"/>
                <a:gd name="connsiteY0" fmla="*/ 958908 h 958908"/>
                <a:gd name="connsiteX1" fmla="*/ 254361 w 888333"/>
                <a:gd name="connsiteY1" fmla="*/ 159597 h 958908"/>
                <a:gd name="connsiteX2" fmla="*/ 888333 w 888333"/>
                <a:gd name="connsiteY2" fmla="*/ 5179 h 958908"/>
                <a:gd name="connsiteX0" fmla="*/ 3134 w 889845"/>
                <a:gd name="connsiteY0" fmla="*/ 955325 h 955325"/>
                <a:gd name="connsiteX1" fmla="*/ 186336 w 889845"/>
                <a:gd name="connsiteY1" fmla="*/ 244616 h 955325"/>
                <a:gd name="connsiteX2" fmla="*/ 889845 w 889845"/>
                <a:gd name="connsiteY2" fmla="*/ 1596 h 955325"/>
                <a:gd name="connsiteX0" fmla="*/ 1681 w 888392"/>
                <a:gd name="connsiteY0" fmla="*/ 954570 h 954570"/>
                <a:gd name="connsiteX1" fmla="*/ 249387 w 888392"/>
                <a:gd name="connsiteY1" fmla="*/ 348031 h 954570"/>
                <a:gd name="connsiteX2" fmla="*/ 888392 w 888392"/>
                <a:gd name="connsiteY2" fmla="*/ 841 h 954570"/>
                <a:gd name="connsiteX0" fmla="*/ 1681 w 888392"/>
                <a:gd name="connsiteY0" fmla="*/ 1023592 h 1023592"/>
                <a:gd name="connsiteX1" fmla="*/ 249387 w 888392"/>
                <a:gd name="connsiteY1" fmla="*/ 417053 h 1023592"/>
                <a:gd name="connsiteX2" fmla="*/ 888392 w 888392"/>
                <a:gd name="connsiteY2" fmla="*/ 69863 h 1023592"/>
                <a:gd name="connsiteX0" fmla="*/ 96465 w 983176"/>
                <a:gd name="connsiteY0" fmla="*/ 1023592 h 1023592"/>
                <a:gd name="connsiteX1" fmla="*/ 344171 w 983176"/>
                <a:gd name="connsiteY1" fmla="*/ 417053 h 1023592"/>
                <a:gd name="connsiteX2" fmla="*/ 983176 w 983176"/>
                <a:gd name="connsiteY2" fmla="*/ 69863 h 1023592"/>
                <a:gd name="connsiteX0" fmla="*/ 1059 w 887770"/>
                <a:gd name="connsiteY0" fmla="*/ 1023592 h 1023592"/>
                <a:gd name="connsiteX1" fmla="*/ 248765 w 887770"/>
                <a:gd name="connsiteY1" fmla="*/ 417053 h 1023592"/>
                <a:gd name="connsiteX2" fmla="*/ 887770 w 887770"/>
                <a:gd name="connsiteY2" fmla="*/ 69863 h 1023592"/>
                <a:gd name="connsiteX0" fmla="*/ 1059 w 887770"/>
                <a:gd name="connsiteY0" fmla="*/ 954365 h 954365"/>
                <a:gd name="connsiteX1" fmla="*/ 248765 w 887770"/>
                <a:gd name="connsiteY1" fmla="*/ 347826 h 954365"/>
                <a:gd name="connsiteX2" fmla="*/ 887770 w 887770"/>
                <a:gd name="connsiteY2" fmla="*/ 636 h 954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7770" h="954365">
                  <a:moveTo>
                    <a:pt x="1059" y="954365"/>
                  </a:moveTo>
                  <a:cubicBezTo>
                    <a:pt x="-16148" y="620888"/>
                    <a:pt x="180967" y="446198"/>
                    <a:pt x="248765" y="347826"/>
                  </a:cubicBezTo>
                  <a:cubicBezTo>
                    <a:pt x="306438" y="259747"/>
                    <a:pt x="526434" y="-14932"/>
                    <a:pt x="887770" y="636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ea typeface="맑은 고딕"/>
                  <a:cs typeface="Times New Roman"/>
                </a:rPr>
                <a:t> </a:t>
              </a:r>
              <a:endParaRPr lang="ko-KR" sz="10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18716984">
              <a:off x="2665762" y="1780904"/>
              <a:ext cx="399752" cy="576789"/>
            </a:xfrm>
            <a:custGeom>
              <a:avLst/>
              <a:gdLst>
                <a:gd name="connsiteX0" fmla="*/ 10376 w 1042763"/>
                <a:gd name="connsiteY0" fmla="*/ 963028 h 963028"/>
                <a:gd name="connsiteX1" fmla="*/ 148027 w 1042763"/>
                <a:gd name="connsiteY1" fmla="*/ 137119 h 963028"/>
                <a:gd name="connsiteX2" fmla="*/ 1042763 w 1042763"/>
                <a:gd name="connsiteY2" fmla="*/ 9299 h 963028"/>
                <a:gd name="connsiteX0" fmla="*/ 926 w 1033313"/>
                <a:gd name="connsiteY0" fmla="*/ 958908 h 958908"/>
                <a:gd name="connsiteX1" fmla="*/ 381957 w 1033313"/>
                <a:gd name="connsiteY1" fmla="*/ 159597 h 958908"/>
                <a:gd name="connsiteX2" fmla="*/ 1033313 w 1033313"/>
                <a:gd name="connsiteY2" fmla="*/ 5179 h 958908"/>
                <a:gd name="connsiteX0" fmla="*/ 864 w 1033251"/>
                <a:gd name="connsiteY0" fmla="*/ 958908 h 958908"/>
                <a:gd name="connsiteX1" fmla="*/ 399279 w 1033251"/>
                <a:gd name="connsiteY1" fmla="*/ 159597 h 958908"/>
                <a:gd name="connsiteX2" fmla="*/ 1033251 w 1033251"/>
                <a:gd name="connsiteY2" fmla="*/ 5179 h 958908"/>
                <a:gd name="connsiteX0" fmla="*/ 1034 w 1033421"/>
                <a:gd name="connsiteY0" fmla="*/ 968328 h 968328"/>
                <a:gd name="connsiteX1" fmla="*/ 399449 w 1033421"/>
                <a:gd name="connsiteY1" fmla="*/ 169017 h 968328"/>
                <a:gd name="connsiteX2" fmla="*/ 1033421 w 1033421"/>
                <a:gd name="connsiteY2" fmla="*/ 14599 h 968328"/>
                <a:gd name="connsiteX0" fmla="*/ 1622 w 888333"/>
                <a:gd name="connsiteY0" fmla="*/ 958908 h 958908"/>
                <a:gd name="connsiteX1" fmla="*/ 254361 w 888333"/>
                <a:gd name="connsiteY1" fmla="*/ 159597 h 958908"/>
                <a:gd name="connsiteX2" fmla="*/ 888333 w 888333"/>
                <a:gd name="connsiteY2" fmla="*/ 5179 h 958908"/>
                <a:gd name="connsiteX0" fmla="*/ 3134 w 889845"/>
                <a:gd name="connsiteY0" fmla="*/ 955325 h 955325"/>
                <a:gd name="connsiteX1" fmla="*/ 186336 w 889845"/>
                <a:gd name="connsiteY1" fmla="*/ 244616 h 955325"/>
                <a:gd name="connsiteX2" fmla="*/ 889845 w 889845"/>
                <a:gd name="connsiteY2" fmla="*/ 1596 h 955325"/>
                <a:gd name="connsiteX0" fmla="*/ 1681 w 888392"/>
                <a:gd name="connsiteY0" fmla="*/ 954570 h 954570"/>
                <a:gd name="connsiteX1" fmla="*/ 249387 w 888392"/>
                <a:gd name="connsiteY1" fmla="*/ 348031 h 954570"/>
                <a:gd name="connsiteX2" fmla="*/ 888392 w 888392"/>
                <a:gd name="connsiteY2" fmla="*/ 841 h 954570"/>
                <a:gd name="connsiteX0" fmla="*/ 1681 w 888392"/>
                <a:gd name="connsiteY0" fmla="*/ 1023592 h 1023592"/>
                <a:gd name="connsiteX1" fmla="*/ 249387 w 888392"/>
                <a:gd name="connsiteY1" fmla="*/ 417053 h 1023592"/>
                <a:gd name="connsiteX2" fmla="*/ 888392 w 888392"/>
                <a:gd name="connsiteY2" fmla="*/ 69863 h 1023592"/>
                <a:gd name="connsiteX0" fmla="*/ 96465 w 983176"/>
                <a:gd name="connsiteY0" fmla="*/ 1023592 h 1023592"/>
                <a:gd name="connsiteX1" fmla="*/ 344171 w 983176"/>
                <a:gd name="connsiteY1" fmla="*/ 417053 h 1023592"/>
                <a:gd name="connsiteX2" fmla="*/ 983176 w 983176"/>
                <a:gd name="connsiteY2" fmla="*/ 69863 h 1023592"/>
                <a:gd name="connsiteX0" fmla="*/ 1059 w 887770"/>
                <a:gd name="connsiteY0" fmla="*/ 1023592 h 1023592"/>
                <a:gd name="connsiteX1" fmla="*/ 248765 w 887770"/>
                <a:gd name="connsiteY1" fmla="*/ 417053 h 1023592"/>
                <a:gd name="connsiteX2" fmla="*/ 887770 w 887770"/>
                <a:gd name="connsiteY2" fmla="*/ 69863 h 1023592"/>
                <a:gd name="connsiteX0" fmla="*/ 1059 w 887770"/>
                <a:gd name="connsiteY0" fmla="*/ 954365 h 954365"/>
                <a:gd name="connsiteX1" fmla="*/ 248765 w 887770"/>
                <a:gd name="connsiteY1" fmla="*/ 347826 h 954365"/>
                <a:gd name="connsiteX2" fmla="*/ 887770 w 887770"/>
                <a:gd name="connsiteY2" fmla="*/ 636 h 954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7770" h="954365">
                  <a:moveTo>
                    <a:pt x="1059" y="954365"/>
                  </a:moveTo>
                  <a:cubicBezTo>
                    <a:pt x="-16148" y="620888"/>
                    <a:pt x="180967" y="446198"/>
                    <a:pt x="248765" y="347826"/>
                  </a:cubicBezTo>
                  <a:cubicBezTo>
                    <a:pt x="306438" y="259747"/>
                    <a:pt x="526434" y="-14932"/>
                    <a:pt x="887770" y="636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ea typeface="맑은 고딕"/>
                  <a:cs typeface="Times New Roman"/>
                </a:rPr>
                <a:t> </a:t>
              </a:r>
              <a:endParaRPr lang="ko-KR" sz="10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32" name="Text Box 9"/>
            <p:cNvSpPr txBox="1"/>
            <p:nvPr/>
          </p:nvSpPr>
          <p:spPr>
            <a:xfrm>
              <a:off x="2309750" y="1508167"/>
              <a:ext cx="1020227" cy="32042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1200" b="1" kern="100" dirty="0">
                  <a:solidFill>
                    <a:srgbClr val="C00000"/>
                  </a:solidFill>
                  <a:effectLst/>
                  <a:ea typeface="맑은 고딕"/>
                  <a:cs typeface="Times New Roman"/>
                </a:rPr>
                <a:t>사용자입력값</a:t>
              </a:r>
              <a:endParaRPr lang="ko-KR" sz="1400" kern="100" dirty="0">
                <a:effectLst/>
                <a:ea typeface="맑은 고딕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5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제어문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000" dirty="0"/>
              <a:t>제어문으로 </a:t>
            </a:r>
            <a:r>
              <a:rPr lang="en-US" altLang="ko-KR" sz="2000" b="1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ko-KR" sz="2000" dirty="0"/>
              <a:t>문과 </a:t>
            </a:r>
            <a:r>
              <a:rPr lang="en-US" altLang="ko-KR" sz="2000" b="1" dirty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altLang="ko-KR" sz="2000" dirty="0"/>
              <a:t> </a:t>
            </a:r>
            <a:r>
              <a:rPr lang="ko-KR" altLang="ko-KR" sz="2000" dirty="0"/>
              <a:t>문을 </a:t>
            </a:r>
            <a:r>
              <a:rPr lang="ko-KR" altLang="ko-KR" sz="2000" dirty="0" smtClean="0"/>
              <a:t>제공</a:t>
            </a:r>
            <a:endParaRPr lang="ko-KR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83568" y="1988840"/>
          <a:ext cx="7992888" cy="446849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872208"/>
                <a:gridCol w="3908842"/>
                <a:gridCol w="2211838"/>
              </a:tblGrid>
              <a:tr h="2622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자바스크립트</a:t>
                      </a:r>
                      <a:r>
                        <a:rPr lang="en-US" altLang="ko-KR" sz="12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ko-KR" sz="12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제어문</a:t>
                      </a:r>
                      <a:endParaRPr lang="ko-KR" sz="12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문법 및 사용 형식</a:t>
                      </a:r>
                      <a:endParaRPr lang="ko-KR" sz="12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비고</a:t>
                      </a:r>
                      <a:endParaRPr lang="ko-KR" sz="12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0325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if-then-else</a:t>
                      </a:r>
                      <a:endParaRPr lang="ko-KR" sz="12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if (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) {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14300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조건식의 값이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true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때 실행될 문장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else {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//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조건식의 값이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false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때 실행될 문장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ko-KR" sz="12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실행될 문장이 한 개인 경우에는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{ }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를 생략할 수 있다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2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22390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switch</a:t>
                      </a:r>
                      <a:endParaRPr lang="ko-KR" sz="12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switch (expression) {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case value_1: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// expression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값이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value_1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때 실행될 문장</a:t>
                      </a: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break;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case value_2: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// expression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값이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value_2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때 실행될 문장</a:t>
                      </a: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break;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case value_3: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// expression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값이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value_3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때 실행될 문장</a:t>
                      </a: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break;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...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default: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127000" indent="1143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// case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문에서 찾을 수 없을 때 실행될 문장</a:t>
                      </a: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ko-KR" sz="12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C/C++,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자바 언어와는 달리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(expression)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에 정수형 이외의 타입도 사용할 수 있다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예를 들면 문자열 형식의 값을 사용할 수도 있다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2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42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반복문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altLang="ko-KR" sz="2000" dirty="0"/>
              <a:t>, </a:t>
            </a:r>
            <a:r>
              <a:rPr lang="en-US" altLang="ko-KR" sz="2000" b="1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altLang="ko-KR" sz="2000" dirty="0"/>
              <a:t>, </a:t>
            </a:r>
            <a:r>
              <a:rPr lang="en-US" altLang="ko-KR" sz="2000" b="1" dirty="0">
                <a:latin typeface="Consolas" pitchFamily="49" charset="0"/>
                <a:cs typeface="Consolas" pitchFamily="49" charset="0"/>
              </a:rPr>
              <a:t>do-while</a:t>
            </a:r>
            <a:r>
              <a:rPr lang="en-US" altLang="ko-KR" sz="2000" dirty="0"/>
              <a:t> </a:t>
            </a:r>
            <a:r>
              <a:rPr lang="ko-KR" altLang="ko-KR" sz="2000" dirty="0"/>
              <a:t>문을 </a:t>
            </a:r>
            <a:r>
              <a:rPr lang="ko-KR" altLang="ko-KR" sz="2000" dirty="0" smtClean="0"/>
              <a:t>제공</a:t>
            </a:r>
            <a:endParaRPr lang="ko-KR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27584" y="2204865"/>
          <a:ext cx="7776864" cy="367240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40322"/>
                <a:gridCol w="4924374"/>
                <a:gridCol w="1512168"/>
              </a:tblGrid>
              <a:tr h="66047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자바스크립트</a:t>
                      </a:r>
                      <a:endParaRPr lang="ko-KR" sz="16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반복문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문법 및 사용 형식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비고</a:t>
                      </a:r>
                      <a:endParaRPr lang="ko-KR" sz="16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00465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while</a:t>
                      </a:r>
                      <a:endParaRPr lang="ko-KR" sz="16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while (</a:t>
                      </a:r>
                      <a:r>
                        <a:rPr lang="ko-KR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</a:t>
                      </a: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) {</a:t>
                      </a:r>
                      <a:endParaRPr lang="ko-KR" sz="1600" b="1" kern="10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14300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lang="ko-KR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조건식의 값이</a:t>
                      </a: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 true</a:t>
                      </a:r>
                      <a:r>
                        <a:rPr lang="ko-KR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동안 반복해서 실행될 문장</a:t>
                      </a:r>
                      <a:endParaRPr lang="ko-KR" sz="1600" b="1" kern="10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ko-KR" sz="16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실행될 문장의 개수가 하나인 경우에는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{ }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를 생략할 수 있다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00465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for</a:t>
                      </a:r>
                      <a:endParaRPr lang="ko-KR" sz="16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for (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초기화 문장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;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;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증감문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) {</a:t>
                      </a:r>
                      <a:endParaRPr lang="ko-KR" sz="16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143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조건식의 값이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true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동안 반복해서 실행될 문장</a:t>
                      </a:r>
                      <a:endParaRPr lang="ko-KR" sz="16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262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do-while</a:t>
                      </a:r>
                      <a:endParaRPr lang="ko-KR" sz="16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do {</a:t>
                      </a:r>
                      <a:endParaRPr lang="ko-KR" sz="16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14300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조건식의 값이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true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동안 반복해서 실행될 문장</a:t>
                      </a:r>
                      <a:endParaRPr lang="ko-KR" sz="16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 while (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135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7023" y="539496"/>
            <a:ext cx="3106688" cy="1593360"/>
          </a:xfrm>
        </p:spPr>
        <p:txBody>
          <a:bodyPr>
            <a:normAutofit/>
          </a:bodyPr>
          <a:lstStyle/>
          <a:p>
            <a:pPr latinLnBrk="0"/>
            <a:r>
              <a:rPr lang="ko-KR" altLang="en-US" dirty="0" smtClean="0"/>
              <a:t>조건문과 반복문 예제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23528" y="548680"/>
          <a:ext cx="5688632" cy="6048672"/>
        </p:xfrm>
        <a:graphic>
          <a:graphicData uri="http://schemas.openxmlformats.org/drawingml/2006/table">
            <a:tbl>
              <a:tblPr firstRow="1" firstCol="1" bandRow="1"/>
              <a:tblGrid>
                <a:gridCol w="5688632"/>
              </a:tblGrid>
              <a:tr h="6048672">
                <a:tc>
                  <a:txBody>
                    <a:bodyPr/>
                    <a:lstStyle/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"&lt;caption&gt;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책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주문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입력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내용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&lt;/caption&gt;"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2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2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번호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&lt;/</a:t>
                      </a:r>
                      <a:r>
                        <a:rPr lang="en-US" altLang="ko-KR" sz="12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&lt;</a:t>
                      </a:r>
                      <a:r>
                        <a:rPr lang="en-US" altLang="ko-KR" sz="12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제목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&lt;/</a:t>
                      </a:r>
                      <a:r>
                        <a:rPr lang="en-US" altLang="ko-KR" sz="12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"&lt;/</a:t>
                      </a:r>
                      <a:r>
                        <a:rPr lang="en-US" altLang="ko-KR" sz="12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 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book1 =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멀티미디어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배움터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2.0"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book2 =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모바일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멀티미디어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book3 =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자바입문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이론과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실습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order_list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=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n =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prompt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주문할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책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수량을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입력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하세요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"1"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 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for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i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= 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0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 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i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&lt; n; 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i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++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{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err="1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book_list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= book1 +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\n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book2 +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\n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book3;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err="1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choice =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prompt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책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제목을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선택하세요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...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\n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book_list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"1"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 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if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choice ==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"1"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 title = book1;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else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if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choice ==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"2"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 title = book2;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else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if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choice ==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"3"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 title = book3;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else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{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alert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리스트에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없는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책을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선택하셨습니다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 title =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}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 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2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"&lt;td&gt;"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i+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1)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"&lt;/td&gt;"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"&lt;td&gt;"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title +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"&lt;/td&gt;"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"&lt;/</a:t>
                      </a:r>
                      <a:r>
                        <a:rPr lang="en-US" altLang="ko-KR" sz="12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order_list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+=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\n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title +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 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}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932040" y="3717032"/>
          <a:ext cx="4032448" cy="2088232"/>
        </p:xfrm>
        <a:graphic>
          <a:graphicData uri="http://schemas.openxmlformats.org/drawingml/2006/table">
            <a:tbl>
              <a:tblPr firstRow="1" firstCol="1" bandRow="1"/>
              <a:tblGrid>
                <a:gridCol w="4032448"/>
              </a:tblGrid>
              <a:tr h="2088232">
                <a:tc>
                  <a:txBody>
                    <a:bodyPr/>
                    <a:lstStyle/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switch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choice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{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case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"1"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: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title = book1;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break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case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"2"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: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title = book2;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break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case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"3"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: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title = book3;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break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default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: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alert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리스트에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없는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책을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선택하셨습니다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title =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</a:rPr>
                        <a:t>}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76256" y="580234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altLang="ko-KR" b="1" dirty="0" smtClean="0"/>
              <a:t> </a:t>
            </a:r>
            <a:r>
              <a:rPr lang="ko-KR" altLang="en-US" dirty="0" smtClean="0"/>
              <a:t>문 사용시</a:t>
            </a:r>
            <a:endParaRPr lang="ko-KR" altLang="en-US" dirty="0"/>
          </a:p>
        </p:txBody>
      </p:sp>
      <p:sp>
        <p:nvSpPr>
          <p:cNvPr id="8" name="Right Brace 7"/>
          <p:cNvSpPr/>
          <p:nvPr/>
        </p:nvSpPr>
        <p:spPr>
          <a:xfrm>
            <a:off x="4355976" y="3356992"/>
            <a:ext cx="288032" cy="1872208"/>
          </a:xfrm>
          <a:prstGeom prst="rightBrace">
            <a:avLst>
              <a:gd name="adj1" fmla="val 37865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44008" y="4293096"/>
            <a:ext cx="432048" cy="14401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532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조건문과 반복문 예제 실행결과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19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39" y="3382864"/>
            <a:ext cx="3202405" cy="2039351"/>
          </a:xfrm>
          <a:prstGeom prst="rect">
            <a:avLst/>
          </a:prstGeom>
        </p:spPr>
      </p:pic>
      <p:pic>
        <p:nvPicPr>
          <p:cNvPr id="20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991" y="4203713"/>
            <a:ext cx="2408017" cy="1057501"/>
          </a:xfrm>
          <a:prstGeom prst="rect">
            <a:avLst/>
          </a:prstGeom>
        </p:spPr>
      </p:pic>
      <p:sp>
        <p:nvSpPr>
          <p:cNvPr id="21" name="Text Box 4"/>
          <p:cNvSpPr txBox="1"/>
          <p:nvPr/>
        </p:nvSpPr>
        <p:spPr>
          <a:xfrm>
            <a:off x="515414" y="2238798"/>
            <a:ext cx="1603154" cy="371823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ko-KR" sz="16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실행 첫 화면</a:t>
            </a:r>
            <a:endParaRPr lang="ko-KR" sz="16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22" name="Freeform 21"/>
          <p:cNvSpPr/>
          <p:nvPr/>
        </p:nvSpPr>
        <p:spPr>
          <a:xfrm rot="1097766" flipH="1">
            <a:off x="1597089" y="2722007"/>
            <a:ext cx="1773355" cy="1234558"/>
          </a:xfrm>
          <a:custGeom>
            <a:avLst/>
            <a:gdLst>
              <a:gd name="connsiteX0" fmla="*/ 10376 w 1042763"/>
              <a:gd name="connsiteY0" fmla="*/ 963028 h 963028"/>
              <a:gd name="connsiteX1" fmla="*/ 148027 w 1042763"/>
              <a:gd name="connsiteY1" fmla="*/ 137119 h 963028"/>
              <a:gd name="connsiteX2" fmla="*/ 1042763 w 1042763"/>
              <a:gd name="connsiteY2" fmla="*/ 9299 h 963028"/>
              <a:gd name="connsiteX0" fmla="*/ 926 w 1033313"/>
              <a:gd name="connsiteY0" fmla="*/ 958908 h 958908"/>
              <a:gd name="connsiteX1" fmla="*/ 381957 w 1033313"/>
              <a:gd name="connsiteY1" fmla="*/ 159597 h 958908"/>
              <a:gd name="connsiteX2" fmla="*/ 1033313 w 1033313"/>
              <a:gd name="connsiteY2" fmla="*/ 5179 h 958908"/>
              <a:gd name="connsiteX0" fmla="*/ 864 w 1033251"/>
              <a:gd name="connsiteY0" fmla="*/ 958908 h 958908"/>
              <a:gd name="connsiteX1" fmla="*/ 399279 w 1033251"/>
              <a:gd name="connsiteY1" fmla="*/ 159597 h 958908"/>
              <a:gd name="connsiteX2" fmla="*/ 1033251 w 1033251"/>
              <a:gd name="connsiteY2" fmla="*/ 5179 h 958908"/>
              <a:gd name="connsiteX0" fmla="*/ 1034 w 1033421"/>
              <a:gd name="connsiteY0" fmla="*/ 968328 h 968328"/>
              <a:gd name="connsiteX1" fmla="*/ 399449 w 1033421"/>
              <a:gd name="connsiteY1" fmla="*/ 169017 h 968328"/>
              <a:gd name="connsiteX2" fmla="*/ 1033421 w 1033421"/>
              <a:gd name="connsiteY2" fmla="*/ 14599 h 968328"/>
              <a:gd name="connsiteX0" fmla="*/ 1622 w 888333"/>
              <a:gd name="connsiteY0" fmla="*/ 958908 h 958908"/>
              <a:gd name="connsiteX1" fmla="*/ 254361 w 888333"/>
              <a:gd name="connsiteY1" fmla="*/ 159597 h 958908"/>
              <a:gd name="connsiteX2" fmla="*/ 888333 w 888333"/>
              <a:gd name="connsiteY2" fmla="*/ 5179 h 958908"/>
              <a:gd name="connsiteX0" fmla="*/ 3134 w 889845"/>
              <a:gd name="connsiteY0" fmla="*/ 955325 h 955325"/>
              <a:gd name="connsiteX1" fmla="*/ 186336 w 889845"/>
              <a:gd name="connsiteY1" fmla="*/ 244616 h 955325"/>
              <a:gd name="connsiteX2" fmla="*/ 889845 w 889845"/>
              <a:gd name="connsiteY2" fmla="*/ 1596 h 955325"/>
              <a:gd name="connsiteX0" fmla="*/ 1681 w 888392"/>
              <a:gd name="connsiteY0" fmla="*/ 954570 h 954570"/>
              <a:gd name="connsiteX1" fmla="*/ 249387 w 888392"/>
              <a:gd name="connsiteY1" fmla="*/ 348031 h 954570"/>
              <a:gd name="connsiteX2" fmla="*/ 888392 w 888392"/>
              <a:gd name="connsiteY2" fmla="*/ 841 h 954570"/>
              <a:gd name="connsiteX0" fmla="*/ 1681 w 888392"/>
              <a:gd name="connsiteY0" fmla="*/ 1023592 h 1023592"/>
              <a:gd name="connsiteX1" fmla="*/ 249387 w 888392"/>
              <a:gd name="connsiteY1" fmla="*/ 417053 h 1023592"/>
              <a:gd name="connsiteX2" fmla="*/ 888392 w 888392"/>
              <a:gd name="connsiteY2" fmla="*/ 69863 h 1023592"/>
              <a:gd name="connsiteX0" fmla="*/ 96465 w 983176"/>
              <a:gd name="connsiteY0" fmla="*/ 1023592 h 1023592"/>
              <a:gd name="connsiteX1" fmla="*/ 344171 w 983176"/>
              <a:gd name="connsiteY1" fmla="*/ 417053 h 1023592"/>
              <a:gd name="connsiteX2" fmla="*/ 983176 w 983176"/>
              <a:gd name="connsiteY2" fmla="*/ 69863 h 1023592"/>
              <a:gd name="connsiteX0" fmla="*/ 1059 w 887770"/>
              <a:gd name="connsiteY0" fmla="*/ 1023592 h 1023592"/>
              <a:gd name="connsiteX1" fmla="*/ 248765 w 887770"/>
              <a:gd name="connsiteY1" fmla="*/ 417053 h 1023592"/>
              <a:gd name="connsiteX2" fmla="*/ 887770 w 887770"/>
              <a:gd name="connsiteY2" fmla="*/ 69863 h 1023592"/>
              <a:gd name="connsiteX0" fmla="*/ 1059 w 887770"/>
              <a:gd name="connsiteY0" fmla="*/ 954365 h 954365"/>
              <a:gd name="connsiteX1" fmla="*/ 248765 w 887770"/>
              <a:gd name="connsiteY1" fmla="*/ 347826 h 954365"/>
              <a:gd name="connsiteX2" fmla="*/ 887770 w 887770"/>
              <a:gd name="connsiteY2" fmla="*/ 636 h 95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770" h="954365">
                <a:moveTo>
                  <a:pt x="1059" y="954365"/>
                </a:moveTo>
                <a:cubicBezTo>
                  <a:pt x="-16148" y="620888"/>
                  <a:pt x="180967" y="446198"/>
                  <a:pt x="248765" y="347826"/>
                </a:cubicBezTo>
                <a:cubicBezTo>
                  <a:pt x="306438" y="259747"/>
                  <a:pt x="526434" y="-14932"/>
                  <a:pt x="887770" y="636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kern="100">
                <a:effectLst/>
                <a:ea typeface="맑은 고딕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157769" y="1807084"/>
            <a:ext cx="5763843" cy="4793258"/>
            <a:chOff x="284865" y="2130086"/>
            <a:chExt cx="4601121" cy="3826283"/>
          </a:xfrm>
        </p:grpSpPr>
        <p:sp>
          <p:nvSpPr>
            <p:cNvPr id="33" name="Right Brace 32"/>
            <p:cNvSpPr/>
            <p:nvPr/>
          </p:nvSpPr>
          <p:spPr>
            <a:xfrm rot="17820121">
              <a:off x="3193444" y="1393236"/>
              <a:ext cx="316543" cy="2208273"/>
            </a:xfrm>
            <a:prstGeom prst="rightBrace">
              <a:avLst>
                <a:gd name="adj1" fmla="val 62433"/>
                <a:gd name="adj2" fmla="val 52291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3600"/>
            </a:p>
          </p:txBody>
        </p:sp>
        <p:sp>
          <p:nvSpPr>
            <p:cNvPr id="34" name="Text Box 3"/>
            <p:cNvSpPr txBox="1"/>
            <p:nvPr/>
          </p:nvSpPr>
          <p:spPr>
            <a:xfrm>
              <a:off x="3260289" y="2130086"/>
              <a:ext cx="1315004" cy="305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1600" b="1" kern="100">
                  <a:solidFill>
                    <a:srgbClr val="C00000"/>
                  </a:solidFill>
                  <a:effectLst/>
                  <a:ea typeface="맑은 고딕"/>
                  <a:cs typeface="Times New Roman"/>
                </a:rPr>
                <a:t>사용자 입력</a:t>
              </a:r>
              <a:endParaRPr lang="ko-KR" sz="16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35" name="Text Box 4"/>
            <p:cNvSpPr txBox="1"/>
            <p:nvPr/>
          </p:nvSpPr>
          <p:spPr>
            <a:xfrm>
              <a:off x="3954173" y="5377835"/>
              <a:ext cx="931813" cy="305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1600" b="1" kern="100" dirty="0">
                  <a:solidFill>
                    <a:srgbClr val="C00000"/>
                  </a:solidFill>
                  <a:effectLst/>
                  <a:ea typeface="맑은 고딕"/>
                  <a:cs typeface="Times New Roman"/>
                </a:rPr>
                <a:t>결과 화면</a:t>
              </a:r>
              <a:endParaRPr lang="ko-KR" sz="1600" kern="100" dirty="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36" name="U-Turn Arrow 35"/>
            <p:cNvSpPr/>
            <p:nvPr/>
          </p:nvSpPr>
          <p:spPr>
            <a:xfrm rot="5400000">
              <a:off x="3415093" y="3807021"/>
              <a:ext cx="1706691" cy="1235095"/>
            </a:xfrm>
            <a:prstGeom prst="uturnArrow">
              <a:avLst>
                <a:gd name="adj1" fmla="val 20204"/>
                <a:gd name="adj2" fmla="val 25000"/>
                <a:gd name="adj3" fmla="val 28996"/>
                <a:gd name="adj4" fmla="val 43750"/>
                <a:gd name="adj5" fmla="val 75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3600"/>
            </a:p>
          </p:txBody>
        </p:sp>
        <p:pic>
          <p:nvPicPr>
            <p:cNvPr id="37" name="그림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865" y="2155141"/>
              <a:ext cx="1975201" cy="867592"/>
            </a:xfrm>
            <a:prstGeom prst="rect">
              <a:avLst/>
            </a:prstGeom>
          </p:spPr>
        </p:pic>
        <p:pic>
          <p:nvPicPr>
            <p:cNvPr id="38" name="그림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8799" y="2560862"/>
              <a:ext cx="1975201" cy="1293204"/>
            </a:xfrm>
            <a:prstGeom prst="rect">
              <a:avLst/>
            </a:prstGeom>
          </p:spPr>
        </p:pic>
        <p:pic>
          <p:nvPicPr>
            <p:cNvPr id="39" name="그림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17541" y="2812746"/>
              <a:ext cx="1975201" cy="1293204"/>
            </a:xfrm>
            <a:prstGeom prst="rect">
              <a:avLst/>
            </a:prstGeom>
          </p:spPr>
        </p:pic>
        <p:pic>
          <p:nvPicPr>
            <p:cNvPr id="40" name="그림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78972" y="3061561"/>
              <a:ext cx="1975201" cy="1293204"/>
            </a:xfrm>
            <a:prstGeom prst="rect">
              <a:avLst/>
            </a:prstGeom>
          </p:spPr>
        </p:pic>
        <p:pic>
          <p:nvPicPr>
            <p:cNvPr id="41" name="그림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80303" y="4433096"/>
              <a:ext cx="2391548" cy="1523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5614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객체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 </a:t>
            </a:r>
            <a:r>
              <a:rPr lang="ko-KR" altLang="ko-KR" dirty="0" smtClean="0"/>
              <a:t>객체는 속성</a:t>
            </a:r>
            <a:r>
              <a:rPr lang="en-US" altLang="ko-KR" dirty="0" smtClean="0"/>
              <a:t> (property)</a:t>
            </a:r>
            <a:r>
              <a:rPr lang="ko-KR" altLang="ko-KR" dirty="0" smtClean="0"/>
              <a:t>과 메소드</a:t>
            </a:r>
            <a:r>
              <a:rPr lang="en-US" altLang="ko-KR" dirty="0" smtClean="0"/>
              <a:t> (method)</a:t>
            </a:r>
            <a:r>
              <a:rPr lang="ko-KR" altLang="ko-KR" dirty="0" smtClean="0"/>
              <a:t>를 가</a:t>
            </a:r>
            <a:r>
              <a:rPr lang="ko-KR" altLang="en-US" dirty="0" smtClean="0"/>
              <a:t>진다</a:t>
            </a:r>
            <a:endParaRPr lang="en-US" altLang="ko-KR" dirty="0" smtClean="0"/>
          </a:p>
          <a:p>
            <a:r>
              <a:rPr lang="ko-KR" altLang="ko-KR" dirty="0" smtClean="0"/>
              <a:t>객체의 </a:t>
            </a:r>
            <a:r>
              <a:rPr lang="ko-KR" altLang="ko-KR" dirty="0"/>
              <a:t>속성 값으로 또 다른 객체를 가질 수 </a:t>
            </a:r>
            <a:r>
              <a:rPr lang="ko-KR" altLang="ko-KR" dirty="0" smtClean="0"/>
              <a:t>있</a:t>
            </a:r>
            <a:r>
              <a:rPr lang="ko-KR" altLang="en-US" dirty="0" smtClean="0"/>
              <a:t>다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계층적 구조</a:t>
            </a:r>
            <a:endParaRPr lang="en-US" altLang="ko-KR" dirty="0" smtClean="0"/>
          </a:p>
          <a:p>
            <a:r>
              <a:rPr lang="ko-KR" altLang="en-US" dirty="0" smtClean="0"/>
              <a:t>내장 객체와 </a:t>
            </a:r>
            <a:r>
              <a:rPr lang="ko-KR" altLang="ko-KR" dirty="0" smtClean="0"/>
              <a:t>사용자가 </a:t>
            </a:r>
            <a:r>
              <a:rPr lang="ko-KR" altLang="ko-KR" dirty="0"/>
              <a:t>정의한 </a:t>
            </a:r>
            <a:r>
              <a:rPr lang="ko-KR" altLang="ko-KR" dirty="0" smtClean="0"/>
              <a:t>객체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내장 객체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en-US" sz="2000" dirty="0" smtClean="0"/>
              <a:t>자바스크립트에서 </a:t>
            </a:r>
            <a:r>
              <a:rPr lang="ko-KR" altLang="ko-KR" sz="2000" dirty="0" smtClean="0"/>
              <a:t>기본적으로 </a:t>
            </a:r>
            <a:r>
              <a:rPr lang="ko-KR" altLang="ko-KR" sz="2000" dirty="0"/>
              <a:t>제공되는 </a:t>
            </a:r>
            <a:r>
              <a:rPr lang="ko-KR" altLang="ko-KR" sz="2000" dirty="0" smtClean="0"/>
              <a:t>객체</a:t>
            </a:r>
            <a:endParaRPr lang="en-US" altLang="ko-KR" sz="2000" dirty="0" smtClean="0"/>
          </a:p>
          <a:p>
            <a:pPr lvl="1" latinLnBrk="0"/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Array, Date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Math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</a:rPr>
              <a:t>String</a:t>
            </a:r>
          </a:p>
          <a:p>
            <a:pPr lvl="1" latinLnBrk="0"/>
            <a:r>
              <a:rPr lang="ko-KR" altLang="ko-KR" sz="1800" dirty="0" smtClean="0"/>
              <a:t>웹 </a:t>
            </a:r>
            <a:r>
              <a:rPr lang="ko-KR" altLang="ko-KR" sz="1800" dirty="0"/>
              <a:t>브라우저가 제공하는 </a:t>
            </a: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window</a:t>
            </a:r>
            <a:r>
              <a:rPr lang="ko-KR" altLang="ko-KR" sz="1800" dirty="0"/>
              <a:t>와 </a:t>
            </a: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navigator</a:t>
            </a:r>
            <a:r>
              <a:rPr lang="en-US" altLang="ko-KR" sz="1800" b="1" dirty="0"/>
              <a:t> </a:t>
            </a:r>
            <a:r>
              <a:rPr lang="ko-KR" altLang="ko-KR" sz="1800" dirty="0" smtClean="0"/>
              <a:t>등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9</a:t>
            </a:r>
            <a:r>
              <a:rPr lang="ko-KR" altLang="en-US" sz="1800" dirty="0" smtClean="0"/>
              <a:t>장에서 설명</a:t>
            </a:r>
            <a:endParaRPr lang="en-US" altLang="ko-KR" sz="1800" dirty="0" smtClean="0"/>
          </a:p>
          <a:p>
            <a:pPr latinLnBrk="0"/>
            <a:r>
              <a:rPr lang="en-US" altLang="ko-KR" sz="2000" b="1" dirty="0" smtClean="0">
                <a:latin typeface="Consolas" pitchFamily="49" charset="0"/>
                <a:cs typeface="Consolas" pitchFamily="49" charset="0"/>
              </a:rPr>
              <a:t>Date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</a:t>
            </a:r>
            <a:endParaRPr lang="en-US" altLang="ko-KR" sz="2000" dirty="0" smtClean="0"/>
          </a:p>
          <a:p>
            <a:pPr lvl="1" latinLnBrk="0"/>
            <a:r>
              <a:rPr lang="ko-KR" altLang="ko-KR" sz="1600" dirty="0"/>
              <a:t>사용자의 컴퓨터에서 제공되는 날짜와 시간을 알아내거나 </a:t>
            </a:r>
            <a:r>
              <a:rPr lang="ko-KR" altLang="ko-KR" sz="1600" dirty="0" smtClean="0"/>
              <a:t>설정</a:t>
            </a:r>
            <a:endParaRPr lang="en-US" altLang="ko-KR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27584" y="3356991"/>
          <a:ext cx="7992888" cy="292467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738304"/>
                <a:gridCol w="5254584"/>
              </a:tblGrid>
              <a:tr h="3563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메소드 이름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기능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884818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getFullYear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(), </a:t>
                      </a:r>
                      <a:r>
                        <a:rPr lang="en-US" sz="12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getMonth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ko-KR" sz="14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getDate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(), </a:t>
                      </a:r>
                      <a:r>
                        <a:rPr lang="en-US" sz="12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getDay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ko-KR" sz="14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getHours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(), </a:t>
                      </a:r>
                      <a:r>
                        <a:rPr lang="en-US" sz="12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getMinutes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ko-KR" sz="14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getSeconds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사용자 컴퓨터의 시계가 제공하는 현재 시간을 구하는 메소드들이다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각각 연도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월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요일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시간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분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초 값을 리턴한다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44240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getTime()</a:t>
                      </a:r>
                      <a:endParaRPr lang="ko-KR" sz="1400" b="1" kern="10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1970</a:t>
                      </a:r>
                      <a:r>
                        <a:rPr lang="ko-KR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년</a:t>
                      </a: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 1</a:t>
                      </a:r>
                      <a:r>
                        <a:rPr lang="ko-KR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월</a:t>
                      </a: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 1</a:t>
                      </a:r>
                      <a:r>
                        <a:rPr lang="ko-KR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이후 현재까지의 시간을 천분의</a:t>
                      </a: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 1</a:t>
                      </a:r>
                      <a:r>
                        <a:rPr lang="ko-KR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초 단위로 리턴한다</a:t>
                      </a: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400" b="1" kern="10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356315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getTimezoneOffset()</a:t>
                      </a:r>
                      <a:endParaRPr lang="ko-KR" sz="1400" b="1" kern="10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표준시와 현지 시간 간의 표준시차를 분 단위로 리턴한다</a:t>
                      </a: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400" b="1" kern="10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884818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setFullYear(), setMonth()</a:t>
                      </a:r>
                      <a:endParaRPr lang="ko-KR" sz="1400" b="1" kern="10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setDate(), setDay()</a:t>
                      </a:r>
                      <a:endParaRPr lang="ko-KR" sz="1400" b="1" kern="10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setHours(), setMinutes()</a:t>
                      </a:r>
                      <a:endParaRPr lang="ko-KR" sz="1400" b="1" kern="10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setSeconds(), setMillseconds()</a:t>
                      </a:r>
                      <a:endParaRPr lang="ko-KR" sz="1400" b="1" kern="10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사용자 컴퓨터의 시계을 설정하기 위한 메소드들이다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각각 연도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월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요일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시간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분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초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천분의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1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초 값을 설정하는 메소드 들이다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51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Math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수학 </a:t>
            </a:r>
            <a:r>
              <a:rPr lang="ko-KR" altLang="ko-KR" dirty="0" smtClean="0"/>
              <a:t>계산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</a:t>
            </a:r>
            <a:r>
              <a:rPr lang="ko-KR" altLang="ko-KR" dirty="0"/>
              <a:t>위해 </a:t>
            </a:r>
            <a:r>
              <a:rPr lang="ko-KR" altLang="ko-KR" dirty="0" smtClean="0"/>
              <a:t>기본적으로 </a:t>
            </a:r>
            <a:r>
              <a:rPr lang="ko-KR" altLang="ko-KR" dirty="0"/>
              <a:t>제공되는 </a:t>
            </a:r>
            <a:r>
              <a:rPr lang="ko-KR" altLang="ko-KR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별도의 선언이나 생성없이 바로 사용 가능</a:t>
            </a:r>
            <a:endParaRPr lang="en-US" altLang="ko-KR" dirty="0" smtClean="0"/>
          </a:p>
          <a:p>
            <a:pPr lvl="1"/>
            <a:r>
              <a:rPr lang="ko-KR" altLang="ko-KR" dirty="0"/>
              <a:t>상수값은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Math</a:t>
            </a:r>
            <a:r>
              <a:rPr lang="en-US" altLang="ko-KR" dirty="0"/>
              <a:t> </a:t>
            </a:r>
            <a:r>
              <a:rPr lang="ko-KR" altLang="ko-KR" dirty="0"/>
              <a:t>객체의 속성으로 제공되며 주요 수학 함수는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Math</a:t>
            </a:r>
            <a:r>
              <a:rPr lang="en-US" altLang="ko-KR" dirty="0"/>
              <a:t> </a:t>
            </a:r>
            <a:r>
              <a:rPr lang="ko-KR" altLang="ko-KR" dirty="0"/>
              <a:t>객체의 메소드로 </a:t>
            </a:r>
            <a:r>
              <a:rPr lang="ko-KR" altLang="ko-KR" dirty="0" smtClean="0"/>
              <a:t>제</a:t>
            </a:r>
            <a:r>
              <a:rPr lang="ko-KR" altLang="en-US" dirty="0" smtClean="0"/>
              <a:t>공됨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83568" y="3140969"/>
              <a:ext cx="3312368" cy="3147060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864096"/>
                    <a:gridCol w="2448272"/>
                  </a:tblGrid>
                  <a:tr h="34544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속성 이름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설명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35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E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Euler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상수 값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 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2.718)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LN2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자연로그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2,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kern="100">
                                  <a:effectLst/>
                                  <a:latin typeface="Cambria Math"/>
                                </a:rPr>
                                <m:t>𝐥𝐨𝐠𝟐</m:t>
                              </m:r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0.693)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LN10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자연로그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10,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kern="100">
                                  <a:effectLst/>
                                  <a:latin typeface="Cambria Math"/>
                                </a:rPr>
                                <m:t>𝐥𝐨𝐠𝟏𝟎</m:t>
                              </m:r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2.302)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LOG2E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ko-KR" sz="1200" b="1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ko-KR" sz="1200" b="1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 kern="100">
                                          <a:effectLst/>
                                          <a:latin typeface="Cambria Math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US" sz="1200" b="1" i="1" kern="100">
                                          <a:effectLst/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𝐞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 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1.442)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LOG10E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(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0.434)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PI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원주율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kern="100">
                                  <a:effectLst/>
                                  <a:latin typeface="Cambria Math"/>
                                </a:rPr>
                                <m:t>𝛑</m:t>
                              </m:r>
                            </m:oMath>
                          </a14:m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3.14)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SQRT1_2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ko-KR" sz="1200" b="1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1200" b="1" kern="100">
                                      <a:effectLst/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 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0.707)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SQRT2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ko-KR" sz="1200" b="1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 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1.414)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83568" y="3140969"/>
              <a:ext cx="3312368" cy="3147060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864096"/>
                    <a:gridCol w="2448272"/>
                  </a:tblGrid>
                  <a:tr h="34544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속성 이름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설명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35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E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Euler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상수 값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 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2.718)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LN2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35572" t="-212281" r="-995" b="-600000"/>
                          </a:stretch>
                        </a:blipFill>
                      </a:tcPr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LN10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35572" t="-317857" r="-995" b="-510714"/>
                          </a:stretch>
                        </a:blipFill>
                      </a:tcPr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LOG2E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35572" t="-410526" r="-995" b="-401754"/>
                          </a:stretch>
                        </a:blipFill>
                      </a:tcPr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LOG10E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(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0.434)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PI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35572" t="-610526" r="-995" b="-201754"/>
                          </a:stretch>
                        </a:blipFill>
                      </a:tcPr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SQRT1_2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35572" t="-723214" r="-995" b="-105357"/>
                          </a:stretch>
                        </a:blipFill>
                      </a:tcPr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SQRT2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35572" t="-808772" r="-995" b="-350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139952" y="3140968"/>
              <a:ext cx="4752528" cy="3168354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2167545"/>
                    <a:gridCol w="2584983"/>
                  </a:tblGrid>
                  <a:tr h="37087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메소드 이름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기능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cos(), sin(), tan()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삼각함수 코사인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사인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탄젠트 함수를 제공한다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acos(), asin(), atan()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코사인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사인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탄젠트 함수의 역함수를 제공한다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ceil(), floor(), round()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각각 올림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내림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반올림 값을 리턴한다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max(), min(), abs()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입력 인자 값들 중 최대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최소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절대값을 리턴한다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sqrt(x), pow(x,y)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각각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ko-KR" sz="1200" b="1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와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ko-KR" sz="1200" b="1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값을 리턴한다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log(x), </a:t>
                          </a:r>
                          <a:r>
                            <a:rPr lang="en-US" sz="1200" b="1" kern="100" dirty="0" err="1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exp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(x)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각각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ko-KR" sz="1200" b="1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ko-KR" sz="1200" b="1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 kern="100">
                                          <a:effectLst/>
                                          <a:latin typeface="Cambria Math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US" sz="1200" b="1" i="1" kern="100">
                                          <a:effectLst/>
                                          <a:latin typeface="Cambria Math"/>
                                        </a:rPr>
                                        <m:t>𝐞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와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ko-KR" sz="1200" b="1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𝐞</m:t>
                                  </m:r>
                                </m:e>
                                <m:sup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𝐱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값을 리턴한다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139952" y="3140968"/>
              <a:ext cx="4752528" cy="3168354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2167545"/>
                    <a:gridCol w="2584983"/>
                  </a:tblGrid>
                  <a:tr h="37087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메소드 이름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기능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cos(), sin(), tan()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삼각함수 코사인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사인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탄젠트 함수를 제공한다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acos(), asin(), atan()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코사인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사인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탄젠트 함수의 역함수를 제공한다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ceil(), floor(), round()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각각 올림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내림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반올림 값을 리턴한다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max(), min(), abs()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입력 인자 값들 중 최대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최소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절대값을 리턴한다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sqrt(x), pow(x,y)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84198" t="-484211" r="-943" b="-105263"/>
                          </a:stretch>
                        </a:blipFill>
                      </a:tcPr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log(x), </a:t>
                          </a:r>
                          <a:r>
                            <a:rPr lang="en-US" sz="1200" b="1" kern="100" dirty="0" err="1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exp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(x)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84198" t="-576623" r="-943" b="-389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31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개요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개요 및 특징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동적인 </a:t>
            </a:r>
            <a:r>
              <a:rPr lang="ko-KR" altLang="ko-KR" dirty="0"/>
              <a:t>웹 문서 제작과 웹 응용프로그램 개발을 위한 사용자 인터페이스 개발을 </a:t>
            </a:r>
            <a:r>
              <a:rPr lang="ko-KR" altLang="ko-KR" dirty="0" smtClean="0"/>
              <a:t>위해서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필수적으로 사용됨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애플릿</a:t>
            </a:r>
            <a:r>
              <a:rPr lang="en-US" altLang="ko-KR" dirty="0" smtClean="0"/>
              <a:t>, CGI </a:t>
            </a:r>
            <a:r>
              <a:rPr lang="ko-KR" altLang="en-US" dirty="0" smtClean="0"/>
              <a:t>스크립트 대체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C/C++</a:t>
            </a:r>
            <a:r>
              <a:rPr lang="ko-KR" altLang="en-US" dirty="0" smtClean="0"/>
              <a:t>이</a:t>
            </a:r>
            <a:r>
              <a:rPr lang="ko-KR" altLang="ko-KR" dirty="0" smtClean="0"/>
              <a:t>나 </a:t>
            </a:r>
            <a:r>
              <a:rPr lang="ko-KR" altLang="ko-KR" dirty="0"/>
              <a:t>자바 </a:t>
            </a:r>
            <a:r>
              <a:rPr lang="ko-KR" altLang="ko-KR" dirty="0" smtClean="0"/>
              <a:t>언어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ko-KR" altLang="ko-KR" dirty="0" smtClean="0"/>
              <a:t>에 비해서 </a:t>
            </a:r>
            <a:r>
              <a:rPr lang="ko-KR" altLang="ko-KR" dirty="0"/>
              <a:t>작성 및 </a:t>
            </a:r>
            <a:r>
              <a:rPr lang="ko-KR" altLang="ko-KR" dirty="0" smtClean="0"/>
              <a:t>실행이 </a:t>
            </a:r>
            <a:r>
              <a:rPr lang="ko-KR" altLang="ko-KR" dirty="0"/>
              <a:t>매우 </a:t>
            </a:r>
            <a:r>
              <a:rPr lang="ko-KR" altLang="ko-KR" dirty="0" smtClean="0"/>
              <a:t>간편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인터프리터 </a:t>
            </a:r>
            <a:r>
              <a:rPr lang="en-US" altLang="ko-KR" dirty="0" smtClean="0"/>
              <a:t>(interpreter)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r>
              <a:rPr lang="ko-KR" altLang="en-US" dirty="0" smtClean="0"/>
              <a:t>자바스크립트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라이브스크립트라는 이름으로 넷스케이프사에서 개발 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1995</a:t>
            </a:r>
            <a:r>
              <a:rPr lang="ko-KR" altLang="en-US" dirty="0" smtClean="0"/>
              <a:t>년에 썬 </a:t>
            </a:r>
            <a:r>
              <a:rPr lang="en-US" altLang="ko-KR" dirty="0" smtClean="0"/>
              <a:t>(Sun, </a:t>
            </a:r>
            <a:r>
              <a:rPr lang="ko-KR" altLang="en-US" dirty="0" smtClean="0"/>
              <a:t>현재 오라클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사와의 공동 개발로 자바스크립트 </a:t>
            </a:r>
            <a:r>
              <a:rPr lang="en-US" altLang="ko-KR" dirty="0" smtClean="0"/>
              <a:t>(JavaScript)</a:t>
            </a:r>
            <a:r>
              <a:rPr lang="ko-KR" altLang="en-US" dirty="0" smtClean="0"/>
              <a:t>라는 이름을 가지게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현재는 </a:t>
            </a:r>
            <a:r>
              <a:rPr lang="en-US" altLang="ko-KR" dirty="0" smtClean="0"/>
              <a:t>ECMA(European </a:t>
            </a:r>
            <a:r>
              <a:rPr lang="en-US" altLang="ko-KR" dirty="0"/>
              <a:t>Computer Manufacturers Association)</a:t>
            </a:r>
            <a:r>
              <a:rPr lang="ko-KR" altLang="ko-KR" dirty="0"/>
              <a:t>에서</a:t>
            </a:r>
            <a:r>
              <a:rPr lang="en-US" altLang="ko-KR" dirty="0"/>
              <a:t> ECMA-262 </a:t>
            </a:r>
            <a:r>
              <a:rPr lang="ko-KR" altLang="ko-KR" dirty="0"/>
              <a:t>혹은</a:t>
            </a:r>
            <a:r>
              <a:rPr lang="en-US" altLang="ko-KR" dirty="0"/>
              <a:t> ISO 16262</a:t>
            </a:r>
            <a:r>
              <a:rPr lang="ko-KR" altLang="ko-KR" dirty="0"/>
              <a:t>로 </a:t>
            </a:r>
            <a:r>
              <a:rPr lang="ko-KR" altLang="ko-KR" dirty="0" smtClean="0"/>
              <a:t>표준</a:t>
            </a:r>
            <a:r>
              <a:rPr lang="en-US" altLang="ko-KR" dirty="0" smtClean="0"/>
              <a:t> </a:t>
            </a:r>
            <a:r>
              <a:rPr lang="ko-KR" altLang="ko-KR" dirty="0" smtClean="0"/>
              <a:t>제정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ECMAScript</a:t>
            </a:r>
            <a:r>
              <a:rPr lang="ko-KR" altLang="ko-KR" dirty="0" smtClean="0"/>
              <a:t>라고</a:t>
            </a:r>
            <a:r>
              <a:rPr lang="ko-KR" altLang="en-US" dirty="0" smtClean="0"/>
              <a:t>도 불리움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86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632"/>
            <a:ext cx="6257172" cy="792088"/>
          </a:xfrm>
        </p:spPr>
        <p:txBody>
          <a:bodyPr>
            <a:norm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Date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와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Math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객체 예제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79512" y="836712"/>
          <a:ext cx="8064896" cy="4622800"/>
        </p:xfrm>
        <a:graphic>
          <a:graphicData uri="http://schemas.openxmlformats.org/drawingml/2006/table">
            <a:tbl>
              <a:tblPr firstRow="1" firstCol="1" bandRow="1"/>
              <a:tblGrid>
                <a:gridCol w="360040"/>
                <a:gridCol w="7704856"/>
              </a:tblGrid>
              <a:tr h="3778250"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21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22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23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24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25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26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 spc="-5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spc="-50" baseline="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"text/</a:t>
                      </a:r>
                      <a:r>
                        <a:rPr lang="en-US" sz="1200" b="1" kern="0" spc="-5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&gt;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today = </a:t>
                      </a:r>
                      <a:r>
                        <a:rPr lang="en-US" sz="1200" b="1" kern="0" spc="-5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spc="-50" baseline="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Date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y =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today.getFullYear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m =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today.getMonth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d =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today.getDate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오늘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날짜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: "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y +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년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"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m +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월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"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d +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일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 spc="-5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start = </a:t>
                      </a:r>
                      <a:r>
                        <a:rPr lang="en-US" sz="1200" b="1" kern="0" spc="-5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spc="-50" baseline="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Date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t1 =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start.getTime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sum = 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0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0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;i&lt;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1000000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;i++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sum = sum +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end = </a:t>
                      </a:r>
                      <a:r>
                        <a:rPr lang="en-US" sz="1200" b="1" kern="0" spc="-5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spc="-50" baseline="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Date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t2 =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end.getTime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"1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에서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1000000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까지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더하는데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걸린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시간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: "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t2 - t1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spc="-5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ms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 spc="-5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0" spc="-5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200" b="1" kern="0" spc="-5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b="1" kern="0" spc="-50" baseline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200" b="1" kern="0" spc="-5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</a:t>
                      </a:r>
                      <a:r>
                        <a:rPr lang="en-US" sz="1200" b="1" kern="0" spc="-50" baseline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0" spc="-5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200" b="1" kern="0" spc="-5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"sin(60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도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 = "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Math.sin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Math.PI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</a:t>
                      </a:r>
                      <a:r>
                        <a:rPr lang="en-US" sz="1200" b="1" kern="0" spc="-5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"ceil(4.3) = "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Math.ceil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(4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</a:t>
                      </a:r>
                      <a:r>
                        <a:rPr lang="en-US" sz="1200" b="1" kern="0" spc="-5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"floor(4.3) = "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Math.floor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(4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</a:t>
                      </a:r>
                      <a:r>
                        <a:rPr lang="en-US" sz="1200" b="1" kern="0" spc="-5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"round(4.3) = "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Math.round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(4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</a:t>
                      </a:r>
                      <a:r>
                        <a:rPr lang="en-US" sz="1200" b="1" kern="0" spc="-5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b="1" kern="0" spc="-5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8" name="그림 37"/>
          <p:cNvPicPr/>
          <p:nvPr/>
        </p:nvPicPr>
        <p:blipFill rotWithShape="1">
          <a:blip r:embed="rId2"/>
          <a:srcRect r="31775"/>
          <a:stretch/>
        </p:blipFill>
        <p:spPr>
          <a:xfrm>
            <a:off x="5868144" y="4581128"/>
            <a:ext cx="307842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객체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ko-KR" altLang="ko-KR" dirty="0" smtClean="0"/>
              <a:t>데이터 </a:t>
            </a:r>
            <a:r>
              <a:rPr lang="ko-KR" altLang="ko-KR" dirty="0"/>
              <a:t>요소 여러 개를 묶어서 처리하고자 할 </a:t>
            </a:r>
            <a:r>
              <a:rPr lang="ko-KR" altLang="ko-KR" dirty="0" smtClean="0"/>
              <a:t>때 </a:t>
            </a:r>
            <a:r>
              <a:rPr lang="ko-KR" altLang="ko-KR" dirty="0"/>
              <a:t>배열</a:t>
            </a:r>
            <a:r>
              <a:rPr lang="en-US" altLang="ko-KR" dirty="0"/>
              <a:t> (array) </a:t>
            </a:r>
            <a:r>
              <a:rPr lang="ko-KR" altLang="ko-KR" dirty="0"/>
              <a:t>데이터 구조가 </a:t>
            </a:r>
            <a:r>
              <a:rPr lang="ko-KR" altLang="ko-KR" dirty="0" smtClean="0"/>
              <a:t>적합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자바스크립트 배열의 특징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배열의 </a:t>
            </a:r>
            <a:r>
              <a:rPr lang="ko-KR" altLang="ko-KR" dirty="0"/>
              <a:t>각 </a:t>
            </a:r>
            <a:r>
              <a:rPr lang="ko-KR" altLang="ko-KR" dirty="0" smtClean="0"/>
              <a:t>요소</a:t>
            </a:r>
            <a:r>
              <a:rPr lang="ko-KR" altLang="en-US" dirty="0" smtClean="0"/>
              <a:t>가 </a:t>
            </a:r>
            <a:r>
              <a:rPr lang="ko-KR" altLang="ko-KR" dirty="0" smtClean="0"/>
              <a:t>동일한 </a:t>
            </a:r>
            <a:r>
              <a:rPr lang="ko-KR" altLang="ko-KR" dirty="0"/>
              <a:t>데이터 타입을 </a:t>
            </a:r>
            <a:r>
              <a:rPr lang="ko-KR" altLang="en-US" dirty="0" smtClean="0"/>
              <a:t>가지지 않아도 된다</a:t>
            </a:r>
            <a:endParaRPr lang="en-US" altLang="ko-KR" dirty="0" smtClean="0"/>
          </a:p>
          <a:p>
            <a:pPr lvl="2" latinLnBrk="0"/>
            <a:r>
              <a:rPr lang="ko-KR" altLang="ko-KR" dirty="0"/>
              <a:t>배열의 요소는 다양한 타입의 객체를 가질 수 </a:t>
            </a:r>
            <a:r>
              <a:rPr lang="ko-KR" altLang="ko-KR" dirty="0" smtClean="0"/>
              <a:t>있다</a:t>
            </a:r>
            <a:endParaRPr lang="en-US" altLang="ko-KR" dirty="0" smtClean="0"/>
          </a:p>
          <a:p>
            <a:pPr lvl="2" latinLnBrk="0"/>
            <a:r>
              <a:rPr lang="ko-KR" altLang="ko-KR" dirty="0" smtClean="0"/>
              <a:t>예</a:t>
            </a:r>
            <a:r>
              <a:rPr lang="en-US" altLang="ko-KR" dirty="0" smtClean="0"/>
              <a:t>) </a:t>
            </a:r>
            <a:r>
              <a:rPr lang="ko-KR" altLang="ko-KR" dirty="0" smtClean="0"/>
              <a:t>하나의 </a:t>
            </a:r>
            <a:r>
              <a:rPr lang="ko-KR" altLang="ko-KR" dirty="0"/>
              <a:t>배열에 숫자 형이나 문자열 요소를 동시에 가질 수 </a:t>
            </a:r>
            <a:r>
              <a:rPr lang="ko-KR" altLang="ko-KR" dirty="0" smtClean="0"/>
              <a:t>있다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배열의 크기</a:t>
            </a:r>
            <a:r>
              <a:rPr lang="ko-KR" altLang="en-US" dirty="0" smtClean="0"/>
              <a:t>가 </a:t>
            </a:r>
            <a:r>
              <a:rPr lang="ko-KR" altLang="ko-KR" dirty="0" smtClean="0"/>
              <a:t>언제라도 </a:t>
            </a:r>
            <a:r>
              <a:rPr lang="ko-KR" altLang="ko-KR" dirty="0"/>
              <a:t>증가</a:t>
            </a:r>
            <a:r>
              <a:rPr lang="en-US" altLang="ko-KR" dirty="0"/>
              <a:t>, </a:t>
            </a:r>
            <a:r>
              <a:rPr lang="ko-KR" altLang="ko-KR" dirty="0"/>
              <a:t>감소가 </a:t>
            </a:r>
            <a:r>
              <a:rPr lang="ko-KR" altLang="ko-KR" dirty="0" smtClean="0"/>
              <a:t>가능</a:t>
            </a:r>
            <a:endParaRPr lang="en-US" altLang="ko-KR" dirty="0" smtClean="0"/>
          </a:p>
          <a:p>
            <a:pPr lvl="2" latinLnBrk="0"/>
            <a:r>
              <a:rPr lang="ko-KR" altLang="ko-KR" dirty="0" smtClean="0"/>
              <a:t>자바스크립트의 </a:t>
            </a:r>
            <a:r>
              <a:rPr lang="ko-KR" altLang="ko-KR" dirty="0"/>
              <a:t>변수형의 자동 </a:t>
            </a:r>
            <a:r>
              <a:rPr lang="ko-KR" altLang="ko-KR" dirty="0" smtClean="0"/>
              <a:t>형변환</a:t>
            </a:r>
            <a:r>
              <a:rPr lang="ko-KR" altLang="en-US" dirty="0" smtClean="0"/>
              <a:t>과 </a:t>
            </a:r>
            <a:r>
              <a:rPr lang="ko-KR" altLang="ko-KR" dirty="0" smtClean="0"/>
              <a:t>객체의 </a:t>
            </a:r>
            <a:r>
              <a:rPr lang="ko-KR" altLang="ko-KR" dirty="0"/>
              <a:t>동적 속성 추가 특징에 따른 </a:t>
            </a:r>
            <a:r>
              <a:rPr lang="ko-KR" altLang="ko-KR" dirty="0" smtClean="0"/>
              <a:t>장점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53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생성 및 접근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Consolas" pitchFamily="49" charset="0"/>
                <a:cs typeface="Consolas" pitchFamily="49" charset="0"/>
              </a:rPr>
              <a:t>배열의 생성</a:t>
            </a:r>
            <a:endParaRPr lang="en-US" altLang="ko-KR" sz="20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 sz="1800" b="1" dirty="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ko-KR" sz="1800" dirty="0" smtClean="0"/>
              <a:t> </a:t>
            </a:r>
            <a:r>
              <a:rPr lang="ko-KR" altLang="ko-KR" sz="1800" dirty="0"/>
              <a:t>연산자를 이용하거나 배열 리터럴을 </a:t>
            </a:r>
            <a:r>
              <a:rPr lang="ko-KR" altLang="ko-KR" sz="1800" dirty="0" smtClean="0"/>
              <a:t>이용해 생성</a:t>
            </a:r>
            <a:endParaRPr lang="en-US" altLang="ko-KR" sz="1800" dirty="0" smtClean="0"/>
          </a:p>
          <a:p>
            <a:r>
              <a:rPr lang="ko-KR" altLang="en-US" sz="2000" dirty="0" smtClean="0"/>
              <a:t>배열 요소의 접근</a:t>
            </a:r>
            <a:endParaRPr lang="en-US" altLang="ko-KR" sz="2000" dirty="0" smtClean="0"/>
          </a:p>
          <a:p>
            <a:pPr lvl="1"/>
            <a:r>
              <a:rPr lang="ko-KR" altLang="ko-KR" sz="1800" b="1" dirty="0" smtClean="0"/>
              <a:t>배열이름</a:t>
            </a:r>
            <a:r>
              <a:rPr lang="en-US" altLang="ko-KR" sz="1800" b="1" dirty="0"/>
              <a:t>[</a:t>
            </a:r>
            <a:r>
              <a:rPr lang="ko-KR" altLang="ko-KR" sz="1800" b="1" dirty="0"/>
              <a:t>인덱스</a:t>
            </a:r>
            <a:r>
              <a:rPr lang="en-US" altLang="ko-KR" sz="1800" b="1" dirty="0"/>
              <a:t>]</a:t>
            </a:r>
            <a:r>
              <a:rPr lang="ko-KR" altLang="ko-KR" sz="1800" dirty="0"/>
              <a:t>와 같이 각괄호</a:t>
            </a:r>
            <a:r>
              <a:rPr lang="en-US" altLang="ko-KR" sz="1800" dirty="0"/>
              <a:t> (</a:t>
            </a:r>
            <a:r>
              <a:rPr lang="en-US" altLang="ko-KR" sz="1800" b="1" dirty="0"/>
              <a:t>[ ]</a:t>
            </a:r>
            <a:r>
              <a:rPr lang="en-US" altLang="ko-KR" sz="1800" dirty="0"/>
              <a:t>)</a:t>
            </a:r>
            <a:r>
              <a:rPr lang="ko-KR" altLang="ko-KR" sz="1800" dirty="0"/>
              <a:t>를 </a:t>
            </a:r>
            <a:r>
              <a:rPr lang="ko-KR" altLang="ko-KR" sz="1800" dirty="0" smtClean="0"/>
              <a:t>이용해 접근</a:t>
            </a:r>
            <a:endParaRPr lang="ko-KR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15616" y="3068960"/>
          <a:ext cx="7344815" cy="3528392"/>
        </p:xfrm>
        <a:graphic>
          <a:graphicData uri="http://schemas.openxmlformats.org/drawingml/2006/table">
            <a:tbl>
              <a:tblPr firstRow="1" firstCol="1" bandRow="1"/>
              <a:tblGrid>
                <a:gridCol w="360039"/>
                <a:gridCol w="6984776"/>
              </a:tblGrid>
              <a:tr h="3528392">
                <a:tc>
                  <a:txBody>
                    <a:bodyPr/>
                    <a:lstStyle/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3619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book_arr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new Array("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멀티미디어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배움터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2.0", 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생능출판사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",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65735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최윤철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임순범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", 25000, 442);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7145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3825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배열의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내용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book_arr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[0]: 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멀티미디어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배움터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2.0"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book_arr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[1]: 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생능출판사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en-US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"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book_arr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[2]: 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최윤철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임순범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book_arr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[3]: 25000 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book_arr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[4]: 442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3825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3825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book_arr2 = ["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멀티미디어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배움터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2.0", 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생능출판사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", 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최윤철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임순범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",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25000, 442];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3825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3825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arr100 = new Array(100);    //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요소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갯수가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en-US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100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인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배열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생성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3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사용 예제</a:t>
            </a:r>
            <a:endParaRPr lang="ko-KR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79512" y="1484784"/>
          <a:ext cx="7272808" cy="4800600"/>
        </p:xfrm>
        <a:graphic>
          <a:graphicData uri="http://schemas.openxmlformats.org/drawingml/2006/table">
            <a:tbl>
              <a:tblPr firstRow="1" firstCol="1" bandRow="1"/>
              <a:tblGrid>
                <a:gridCol w="356544"/>
                <a:gridCol w="6916264"/>
              </a:tblGrid>
              <a:tr h="4130675">
                <a:tc>
                  <a:txBody>
                    <a:bodyPr/>
                    <a:lstStyle/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21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22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23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24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25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26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27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new Array("one", 2, "3", 4, "five");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내용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["one", 2, "3", 4, "five"]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[6] = 6;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[7] = "seven";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[9] = "3+6";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내용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: ["one", 2, "3", 4, "five", undefined, 6, "seven", undefined, "3+6"]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("length of array: " +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arr.length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"&lt;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[");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for(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=0;i&lt;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arr.length;i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++)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 " +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] + " 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("] 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 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arr.length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3;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("length of array: " +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arr.length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"&lt;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[");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for(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=0;i&lt;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arr.length;i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++)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 " +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] + " 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("] 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 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[" + 100 + "]: " +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[100] + "&lt;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("length of array: " +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arr.length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"&lt;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[100] = 100;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[" + 100 + "]: " +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[100] + "&lt;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("length of array: " +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arr.length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"&lt;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8" name="그림 42"/>
          <p:cNvPicPr/>
          <p:nvPr/>
        </p:nvPicPr>
        <p:blipFill rotWithShape="1">
          <a:blip r:embed="rId2"/>
          <a:srcRect r="28571"/>
          <a:stretch/>
        </p:blipFill>
        <p:spPr>
          <a:xfrm>
            <a:off x="5796136" y="4149080"/>
            <a:ext cx="3240360" cy="245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객체의 메소드</a:t>
            </a:r>
            <a:endParaRPr lang="ko-KR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99592" y="1772816"/>
          <a:ext cx="7560840" cy="420955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944216"/>
                <a:gridCol w="5616624"/>
              </a:tblGrid>
              <a:tr h="59177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메소드 이름</a:t>
                      </a: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effectLst/>
                        </a:rPr>
                        <a:t>기능</a:t>
                      </a:r>
                      <a:endParaRPr lang="ko-KR" sz="16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987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reverse()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배열 내 요소들의 순서를 반대로 바꾸는 기능이다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61389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sort()</a:t>
                      </a:r>
                      <a:endParaRPr lang="ko-KR" sz="16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배열 내 요소들의 순서를 오름차순으로 정렬하는 기능이다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숫자가 문자보다 앞선다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9000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join()</a:t>
                      </a:r>
                      <a:endParaRPr lang="ko-KR" sz="16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배열 내 요소를 모두 합쳐서 하나의 문자열로 만들어준다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이때 요소 사이에 끼워 넣을 문자열을 지정할 수 있다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61389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concat()</a:t>
                      </a:r>
                      <a:endParaRPr lang="ko-KR" sz="16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배열의 뒤에 요소를 붙혀서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(concatenation)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배열의 내용을 추가하는 기능이다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9000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slice()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배열의 요소들 중 일부만을 배열로 만들어서 리턴하는 기능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사용 형식은</a:t>
                      </a:r>
                      <a:r>
                        <a:rPr lang="en-US" sz="16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array.slice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첫 요소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index,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마지막 요소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index + 1)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과 같다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..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7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정의 객체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정의 객체 생성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en-US" altLang="ko-KR" dirty="0" smtClean="0"/>
              <a:t> </a:t>
            </a:r>
            <a:r>
              <a:rPr lang="ko-KR" altLang="ko-KR" dirty="0" smtClean="0"/>
              <a:t>생성자와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ko-KR" dirty="0" smtClean="0"/>
              <a:t> </a:t>
            </a:r>
            <a:r>
              <a:rPr lang="ko-KR" altLang="ko-KR" dirty="0" smtClean="0"/>
              <a:t>명령어를 이용해 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ko-KR" altLang="ko-KR" dirty="0" smtClean="0"/>
              <a:t>아직 </a:t>
            </a:r>
            <a:r>
              <a:rPr lang="ko-KR" altLang="ko-KR" dirty="0"/>
              <a:t>아무런 속성을 가지지 않는 빈</a:t>
            </a:r>
            <a:r>
              <a:rPr lang="en-US" altLang="ko-KR" dirty="0"/>
              <a:t>(blank) </a:t>
            </a:r>
            <a:r>
              <a:rPr lang="ko-KR" altLang="ko-KR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객체 </a:t>
            </a:r>
            <a:r>
              <a:rPr lang="ko-KR" altLang="ko-KR" dirty="0"/>
              <a:t>생성 후 속성 및 메소드를 </a:t>
            </a:r>
            <a:r>
              <a:rPr lang="ko-KR" altLang="ko-KR" dirty="0" smtClean="0"/>
              <a:t>언제라도 추가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점</a:t>
            </a:r>
            <a:r>
              <a:rPr lang="en-US" altLang="ko-KR" dirty="0"/>
              <a:t>(dot, </a:t>
            </a:r>
            <a:r>
              <a:rPr lang="en-US" altLang="ko-KR" b="1" dirty="0"/>
              <a:t>"."</a:t>
            </a:r>
            <a:r>
              <a:rPr lang="en-US" altLang="ko-KR" dirty="0"/>
              <a:t>) </a:t>
            </a:r>
            <a:r>
              <a:rPr lang="ko-KR" altLang="ko-KR" dirty="0"/>
              <a:t>연산자를 붙혀서 </a:t>
            </a:r>
            <a:r>
              <a:rPr lang="ko-KR" altLang="en-US" dirty="0" smtClean="0"/>
              <a:t>속성과 메소드 </a:t>
            </a:r>
            <a:r>
              <a:rPr lang="ko-KR" altLang="ko-KR" dirty="0" smtClean="0"/>
              <a:t>접근</a:t>
            </a:r>
            <a:endParaRPr lang="ko-KR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8" name="Text Box 59"/>
          <p:cNvSpPr txBox="1">
            <a:spLocks noChangeArrowheads="1"/>
          </p:cNvSpPr>
          <p:nvPr/>
        </p:nvSpPr>
        <p:spPr bwMode="auto">
          <a:xfrm>
            <a:off x="1911315" y="2492896"/>
            <a:ext cx="5613013" cy="50419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b="1" kern="100" dirty="0">
                <a:effectLst/>
                <a:latin typeface="Consolas"/>
                <a:ea typeface="맑은 고딕"/>
                <a:cs typeface="Times New Roman"/>
              </a:rPr>
              <a:t> book = new Object(); </a:t>
            </a:r>
            <a:endParaRPr lang="ko-KR" b="1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" name="Text Box 58"/>
          <p:cNvSpPr txBox="1">
            <a:spLocks noChangeArrowheads="1"/>
          </p:cNvSpPr>
          <p:nvPr/>
        </p:nvSpPr>
        <p:spPr bwMode="auto">
          <a:xfrm>
            <a:off x="1886411" y="4376816"/>
            <a:ext cx="5637917" cy="1932504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book = new Object();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book.title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멀티미디어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배움터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2.0";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book.publisher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생능출판사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book.author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최윤철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임순범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book.price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25000;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book.pages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442;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744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정의 객체 생성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초기화를 통한 객체 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다양한 변수 형이 속성으로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ko-KR" dirty="0" smtClean="0"/>
              <a:t>문자열과 </a:t>
            </a:r>
            <a:r>
              <a:rPr lang="ko-KR" altLang="ko-KR" dirty="0"/>
              <a:t>숫자형이 동시에 </a:t>
            </a:r>
            <a:r>
              <a:rPr lang="ko-KR" altLang="ko-KR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ko-KR" altLang="en-US" dirty="0" smtClean="0"/>
              <a:t>객체의 계층적 구조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객체의 </a:t>
            </a:r>
            <a:r>
              <a:rPr lang="ko-KR" altLang="ko-KR" dirty="0"/>
              <a:t>속성 </a:t>
            </a:r>
            <a:r>
              <a:rPr lang="ko-KR" altLang="ko-KR" dirty="0" smtClean="0"/>
              <a:t>값으로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</a:t>
            </a:r>
            <a:r>
              <a:rPr lang="ko-KR" altLang="ko-KR" dirty="0" smtClean="0"/>
              <a:t>또 </a:t>
            </a:r>
            <a:r>
              <a:rPr lang="ko-KR" altLang="ko-KR" dirty="0"/>
              <a:t>다른 객체를 </a:t>
            </a:r>
            <a:r>
              <a:rPr lang="ko-KR" altLang="ko-KR" dirty="0" smtClean="0"/>
              <a:t>가</a:t>
            </a:r>
            <a:r>
              <a:rPr lang="ko-KR" altLang="en-US" dirty="0" smtClean="0"/>
              <a:t>짐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5" name="Text Box 57"/>
          <p:cNvSpPr txBox="1">
            <a:spLocks noChangeArrowheads="1"/>
          </p:cNvSpPr>
          <p:nvPr/>
        </p:nvSpPr>
        <p:spPr bwMode="auto">
          <a:xfrm>
            <a:off x="971600" y="2123728"/>
            <a:ext cx="7848871" cy="79208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book = {title: "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멀티미디어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배움터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2.0", publisher: "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생능출판사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",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indent="8255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author: "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최윤철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임순범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", price: 25000, pages: 442};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6" name="Text Box 56"/>
          <p:cNvSpPr txBox="1">
            <a:spLocks noChangeArrowheads="1"/>
          </p:cNvSpPr>
          <p:nvPr/>
        </p:nvSpPr>
        <p:spPr bwMode="auto">
          <a:xfrm>
            <a:off x="4067944" y="3861048"/>
            <a:ext cx="4680520" cy="2664296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book = new Object();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book.title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멀티미디어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배움터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2.0";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book.publisher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생능출판사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book.author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최윤철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임순범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book.price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25000;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book.info = new Object();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book.info.pages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442;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book.info.date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"2010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년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1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월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en-US" sz="1600" b="1" kern="100" dirty="0">
                <a:effectLst/>
                <a:ea typeface="Consolas"/>
                <a:cs typeface="Times New Roman"/>
              </a:rPr>
              <a:t>30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일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book.info.ISBN10= "8970506470";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book.info.size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"188mm*254mm";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6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접근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속성과 메소드의 접근 방식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점</a:t>
            </a:r>
            <a:r>
              <a:rPr lang="en-US" altLang="ko-KR" dirty="0"/>
              <a:t>(dot, </a:t>
            </a:r>
            <a:r>
              <a:rPr lang="en-US" altLang="ko-KR" b="1" dirty="0"/>
              <a:t>"."</a:t>
            </a:r>
            <a:r>
              <a:rPr lang="en-US" altLang="ko-KR" dirty="0"/>
              <a:t>) </a:t>
            </a:r>
            <a:r>
              <a:rPr lang="ko-KR" altLang="ko-KR" dirty="0"/>
              <a:t>연산자를 </a:t>
            </a:r>
            <a:r>
              <a:rPr lang="ko-KR" altLang="ko-KR" dirty="0" smtClean="0"/>
              <a:t>이용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배열 </a:t>
            </a:r>
            <a:r>
              <a:rPr lang="ko-KR" altLang="ko-KR" dirty="0"/>
              <a:t>표시 방식</a:t>
            </a:r>
            <a:r>
              <a:rPr lang="en-US" altLang="ko-KR" dirty="0"/>
              <a:t>(</a:t>
            </a:r>
            <a:r>
              <a:rPr lang="en-US" altLang="ko-KR" b="1" dirty="0"/>
              <a:t>"[ </a:t>
            </a:r>
            <a:r>
              <a:rPr lang="en-US" altLang="ko-KR" b="1" dirty="0" smtClean="0"/>
              <a:t>]"</a:t>
            </a:r>
            <a:r>
              <a:rPr lang="en-US" altLang="ko-KR" dirty="0" smtClean="0"/>
              <a:t>)</a:t>
            </a:r>
          </a:p>
          <a:p>
            <a:r>
              <a:rPr lang="ko-KR" altLang="ko-KR" dirty="0" smtClean="0"/>
              <a:t>속성을 삭제하기 위해서는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delete</a:t>
            </a:r>
            <a:r>
              <a:rPr lang="ko-KR" altLang="ko-KR" dirty="0" smtClean="0"/>
              <a:t>라는 명령어 이용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5" name="Text Box 55"/>
          <p:cNvSpPr txBox="1">
            <a:spLocks noChangeArrowheads="1"/>
          </p:cNvSpPr>
          <p:nvPr/>
        </p:nvSpPr>
        <p:spPr bwMode="auto">
          <a:xfrm>
            <a:off x="1619672" y="3356992"/>
            <a:ext cx="6190883" cy="3044924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객체의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속성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접근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방법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var property1 = book.title;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var property2 = book.info.price;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혹은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var property3 = book["title"];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var property2 = book.info["price"];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객체의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속성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삭제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방법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delete book.title;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delete book.info.price;</a:t>
            </a:r>
            <a:endParaRPr lang="ko-KR" sz="1600" b="1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756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개선된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ko-KR" dirty="0" smtClean="0"/>
              <a:t>객체에 포함된 속성의 갯수나 이름을 모르더라도 객체내의 모든 속성을 접근할 수 있는 방법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sz="1800" dirty="0" smtClean="0"/>
              <a:t>개선된 </a:t>
            </a:r>
            <a:r>
              <a:rPr lang="en-US" altLang="ko-KR" sz="1800" dirty="0" smtClean="0"/>
              <a:t>for </a:t>
            </a:r>
            <a:r>
              <a:rPr lang="ko-KR" altLang="en-US" sz="1800" dirty="0" smtClean="0"/>
              <a:t>문 안에서 </a:t>
            </a:r>
            <a:r>
              <a:rPr lang="ko-KR" altLang="ko-KR" sz="1800" dirty="0" smtClean="0"/>
              <a:t>객체 </a:t>
            </a:r>
            <a:r>
              <a:rPr lang="ko-KR" altLang="ko-KR" sz="1800" dirty="0"/>
              <a:t>접근 방식은 점</a:t>
            </a:r>
            <a:r>
              <a:rPr lang="en-US" altLang="ko-KR" sz="1800" dirty="0"/>
              <a:t>(</a:t>
            </a:r>
            <a:r>
              <a:rPr lang="en-US" altLang="ko-KR" sz="1800" b="1" dirty="0"/>
              <a:t>"."</a:t>
            </a:r>
            <a:r>
              <a:rPr lang="en-US" altLang="ko-KR" sz="1800" dirty="0"/>
              <a:t>)</a:t>
            </a:r>
            <a:r>
              <a:rPr lang="ko-KR" altLang="ko-KR" sz="1800" dirty="0"/>
              <a:t>에 의한 접근은 </a:t>
            </a:r>
            <a:r>
              <a:rPr lang="ko-KR" altLang="ko-KR" sz="1800" dirty="0" smtClean="0"/>
              <a:t>불가능</a:t>
            </a:r>
            <a:endParaRPr lang="en-US" altLang="ko-KR" sz="1800" dirty="0" smtClean="0"/>
          </a:p>
          <a:p>
            <a:pPr lvl="1"/>
            <a:r>
              <a:rPr lang="ko-KR" altLang="ko-KR" sz="1800" dirty="0" smtClean="0"/>
              <a:t>대신</a:t>
            </a:r>
            <a:r>
              <a:rPr lang="en-US" altLang="ko-KR" sz="1800" dirty="0"/>
              <a:t>, </a:t>
            </a:r>
            <a:r>
              <a:rPr lang="ko-KR" altLang="ko-KR" sz="1800" dirty="0"/>
              <a:t>배열 방식</a:t>
            </a:r>
            <a:r>
              <a:rPr lang="en-US" altLang="ko-KR" sz="1800" dirty="0"/>
              <a:t>(</a:t>
            </a:r>
            <a:r>
              <a:rPr lang="en-US" altLang="ko-KR" sz="1800" b="1" dirty="0"/>
              <a:t>"[ ]"</a:t>
            </a:r>
            <a:r>
              <a:rPr lang="en-US" altLang="ko-KR" sz="1800" dirty="0"/>
              <a:t>)</a:t>
            </a:r>
            <a:r>
              <a:rPr lang="ko-KR" altLang="ko-KR" sz="1800" dirty="0"/>
              <a:t>을 </a:t>
            </a:r>
            <a:r>
              <a:rPr lang="ko-KR" altLang="ko-KR" sz="1800" dirty="0" smtClean="0"/>
              <a:t>이용해야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lvl="2"/>
            <a:r>
              <a:rPr lang="ko-KR" altLang="ko-KR" sz="1600" dirty="0" smtClean="0"/>
              <a:t>속성의 </a:t>
            </a:r>
            <a:r>
              <a:rPr lang="ko-KR" altLang="ko-KR" sz="1600" dirty="0"/>
              <a:t>이름을 모르기 때문에 속성 이름을 직접 지정해야 하는 점</a:t>
            </a:r>
            <a:r>
              <a:rPr lang="en-US" altLang="ko-KR" sz="1600" dirty="0"/>
              <a:t>(</a:t>
            </a:r>
            <a:r>
              <a:rPr lang="en-US" altLang="ko-KR" sz="1600" b="1" dirty="0"/>
              <a:t>"."</a:t>
            </a:r>
            <a:r>
              <a:rPr lang="en-US" altLang="ko-KR" sz="1600" dirty="0"/>
              <a:t>) </a:t>
            </a:r>
            <a:r>
              <a:rPr lang="ko-KR" altLang="ko-KR" sz="1600" dirty="0"/>
              <a:t>접근 방식은 사용할 </a:t>
            </a:r>
            <a:r>
              <a:rPr lang="ko-KR" altLang="ko-KR" sz="1600" dirty="0" smtClean="0"/>
              <a:t>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없기 때문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5" name="Text Box 54"/>
          <p:cNvSpPr txBox="1">
            <a:spLocks noChangeArrowheads="1"/>
          </p:cNvSpPr>
          <p:nvPr/>
        </p:nvSpPr>
        <p:spPr bwMode="auto">
          <a:xfrm>
            <a:off x="1115616" y="2564904"/>
            <a:ext cx="6912767" cy="1667431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개선된</a:t>
            </a: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 for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문을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이용한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객체의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속성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접근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방법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for (var </a:t>
            </a:r>
            <a:r>
              <a:rPr lang="en-US" sz="1600" b="1" kern="10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p</a:t>
            </a: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 in book) {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    document.write(	"Property name: " + p +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016000" indent="508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" Property value: " + book</a:t>
            </a:r>
            <a:r>
              <a:rPr lang="en-US" sz="1600" b="1" kern="10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[p]</a:t>
            </a: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 + "&lt;br/&gt;");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}</a:t>
            </a:r>
            <a:endParaRPr lang="ko-KR" sz="1600" b="1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690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자바스크립트 함수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 내장 함수</a:t>
            </a:r>
            <a:endParaRPr lang="en-US" altLang="ko-KR" dirty="0" smtClean="0"/>
          </a:p>
          <a:p>
            <a:pPr lvl="1"/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eval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/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문자열 입력을 계산하여 결과를 반환하는 함수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parseInt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parseFloat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ko-KR" altLang="ko-KR" dirty="0" smtClean="0"/>
              <a:t>문자열 값을 각각 정수와 실수로 변환하는 함수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5" name="Text Box 52"/>
          <p:cNvSpPr txBox="1">
            <a:spLocks noChangeArrowheads="1"/>
          </p:cNvSpPr>
          <p:nvPr/>
        </p:nvSpPr>
        <p:spPr bwMode="auto">
          <a:xfrm>
            <a:off x="575048" y="3575035"/>
            <a:ext cx="8568952" cy="1166103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0">
              <a:lnSpc>
                <a:spcPts val="1800"/>
              </a:lnSpc>
              <a:spcAft>
                <a:spcPts val="0"/>
              </a:spcAft>
            </a:pPr>
            <a:r>
              <a:rPr lang="en-US" sz="1600" b="1" kern="0" dirty="0" err="1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 a = </a:t>
            </a:r>
            <a:r>
              <a:rPr lang="en-US" sz="1600" b="1" kern="0" dirty="0" err="1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eval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"1+2*3+4"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)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b="1" kern="100" dirty="0">
              <a:effectLst/>
              <a:ea typeface="맑은 고딕"/>
              <a:cs typeface="Times New Roman"/>
            </a:endParaRPr>
          </a:p>
          <a:p>
            <a:pPr marL="127000" algn="l" latinLnBrk="0">
              <a:lnSpc>
                <a:spcPts val="1800"/>
              </a:lnSpc>
              <a:spcAft>
                <a:spcPts val="0"/>
              </a:spcAft>
            </a:pPr>
            <a:r>
              <a:rPr lang="en-US" sz="1600" b="1" kern="0" dirty="0" err="1">
                <a:solidFill>
                  <a:srgbClr val="BFBF00"/>
                </a:solidFill>
                <a:effectLst/>
                <a:latin typeface="Consolas"/>
                <a:ea typeface="맑은 고딕"/>
                <a:cs typeface="Times New Roman"/>
              </a:rPr>
              <a:t>document</a:t>
            </a:r>
            <a:r>
              <a:rPr lang="en-US" sz="1600" b="1" kern="0" dirty="0" err="1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.write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"evaluation result of a = "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 + a + 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"&lt;</a:t>
            </a:r>
            <a:r>
              <a:rPr lang="en-US" sz="1600" b="1" kern="0" dirty="0" err="1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br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/&gt;"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)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b="1" kern="100" dirty="0">
              <a:effectLst/>
              <a:ea typeface="맑은 고딕"/>
              <a:cs typeface="Times New Roman"/>
            </a:endParaRPr>
          </a:p>
          <a:p>
            <a:pPr marL="127000" algn="l" latinLnBrk="0">
              <a:lnSpc>
                <a:spcPts val="1800"/>
              </a:lnSpc>
              <a:spcAft>
                <a:spcPts val="0"/>
              </a:spcAft>
            </a:pPr>
            <a:r>
              <a:rPr lang="en-US" sz="1600" b="1" kern="0" dirty="0" err="1">
                <a:solidFill>
                  <a:srgbClr val="BFBF00"/>
                </a:solidFill>
                <a:effectLst/>
                <a:latin typeface="Consolas"/>
                <a:ea typeface="맑은 고딕"/>
                <a:cs typeface="Times New Roman"/>
              </a:rPr>
              <a:t>document</a:t>
            </a:r>
            <a:r>
              <a:rPr lang="en-US" sz="1600" b="1" kern="0" dirty="0" err="1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.write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"value of 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\"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123.45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\"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 + </a:t>
            </a:r>
            <a:r>
              <a:rPr lang="en-US" sz="1600" b="1" kern="0" dirty="0" err="1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parseInt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"123.45"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)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 + 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"&lt;</a:t>
            </a:r>
            <a:r>
              <a:rPr lang="en-US" sz="1600" b="1" kern="0" dirty="0" err="1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br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/&gt;"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)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b="1" kern="100" dirty="0">
              <a:effectLst/>
              <a:ea typeface="맑은 고딕"/>
              <a:cs typeface="Times New Roman"/>
            </a:endParaRPr>
          </a:p>
          <a:p>
            <a:pPr marL="127000" algn="l" latinLnBrk="0">
              <a:lnSpc>
                <a:spcPts val="1800"/>
              </a:lnSpc>
              <a:spcAft>
                <a:spcPts val="0"/>
              </a:spcAft>
            </a:pPr>
            <a:r>
              <a:rPr lang="en-US" sz="1600" b="1" kern="0" dirty="0" err="1">
                <a:solidFill>
                  <a:srgbClr val="BFBF00"/>
                </a:solidFill>
                <a:effectLst/>
                <a:latin typeface="Consolas"/>
                <a:ea typeface="맑은 고딕"/>
                <a:cs typeface="Times New Roman"/>
              </a:rPr>
              <a:t>document</a:t>
            </a:r>
            <a:r>
              <a:rPr lang="en-US" sz="1600" b="1" kern="0" dirty="0" err="1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.write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"value of 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\"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123.45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\"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 + </a:t>
            </a:r>
            <a:r>
              <a:rPr lang="en-US" sz="1600" b="1" kern="0" dirty="0" err="1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parseFloat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"123.45"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)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 + 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"&lt;</a:t>
            </a:r>
            <a:r>
              <a:rPr lang="en-US" sz="1600" b="1" kern="0" dirty="0" err="1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br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/&gt;"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)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b="1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7" name="그림 48"/>
          <p:cNvPicPr/>
          <p:nvPr/>
        </p:nvPicPr>
        <p:blipFill>
          <a:blip r:embed="rId2"/>
          <a:stretch>
            <a:fillRect/>
          </a:stretch>
        </p:blipFill>
        <p:spPr>
          <a:xfrm>
            <a:off x="2483768" y="4831942"/>
            <a:ext cx="4320480" cy="169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기반의 자바스크립트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000" dirty="0" smtClean="0"/>
              <a:t>자바 </a:t>
            </a:r>
            <a:r>
              <a:rPr lang="ko-KR" altLang="ko-KR" sz="2000" dirty="0"/>
              <a:t>언어의 영향을 </a:t>
            </a:r>
            <a:r>
              <a:rPr lang="ko-KR" altLang="ko-KR" sz="2000" dirty="0" smtClean="0"/>
              <a:t>받</a:t>
            </a:r>
            <a:r>
              <a:rPr lang="ko-KR" altLang="en-US" sz="2000" dirty="0" smtClean="0"/>
              <a:t>아서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문법적으로 비슷한 형태를 가지는 </a:t>
            </a:r>
            <a:r>
              <a:rPr lang="ko-KR" altLang="ko-KR" sz="2000" dirty="0" smtClean="0"/>
              <a:t>공통점</a:t>
            </a:r>
            <a:r>
              <a:rPr lang="ko-KR" altLang="en-US" sz="2000" dirty="0" smtClean="0"/>
              <a:t>이 있으나 </a:t>
            </a:r>
            <a:r>
              <a:rPr lang="ko-KR" altLang="ko-KR" sz="2000" dirty="0" smtClean="0"/>
              <a:t>자바 </a:t>
            </a:r>
            <a:r>
              <a:rPr lang="ko-KR" altLang="ko-KR" sz="2000" dirty="0"/>
              <a:t>언어와는 </a:t>
            </a:r>
            <a:r>
              <a:rPr lang="ko-KR" altLang="en-US" sz="2000" dirty="0" smtClean="0"/>
              <a:t>다음과 같이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차이점을 </a:t>
            </a:r>
            <a:r>
              <a:rPr lang="ko-KR" altLang="ko-KR" sz="2000" dirty="0" smtClean="0"/>
              <a:t>가진다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83568" y="2420888"/>
          <a:ext cx="7848873" cy="3960440"/>
        </p:xfrm>
        <a:graphic>
          <a:graphicData uri="http://schemas.openxmlformats.org/drawingml/2006/table">
            <a:tbl>
              <a:tblPr firstRow="1" firstCol="1" bandRow="1">
                <a:tableStyleId>{EB9631B5-78F2-41C9-869B-9F39066F8104}</a:tableStyleId>
              </a:tblPr>
              <a:tblGrid>
                <a:gridCol w="1296144"/>
                <a:gridCol w="3240360"/>
                <a:gridCol w="3312369"/>
              </a:tblGrid>
              <a:tr h="4139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 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자바스크립트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effectLst/>
                        </a:rPr>
                        <a:t>자바 언어</a:t>
                      </a:r>
                      <a:endParaRPr lang="ko-KR" sz="18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3232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effectLst/>
                        </a:rPr>
                        <a:t>실행 방식</a:t>
                      </a:r>
                      <a:endParaRPr lang="ko-KR" sz="18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웹 브라우저에서 바로 자바스크립트 코드를 해석하고 바로 실행</a:t>
                      </a:r>
                      <a:r>
                        <a:rPr lang="en-US" sz="1600" b="1" kern="100" dirty="0">
                          <a:effectLst/>
                        </a:rPr>
                        <a:t> (</a:t>
                      </a:r>
                      <a:r>
                        <a:rPr lang="ko-KR" sz="1600" b="1" kern="100" dirty="0">
                          <a:effectLst/>
                        </a:rPr>
                        <a:t>스크립트</a:t>
                      </a:r>
                      <a:r>
                        <a:rPr lang="en-US" sz="1600" b="1" kern="100" dirty="0">
                          <a:effectLst/>
                        </a:rPr>
                        <a:t>/</a:t>
                      </a:r>
                      <a:r>
                        <a:rPr lang="ko-KR" sz="1600" b="1" kern="100" dirty="0">
                          <a:effectLst/>
                        </a:rPr>
                        <a:t>인터프리터 기반 언어</a:t>
                      </a:r>
                      <a:r>
                        <a:rPr lang="en-US" sz="1600" b="1" kern="100" dirty="0">
                          <a:effectLst/>
                        </a:rPr>
                        <a:t>)</a:t>
                      </a: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자바 프로그램을 컴파일 후 변환된 </a:t>
                      </a:r>
                      <a:r>
                        <a:rPr lang="en-US" sz="1600" b="1" kern="100" dirty="0">
                          <a:effectLst/>
                        </a:rPr>
                        <a:t> object code</a:t>
                      </a:r>
                      <a:r>
                        <a:rPr lang="ko-KR" sz="1600" b="1" kern="100" dirty="0">
                          <a:effectLst/>
                        </a:rPr>
                        <a:t>를 자바가상머신에서 실행하는 방식 </a:t>
                      </a:r>
                      <a:r>
                        <a:rPr lang="en-US" sz="1600" b="1" kern="100" dirty="0">
                          <a:effectLst/>
                        </a:rPr>
                        <a:t>(</a:t>
                      </a:r>
                      <a:r>
                        <a:rPr lang="ko-KR" sz="1600" b="1" kern="100" dirty="0">
                          <a:effectLst/>
                        </a:rPr>
                        <a:t>컴파일 기반 언어</a:t>
                      </a:r>
                      <a:r>
                        <a:rPr lang="en-US" sz="1600" b="1" kern="100" dirty="0">
                          <a:effectLst/>
                        </a:rPr>
                        <a:t>)</a:t>
                      </a: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50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effectLst/>
                        </a:rPr>
                        <a:t>성격</a:t>
                      </a:r>
                      <a:endParaRPr lang="ko-KR" sz="18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객체기반</a:t>
                      </a:r>
                      <a:r>
                        <a:rPr lang="en-US" sz="1600" b="1" kern="100" dirty="0">
                          <a:effectLst/>
                        </a:rPr>
                        <a:t>(object-based)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객체지향</a:t>
                      </a:r>
                      <a:r>
                        <a:rPr lang="en-US" sz="1600" b="1" kern="100" dirty="0">
                          <a:effectLst/>
                        </a:rPr>
                        <a:t>(object-oriented)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50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effectLst/>
                        </a:rPr>
                        <a:t>작성 형태</a:t>
                      </a:r>
                      <a:endParaRPr lang="ko-KR" sz="18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HTML </a:t>
                      </a:r>
                      <a:r>
                        <a:rPr lang="ko-KR" sz="1600" b="1" kern="100" dirty="0">
                          <a:effectLst/>
                        </a:rPr>
                        <a:t>파일 내에 포함되어 작성됨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별도의 자바 프로그램 파일로 작성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1430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변수형 선언 및 타입 검사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변수의 선언이 따로 필요 없으며 타입 검사도 매우 느슨함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변수의 선언이 필요하며 변수 타입의 검사가 매우 엄격함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7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사용자 정의 함수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92277"/>
            <a:ext cx="8229600" cy="1545035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일반 프로그래밍 언어의 함수와의 차이점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매개변수와 </a:t>
            </a:r>
            <a:r>
              <a:rPr lang="ko-KR" altLang="ko-KR" dirty="0"/>
              <a:t>인수의 변수형이 동일한지 검사하지 </a:t>
            </a:r>
            <a:r>
              <a:rPr lang="ko-KR" altLang="ko-KR" dirty="0" smtClean="0"/>
              <a:t>않는다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매개변수의 </a:t>
            </a:r>
            <a:r>
              <a:rPr lang="ko-KR" altLang="ko-KR" dirty="0"/>
              <a:t>갯수와 함수의 인수의 갯수가 </a:t>
            </a:r>
            <a:r>
              <a:rPr lang="ko-KR" altLang="ko-KR" dirty="0" smtClean="0"/>
              <a:t>같은지</a:t>
            </a:r>
            <a:r>
              <a:rPr lang="en-US" altLang="ko-KR" dirty="0" smtClean="0"/>
              <a:t> </a:t>
            </a:r>
            <a:r>
              <a:rPr lang="ko-KR" altLang="ko-KR" dirty="0" smtClean="0"/>
              <a:t>확인하지 않는다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만약</a:t>
            </a:r>
            <a:r>
              <a:rPr lang="en-US" altLang="ko-KR" dirty="0"/>
              <a:t>, </a:t>
            </a:r>
            <a:r>
              <a:rPr lang="ko-KR" altLang="ko-KR" dirty="0"/>
              <a:t>매개 변수의 갯수가 </a:t>
            </a:r>
            <a:r>
              <a:rPr lang="ko-KR" altLang="en-US" dirty="0" smtClean="0"/>
              <a:t>함수의 </a:t>
            </a:r>
            <a:r>
              <a:rPr lang="ko-KR" altLang="ko-KR" dirty="0" smtClean="0"/>
              <a:t>인수의 </a:t>
            </a:r>
            <a:r>
              <a:rPr lang="ko-KR" altLang="ko-KR" dirty="0"/>
              <a:t>갯수보다 적다면 인수의 값은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undefined</a:t>
            </a:r>
            <a:r>
              <a:rPr lang="ko-KR" altLang="ko-KR" dirty="0"/>
              <a:t>로 </a:t>
            </a:r>
            <a:r>
              <a:rPr lang="ko-KR" altLang="ko-KR" dirty="0" smtClean="0"/>
              <a:t>설정</a:t>
            </a:r>
            <a:r>
              <a:rPr lang="ko-KR" altLang="en-US" dirty="0" smtClean="0"/>
              <a:t>됨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5" name="Text Box 52"/>
          <p:cNvSpPr txBox="1">
            <a:spLocks noChangeArrowheads="1"/>
          </p:cNvSpPr>
          <p:nvPr/>
        </p:nvSpPr>
        <p:spPr bwMode="auto">
          <a:xfrm>
            <a:off x="1475656" y="1688728"/>
            <a:ext cx="6264696" cy="2820392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ts val="2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함수의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선언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규칙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2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function</a:t>
            </a:r>
            <a:r>
              <a:rPr lang="en-US" sz="1600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kern="100" dirty="0" err="1">
                <a:effectLst/>
                <a:latin typeface="Consolas"/>
                <a:ea typeface="맑은 고딕"/>
                <a:cs typeface="Times New Roman"/>
              </a:rPr>
              <a:t>function_name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 (</a:t>
            </a:r>
            <a:r>
              <a:rPr lang="ko-KR" sz="1600" kern="100" dirty="0">
                <a:effectLst/>
                <a:latin typeface="Consolas"/>
                <a:ea typeface="맑은 고딕"/>
                <a:cs typeface="Consolas"/>
              </a:rPr>
              <a:t>함수의</a:t>
            </a:r>
            <a:r>
              <a:rPr lang="ko-KR" sz="1600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kern="100" dirty="0">
                <a:effectLst/>
                <a:latin typeface="Consolas"/>
                <a:ea typeface="맑은 고딕"/>
                <a:cs typeface="Consolas"/>
              </a:rPr>
              <a:t>인수들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) 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{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marL="127000" indent="123825" algn="l" latinLnBrk="1">
              <a:lnSpc>
                <a:spcPts val="2000"/>
              </a:lnSpc>
              <a:spcAft>
                <a:spcPts val="0"/>
              </a:spcAft>
            </a:pP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600" kern="100" dirty="0">
                <a:effectLst/>
                <a:latin typeface="Consolas"/>
                <a:ea typeface="맑은 고딕"/>
                <a:cs typeface="Consolas"/>
              </a:rPr>
              <a:t>함수의</a:t>
            </a:r>
            <a:r>
              <a:rPr lang="ko-KR" sz="1600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kern="100" dirty="0">
                <a:effectLst/>
                <a:latin typeface="Consolas"/>
                <a:ea typeface="맑은 고딕"/>
                <a:cs typeface="Consolas"/>
              </a:rPr>
              <a:t>명령문</a:t>
            </a:r>
            <a:r>
              <a:rPr lang="ko-KR" sz="1600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kern="100" dirty="0">
                <a:effectLst/>
                <a:latin typeface="Consolas"/>
                <a:ea typeface="맑은 고딕"/>
                <a:cs typeface="Consolas"/>
              </a:rPr>
              <a:t>들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indent="123825" algn="l" latinLnBrk="1">
              <a:lnSpc>
                <a:spcPts val="2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}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indent="123825" algn="l" latinLnBrk="1">
              <a:lnSpc>
                <a:spcPts val="2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indent="123825" algn="l" latinLnBrk="1">
              <a:lnSpc>
                <a:spcPts val="2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2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함수의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사용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예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marL="127000" algn="l" latinLnBrk="0">
              <a:lnSpc>
                <a:spcPts val="2000"/>
              </a:lnSpc>
              <a:spcAft>
                <a:spcPts val="0"/>
              </a:spcAft>
            </a:pP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function </a:t>
            </a:r>
            <a:r>
              <a:rPr lang="en-US" sz="1600" kern="100" dirty="0" err="1">
                <a:effectLst/>
                <a:latin typeface="Consolas"/>
                <a:ea typeface="맑은 고딕"/>
                <a:cs typeface="Times New Roman"/>
              </a:rPr>
              <a:t>print_value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6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name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en-US" sz="16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v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) {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ts val="2000"/>
              </a:lnSpc>
              <a:spcAft>
                <a:spcPts val="0"/>
              </a:spcAft>
            </a:pP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      </a:t>
            </a:r>
            <a:r>
              <a:rPr lang="en-US" sz="1600" kern="100" dirty="0" err="1">
                <a:effectLst/>
                <a:latin typeface="Consolas"/>
                <a:ea typeface="맑은 고딕"/>
                <a:cs typeface="Times New Roman"/>
              </a:rPr>
              <a:t>document.write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("Name: " + </a:t>
            </a:r>
            <a:r>
              <a:rPr lang="en-US" sz="16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name</a:t>
            </a:r>
            <a:r>
              <a:rPr lang="en-US" sz="1600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+ ", ");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indent="381000" algn="l" latinLnBrk="0">
              <a:lnSpc>
                <a:spcPts val="2000"/>
              </a:lnSpc>
              <a:spcAft>
                <a:spcPts val="0"/>
              </a:spcAft>
            </a:pPr>
            <a:r>
              <a:rPr lang="en-US" sz="1600" kern="100" dirty="0" err="1">
                <a:effectLst/>
                <a:latin typeface="Consolas"/>
                <a:ea typeface="맑은 고딕"/>
                <a:cs typeface="Times New Roman"/>
              </a:rPr>
              <a:t>document.write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("Value: " + </a:t>
            </a:r>
            <a:r>
              <a:rPr lang="en-US" sz="16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v</a:t>
            </a:r>
            <a:r>
              <a:rPr lang="en-US" sz="1600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+ "&lt;</a:t>
            </a:r>
            <a:r>
              <a:rPr lang="en-US" sz="1600" kern="100" dirty="0" err="1">
                <a:effectLst/>
                <a:latin typeface="Consolas"/>
                <a:ea typeface="맑은 고딕"/>
                <a:cs typeface="Times New Roman"/>
              </a:rPr>
              <a:t>br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/&gt;");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ts val="2000"/>
              </a:lnSpc>
              <a:spcAft>
                <a:spcPts val="0"/>
              </a:spcAft>
            </a:pP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  }</a:t>
            </a:r>
            <a:endParaRPr lang="ko-KR" sz="16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272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실행 및 디버깅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en-US" altLang="ko-KR" dirty="0" smtClean="0"/>
              <a:t>HTML </a:t>
            </a:r>
            <a:r>
              <a:rPr lang="ko-KR" altLang="ko-KR" dirty="0"/>
              <a:t>파일 내에 자바스크립트 코드가 있다면 웹 </a:t>
            </a:r>
            <a:r>
              <a:rPr lang="ko-KR" altLang="ko-KR" dirty="0" smtClean="0"/>
              <a:t>브라우저</a:t>
            </a:r>
            <a:r>
              <a:rPr lang="ko-KR" altLang="en-US" dirty="0" smtClean="0"/>
              <a:t>가 자체 </a:t>
            </a:r>
            <a:r>
              <a:rPr lang="ko-KR" altLang="ko-KR" dirty="0" smtClean="0"/>
              <a:t>인터프리터를 이용</a:t>
            </a:r>
            <a:r>
              <a:rPr lang="ko-KR" altLang="en-US" dirty="0" smtClean="0"/>
              <a:t>해 </a:t>
            </a:r>
            <a:r>
              <a:rPr lang="ko-KR" altLang="ko-KR" dirty="0" smtClean="0"/>
              <a:t>그 </a:t>
            </a:r>
            <a:r>
              <a:rPr lang="ko-KR" altLang="ko-KR" dirty="0"/>
              <a:t>스크립트 </a:t>
            </a:r>
            <a:r>
              <a:rPr lang="ko-KR" altLang="ko-KR" dirty="0" smtClean="0"/>
              <a:t>코드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해석하고 실행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자바스크립트를 </a:t>
            </a:r>
            <a:r>
              <a:rPr lang="ko-KR" altLang="ko-KR" dirty="0" smtClean="0"/>
              <a:t>실행하는 </a:t>
            </a:r>
            <a:r>
              <a:rPr lang="ko-KR" altLang="ko-KR" dirty="0"/>
              <a:t>동안 오류가 </a:t>
            </a:r>
            <a:r>
              <a:rPr lang="ko-KR" altLang="ko-KR" dirty="0" smtClean="0"/>
              <a:t>발생하더라도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치명적 오류가 아니라면 </a:t>
            </a:r>
            <a:r>
              <a:rPr lang="ko-KR" altLang="ko-KR" dirty="0" smtClean="0"/>
              <a:t>기본적으로 </a:t>
            </a:r>
            <a:r>
              <a:rPr lang="ko-KR" altLang="ko-KR" dirty="0"/>
              <a:t>웹 브라우저는 그 오류를 무시하고 </a:t>
            </a:r>
            <a:r>
              <a:rPr lang="ko-KR" altLang="ko-KR" dirty="0" smtClean="0"/>
              <a:t>진행</a:t>
            </a:r>
            <a:endParaRPr lang="en-US" altLang="ko-KR" dirty="0" smtClean="0"/>
          </a:p>
          <a:p>
            <a:pPr latinLnBrk="0"/>
            <a:r>
              <a:rPr lang="ko-KR" altLang="ko-KR" dirty="0"/>
              <a:t>개발 단계에서는 자바스크립트 실행시 발생한 오류를 개발자가 확인하고 </a:t>
            </a:r>
            <a:r>
              <a:rPr lang="ko-KR" altLang="ko-KR" dirty="0" smtClean="0"/>
              <a:t>수정</a:t>
            </a:r>
            <a:r>
              <a:rPr lang="ko-KR" altLang="en-US" dirty="0" smtClean="0"/>
              <a:t>하는 것이 바람직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0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오류 확인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[Chrome </a:t>
            </a:r>
            <a:r>
              <a:rPr lang="ko-KR" altLang="ko-KR" dirty="0"/>
              <a:t>설정 및 관리</a:t>
            </a:r>
            <a:r>
              <a:rPr lang="en-US" altLang="ko-KR" dirty="0"/>
              <a:t>] </a:t>
            </a:r>
            <a:r>
              <a:rPr lang="ko-KR" altLang="ko-KR" dirty="0"/>
              <a:t>버튼</a:t>
            </a:r>
            <a:r>
              <a:rPr lang="en-US" altLang="ko-KR" dirty="0" smtClean="0"/>
              <a:t>(  </a:t>
            </a:r>
            <a:r>
              <a:rPr lang="en-US" altLang="ko-KR" dirty="0"/>
              <a:t>)</a:t>
            </a:r>
            <a:r>
              <a:rPr lang="ko-KR" altLang="ko-KR" dirty="0"/>
              <a:t>을 누른 후 </a:t>
            </a:r>
            <a:r>
              <a:rPr lang="en-US" altLang="ko-KR" dirty="0"/>
              <a:t>[</a:t>
            </a:r>
            <a:r>
              <a:rPr lang="ko-KR" altLang="ko-KR" dirty="0"/>
              <a:t>도구</a:t>
            </a:r>
            <a:r>
              <a:rPr lang="en-US" altLang="ko-KR" dirty="0"/>
              <a:t>(L)] </a:t>
            </a:r>
            <a:r>
              <a:rPr lang="en-US" altLang="ko-KR" dirty="0">
                <a:sym typeface="Wingdings"/>
              </a:rPr>
              <a:t></a:t>
            </a:r>
            <a:r>
              <a:rPr lang="en-US" altLang="ko-KR" dirty="0"/>
              <a:t> [</a:t>
            </a:r>
            <a:r>
              <a:rPr lang="ko-KR" altLang="ko-KR" dirty="0"/>
              <a:t>자바스크립트 콘솔</a:t>
            </a:r>
            <a:r>
              <a:rPr lang="en-US" altLang="ko-KR" dirty="0"/>
              <a:t>(J)]</a:t>
            </a:r>
            <a:r>
              <a:rPr lang="ko-KR" altLang="ko-KR" dirty="0"/>
              <a:t>을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01044"/>
            <a:ext cx="7046138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00808"/>
            <a:ext cx="285063" cy="277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6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작성 방법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자바스크립트 코드는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파일 없이 웹브라우저에서 독립적으로 </a:t>
            </a:r>
            <a:r>
              <a:rPr lang="ko-KR" altLang="en-US" dirty="0"/>
              <a:t>실행 될 </a:t>
            </a:r>
            <a:r>
              <a:rPr lang="ko-KR" altLang="en-US" dirty="0" smtClean="0"/>
              <a:t>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반드시 </a:t>
            </a:r>
            <a:r>
              <a:rPr lang="en-US" altLang="ko-KR" dirty="0"/>
              <a:t>HTML </a:t>
            </a:r>
            <a:r>
              <a:rPr lang="ko-KR" altLang="en-US" dirty="0"/>
              <a:t>파일 내에 포함되어 있어야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ko-KR" dirty="0"/>
              <a:t>파일 내에 포함 시키는 </a:t>
            </a:r>
            <a:r>
              <a:rPr lang="ko-KR" altLang="en-US" dirty="0" smtClean="0"/>
              <a:t>두가지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웹문서 </a:t>
            </a:r>
            <a:r>
              <a:rPr lang="ko-KR" altLang="en-US" dirty="0"/>
              <a:t>내장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 </a:t>
            </a:r>
            <a:r>
              <a:rPr lang="ko-KR" altLang="en-US" dirty="0"/>
              <a:t>파일 참조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6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웹문서 내장 방식</a:t>
            </a:r>
            <a:endParaRPr lang="ko-KR" alt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475656" y="1988840"/>
          <a:ext cx="6120680" cy="3672408"/>
        </p:xfrm>
        <a:graphic>
          <a:graphicData uri="http://schemas.openxmlformats.org/drawingml/2006/table">
            <a:tbl>
              <a:tblPr firstRow="1" firstCol="1" bandRow="1"/>
              <a:tblGrid>
                <a:gridCol w="368905"/>
                <a:gridCol w="5751775"/>
              </a:tblGrid>
              <a:tr h="2322289">
                <a:tc>
                  <a:txBody>
                    <a:bodyPr/>
                    <a:lstStyle/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6195" marR="9017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&lt;!-- HTML documents... --&gt;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....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&lt;script type = "text/</a:t>
                      </a:r>
                      <a:r>
                        <a:rPr lang="en-US" sz="1400" b="1" kern="10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"&gt; 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&lt;!--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// </a:t>
                      </a:r>
                      <a:r>
                        <a:rPr lang="ko-KR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자바스크립트</a:t>
                      </a:r>
                      <a:r>
                        <a:rPr lang="ko-KR" sz="1400" b="1" kern="100" dirty="0">
                          <a:solidFill>
                            <a:srgbClr val="C0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코드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// --&gt;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&lt;/script&gt; 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....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&lt;!-- HTML documents... --&gt;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6195" marR="9017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0119">
                <a:tc>
                  <a:txBody>
                    <a:bodyPr/>
                    <a:lstStyle/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3: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4: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5: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6: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7: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6195" marR="9017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자바스크립트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포함의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시작을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알리는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en-US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&lt;script&gt;</a:t>
                      </a:r>
                      <a:r>
                        <a:rPr lang="en-US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태그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특수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주석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시작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실제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자바스크립트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코드들이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위치하는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곳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특수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주석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끝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자바스크립트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포함의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끝을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알리는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클로징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태그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6195" marR="90170" marT="0" marB="0" anchor="ctr">
                    <a:lnL>
                      <a:noFill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 파일 참조 방식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899592" y="4725144"/>
          <a:ext cx="7416824" cy="1712919"/>
        </p:xfrm>
        <a:graphic>
          <a:graphicData uri="http://schemas.openxmlformats.org/drawingml/2006/table">
            <a:tbl>
              <a:tblPr firstRow="1" firstCol="1" bandRow="1"/>
              <a:tblGrid>
                <a:gridCol w="375009"/>
                <a:gridCol w="7041815"/>
              </a:tblGrid>
              <a:tr h="1712919">
                <a:tc>
                  <a:txBody>
                    <a:bodyPr/>
                    <a:lstStyle/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&lt;!-- HTML documents... --&gt; 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....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&lt;script </a:t>
                      </a:r>
                      <a:r>
                        <a:rPr lang="en-US" sz="1400" b="1" kern="10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type="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text/</a:t>
                      </a:r>
                      <a:r>
                        <a:rPr lang="en-US" sz="1400" b="1" kern="10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 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  </a:t>
                      </a:r>
                      <a:r>
                        <a:rPr lang="en-US" sz="1400" b="1" kern="10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400" b="1" kern="10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="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http</a:t>
                      </a:r>
                      <a:r>
                        <a:rPr lang="en-US" sz="1400" b="1" kern="10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://webclass.me/html5/javascript_example.js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"&gt; 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&lt;/script&gt;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....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&lt;!-- HTML documents... --&gt;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kern="100" dirty="0">
                <a:latin typeface="Consolas"/>
                <a:cs typeface="Times New Roman"/>
              </a:rPr>
              <a:t>&lt;script&gt;</a:t>
            </a:r>
            <a:r>
              <a:rPr lang="en-US" altLang="ko-KR" kern="100" dirty="0">
                <a:latin typeface="Consolas"/>
                <a:cs typeface="Times New Roman"/>
              </a:rPr>
              <a:t> </a:t>
            </a:r>
            <a:r>
              <a:rPr lang="ko-KR" altLang="ko-KR" kern="100" dirty="0">
                <a:latin typeface="Consolas"/>
                <a:cs typeface="Consolas"/>
              </a:rPr>
              <a:t>태그의</a:t>
            </a:r>
            <a:r>
              <a:rPr lang="ko-KR" altLang="ko-KR" kern="100" dirty="0">
                <a:latin typeface="맑은 고딕"/>
                <a:ea typeface="Consolas"/>
                <a:cs typeface="Times New Roman"/>
              </a:rPr>
              <a:t> </a:t>
            </a:r>
            <a:r>
              <a:rPr lang="en-US" altLang="ko-KR" b="1" kern="100" dirty="0" err="1">
                <a:latin typeface="맑은 고딕"/>
                <a:ea typeface="Consolas"/>
                <a:cs typeface="Times New Roman"/>
              </a:rPr>
              <a:t>src</a:t>
            </a:r>
            <a:r>
              <a:rPr lang="en-US" altLang="ko-KR" kern="100" dirty="0">
                <a:latin typeface="맑은 고딕"/>
                <a:ea typeface="Consolas"/>
                <a:cs typeface="Times New Roman"/>
              </a:rPr>
              <a:t> </a:t>
            </a:r>
            <a:r>
              <a:rPr lang="ko-KR" altLang="ko-KR" kern="100" dirty="0">
                <a:latin typeface="Consolas"/>
                <a:cs typeface="Consolas"/>
              </a:rPr>
              <a:t>속성의</a:t>
            </a:r>
            <a:r>
              <a:rPr lang="ko-KR" altLang="ko-KR" kern="100" dirty="0">
                <a:latin typeface="맑은 고딕"/>
                <a:ea typeface="Consolas"/>
                <a:cs typeface="Times New Roman"/>
              </a:rPr>
              <a:t> </a:t>
            </a:r>
            <a:r>
              <a:rPr lang="ko-KR" altLang="ko-KR" kern="100" dirty="0">
                <a:latin typeface="Consolas"/>
                <a:cs typeface="Consolas"/>
              </a:rPr>
              <a:t>값으로</a:t>
            </a:r>
            <a:r>
              <a:rPr lang="ko-KR" altLang="ko-KR" kern="100" dirty="0">
                <a:latin typeface="맑은 고딕"/>
                <a:ea typeface="Consolas"/>
                <a:cs typeface="Times New Roman"/>
              </a:rPr>
              <a:t> </a:t>
            </a:r>
            <a:r>
              <a:rPr lang="ko-KR" altLang="ko-KR" kern="100" dirty="0">
                <a:latin typeface="Consolas"/>
                <a:cs typeface="Consolas"/>
              </a:rPr>
              <a:t>자바스크립트</a:t>
            </a:r>
            <a:r>
              <a:rPr lang="ko-KR" altLang="ko-KR" kern="100" dirty="0">
                <a:latin typeface="맑은 고딕"/>
                <a:ea typeface="Consolas"/>
                <a:cs typeface="Times New Roman"/>
              </a:rPr>
              <a:t> </a:t>
            </a:r>
            <a:r>
              <a:rPr lang="ko-KR" altLang="ko-KR" kern="100" dirty="0" smtClean="0">
                <a:latin typeface="Consolas"/>
                <a:cs typeface="Consolas"/>
              </a:rPr>
              <a:t>파일</a:t>
            </a:r>
            <a:r>
              <a:rPr lang="ko-KR" altLang="en-US" kern="100" dirty="0" smtClean="0">
                <a:latin typeface="Consolas"/>
                <a:cs typeface="Consolas"/>
              </a:rPr>
              <a:t>의 경로를 지정</a:t>
            </a:r>
            <a:endParaRPr lang="en-US" altLang="ko-KR" kern="100" dirty="0" smtClean="0">
              <a:latin typeface="Consolas"/>
              <a:cs typeface="Consolas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kern="100" dirty="0" smtClean="0">
                <a:latin typeface="Consolas"/>
                <a:cs typeface="Consolas"/>
              </a:rPr>
              <a:t>자</a:t>
            </a:r>
            <a:r>
              <a:rPr lang="ko-KR" altLang="ko-KR" kern="100" dirty="0" smtClean="0">
                <a:latin typeface="Consolas"/>
                <a:cs typeface="Consolas"/>
              </a:rPr>
              <a:t>바스크립트</a:t>
            </a:r>
            <a:r>
              <a:rPr lang="ko-KR" altLang="ko-KR" kern="100" dirty="0" smtClean="0">
                <a:latin typeface="맑은 고딕"/>
                <a:ea typeface="Consolas"/>
                <a:cs typeface="Times New Roman"/>
              </a:rPr>
              <a:t> </a:t>
            </a:r>
            <a:r>
              <a:rPr lang="ko-KR" altLang="ko-KR" kern="100" dirty="0">
                <a:latin typeface="Consolas"/>
                <a:cs typeface="Consolas"/>
              </a:rPr>
              <a:t>파일</a:t>
            </a:r>
            <a:r>
              <a:rPr lang="ko-KR" altLang="en-US" kern="100" dirty="0">
                <a:latin typeface="Consolas"/>
                <a:cs typeface="Consolas"/>
              </a:rPr>
              <a:t>의 </a:t>
            </a:r>
            <a:r>
              <a:rPr lang="en-US" altLang="ko-KR" kern="100" dirty="0" smtClean="0">
                <a:latin typeface="Consolas"/>
                <a:cs typeface="Consolas"/>
              </a:rPr>
              <a:t>URL </a:t>
            </a:r>
            <a:r>
              <a:rPr lang="ko-KR" altLang="en-US" kern="100" dirty="0" smtClean="0">
                <a:latin typeface="Consolas"/>
                <a:cs typeface="Consolas"/>
              </a:rPr>
              <a:t>경로 지정 가능</a:t>
            </a:r>
            <a:endParaRPr lang="en-US" altLang="ko-KR" dirty="0" smtClean="0"/>
          </a:p>
        </p:txBody>
      </p:sp>
      <p:graphicFrame>
        <p:nvGraphicFramePr>
          <p:cNvPr id="13" name="Content Placeholder 5"/>
          <p:cNvGraphicFramePr>
            <a:graphicFrameLocks/>
          </p:cNvGraphicFramePr>
          <p:nvPr>
            <p:extLst/>
          </p:nvPr>
        </p:nvGraphicFramePr>
        <p:xfrm>
          <a:off x="899592" y="2492896"/>
          <a:ext cx="7416824" cy="1510914"/>
        </p:xfrm>
        <a:graphic>
          <a:graphicData uri="http://schemas.openxmlformats.org/drawingml/2006/table">
            <a:tbl>
              <a:tblPr firstRow="1" firstCol="1" bandRow="1"/>
              <a:tblGrid>
                <a:gridCol w="384283"/>
                <a:gridCol w="7032541"/>
              </a:tblGrid>
              <a:tr h="1510914">
                <a:tc>
                  <a:txBody>
                    <a:bodyPr/>
                    <a:lstStyle/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&lt;!-- HTML documents... --&gt; 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....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&lt;script </a:t>
                      </a:r>
                      <a:r>
                        <a:rPr lang="en-US" sz="1400" b="1" kern="10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type="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text/</a:t>
                      </a:r>
                      <a:r>
                        <a:rPr lang="en-US" sz="1400" b="1" kern="10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 </a:t>
                      </a:r>
                      <a:r>
                        <a:rPr lang="en-US" sz="1400" b="1" kern="10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400" b="1" kern="10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="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myscript.js"&gt; 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&lt;/script&gt;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....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&lt;!-- HTML documents... --&gt;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55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9562</TotalTime>
  <Words>2750</Words>
  <Application>Microsoft Office PowerPoint</Application>
  <PresentationFormat>화면 슬라이드 쇼(4:3)</PresentationFormat>
  <Paragraphs>763</Paragraphs>
  <Slides>41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Consolas</vt:lpstr>
      <vt:lpstr>나눔고딕</vt:lpstr>
      <vt:lpstr>Wingdings 3</vt:lpstr>
      <vt:lpstr>맑은 고딕</vt:lpstr>
      <vt:lpstr>Times New Roman</vt:lpstr>
      <vt:lpstr>Wingdings</vt:lpstr>
      <vt:lpstr>Arial</vt:lpstr>
      <vt:lpstr>Cambria Math</vt:lpstr>
      <vt:lpstr>Office 테마</vt:lpstr>
      <vt:lpstr>    WebRTC 를 이용한 양방향 화상 통신 프론트앤드 개발  및 시그널서버개발 - #8 </vt:lpstr>
      <vt:lpstr>강의소개</vt:lpstr>
      <vt:lpstr>자바스크립트 개요</vt:lpstr>
      <vt:lpstr>객체 기반의 자바스크립트</vt:lpstr>
      <vt:lpstr>자바스크립트 실행 및 디버깅</vt:lpstr>
      <vt:lpstr>자바스크립트 오류 확인</vt:lpstr>
      <vt:lpstr>자바스크립트 작성 방법</vt:lpstr>
      <vt:lpstr>웹문서 내장 방식</vt:lpstr>
      <vt:lpstr>외부 파일 참조 방식</vt:lpstr>
      <vt:lpstr>자바스크립트 예제</vt:lpstr>
      <vt:lpstr>자바스크립트 기본 문법</vt:lpstr>
      <vt:lpstr>자바스크립트 기본 변수 타입</vt:lpstr>
      <vt:lpstr>자바스크립트 변수 선언</vt:lpstr>
      <vt:lpstr>자바스크립트 변수 선언 예제</vt:lpstr>
      <vt:lpstr>자바스크립트 기본 연산자</vt:lpstr>
      <vt:lpstr>변수 형변환 (type conversion)</vt:lpstr>
      <vt:lpstr>변수 형변환 예제</vt:lpstr>
      <vt:lpstr>화면 출력</vt:lpstr>
      <vt:lpstr>화면 출력 예제</vt:lpstr>
      <vt:lpstr>대화상자로 메시지 출력</vt:lpstr>
      <vt:lpstr>확인 입력 받기</vt:lpstr>
      <vt:lpstr>문자열 입력 받기</vt:lpstr>
      <vt:lpstr>자바스크립트 제어문</vt:lpstr>
      <vt:lpstr>자바스크립트 반복문</vt:lpstr>
      <vt:lpstr>조건문과 반복문 예제</vt:lpstr>
      <vt:lpstr>조건문과 반복문 예제 실행결과</vt:lpstr>
      <vt:lpstr>자바스크립트 객체</vt:lpstr>
      <vt:lpstr>자바스크립트 내장 객체</vt:lpstr>
      <vt:lpstr>Math 객체</vt:lpstr>
      <vt:lpstr>Date와 Math 객체 예제</vt:lpstr>
      <vt:lpstr>배열 객체</vt:lpstr>
      <vt:lpstr>배열의 생성 및 접근</vt:lpstr>
      <vt:lpstr>배열의 사용 예제</vt:lpstr>
      <vt:lpstr>배열 객체의 메소드</vt:lpstr>
      <vt:lpstr>사용자 정의 객체</vt:lpstr>
      <vt:lpstr>사용자 정의 객체 생성</vt:lpstr>
      <vt:lpstr>객체의 접근</vt:lpstr>
      <vt:lpstr>개선된 for 문</vt:lpstr>
      <vt:lpstr>자바스크립트 함수</vt:lpstr>
      <vt:lpstr>자바스크립트 사용자 정의 함수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moberan</cp:lastModifiedBy>
  <cp:revision>630</cp:revision>
  <cp:lastPrinted>2015-07-01T03:29:24Z</cp:lastPrinted>
  <dcterms:created xsi:type="dcterms:W3CDTF">2011-08-24T01:05:33Z</dcterms:created>
  <dcterms:modified xsi:type="dcterms:W3CDTF">2018-01-15T17:25:10Z</dcterms:modified>
</cp:coreProperties>
</file>