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331" r:id="rId3"/>
    <p:sldId id="365" r:id="rId4"/>
    <p:sldId id="366" r:id="rId5"/>
    <p:sldId id="367" r:id="rId6"/>
    <p:sldId id="368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9" r:id="rId35"/>
    <p:sldId id="278" r:id="rId36"/>
  </p:sldIdLst>
  <p:sldSz cx="9144000" cy="6858000" type="screen4x3"/>
  <p:notesSz cx="6797675" cy="9926638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53" d="100"/>
          <a:sy n="153" d="100"/>
        </p:scale>
        <p:origin x="1344" y="12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E09E6-6B28-4C25-B644-64655958C63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E42421D-3C36-46E1-B7AA-4E436FE78E19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자바스크립트를 이용해 </a:t>
          </a:r>
          <a:r>
            <a:rPr lang="en-US" altLang="en-US" sz="1800" b="1" dirty="0" smtClean="0"/>
            <a:t>DOM</a:t>
          </a:r>
          <a:r>
            <a:rPr lang="ko-KR" altLang="en-US" sz="1800" b="1" dirty="0" smtClean="0"/>
            <a:t>의 내용을 추가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변경</a:t>
          </a:r>
          <a:endParaRPr lang="ko-KR" altLang="en-US" sz="1800" b="1" dirty="0"/>
        </a:p>
      </dgm:t>
    </dgm:pt>
    <dgm:pt modelId="{925A9323-5D3D-4B9C-B555-E9A79E0AA763}" type="parTrans" cxnId="{5D270CF4-E023-44D8-BD40-5F6A31B99040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46A46173-D1A6-4866-880E-562E3031E08C}" type="sibTrans" cxnId="{5D270CF4-E023-44D8-BD40-5F6A31B99040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2E5D1F06-B355-4B4E-9319-73A725751B6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태그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콘텐츠가 변경되는 효과</a:t>
          </a:r>
          <a:endParaRPr lang="ko-KR" altLang="en-US" sz="1800" b="1" dirty="0"/>
        </a:p>
      </dgm:t>
    </dgm:pt>
    <dgm:pt modelId="{F61C60C3-B617-46EB-988C-3EDBD002F9CD}" type="parTrans" cxnId="{F3E92EAE-BF77-456B-A084-72F438CD5433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13A2E341-0EC6-4A84-B576-9D079AC2EE48}" type="sibTrans" cxnId="{F3E92EAE-BF77-456B-A084-72F438CD5433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EBDEC525-9AFF-4A01-8293-66048C82B13C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화면에 디스플레이 되는 내용도 변경</a:t>
          </a:r>
          <a:endParaRPr lang="ko-KR" altLang="en-US" sz="1800" b="1" dirty="0"/>
        </a:p>
      </dgm:t>
    </dgm:pt>
    <dgm:pt modelId="{CA8C45AB-F071-40E9-9C2A-D123996154C3}" type="parTrans" cxnId="{B09613A0-93D9-4513-A6DB-CDB2872C20FA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BA54BEBB-A194-4E5B-979F-32D664DD2352}" type="sibTrans" cxnId="{B09613A0-93D9-4513-A6DB-CDB2872C20FA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74469D6A-EBA3-408A-80D2-47283878B1E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내용을 동적으로 변경</a:t>
          </a:r>
          <a:endParaRPr lang="ko-KR" altLang="en-US" sz="1800" b="1" dirty="0"/>
        </a:p>
      </dgm:t>
    </dgm:pt>
    <dgm:pt modelId="{D08538CD-2784-469B-B564-624DB6FB23C2}" type="par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CB13741A-8148-4695-921C-29D35D5DD61F}" type="sib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2BB6E5C7-49F6-45A8-AEB0-D4C1A22B9811}" type="pres">
      <dgm:prSet presAssocID="{725E09E6-6B28-4C25-B644-64655958C63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D27755-00D5-4A33-BCF9-279AE2081E86}" type="pres">
      <dgm:prSet presAssocID="{725E09E6-6B28-4C25-B644-64655958C636}" presName="dummyMaxCanvas" presStyleCnt="0">
        <dgm:presLayoutVars/>
      </dgm:prSet>
      <dgm:spPr/>
    </dgm:pt>
    <dgm:pt modelId="{B1323189-5F08-4FA5-861E-55F38232B86C}" type="pres">
      <dgm:prSet presAssocID="{725E09E6-6B28-4C25-B644-64655958C63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5957B-C662-46E3-8644-8136A931F29F}" type="pres">
      <dgm:prSet presAssocID="{725E09E6-6B28-4C25-B644-64655958C63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D3BF6D-6FCB-49E7-AF22-8719938607C8}" type="pres">
      <dgm:prSet presAssocID="{725E09E6-6B28-4C25-B644-64655958C63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8962F-D747-450C-8CCE-65698143F629}" type="pres">
      <dgm:prSet presAssocID="{725E09E6-6B28-4C25-B644-64655958C63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A2B20-3B83-45B4-B287-953CA94577B1}" type="pres">
      <dgm:prSet presAssocID="{725E09E6-6B28-4C25-B644-64655958C636}" presName="FourConn_1-2" presStyleLbl="fgAccFollowNode1" presStyleIdx="0" presStyleCnt="3" custScaleX="180668" custScaleY="100000" custLinFactX="-123073" custLinFactNeighborX="-200000" custLinFactNeighborY="-63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9669E4-303C-4C16-A351-B04C7BDA3446}" type="pres">
      <dgm:prSet presAssocID="{725E09E6-6B28-4C25-B644-64655958C636}" presName="FourConn_2-3" presStyleLbl="fgAccFollowNode1" presStyleIdx="1" presStyleCnt="3" custScaleX="205026" custLinFactX="-150990" custLinFactNeighborX="-200000" custLinFactNeighborY="-22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905BA4-CCF4-48ED-B0C2-533B43FC0733}" type="pres">
      <dgm:prSet presAssocID="{725E09E6-6B28-4C25-B644-64655958C636}" presName="FourConn_3-4" presStyleLbl="fgAccFollowNode1" presStyleIdx="2" presStyleCnt="3" custScaleX="264665" custLinFactX="-100000" custLinFactNeighborX="-183924" custLinFactNeighborY="-10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54F460-3203-41B7-9507-70DC527A9A67}" type="pres">
      <dgm:prSet presAssocID="{725E09E6-6B28-4C25-B644-64655958C63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8B5A1-D09F-4DB6-865E-A479C1FDD314}" type="pres">
      <dgm:prSet presAssocID="{725E09E6-6B28-4C25-B644-64655958C63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A21F0-3CCB-4305-969F-A4268ABAA8D9}" type="pres">
      <dgm:prSet presAssocID="{725E09E6-6B28-4C25-B644-64655958C63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EFB38-9243-4626-B6EB-6AD37E3F6DCD}" type="pres">
      <dgm:prSet presAssocID="{725E09E6-6B28-4C25-B644-64655958C63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1E0929-B544-4527-A868-069D6D671F7E}" type="presOf" srcId="{74469D6A-EBA3-408A-80D2-47283878B1E0}" destId="{5F18962F-D747-450C-8CCE-65698143F629}" srcOrd="0" destOrd="0" presId="urn:microsoft.com/office/officeart/2005/8/layout/vProcess5"/>
    <dgm:cxn modelId="{B09613A0-93D9-4513-A6DB-CDB2872C20FA}" srcId="{725E09E6-6B28-4C25-B644-64655958C636}" destId="{EBDEC525-9AFF-4A01-8293-66048C82B13C}" srcOrd="2" destOrd="0" parTransId="{CA8C45AB-F071-40E9-9C2A-D123996154C3}" sibTransId="{BA54BEBB-A194-4E5B-979F-32D664DD2352}"/>
    <dgm:cxn modelId="{74822130-FEF8-4FBB-9292-D11B6F4CABCA}" type="presOf" srcId="{EBDEC525-9AFF-4A01-8293-66048C82B13C}" destId="{284A21F0-3CCB-4305-969F-A4268ABAA8D9}" srcOrd="1" destOrd="0" presId="urn:microsoft.com/office/officeart/2005/8/layout/vProcess5"/>
    <dgm:cxn modelId="{AAD76717-9FBD-4608-ABBB-1EBDF2BC5938}" type="presOf" srcId="{BA54BEBB-A194-4E5B-979F-32D664DD2352}" destId="{E0905BA4-CCF4-48ED-B0C2-533B43FC0733}" srcOrd="0" destOrd="0" presId="urn:microsoft.com/office/officeart/2005/8/layout/vProcess5"/>
    <dgm:cxn modelId="{D6D389F7-EF43-494D-BD82-FDE9675ABC4B}" type="presOf" srcId="{74469D6A-EBA3-408A-80D2-47283878B1E0}" destId="{C8BEFB38-9243-4626-B6EB-6AD37E3F6DCD}" srcOrd="1" destOrd="0" presId="urn:microsoft.com/office/officeart/2005/8/layout/vProcess5"/>
    <dgm:cxn modelId="{0421DA30-F3E9-4A70-8D69-A169E5B0F230}" type="presOf" srcId="{46A46173-D1A6-4866-880E-562E3031E08C}" destId="{FD2A2B20-3B83-45B4-B287-953CA94577B1}" srcOrd="0" destOrd="0" presId="urn:microsoft.com/office/officeart/2005/8/layout/vProcess5"/>
    <dgm:cxn modelId="{766B1F76-0125-475B-829F-34D60527F0BF}" type="presOf" srcId="{2E5D1F06-B355-4B4E-9319-73A725751B60}" destId="{6DA8B5A1-D09F-4DB6-865E-A479C1FDD314}" srcOrd="1" destOrd="0" presId="urn:microsoft.com/office/officeart/2005/8/layout/vProcess5"/>
    <dgm:cxn modelId="{967EF6D4-32F2-498A-BDBD-4EC59955D9F2}" type="presOf" srcId="{EBDEC525-9AFF-4A01-8293-66048C82B13C}" destId="{D4D3BF6D-6FCB-49E7-AF22-8719938607C8}" srcOrd="0" destOrd="0" presId="urn:microsoft.com/office/officeart/2005/8/layout/vProcess5"/>
    <dgm:cxn modelId="{F3E92EAE-BF77-456B-A084-72F438CD5433}" srcId="{725E09E6-6B28-4C25-B644-64655958C636}" destId="{2E5D1F06-B355-4B4E-9319-73A725751B60}" srcOrd="1" destOrd="0" parTransId="{F61C60C3-B617-46EB-988C-3EDBD002F9CD}" sibTransId="{13A2E341-0EC6-4A84-B576-9D079AC2EE48}"/>
    <dgm:cxn modelId="{5D270CF4-E023-44D8-BD40-5F6A31B99040}" srcId="{725E09E6-6B28-4C25-B644-64655958C636}" destId="{BE42421D-3C36-46E1-B7AA-4E436FE78E19}" srcOrd="0" destOrd="0" parTransId="{925A9323-5D3D-4B9C-B555-E9A79E0AA763}" sibTransId="{46A46173-D1A6-4866-880E-562E3031E08C}"/>
    <dgm:cxn modelId="{38C0C609-CBEF-4B6D-B7C6-196D9A3EE592}" srcId="{725E09E6-6B28-4C25-B644-64655958C636}" destId="{74469D6A-EBA3-408A-80D2-47283878B1E0}" srcOrd="3" destOrd="0" parTransId="{D08538CD-2784-469B-B564-624DB6FB23C2}" sibTransId="{CB13741A-8148-4695-921C-29D35D5DD61F}"/>
    <dgm:cxn modelId="{00364AD2-FE1B-4A32-8A47-68D7985399E2}" type="presOf" srcId="{2E5D1F06-B355-4B4E-9319-73A725751B60}" destId="{D825957B-C662-46E3-8644-8136A931F29F}" srcOrd="0" destOrd="0" presId="urn:microsoft.com/office/officeart/2005/8/layout/vProcess5"/>
    <dgm:cxn modelId="{D1DCA8A2-C6FA-41B8-8147-B3AB4212AB82}" type="presOf" srcId="{BE42421D-3C36-46E1-B7AA-4E436FE78E19}" destId="{B1323189-5F08-4FA5-861E-55F38232B86C}" srcOrd="0" destOrd="0" presId="urn:microsoft.com/office/officeart/2005/8/layout/vProcess5"/>
    <dgm:cxn modelId="{401E2311-097C-4402-B14A-1DAD8B07996A}" type="presOf" srcId="{13A2E341-0EC6-4A84-B576-9D079AC2EE48}" destId="{1A9669E4-303C-4C16-A351-B04C7BDA3446}" srcOrd="0" destOrd="0" presId="urn:microsoft.com/office/officeart/2005/8/layout/vProcess5"/>
    <dgm:cxn modelId="{6BA992F6-D24B-4F8E-AB67-2A08BA93E352}" type="presOf" srcId="{BE42421D-3C36-46E1-B7AA-4E436FE78E19}" destId="{6454F460-3203-41B7-9507-70DC527A9A67}" srcOrd="1" destOrd="0" presId="urn:microsoft.com/office/officeart/2005/8/layout/vProcess5"/>
    <dgm:cxn modelId="{1566F111-38C3-4A5A-85DD-6A09BE239A90}" type="presOf" srcId="{725E09E6-6B28-4C25-B644-64655958C636}" destId="{2BB6E5C7-49F6-45A8-AEB0-D4C1A22B9811}" srcOrd="0" destOrd="0" presId="urn:microsoft.com/office/officeart/2005/8/layout/vProcess5"/>
    <dgm:cxn modelId="{9E9C2773-5269-4740-98C0-81DF9ED7954B}" type="presParOf" srcId="{2BB6E5C7-49F6-45A8-AEB0-D4C1A22B9811}" destId="{87D27755-00D5-4A33-BCF9-279AE2081E86}" srcOrd="0" destOrd="0" presId="urn:microsoft.com/office/officeart/2005/8/layout/vProcess5"/>
    <dgm:cxn modelId="{F86783AE-3AC0-4B0E-8715-9B7D12112A1F}" type="presParOf" srcId="{2BB6E5C7-49F6-45A8-AEB0-D4C1A22B9811}" destId="{B1323189-5F08-4FA5-861E-55F38232B86C}" srcOrd="1" destOrd="0" presId="urn:microsoft.com/office/officeart/2005/8/layout/vProcess5"/>
    <dgm:cxn modelId="{9A95E0FF-E611-4171-8D78-1B385DE61238}" type="presParOf" srcId="{2BB6E5C7-49F6-45A8-AEB0-D4C1A22B9811}" destId="{D825957B-C662-46E3-8644-8136A931F29F}" srcOrd="2" destOrd="0" presId="urn:microsoft.com/office/officeart/2005/8/layout/vProcess5"/>
    <dgm:cxn modelId="{0F13692F-9493-463B-861F-1D6EEB280CC6}" type="presParOf" srcId="{2BB6E5C7-49F6-45A8-AEB0-D4C1A22B9811}" destId="{D4D3BF6D-6FCB-49E7-AF22-8719938607C8}" srcOrd="3" destOrd="0" presId="urn:microsoft.com/office/officeart/2005/8/layout/vProcess5"/>
    <dgm:cxn modelId="{A863701D-581F-423A-A869-C741B917B8CF}" type="presParOf" srcId="{2BB6E5C7-49F6-45A8-AEB0-D4C1A22B9811}" destId="{5F18962F-D747-450C-8CCE-65698143F629}" srcOrd="4" destOrd="0" presId="urn:microsoft.com/office/officeart/2005/8/layout/vProcess5"/>
    <dgm:cxn modelId="{C538D086-A7D9-4205-85E0-6F5495BC778E}" type="presParOf" srcId="{2BB6E5C7-49F6-45A8-AEB0-D4C1A22B9811}" destId="{FD2A2B20-3B83-45B4-B287-953CA94577B1}" srcOrd="5" destOrd="0" presId="urn:microsoft.com/office/officeart/2005/8/layout/vProcess5"/>
    <dgm:cxn modelId="{51401BBE-61C0-44C4-A655-946258E4F37D}" type="presParOf" srcId="{2BB6E5C7-49F6-45A8-AEB0-D4C1A22B9811}" destId="{1A9669E4-303C-4C16-A351-B04C7BDA3446}" srcOrd="6" destOrd="0" presId="urn:microsoft.com/office/officeart/2005/8/layout/vProcess5"/>
    <dgm:cxn modelId="{72791E7C-FDC4-4DB0-83F1-ADEDE02E94D4}" type="presParOf" srcId="{2BB6E5C7-49F6-45A8-AEB0-D4C1A22B9811}" destId="{E0905BA4-CCF4-48ED-B0C2-533B43FC0733}" srcOrd="7" destOrd="0" presId="urn:microsoft.com/office/officeart/2005/8/layout/vProcess5"/>
    <dgm:cxn modelId="{9CD67E4C-E6C6-437E-B32B-C47EE2FACC55}" type="presParOf" srcId="{2BB6E5C7-49F6-45A8-AEB0-D4C1A22B9811}" destId="{6454F460-3203-41B7-9507-70DC527A9A67}" srcOrd="8" destOrd="0" presId="urn:microsoft.com/office/officeart/2005/8/layout/vProcess5"/>
    <dgm:cxn modelId="{E78FFA32-E528-47AA-88D9-1C1FD88D4B55}" type="presParOf" srcId="{2BB6E5C7-49F6-45A8-AEB0-D4C1A22B9811}" destId="{6DA8B5A1-D09F-4DB6-865E-A479C1FDD314}" srcOrd="9" destOrd="0" presId="urn:microsoft.com/office/officeart/2005/8/layout/vProcess5"/>
    <dgm:cxn modelId="{B43879BC-9A1D-45FC-98B7-BBF35F4FD8C4}" type="presParOf" srcId="{2BB6E5C7-49F6-45A8-AEB0-D4C1A22B9811}" destId="{284A21F0-3CCB-4305-969F-A4268ABAA8D9}" srcOrd="10" destOrd="0" presId="urn:microsoft.com/office/officeart/2005/8/layout/vProcess5"/>
    <dgm:cxn modelId="{29325F26-0793-4ECA-9989-61853235A220}" type="presParOf" srcId="{2BB6E5C7-49F6-45A8-AEB0-D4C1A22B9811}" destId="{C8BEFB38-9243-4626-B6EB-6AD37E3F6D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23189-5F08-4FA5-861E-55F38232B86C}">
      <dsp:nvSpPr>
        <dsp:cNvPr id="0" name=""/>
        <dsp:cNvSpPr/>
      </dsp:nvSpPr>
      <dsp:spPr>
        <a:xfrm>
          <a:off x="0" y="0"/>
          <a:ext cx="6336704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자바스크립트를 이용해 </a:t>
          </a:r>
          <a:r>
            <a:rPr lang="en-US" altLang="en-US" sz="1800" b="1" kern="1200" dirty="0" smtClean="0"/>
            <a:t>DOM</a:t>
          </a:r>
          <a:r>
            <a:rPr lang="ko-KR" altLang="en-US" sz="1800" b="1" kern="1200" dirty="0" smtClean="0"/>
            <a:t>의 내용을 추가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변경</a:t>
          </a:r>
          <a:endParaRPr lang="ko-KR" altLang="en-US" sz="1800" b="1" kern="1200" dirty="0"/>
        </a:p>
      </dsp:txBody>
      <dsp:txXfrm>
        <a:off x="26187" y="26187"/>
        <a:ext cx="5296371" cy="841706"/>
      </dsp:txXfrm>
    </dsp:sp>
    <dsp:sp modelId="{D825957B-C662-46E3-8644-8136A931F29F}">
      <dsp:nvSpPr>
        <dsp:cNvPr id="0" name=""/>
        <dsp:cNvSpPr/>
      </dsp:nvSpPr>
      <dsp:spPr>
        <a:xfrm>
          <a:off x="530698" y="1056640"/>
          <a:ext cx="6336704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태그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콘텐츠가 변경되는 효과</a:t>
          </a:r>
          <a:endParaRPr lang="ko-KR" altLang="en-US" sz="1800" b="1" kern="1200" dirty="0"/>
        </a:p>
      </dsp:txBody>
      <dsp:txXfrm>
        <a:off x="556885" y="1082827"/>
        <a:ext cx="5172479" cy="841706"/>
      </dsp:txXfrm>
    </dsp:sp>
    <dsp:sp modelId="{D4D3BF6D-6FCB-49E7-AF22-8719938607C8}">
      <dsp:nvSpPr>
        <dsp:cNvPr id="0" name=""/>
        <dsp:cNvSpPr/>
      </dsp:nvSpPr>
      <dsp:spPr>
        <a:xfrm>
          <a:off x="1053477" y="2113280"/>
          <a:ext cx="6336704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화면에 디스플레이 되는 내용도 변경</a:t>
          </a:r>
          <a:endParaRPr lang="ko-KR" altLang="en-US" sz="1800" b="1" kern="1200" dirty="0"/>
        </a:p>
      </dsp:txBody>
      <dsp:txXfrm>
        <a:off x="1079664" y="2139467"/>
        <a:ext cx="5180399" cy="841706"/>
      </dsp:txXfrm>
    </dsp:sp>
    <dsp:sp modelId="{5F18962F-D747-450C-8CCE-65698143F629}">
      <dsp:nvSpPr>
        <dsp:cNvPr id="0" name=""/>
        <dsp:cNvSpPr/>
      </dsp:nvSpPr>
      <dsp:spPr>
        <a:xfrm>
          <a:off x="1584175" y="3169919"/>
          <a:ext cx="6336704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내용을 동적으로 변경</a:t>
          </a:r>
          <a:endParaRPr lang="ko-KR" altLang="en-US" sz="1800" b="1" kern="1200" dirty="0"/>
        </a:p>
      </dsp:txBody>
      <dsp:txXfrm>
        <a:off x="1610362" y="3196106"/>
        <a:ext cx="5172479" cy="841706"/>
      </dsp:txXfrm>
    </dsp:sp>
    <dsp:sp modelId="{FD2A2B20-3B83-45B4-B287-953CA94577B1}">
      <dsp:nvSpPr>
        <dsp:cNvPr id="0" name=""/>
        <dsp:cNvSpPr/>
      </dsp:nvSpPr>
      <dsp:spPr>
        <a:xfrm>
          <a:off x="3643604" y="648072"/>
          <a:ext cx="104995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3879844" y="648072"/>
        <a:ext cx="577475" cy="437317"/>
      </dsp:txXfrm>
    </dsp:sp>
    <dsp:sp modelId="{1A9669E4-303C-4C16-A351-B04C7BDA3446}">
      <dsp:nvSpPr>
        <dsp:cNvPr id="0" name=""/>
        <dsp:cNvSpPr/>
      </dsp:nvSpPr>
      <dsp:spPr>
        <a:xfrm>
          <a:off x="3941285" y="1728191"/>
          <a:ext cx="119151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4209375" y="1728191"/>
        <a:ext cx="655332" cy="437317"/>
      </dsp:txXfrm>
    </dsp:sp>
    <dsp:sp modelId="{E0905BA4-CCF4-48ED-B0C2-533B43FC0733}">
      <dsp:nvSpPr>
        <dsp:cNvPr id="0" name=""/>
        <dsp:cNvSpPr/>
      </dsp:nvSpPr>
      <dsp:spPr>
        <a:xfrm>
          <a:off x="4680522" y="2736304"/>
          <a:ext cx="153810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5026596" y="2736304"/>
        <a:ext cx="845957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#4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079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ko-KR" dirty="0" smtClean="0"/>
              <a:t>웹 브라우저에서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구조 </a:t>
            </a:r>
            <a:r>
              <a:rPr lang="ko-KR" altLang="ko-KR" dirty="0" smtClean="0"/>
              <a:t>확인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23528" y="1700808"/>
          <a:ext cx="3672408" cy="4392488"/>
        </p:xfrm>
        <a:graphic>
          <a:graphicData uri="http://schemas.openxmlformats.org/drawingml/2006/table">
            <a:tbl>
              <a:tblPr firstRow="1" firstCol="1" bandRow="1"/>
              <a:tblGrid>
                <a:gridCol w="353247"/>
                <a:gridCol w="3319161"/>
              </a:tblGrid>
              <a:tr h="4392488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effectLst/>
                          <a:latin typeface="Consolas"/>
                          <a:ea typeface="맑은 고딕"/>
                        </a:rPr>
                        <a:t>30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</a:rPr>
                        <a:t>&lt;!DOCTYPE HTML&gt;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html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head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meta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</a:rPr>
                        <a:t>charset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</a:rPr>
                        <a:t>"utf-8"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title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</a:rPr>
                        <a:t> Title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title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head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body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header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Web Page Logo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header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 err="1">
                          <a:effectLst/>
                          <a:latin typeface="Consolas"/>
                          <a:ea typeface="맑은 고딕"/>
                        </a:rPr>
                        <a:t>nav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Menu1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Menu2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Menu3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 err="1">
                          <a:effectLst/>
                          <a:latin typeface="Consolas"/>
                          <a:ea typeface="맑은 고딕"/>
                        </a:rPr>
                        <a:t>nav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article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section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ko-KR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베스트셀러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ol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2.0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맑은 고딕"/>
                          <a:ea typeface="Consolas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자바입문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: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이론과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실습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맑은 고딕"/>
                          <a:ea typeface="Consolas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ol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section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article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 Information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body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html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C:\Users\HeeminPark\CloudStation\Books\HTML5\2차 작업\9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938626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6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트리 구조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63374" y="1832616"/>
            <a:ext cx="7636398" cy="4006187"/>
            <a:chOff x="84702" y="35999"/>
            <a:chExt cx="5508367" cy="3290680"/>
          </a:xfrm>
        </p:grpSpPr>
        <p:sp>
          <p:nvSpPr>
            <p:cNvPr id="43" name="Rectangle 42"/>
            <p:cNvSpPr/>
            <p:nvPr/>
          </p:nvSpPr>
          <p:spPr>
            <a:xfrm>
              <a:off x="1689360" y="3599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&lt;html&gt;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291" y="5332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87410" y="53323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&lt;body&gt;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702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&lt;meta&gt;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791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&lt;title&gt;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47214" y="115955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43844" y="115955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&lt;nav&gt;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79861" y="1159553"/>
              <a:ext cx="678654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&lt;article&gt;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21180" y="11577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&lt;footer&gt;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69110" y="177620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43847" y="17754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31971" y="177276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79848" y="1776145"/>
              <a:ext cx="678655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&lt;section&gt;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22808" y="2449501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&lt;h3&gt;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42529" y="2453422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&lt;ol&gt;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42538" y="308281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02236" y="30859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8234" y="308594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cxnSp>
          <p:nvCxnSpPr>
            <p:cNvPr id="61" name="Straight Connector 60"/>
            <p:cNvCxnSpPr>
              <a:stCxn id="73" idx="2"/>
            </p:cNvCxnSpPr>
            <p:nvPr/>
          </p:nvCxnSpPr>
          <p:spPr>
            <a:xfrm flipH="1">
              <a:off x="4319176" y="1400278"/>
              <a:ext cx="12" cy="375867"/>
            </a:xfrm>
            <a:prstGeom prst="line">
              <a:avLst/>
            </a:prstGeom>
            <a:noFill/>
            <a:ln w="1270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Elbow Connector 61"/>
            <p:cNvCxnSpPr/>
            <p:nvPr/>
          </p:nvCxnSpPr>
          <p:spPr>
            <a:xfrm rot="16200000" flipH="1">
              <a:off x="2555545" y="-294044"/>
              <a:ext cx="256514" cy="139805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3" name="Elbow Connector 62"/>
            <p:cNvCxnSpPr/>
            <p:nvPr/>
          </p:nvCxnSpPr>
          <p:spPr>
            <a:xfrm rot="5400000">
              <a:off x="1213981" y="-237548"/>
              <a:ext cx="256525" cy="128506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4" name="Elbow Connector 63"/>
            <p:cNvCxnSpPr/>
            <p:nvPr/>
          </p:nvCxnSpPr>
          <p:spPr>
            <a:xfrm rot="16200000" flipH="1">
              <a:off x="686658" y="787024"/>
              <a:ext cx="385601" cy="3595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5" name="Elbow Connector 64"/>
            <p:cNvCxnSpPr/>
            <p:nvPr/>
          </p:nvCxnSpPr>
          <p:spPr>
            <a:xfrm rot="5400000">
              <a:off x="347114" y="806980"/>
              <a:ext cx="385601" cy="31958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6" name="Elbow Connector 65"/>
            <p:cNvCxnSpPr>
              <a:stCxn id="60" idx="2"/>
              <a:endCxn id="67" idx="0"/>
            </p:cNvCxnSpPr>
            <p:nvPr/>
          </p:nvCxnSpPr>
          <p:spPr>
            <a:xfrm rot="5400000">
              <a:off x="2818249" y="594975"/>
              <a:ext cx="385590" cy="74356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7" name="Elbow Connector 66"/>
            <p:cNvCxnSpPr>
              <a:stCxn id="60" idx="2"/>
              <a:endCxn id="66" idx="0"/>
            </p:cNvCxnSpPr>
            <p:nvPr/>
          </p:nvCxnSpPr>
          <p:spPr>
            <a:xfrm rot="5400000">
              <a:off x="2419931" y="196663"/>
              <a:ext cx="385596" cy="15401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8" name="Elbow Connector 67"/>
            <p:cNvCxnSpPr>
              <a:stCxn id="60" idx="2"/>
              <a:endCxn id="73" idx="0"/>
            </p:cNvCxnSpPr>
            <p:nvPr/>
          </p:nvCxnSpPr>
          <p:spPr>
            <a:xfrm rot="16200000" flipH="1">
              <a:off x="3658212" y="498577"/>
              <a:ext cx="385590" cy="93636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9" name="Elbow Connector 68"/>
            <p:cNvCxnSpPr>
              <a:stCxn id="60" idx="2"/>
              <a:endCxn id="75" idx="0"/>
            </p:cNvCxnSpPr>
            <p:nvPr/>
          </p:nvCxnSpPr>
          <p:spPr>
            <a:xfrm rot="16200000" flipH="1">
              <a:off x="4057817" y="98973"/>
              <a:ext cx="383791" cy="1733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0" name="Elbow Connector 69"/>
            <p:cNvCxnSpPr/>
            <p:nvPr/>
          </p:nvCxnSpPr>
          <p:spPr>
            <a:xfrm rot="16200000" flipH="1">
              <a:off x="4260285" y="2075761"/>
              <a:ext cx="436552" cy="318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>
            <a:xfrm rot="5400000">
              <a:off x="3902386" y="2032710"/>
              <a:ext cx="432631" cy="40095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2" name="Elbow Connector 71"/>
            <p:cNvCxnSpPr>
              <a:stCxn id="67" idx="2"/>
            </p:cNvCxnSpPr>
            <p:nvPr/>
          </p:nvCxnSpPr>
          <p:spPr>
            <a:xfrm rot="5400000">
              <a:off x="2113929" y="1250876"/>
              <a:ext cx="375930" cy="67473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3" name="Elbow Connector 72"/>
            <p:cNvCxnSpPr>
              <a:stCxn id="67" idx="2"/>
            </p:cNvCxnSpPr>
            <p:nvPr/>
          </p:nvCxnSpPr>
          <p:spPr>
            <a:xfrm rot="16200000" flipH="1">
              <a:off x="2797079" y="1242459"/>
              <a:ext cx="372491" cy="68812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4" name="Elbow Connector 73"/>
            <p:cNvCxnSpPr/>
            <p:nvPr/>
          </p:nvCxnSpPr>
          <p:spPr>
            <a:xfrm rot="16200000" flipH="1">
              <a:off x="4771896" y="2560196"/>
              <a:ext cx="391807" cy="65970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>
            <a:xfrm rot="16200000" flipH="1">
              <a:off x="4443614" y="2888478"/>
              <a:ext cx="388672" cy="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6" name="Elbow Connector 75"/>
            <p:cNvCxnSpPr/>
            <p:nvPr/>
          </p:nvCxnSpPr>
          <p:spPr>
            <a:xfrm rot="5400000">
              <a:off x="4109901" y="2557898"/>
              <a:ext cx="391796" cy="66429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7" name="Elbow Connector 76"/>
            <p:cNvCxnSpPr>
              <a:stCxn id="67" idx="2"/>
            </p:cNvCxnSpPr>
            <p:nvPr/>
          </p:nvCxnSpPr>
          <p:spPr>
            <a:xfrm rot="16200000" flipH="1">
              <a:off x="2451677" y="1587861"/>
              <a:ext cx="375171" cy="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09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ko-KR" dirty="0" smtClean="0"/>
              <a:t>태그 요소와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태그 요소는 </a:t>
            </a:r>
            <a:r>
              <a:rPr lang="en-US" altLang="ko-KR" sz="2000" dirty="0" smtClean="0"/>
              <a:t>DOM</a:t>
            </a:r>
            <a:r>
              <a:rPr lang="ko-KR" altLang="en-US" sz="2000" dirty="0" smtClean="0"/>
              <a:t>의 객체로 표현 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태그 요소에 포함된 다른 요소는 객체내에 소속된 객체 형태로 표현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하위객체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태그 </a:t>
            </a:r>
            <a:r>
              <a:rPr lang="ko-KR" altLang="en-US" sz="2000" dirty="0"/>
              <a:t>속성은 </a:t>
            </a:r>
            <a:r>
              <a:rPr lang="en-US" altLang="ko-KR" sz="2000" dirty="0"/>
              <a:t>DOM </a:t>
            </a:r>
            <a:r>
              <a:rPr lang="ko-KR" altLang="en-US" sz="2000" dirty="0"/>
              <a:t>객체의 속성으로 표현 됨</a:t>
            </a:r>
            <a:endParaRPr lang="en-US" altLang="ko-KR" sz="2000" dirty="0"/>
          </a:p>
          <a:p>
            <a:r>
              <a:rPr lang="ko-KR" altLang="en-US" sz="2000" dirty="0" smtClean="0"/>
              <a:t>요소 전체가 하나의 객체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type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은 속성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"text"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"username"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의 속성값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238334" y="3517979"/>
            <a:ext cx="6264696" cy="7920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2000" b="1" kern="100" dirty="0">
                <a:effectLst/>
                <a:latin typeface="Consolas"/>
                <a:ea typeface="맑은 고딕"/>
                <a:cs typeface="Times New Roman"/>
              </a:rPr>
              <a:t>&lt;input type = "text" name = "username"/&gt;</a:t>
            </a:r>
            <a:endParaRPr lang="ko-KR" sz="2400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58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을 통한 </a:t>
            </a:r>
            <a:r>
              <a:rPr lang="en-US" altLang="ko-KR" dirty="0"/>
              <a:t>HTML </a:t>
            </a:r>
            <a:r>
              <a:rPr lang="ko-KR" altLang="en-US" dirty="0"/>
              <a:t>문서 접근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sz="2000" dirty="0" smtClean="0"/>
              <a:t>자바스크립트 입장에서는 웹 브라우저 환경과</a:t>
            </a:r>
            <a:r>
              <a:rPr lang="en-US" altLang="ko-KR" sz="2000" dirty="0" smtClean="0"/>
              <a:t> HTML </a:t>
            </a:r>
            <a:r>
              <a:rPr lang="ko-KR" altLang="ko-KR" sz="2000" dirty="0" smtClean="0"/>
              <a:t>문서를 모두 객체로 바라보고 처리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일반 프로그래밍에서 처럼 객체에 접근해서 값을 읽어내거나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저장하고 수정하는 작업을 수행함으로써 웹 브라우저나</a:t>
            </a:r>
            <a:r>
              <a:rPr lang="en-US" altLang="ko-KR" sz="2000" dirty="0" smtClean="0"/>
              <a:t> HTML </a:t>
            </a:r>
            <a:r>
              <a:rPr lang="ko-KR" altLang="ko-KR" sz="2000" dirty="0" smtClean="0"/>
              <a:t>문서에 대한 처리를 수행</a:t>
            </a:r>
            <a:endParaRPr lang="en-US" altLang="ko-KR" sz="2000" dirty="0" smtClean="0"/>
          </a:p>
          <a:p>
            <a:r>
              <a:rPr lang="en-US" altLang="ko-KR" sz="2000" dirty="0" smtClean="0"/>
              <a:t>DOM </a:t>
            </a:r>
            <a:r>
              <a:rPr lang="ko-KR" altLang="en-US" sz="2000" dirty="0" smtClean="0"/>
              <a:t>접근 방법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forms </a:t>
            </a:r>
            <a:r>
              <a:rPr lang="ko-KR" altLang="ko-KR" sz="2000" dirty="0" smtClean="0"/>
              <a:t>속성을 이용해서 접근하는 방법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sz="2000" dirty="0" smtClean="0"/>
              <a:t>요소 이름을 이용해 접근하는 방법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document </a:t>
            </a:r>
            <a:r>
              <a:rPr lang="ko-KR" altLang="ko-KR" sz="2000" dirty="0" smtClean="0"/>
              <a:t>객체가 제공하는 </a:t>
            </a:r>
            <a:r>
              <a:rPr lang="en-US" altLang="ko-KR" sz="2000" dirty="0" err="1" smtClean="0"/>
              <a:t>getElementById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등의 메소드를 이용해서 접근하는 방법</a:t>
            </a:r>
            <a:endParaRPr lang="en-US" altLang="ko-KR" sz="2000" dirty="0" smtClean="0"/>
          </a:p>
          <a:p>
            <a:pPr lvl="2"/>
            <a:r>
              <a:rPr lang="ko-KR" altLang="ko-KR" sz="2000" dirty="0" smtClean="0"/>
              <a:t>가장 사용이 쉽고 많이 사용되고 방법인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getElementById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메소드 방법을 중심으로 </a:t>
            </a:r>
            <a:r>
              <a:rPr lang="ko-KR" altLang="ko-KR" sz="2000" dirty="0" smtClean="0"/>
              <a:t>설명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최신에선 </a:t>
            </a:r>
            <a:r>
              <a:rPr lang="en-US" altLang="ko-KR" sz="2000" dirty="0" err="1" smtClean="0"/>
              <a:t>document.querySelector</a:t>
            </a:r>
            <a:r>
              <a:rPr lang="en-US" altLang="ko-KR" sz="2000" dirty="0" smtClean="0"/>
              <a:t>(＇#vid2_nick＇); </a:t>
            </a:r>
            <a:r>
              <a:rPr lang="ko-KR" altLang="en-US" sz="2000" dirty="0" smtClean="0"/>
              <a:t>도 사용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913061" y="5273324"/>
            <a:ext cx="2760349" cy="1456743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960" y="3991028"/>
            <a:ext cx="3251631" cy="1212657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5400000" flipH="1">
            <a:off x="6763672" y="5000207"/>
            <a:ext cx="911225" cy="109175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115616" y="1618805"/>
          <a:ext cx="7128792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492477"/>
                <a:gridCol w="6636315"/>
              </a:tblGrid>
              <a:tr h="2232248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&lt;form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action=""&gt;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&lt;input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Name of User" /&gt;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alert(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prompt("Type new value of text box", "");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Bent Arrow 17"/>
          <p:cNvSpPr/>
          <p:nvPr/>
        </p:nvSpPr>
        <p:spPr>
          <a:xfrm rot="10800000" flipH="1">
            <a:off x="3092932" y="5750422"/>
            <a:ext cx="911225" cy="72898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96914" y="4022674"/>
            <a:ext cx="3251631" cy="1212657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899592" y="4765396"/>
            <a:ext cx="2760348" cy="983340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3907234" y="4535707"/>
            <a:ext cx="1287065" cy="3708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사용자 입력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9992" y="4869160"/>
            <a:ext cx="188987" cy="931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처리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웹 브라우저를 사용하는 중에 </a:t>
            </a:r>
            <a:r>
              <a:rPr lang="ko-KR" altLang="en-US" dirty="0" smtClean="0"/>
              <a:t>발생시키는 </a:t>
            </a:r>
            <a:r>
              <a:rPr lang="ko-KR" altLang="ko-KR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마우스 등</a:t>
            </a:r>
            <a:r>
              <a:rPr lang="ko-KR" altLang="en-US" dirty="0" smtClean="0"/>
              <a:t>의 입력</a:t>
            </a:r>
            <a:endParaRPr lang="en-US" altLang="ko-KR" dirty="0" smtClean="0"/>
          </a:p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이벤트가 입력 되었을때 미리 구현된 자바스크립트 코드를 수행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이벤트의 정의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 핸들러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이벤트가 발생할때마다 호출되는 자바스크립트 코드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 등록</a:t>
            </a:r>
            <a:r>
              <a:rPr lang="en-US" altLang="ko-KR" dirty="0" smtClean="0"/>
              <a:t> (registration)</a:t>
            </a:r>
          </a:p>
          <a:p>
            <a:pPr lvl="2"/>
            <a:r>
              <a:rPr lang="ko-KR" altLang="ko-KR" dirty="0" smtClean="0"/>
              <a:t>이벤트와 이벤트 핸들러를 연결시키는 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4997836"/>
            <a:ext cx="3087559" cy="1245427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5341775" y="4961377"/>
            <a:ext cx="3087559" cy="1245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5026" y="3797448"/>
            <a:ext cx="1320163" cy="2091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691680" y="1764254"/>
            <a:ext cx="6264696" cy="1016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43608" y="1556792"/>
          <a:ext cx="6984776" cy="2844800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6624736"/>
              </a:tblGrid>
              <a:tr h="273630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"op1"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"op2"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"result"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op1"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"="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result"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17" idx="0"/>
          </p:cNvCxnSpPr>
          <p:nvPr/>
        </p:nvCxnSpPr>
        <p:spPr>
          <a:xfrm flipV="1">
            <a:off x="7329311" y="2882113"/>
            <a:ext cx="0" cy="1656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05111" y="4006582"/>
            <a:ext cx="0" cy="51435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17"/>
          <p:cNvSpPr txBox="1"/>
          <p:nvPr/>
        </p:nvSpPr>
        <p:spPr>
          <a:xfrm>
            <a:off x="4153750" y="4538295"/>
            <a:ext cx="1102721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타입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12" name="Text Box 117"/>
          <p:cNvSpPr txBox="1"/>
          <p:nvPr/>
        </p:nvSpPr>
        <p:spPr>
          <a:xfrm>
            <a:off x="5470506" y="4538295"/>
            <a:ext cx="1102721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등록</a:t>
            </a:r>
            <a:endParaRPr lang="ko-KR">
              <a:effectLst/>
              <a:latin typeface="굴림"/>
              <a:cs typeface="굴림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21023" y="4006582"/>
            <a:ext cx="0" cy="53171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17"/>
          <p:cNvSpPr txBox="1"/>
          <p:nvPr/>
        </p:nvSpPr>
        <p:spPr>
          <a:xfrm>
            <a:off x="6573227" y="4538295"/>
            <a:ext cx="1512168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핸들러 함수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26" name="Text Box 117"/>
          <p:cNvSpPr txBox="1"/>
          <p:nvPr/>
        </p:nvSpPr>
        <p:spPr>
          <a:xfrm>
            <a:off x="1101191" y="6413364"/>
            <a:ext cx="881380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cs typeface="Times New Roman"/>
              </a:rPr>
              <a:t>3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과</a:t>
            </a:r>
            <a:r>
              <a:rPr lang="en-US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 5 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입력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75656" y="5805264"/>
            <a:ext cx="96293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75656" y="5805264"/>
            <a:ext cx="506915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17"/>
          <p:cNvSpPr txBox="1"/>
          <p:nvPr/>
        </p:nvSpPr>
        <p:spPr>
          <a:xfrm>
            <a:off x="2472689" y="6457947"/>
            <a:ext cx="584835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472689" y="5874346"/>
            <a:ext cx="313692" cy="58360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17"/>
          <p:cNvSpPr txBox="1"/>
          <p:nvPr/>
        </p:nvSpPr>
        <p:spPr>
          <a:xfrm>
            <a:off x="4439156" y="6206804"/>
            <a:ext cx="1174996" cy="6213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add()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함수가 호출됨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4626234" y="5158805"/>
            <a:ext cx="580513" cy="8505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236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마우스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/>
          </p:nvPr>
        </p:nvGraphicFramePr>
        <p:xfrm>
          <a:off x="683568" y="2060848"/>
          <a:ext cx="8229549" cy="4392486"/>
        </p:xfrm>
        <a:graphic>
          <a:graphicData uri="http://schemas.openxmlformats.org/drawingml/2006/table">
            <a:tbl>
              <a:tblPr firstRow="1" firstCol="1" bandRow="1"/>
              <a:tblGrid>
                <a:gridCol w="1285456"/>
                <a:gridCol w="1427003"/>
                <a:gridCol w="5517090"/>
              </a:tblGrid>
              <a:tr h="498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u="none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4208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클릭했을때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339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dblclick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ondblclick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더블클릭했을때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누를때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7598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mousemove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onmousemove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위에서 이동시킬때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 움직이는 동안에는 계속해서 이벤트가 발생하게 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7598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mouseover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위에 위치할 경우에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 위에 위치할때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회만 발생하며 연속해서 발생하지 않는다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mouseout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위를 벗어날때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27584" y="2204864"/>
          <a:ext cx="7704856" cy="3888433"/>
        </p:xfrm>
        <a:graphic>
          <a:graphicData uri="http://schemas.openxmlformats.org/drawingml/2006/table">
            <a:tbl>
              <a:tblPr firstRow="1" firstCol="1" bandRow="1"/>
              <a:tblGrid>
                <a:gridCol w="1201958"/>
                <a:gridCol w="1336022"/>
                <a:gridCol w="5166876"/>
              </a:tblGrid>
              <a:tr h="8117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누를때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눌러서 내려갈때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keypress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onkeypress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타이핑할때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뗄때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keyup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뗄때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키보드에서 손을 뗄때 키보드가 올라올때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r>
              <a:rPr lang="en-US" altLang="ko-KR" dirty="0"/>
              <a:t>/</a:t>
            </a:r>
            <a:r>
              <a:rPr lang="ko-KR" altLang="en-US" dirty="0"/>
              <a:t>객체 이벤트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9592" y="2132856"/>
          <a:ext cx="7560840" cy="4206819"/>
        </p:xfrm>
        <a:graphic>
          <a:graphicData uri="http://schemas.openxmlformats.org/drawingml/2006/table">
            <a:tbl>
              <a:tblPr firstRow="1" firstCol="1" bandRow="1"/>
              <a:tblGrid>
                <a:gridCol w="1303489"/>
                <a:gridCol w="1303489"/>
                <a:gridCol w="4953862"/>
              </a:tblGrid>
              <a:tr h="3838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abort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onabort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이미지가 웹 브라우저상에 완전히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로드되기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전에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정지되었을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발생되는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예외 처리를 하고자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사용할 수 있다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error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onerror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웹 브라우저상에 이미지를 로드할때 문제가 발생하여 로드가 정상적으로 이루어지지 않았을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오류가 발생했을때 예외처리를 위해 사용할 수 있다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585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객체 등이 웹 브라우저상에 로드가 완료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883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resize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onresize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뷰의 크기가 리사이즈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(resize)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3883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onscroll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뷰가 스크롤 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unload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onunload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윈도우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프레임으로부터 문서가 제거되었을 경우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창을 종료시킬때 종료하기 직전에 처리해야할 사항이 있을때 이용하면 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9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ko-KR" altLang="en-US" sz="1400" strike="sngStrike" dirty="0"/>
              <a:t>다자간 </a:t>
            </a:r>
            <a:r>
              <a:rPr lang="en-US" altLang="ko-KR" sz="1400" strike="sngStrike" dirty="0"/>
              <a:t>p2p </a:t>
            </a:r>
            <a:r>
              <a:rPr lang="ko-KR" altLang="en-US" sz="1400" strike="sngStrike" dirty="0"/>
              <a:t>화상 회의 기능 추가 </a:t>
            </a:r>
            <a:r>
              <a:rPr lang="en-US" altLang="ko-KR" sz="1400" strike="sngStrike" dirty="0"/>
              <a:t>(4</a:t>
            </a:r>
            <a:r>
              <a:rPr lang="ko-KR" altLang="en-US" sz="1400" strike="sngStrike" dirty="0"/>
              <a:t>명</a:t>
            </a:r>
            <a:r>
              <a:rPr lang="en-US" altLang="ko-KR" sz="1400" strike="sngStrike" dirty="0"/>
              <a:t>) #</a:t>
            </a:r>
            <a:r>
              <a:rPr lang="en-US" altLang="ko-KR" sz="1400" strike="sngStrike" dirty="0" smtClean="0"/>
              <a:t>2</a:t>
            </a:r>
            <a:endParaRPr lang="en-US" altLang="ko-KR" sz="1400" strike="sngStrike" dirty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Javascript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#</a:t>
            </a:r>
            <a:r>
              <a:rPr lang="en-US" altLang="ko-KR" sz="1400" b="1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Browser </a:t>
            </a:r>
            <a:r>
              <a:rPr lang="en-US" altLang="ko-KR" sz="1400" b="1" dirty="0"/>
              <a:t>Object </a:t>
            </a:r>
            <a:r>
              <a:rPr lang="en-US" altLang="ko-KR" sz="1400" b="1" dirty="0" smtClean="0"/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Window (</a:t>
            </a:r>
            <a:r>
              <a:rPr lang="ko-KR" altLang="en-US" sz="1400" b="1" dirty="0" smtClean="0"/>
              <a:t>브라우저에서 최상위 객체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Nodejs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에서는 </a:t>
            </a:r>
            <a:r>
              <a:rPr lang="en-US" altLang="ko-KR" sz="1400" b="1" dirty="0" smtClean="0"/>
              <a:t>global </a:t>
            </a:r>
            <a:r>
              <a:rPr lang="ko-KR" altLang="en-US" sz="1400" b="1" dirty="0" smtClean="0"/>
              <a:t>이 최상위 객체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document </a:t>
            </a:r>
            <a:r>
              <a:rPr lang="en-US" altLang="ko-KR" sz="1400" b="1" dirty="0"/>
              <a:t>(Document Object Model)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navigator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history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screen</a:t>
            </a:r>
            <a:endParaRPr lang="en-US" altLang="ko-K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	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폼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776862" cy="4248471"/>
        </p:xfrm>
        <a:graphic>
          <a:graphicData uri="http://schemas.openxmlformats.org/drawingml/2006/table">
            <a:tbl>
              <a:tblPr firstRow="1" firstCol="1" bandRow="1"/>
              <a:tblGrid>
                <a:gridCol w="1340731"/>
                <a:gridCol w="1340731"/>
                <a:gridCol w="5095400"/>
              </a:tblGrid>
              <a:tr h="3586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</a:tr>
              <a:tr h="70732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change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onchange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&lt;input&gt;, &lt;selection&gt;, &lt;</a:t>
                      </a: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등 폼 요소 </a:t>
                      </a:r>
                      <a:r>
                        <a:rPr lang="ko-KR" sz="1400" kern="10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콘텐츠의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내용이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변경되었을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70732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onfocus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요소가 포커스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마우스로 선택되거나 입력 커서가 해당 요소에 위치할때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10780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blur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onblur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focus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이벤트의 반대 개념으로 요소에서 포커스가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없어질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즉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요소가 마우스 선택이 해제되거나 입력 커서가 다른 곳으로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이동할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448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reset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onreset</a:t>
                      </a:r>
                      <a:endParaRPr lang="en-US" sz="1400" u="none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폼이 리셋될 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70732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select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onselect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&lt;input&gt;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&lt;textarea&gt;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요소 내의 텍스트의 일부 혹은 전부가 선택되었을때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448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submit</a:t>
                      </a:r>
                      <a:endParaRPr lang="en-US" sz="1400" kern="10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 panose="020B06090202040302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onsubmit</a:t>
                      </a:r>
                      <a:endParaRPr lang="en-US" sz="1400" u="none" kern="1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폼이 실행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될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때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핸들링 및 이벤트 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 smtClean="0"/>
              <a:t>이벤트 핸들러</a:t>
            </a:r>
            <a:r>
              <a:rPr lang="en-US" altLang="ko-KR" dirty="0" smtClean="0"/>
              <a:t>(handler)</a:t>
            </a:r>
          </a:p>
          <a:p>
            <a:pPr lvl="1"/>
            <a:r>
              <a:rPr lang="ko-KR" altLang="ko-KR" dirty="0" smtClean="0"/>
              <a:t>이벤트가 발생</a:t>
            </a:r>
            <a:r>
              <a:rPr lang="ko-KR" altLang="en-US" dirty="0" smtClean="0"/>
              <a:t>시 </a:t>
            </a:r>
            <a:r>
              <a:rPr lang="ko-KR" altLang="ko-KR" dirty="0" smtClean="0"/>
              <a:t>실행</a:t>
            </a:r>
            <a:r>
              <a:rPr lang="ko-KR" altLang="en-US" dirty="0" smtClean="0"/>
              <a:t>하고자 하는</a:t>
            </a:r>
            <a:r>
              <a:rPr lang="ko-KR" altLang="ko-KR" dirty="0" smtClean="0"/>
              <a:t> 자바스크립트 함수나 코드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입력한 내용이 맞는지 검사하거나 입력한 내용에 따라 웹 문서를 수정하는 등의 작업을 통해 동적 웹 문서를 만</a:t>
            </a:r>
            <a:r>
              <a:rPr lang="ko-KR" altLang="en-US" dirty="0" smtClean="0"/>
              <a:t>든다</a:t>
            </a:r>
            <a:endParaRPr lang="en-US" altLang="ko-KR" dirty="0" smtClean="0"/>
          </a:p>
          <a:p>
            <a:r>
              <a:rPr lang="ko-KR" altLang="en-US" dirty="0" smtClean="0"/>
              <a:t>이벤트 등록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이벤트의 </a:t>
            </a:r>
            <a:r>
              <a:rPr lang="ko-KR" altLang="ko-KR" dirty="0"/>
              <a:t>종류와 이를 처리할 이벤트 핸들러를 연결시키는 </a:t>
            </a:r>
            <a:r>
              <a:rPr lang="ko-KR" altLang="ko-KR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두가지 등록 방법</a:t>
            </a:r>
            <a:endParaRPr lang="en-US" altLang="ko-KR" dirty="0" smtClean="0"/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 smtClean="0"/>
              <a:t>태그 </a:t>
            </a:r>
            <a:r>
              <a:rPr lang="ko-KR" altLang="ko-KR" dirty="0"/>
              <a:t>속성에 직접 이벤트 핸들러 기술</a:t>
            </a:r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/>
              <a:t>객체의 이벤트 속성 값에 이벤트 핸들러 함수 기술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/>
              <a:t>태그 속성에 </a:t>
            </a:r>
            <a:r>
              <a:rPr lang="ko-KR" altLang="ko-KR" dirty="0" smtClean="0"/>
              <a:t>이벤트 </a:t>
            </a:r>
            <a:r>
              <a:rPr lang="ko-KR" altLang="ko-KR" dirty="0"/>
              <a:t>핸들러 </a:t>
            </a:r>
            <a:r>
              <a:rPr lang="ko-KR" altLang="ko-KR" dirty="0" smtClean="0"/>
              <a:t>기술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/>
              <a:t>이벤트 태그 속성에 직접 이벤트 핸들러 </a:t>
            </a:r>
            <a:r>
              <a:rPr lang="ko-KR" altLang="ko-KR" sz="2400" dirty="0" smtClean="0"/>
              <a:t>기술</a:t>
            </a:r>
            <a:endParaRPr lang="en-US" altLang="ko-KR" sz="2400" dirty="0" smtClean="0"/>
          </a:p>
          <a:p>
            <a:pPr lvl="1"/>
            <a:r>
              <a:rPr lang="ko-KR" altLang="ko-KR" sz="2000" dirty="0" smtClean="0"/>
              <a:t>이벤트 핸들러</a:t>
            </a:r>
            <a:r>
              <a:rPr lang="en-US" altLang="ko-KR" sz="2000" dirty="0" smtClean="0"/>
              <a:t>: </a:t>
            </a:r>
            <a:r>
              <a:rPr lang="ko-KR" altLang="ko-KR" sz="2000" dirty="0" smtClean="0"/>
              <a:t>자바스크립트 코드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혹은 함수 이름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302312" y="2492896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2286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0287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="alert('Please type your full name');" /&gt;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2312" y="3717032"/>
            <a:ext cx="6624736" cy="22322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        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ko-KR" dirty="0"/>
              <a:t>객체의 이벤트 </a:t>
            </a:r>
            <a:r>
              <a:rPr lang="ko-KR" altLang="ko-KR" dirty="0" smtClean="0"/>
              <a:t>속성에 </a:t>
            </a:r>
            <a:r>
              <a:rPr lang="ko-KR" altLang="ko-KR" dirty="0"/>
              <a:t>이벤트 핸들러 함수 기술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669"/>
          </a:xfrm>
        </p:spPr>
        <p:txBody>
          <a:bodyPr>
            <a:normAutofit fontScale="92500" lnSpcReduction="20000"/>
          </a:bodyPr>
          <a:lstStyle/>
          <a:p>
            <a:r>
              <a:rPr lang="ko-KR" altLang="ko-KR" sz="2000" dirty="0"/>
              <a:t>요소 객체의 해당 이벤트 속성에 이벤트 핸들러 함수를 </a:t>
            </a:r>
            <a:r>
              <a:rPr lang="ko-KR" altLang="ko-KR" sz="2000" dirty="0" smtClean="0"/>
              <a:t>지정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이벤트 </a:t>
            </a:r>
            <a:r>
              <a:rPr lang="ko-KR" altLang="ko-KR" sz="2000" dirty="0"/>
              <a:t>핸들러는 반드시 함수 형태로 미리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ko-KR" sz="2000" dirty="0" smtClean="0"/>
              <a:t>주의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객</a:t>
            </a:r>
            <a:r>
              <a:rPr lang="ko-KR" altLang="ko-KR" sz="2000" dirty="0" smtClean="0"/>
              <a:t>체의 </a:t>
            </a:r>
            <a:r>
              <a:rPr lang="ko-KR" altLang="ko-KR" sz="2000" dirty="0"/>
              <a:t>이벤트 속성에 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없이 </a:t>
            </a:r>
            <a:r>
              <a:rPr lang="ko-KR" altLang="ko-KR" sz="2000" dirty="0" smtClean="0"/>
              <a:t>함수 </a:t>
            </a:r>
            <a:r>
              <a:rPr lang="ko-KR" altLang="ko-KR" sz="2000" dirty="0"/>
              <a:t>이름만 적어야 </a:t>
            </a:r>
            <a:r>
              <a:rPr lang="ko-KR" altLang="en-US" sz="2000" dirty="0" smtClean="0"/>
              <a:t>함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2852936"/>
            <a:ext cx="6336704" cy="273630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dom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document.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getElementById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("username");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marL="0" lvl="1">
              <a:lnSpc>
                <a:spcPts val="1400"/>
              </a:lnSpc>
            </a:pPr>
            <a: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dom.onclick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b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</a:br>
            <a:r>
              <a:rPr 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   // </a:t>
            </a:r>
            <a:r>
              <a:rPr lang="ko-KR" altLang="en-US" sz="1400" b="1" kern="100" dirty="0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아래로도 가능</a:t>
            </a:r>
            <a:endParaRPr lang="en-US" sz="1400" b="1" kern="100" dirty="0" smtClean="0">
              <a:solidFill>
                <a:srgbClr val="C00000"/>
              </a:solidFill>
              <a:effectLst/>
              <a:latin typeface="Consolas"/>
              <a:ea typeface="맑은 고딕"/>
              <a:cs typeface="Times New Roman"/>
            </a:endParaRPr>
          </a:p>
          <a:p>
            <a:pPr marL="0" lvl="1">
              <a:lnSpc>
                <a:spcPts val="1400"/>
              </a:lnSpc>
            </a:pPr>
            <a:r>
              <a:rPr lang="en-US" altLang="ko-KR" sz="1400" b="1" kern="100" dirty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   // </a:t>
            </a:r>
            <a:r>
              <a:rPr lang="en-US" altLang="ko-KR" sz="1400" b="1" kern="100" dirty="0" err="1" smtClean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dom.addEventListener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(＇click＇, </a:t>
            </a:r>
            <a:r>
              <a:rPr lang="en-US" altLang="ko-KR" sz="1400" b="1" kern="100" dirty="0" err="1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altLang="ko-KR" sz="1400" b="1" kern="100" dirty="0" smtClean="0">
                <a:solidFill>
                  <a:srgbClr val="C00000"/>
                </a:solidFill>
                <a:latin typeface="Consolas"/>
                <a:ea typeface="맑은 고딕"/>
                <a:cs typeface="Times New Roman"/>
              </a:rPr>
              <a:t>);</a:t>
            </a:r>
            <a:endParaRPr lang="ko-KR" sz="1400" kern="100" dirty="0" smtClean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&lt;/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3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다루기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47" y="1526057"/>
            <a:ext cx="8229600" cy="4525963"/>
          </a:xfrm>
        </p:spPr>
        <p:txBody>
          <a:bodyPr/>
          <a:lstStyle/>
          <a:p>
            <a:r>
              <a:rPr lang="ko-KR" altLang="ko-KR" dirty="0"/>
              <a:t>자바스크립트를 </a:t>
            </a:r>
            <a:r>
              <a:rPr lang="ko-KR" altLang="ko-KR" dirty="0" smtClean="0"/>
              <a:t>이용</a:t>
            </a:r>
            <a:r>
              <a:rPr lang="ko-KR" altLang="en-US" dirty="0" smtClean="0"/>
              <a:t>해 </a:t>
            </a:r>
            <a:r>
              <a:rPr lang="ko-KR" altLang="ko-KR" dirty="0" smtClean="0"/>
              <a:t>폼의 </a:t>
            </a:r>
            <a:r>
              <a:rPr lang="ko-KR" altLang="ko-KR" dirty="0"/>
              <a:t>값을 읽어내거나 계산하여 수정하는 것이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348191" y="3755260"/>
            <a:ext cx="580513" cy="6480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63" y="2492896"/>
            <a:ext cx="4032448" cy="30376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29568" y="2523232"/>
            <a:ext cx="4032448" cy="28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폼의 위젯 값 접근하기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ko-KR" dirty="0"/>
              <a:t>을 통해 </a:t>
            </a:r>
            <a:r>
              <a:rPr lang="en-US" altLang="ko-KR" dirty="0" smtClean="0"/>
              <a:t>&lt;input&gt; </a:t>
            </a:r>
            <a:r>
              <a:rPr lang="ko-KR" altLang="ko-KR" dirty="0" smtClean="0"/>
              <a:t>텍스트 박스 위젯에 입력한 값은 읽어 </a:t>
            </a:r>
            <a:r>
              <a:rPr lang="ko-KR" altLang="en-US" dirty="0" smtClean="0"/>
              <a:t>낸다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객체의 </a:t>
            </a:r>
            <a:r>
              <a:rPr lang="en-US" altLang="ko-KR" dirty="0" smtClean="0"/>
              <a:t>value</a:t>
            </a:r>
            <a:r>
              <a:rPr lang="ko-KR" altLang="ko-KR" dirty="0" smtClean="0"/>
              <a:t>라는 속성을 통해 읽거나 수정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31641" y="5035218"/>
            <a:ext cx="7200800" cy="115212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>
                <a:solidFill>
                  <a:srgbClr val="00BFBF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 n1 = </a:t>
            </a:r>
            <a:r>
              <a:rPr lang="en-US" altLang="ko-KR" sz="1400" kern="0" spc="-50" dirty="0" err="1">
                <a:solidFill>
                  <a:srgbClr val="BFBF00"/>
                </a:solidFill>
                <a:latin typeface="Consolas"/>
                <a:cs typeface="Times New Roman"/>
              </a:rPr>
              <a:t>document</a:t>
            </a:r>
            <a:r>
              <a:rPr lang="en-US" altLang="ko-KR" sz="1400" kern="0" spc="-50" dirty="0" err="1">
                <a:solidFill>
                  <a:srgbClr val="BF00BF"/>
                </a:solidFill>
                <a:latin typeface="Consolas"/>
                <a:cs typeface="Times New Roman"/>
              </a:rPr>
              <a:t>.getElementById</a:t>
            </a:r>
            <a:r>
              <a:rPr lang="en-US" altLang="ko-KR" sz="1400" kern="0" spc="-50" dirty="0">
                <a:latin typeface="Consolas"/>
                <a:cs typeface="Times New Roman"/>
              </a:rPr>
              <a:t>(</a:t>
            </a:r>
            <a:r>
              <a:rPr lang="en-US" altLang="ko-KR" sz="1400" kern="0" spc="-50" dirty="0">
                <a:solidFill>
                  <a:srgbClr val="BF0000"/>
                </a:solidFill>
                <a:latin typeface="Consolas"/>
                <a:cs typeface="Times New Roman"/>
              </a:rPr>
              <a:t>"book1"</a:t>
            </a:r>
            <a:r>
              <a:rPr lang="en-US" altLang="ko-KR" sz="1400" kern="0" spc="-50" dirty="0">
                <a:latin typeface="Consolas"/>
                <a:cs typeface="Times New Roman"/>
              </a:rPr>
              <a:t>)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.value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 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 smtClean="0">
                <a:solidFill>
                  <a:srgbClr val="00BFBF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p1 = 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25000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* n1;</a:t>
            </a:r>
            <a:endParaRPr lang="ko-KR" altLang="ko-KR" sz="1600" kern="100" dirty="0" smtClean="0"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 smtClean="0">
                <a:solidFill>
                  <a:srgbClr val="BFBF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 smtClean="0">
                <a:solidFill>
                  <a:srgbClr val="BFBF00"/>
                </a:solidFill>
                <a:latin typeface="Consolas"/>
                <a:cs typeface="Times New Roman"/>
              </a:rPr>
              <a:t>document</a:t>
            </a:r>
            <a:r>
              <a:rPr lang="en-US" altLang="ko-KR" sz="1400" kern="0" spc="-50" dirty="0" err="1" smtClean="0">
                <a:solidFill>
                  <a:srgbClr val="BF00BF"/>
                </a:solidFill>
                <a:latin typeface="Consolas"/>
                <a:cs typeface="Times New Roman"/>
              </a:rPr>
              <a:t>.getElementById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(</a:t>
            </a:r>
            <a:r>
              <a:rPr lang="en-US" altLang="ko-KR" sz="1400" kern="0" spc="-50" dirty="0" smtClean="0">
                <a:solidFill>
                  <a:srgbClr val="BF0000"/>
                </a:solidFill>
                <a:latin typeface="Consolas"/>
                <a:cs typeface="Times New Roman"/>
              </a:rPr>
              <a:t>"book1Total"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)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.value = p1;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31641" y="3307026"/>
            <a:ext cx="7200800" cy="136815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(8) &lt;</a:t>
            </a:r>
            <a:r>
              <a:rPr lang="en-US" sz="1400" kern="0" spc="-50" dirty="0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input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id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book1"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type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text"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size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2"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value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0"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(9)                  </a:t>
            </a:r>
            <a:r>
              <a:rPr lang="en-US" sz="1400" b="1" kern="0" spc="-5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400" b="1" kern="0" spc="-5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400" b="1" kern="0" spc="-5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.select</a:t>
            </a:r>
            <a:r>
              <a:rPr lang="en-US" sz="1400" b="1" kern="0" spc="-50" dirty="0"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(40) &lt;</a:t>
            </a:r>
            <a:r>
              <a:rPr lang="en-US" sz="1400" kern="0" spc="-50" dirty="0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input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type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button"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value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ko-KR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Consolas"/>
              </a:rPr>
              <a:t>합계계산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spc="-50" dirty="0" err="1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rgbClr val="BF00BF"/>
                </a:solidFill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b="1" kern="0" spc="-50" dirty="0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b="1" kern="0" spc="-50" dirty="0" err="1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updateAll</a:t>
            </a:r>
            <a:r>
              <a:rPr lang="en-US" sz="1400" b="1" kern="0" spc="-50" dirty="0">
                <a:effectLst/>
                <a:latin typeface="Consolas"/>
                <a:ea typeface="맑은 고딕"/>
                <a:cs typeface="Times New Roman"/>
              </a:rPr>
              <a:t>();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2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문서 정의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sz="2000" dirty="0" smtClean="0"/>
              <a:t>동적 문서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웹 문서가 브라우저상에 처음에 표시된 이후에 콘텐츠나 스타일</a:t>
            </a:r>
            <a:r>
              <a:rPr lang="ko-KR" altLang="en-US" sz="2000" dirty="0" smtClean="0"/>
              <a:t>이</a:t>
            </a:r>
            <a:r>
              <a:rPr lang="ko-KR" altLang="ko-KR" sz="2000" dirty="0" smtClean="0"/>
              <a:t> 변경</a:t>
            </a:r>
            <a:r>
              <a:rPr lang="ko-KR" altLang="en-US" sz="2000" dirty="0" smtClean="0"/>
              <a:t>되어 </a:t>
            </a:r>
            <a:r>
              <a:rPr lang="ko-KR" altLang="ko-KR" sz="2000" dirty="0" smtClean="0"/>
              <a:t>화면에 표시되는 내용이나 표현 형태가 변경되는 문서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웹 문서의 콘텐츠나 스타일이 변경되면 즉시 변경된 값을 바탕으로 화면의 문서를 갱신</a:t>
            </a:r>
            <a:endParaRPr lang="en-US" altLang="ko-KR" sz="2000" dirty="0" smtClean="0"/>
          </a:p>
          <a:p>
            <a:r>
              <a:rPr lang="ko-KR" altLang="ko-KR" sz="2000" dirty="0" smtClean="0"/>
              <a:t>웹 문서의 콘텐츠나 스타일의 변경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태그 요소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태그 속성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태그 콘텐츠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요소의</a:t>
            </a:r>
            <a:r>
              <a:rPr lang="en-US" altLang="ko-KR" sz="2000" dirty="0" smtClean="0"/>
              <a:t> CSS </a:t>
            </a:r>
            <a:r>
              <a:rPr lang="ko-KR" altLang="ko-KR" sz="2000" dirty="0" smtClean="0"/>
              <a:t>스타일 등의 값을 자바스크립트를 이용해서 변경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태그 요소의 화면내 표시 위치 변경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애니메이션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색상 및 글씨체 변경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인터랙티브 사용자 인터페이스 등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포함</a:t>
            </a:r>
            <a:endParaRPr lang="en-US" altLang="ko-KR" sz="2000" dirty="0" smtClean="0"/>
          </a:p>
          <a:p>
            <a:r>
              <a:rPr lang="ko-KR" altLang="ko-KR" sz="2000" dirty="0" smtClean="0"/>
              <a:t>동적 문서 구현 방식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sz="2000" dirty="0" smtClean="0"/>
              <a:t>웹 문서의 콘텐츠를 변경시키는 방법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CSS </a:t>
            </a:r>
            <a:r>
              <a:rPr lang="ko-KR" altLang="ko-KR" sz="2000" dirty="0" smtClean="0"/>
              <a:t>스타일을 변경시키는 방법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콘텐츠 변경을 통한 동적 문서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ko-KR" dirty="0" smtClean="0"/>
              <a:t>웹 문서 콘텐츠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폼 위젯 요소의 </a:t>
            </a:r>
            <a:r>
              <a:rPr lang="en-US" altLang="ko-KR" dirty="0" smtClean="0"/>
              <a:t>value </a:t>
            </a:r>
            <a:r>
              <a:rPr lang="ko-KR" altLang="ko-KR" dirty="0" smtClean="0"/>
              <a:t>값을 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태그 요소의 콘텐츠를 변경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태그 콘텐츠 속성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b="1" kern="100" dirty="0">
                <a:solidFill>
                  <a:srgbClr val="C00000"/>
                </a:solidFill>
                <a:latin typeface="Consolas"/>
                <a:cs typeface="Times New Roman"/>
              </a:rPr>
              <a:t>This is an example 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content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태그의 콘텐츠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속성에 저장된 </a:t>
            </a:r>
            <a:r>
              <a:rPr lang="ko-KR" altLang="ko-KR" dirty="0" smtClean="0"/>
              <a:t>값을</a:t>
            </a:r>
            <a:r>
              <a:rPr lang="en-US" altLang="ko-KR" dirty="0" smtClean="0"/>
              <a:t> </a:t>
            </a:r>
            <a:r>
              <a:rPr lang="en-US" altLang="ko-KR" dirty="0"/>
              <a:t>HTML </a:t>
            </a:r>
            <a:r>
              <a:rPr lang="ko-KR" altLang="ko-KR" dirty="0"/>
              <a:t>태그로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속성에 저장된 값을 단순히 </a:t>
            </a:r>
            <a:r>
              <a:rPr lang="ko-KR" altLang="en-US" dirty="0"/>
              <a:t>문자열로 </a:t>
            </a:r>
            <a:r>
              <a:rPr lang="ko-KR" altLang="en-US" dirty="0" smtClean="0"/>
              <a:t>해석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3284984"/>
            <a:ext cx="6840760" cy="64807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&lt;p id = "example"&gt;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This is an example content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&lt;/p&gt;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17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5738667" y="5661248"/>
            <a:ext cx="3289935" cy="101473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738667" y="4293096"/>
            <a:ext cx="3289935" cy="101473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5738667" y="1688349"/>
            <a:ext cx="3289935" cy="101473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5738667" y="2990334"/>
            <a:ext cx="3289935" cy="101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콘텐츠 변경을 통한 동적 문서 예제 </a:t>
            </a:r>
            <a:endParaRPr lang="ko-KR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628800"/>
          <a:ext cx="5328592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26036"/>
                <a:gridCol w="5002556"/>
              </a:tblGrid>
              <a:tr h="480060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b1"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b2"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This text will be dynamically changed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"b1"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"b2"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"b1"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"b2"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button&lt;/h1&gt;"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button&lt;/h1&gt;"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"This text will be dynamically changed"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0292" y="2860406"/>
            <a:ext cx="331908" cy="55915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17"/>
          <p:cNvSpPr txBox="1"/>
          <p:nvPr/>
        </p:nvSpPr>
        <p:spPr>
          <a:xfrm>
            <a:off x="5714855" y="1443239"/>
            <a:ext cx="945377" cy="2451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초기화면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5999335" y="3488179"/>
            <a:ext cx="81915" cy="137795"/>
          </a:xfrm>
          <a:prstGeom prst="rect">
            <a:avLst/>
          </a:prstGeom>
        </p:spPr>
      </p:pic>
      <p:sp>
        <p:nvSpPr>
          <p:cNvPr id="17" name="Text Box 117"/>
          <p:cNvSpPr txBox="1"/>
          <p:nvPr/>
        </p:nvSpPr>
        <p:spPr>
          <a:xfrm>
            <a:off x="5541080" y="2745053"/>
            <a:ext cx="3685110" cy="23070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innerHTML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Text Box 117"/>
          <p:cNvSpPr txBox="1"/>
          <p:nvPr/>
        </p:nvSpPr>
        <p:spPr>
          <a:xfrm>
            <a:off x="5422561" y="4115866"/>
            <a:ext cx="3954925" cy="3021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innerText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17165" y="4266964"/>
            <a:ext cx="81915" cy="4581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6417165" y="4796240"/>
            <a:ext cx="81915" cy="13779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6988926" y="6127283"/>
            <a:ext cx="81915" cy="137795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5687722" y="5436076"/>
            <a:ext cx="2953624" cy="3257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바깥으로</a:t>
            </a: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이동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76256" y="5598954"/>
            <a:ext cx="156745" cy="50094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스타일 변경을 통한 동적 문서</a:t>
            </a:r>
            <a:endParaRPr lang="ko-KR" altLang="ko-K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2000" dirty="0" smtClean="0"/>
              <a:t>DOM</a:t>
            </a:r>
            <a:r>
              <a:rPr lang="ko-KR" altLang="ko-KR" sz="2000" dirty="0" smtClean="0"/>
              <a:t>을 이용하면</a:t>
            </a:r>
            <a:r>
              <a:rPr lang="en-US" altLang="ko-KR" sz="2000" dirty="0" smtClean="0"/>
              <a:t> CSS </a:t>
            </a:r>
            <a:r>
              <a:rPr lang="ko-KR" altLang="ko-KR" sz="2000" dirty="0" smtClean="0"/>
              <a:t>스타일</a:t>
            </a:r>
            <a:r>
              <a:rPr lang="ko-KR" altLang="en-US" sz="2000" dirty="0" smtClean="0"/>
              <a:t>에</a:t>
            </a:r>
            <a:r>
              <a:rPr lang="ko-KR" altLang="ko-KR" sz="2000" dirty="0" smtClean="0"/>
              <a:t> 접근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 latinLnBrk="0"/>
            <a:r>
              <a:rPr lang="ko-KR" altLang="ko-KR" sz="2000" dirty="0" smtClean="0"/>
              <a:t>일반적인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DOM</a:t>
            </a:r>
            <a:r>
              <a:rPr lang="ko-KR" altLang="ko-KR" sz="2000" dirty="0"/>
              <a:t>에 접근하는 방법과 동일</a:t>
            </a:r>
            <a:endParaRPr lang="en-US" altLang="ko-KR" sz="2000" dirty="0" smtClean="0"/>
          </a:p>
          <a:p>
            <a:pPr lvl="1" latinLnBrk="0"/>
            <a:r>
              <a:rPr lang="en-US" altLang="ko-KR" sz="2000" dirty="0" smtClean="0"/>
              <a:t>CSS </a:t>
            </a:r>
            <a:r>
              <a:rPr lang="ko-KR" altLang="ko-KR" sz="2000" dirty="0" smtClean="0"/>
              <a:t>스타일 값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변경</a:t>
            </a:r>
            <a:r>
              <a:rPr lang="ko-KR" altLang="en-US" sz="2000" dirty="0" smtClean="0"/>
              <a:t>으로 </a:t>
            </a:r>
            <a:r>
              <a:rPr lang="ko-KR" altLang="ko-KR" sz="2000" dirty="0" smtClean="0"/>
              <a:t>웹 문서를 보다 동적</a:t>
            </a:r>
            <a:r>
              <a:rPr lang="ko-KR" altLang="en-US" sz="2000" dirty="0" smtClean="0"/>
              <a:t>으로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제작 가능</a:t>
            </a:r>
            <a:endParaRPr lang="en-US" altLang="ko-KR" sz="2000" dirty="0" smtClean="0"/>
          </a:p>
          <a:p>
            <a:pPr latinLnBrk="0"/>
            <a:r>
              <a:rPr lang="ko-KR" altLang="en-US" sz="2000" dirty="0" smtClean="0"/>
              <a:t>예제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 latinLnBrk="0"/>
            <a:endParaRPr lang="en-US" altLang="ko-K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67544" y="3429000"/>
          <a:ext cx="6480720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299198"/>
                <a:gridCol w="6181522"/>
              </a:tblGrid>
              <a:tr h="216024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blue; width: 550px; height:300px;"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yellow; width: 450px; height:200px;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    position: absolute; left: 50px; top: 50px;"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img1"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"image1.png"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50px;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img2"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"image2.png"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175px;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img3"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"image3.png"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300px;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2780928"/>
            <a:ext cx="3029217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브라우저 제공 내장 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브라우저에서 제공하는 </a:t>
            </a:r>
            <a:r>
              <a:rPr lang="ko-KR" altLang="en-US" sz="2000" dirty="0" smtClean="0"/>
              <a:t>자바스크립트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ko-KR" sz="2000" dirty="0" smtClean="0"/>
              <a:t>대표적으로 </a:t>
            </a:r>
            <a:r>
              <a:rPr lang="en-US" altLang="ko-KR" sz="2000" dirty="0" smtClean="0"/>
              <a:t>navigator, window, document </a:t>
            </a:r>
            <a:r>
              <a:rPr lang="ko-KR" altLang="ko-KR" sz="2000" dirty="0" smtClean="0"/>
              <a:t>객체가 있다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document </a:t>
            </a:r>
            <a:r>
              <a:rPr lang="ko-KR" altLang="ko-KR" sz="2000" dirty="0" smtClean="0"/>
              <a:t>객체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HTML </a:t>
            </a:r>
            <a:r>
              <a:rPr lang="ko-KR" altLang="ko-KR" sz="2000" dirty="0" smtClean="0"/>
              <a:t>문서를</a:t>
            </a:r>
            <a:r>
              <a:rPr lang="en-US" altLang="ko-KR" sz="2000" dirty="0" smtClean="0"/>
              <a:t> DOM</a:t>
            </a:r>
            <a:r>
              <a:rPr lang="ko-KR" altLang="ko-KR" sz="2000" dirty="0" smtClean="0"/>
              <a:t>을 통해 접근하기 위한 최상위 객체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Navigator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브라우저 정보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종류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플랫폼 등등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Window </a:t>
            </a:r>
            <a:r>
              <a:rPr lang="ko-KR" altLang="ko-KR" sz="2000" dirty="0" smtClean="0"/>
              <a:t>객체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브라우저 창 </a:t>
            </a:r>
            <a:r>
              <a:rPr lang="ko-KR" altLang="en-US" sz="2000" dirty="0" smtClean="0"/>
              <a:t>객체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창 제어</a:t>
            </a:r>
            <a:r>
              <a:rPr lang="en-US" altLang="ko-KR" sz="2000" dirty="0" smtClean="0"/>
              <a:t>, alert </a:t>
            </a:r>
            <a:r>
              <a:rPr lang="ko-KR" altLang="en-US" sz="2000" dirty="0" smtClean="0"/>
              <a:t>등등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7"/>
          <p:cNvSpPr txBox="1"/>
          <p:nvPr/>
        </p:nvSpPr>
        <p:spPr>
          <a:xfrm>
            <a:off x="0" y="4916958"/>
            <a:ext cx="1487097" cy="6532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600" b="1" spc="-50" dirty="0">
                <a:solidFill>
                  <a:srgbClr val="C00000"/>
                </a:solidFill>
                <a:effectLst/>
                <a:cs typeface="Times New Roman"/>
              </a:rPr>
              <a:t>Green</a:t>
            </a:r>
            <a:r>
              <a:rPr lang="ko-KR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과</a:t>
            </a:r>
            <a:r>
              <a:rPr lang="en-US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 Grey </a:t>
            </a:r>
            <a:r>
              <a:rPr lang="ko-KR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376" y="4356596"/>
            <a:ext cx="3059832" cy="243791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285868" y="4356596"/>
            <a:ext cx="3059832" cy="2438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배경색 스타일 속성 접근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087724" y="1484784"/>
          <a:ext cx="6048672" cy="2833370"/>
        </p:xfrm>
        <a:graphic>
          <a:graphicData uri="http://schemas.openxmlformats.org/drawingml/2006/table">
            <a:tbl>
              <a:tblPr firstRow="1" firstCol="1" bandRow="1"/>
              <a:tblGrid>
                <a:gridCol w="308185"/>
                <a:gridCol w="5740487"/>
              </a:tblGrid>
              <a:tr h="2833370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id, 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style.background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color;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 Box: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'red'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Red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'green'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Green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'blue'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Blue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'grey'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Grey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'white'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White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 Box: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'red'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Red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'green'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Green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'blue'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Blue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'grey'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Grey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'white'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White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04606" y="5445224"/>
            <a:ext cx="1983218" cy="115212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606" y="5445223"/>
            <a:ext cx="1407154" cy="98256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4483064" y="5101796"/>
            <a:ext cx="907144" cy="6868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57" y="1628800"/>
            <a:ext cx="1965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style.background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위치 스타일 속성 변경</a:t>
            </a:r>
            <a:endParaRPr lang="ko-KR" altLang="ko-K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195736" y="1484784"/>
          <a:ext cx="6336704" cy="3232785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5976664"/>
              </a:tblGrid>
              <a:tr h="3232785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&lt;=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left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style.left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left +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Image1: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"left1"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"top1"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Image2: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Image3: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"left3"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"top3"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"Move All"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79512" y="1650286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style.left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2082334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style.top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4567088" y="5513240"/>
            <a:ext cx="907144" cy="6868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548" y="4766687"/>
            <a:ext cx="2519680" cy="211264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4771003"/>
            <a:ext cx="2519680" cy="21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 스타일 속성 변경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화면 표시 여부를 결정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감추기스타일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스타일 속성</a:t>
            </a:r>
            <a:r>
              <a:rPr lang="en-US" altLang="ko-KR" dirty="0" smtClean="0"/>
              <a:t>: visibility</a:t>
            </a:r>
          </a:p>
          <a:p>
            <a:pPr lvl="2"/>
            <a:r>
              <a:rPr lang="ko-KR" altLang="en-US" dirty="0" smtClean="0"/>
              <a:t>속성 값</a:t>
            </a:r>
            <a:r>
              <a:rPr lang="en-US" altLang="ko-KR" dirty="0" smtClean="0"/>
              <a:t>: visible </a:t>
            </a:r>
            <a:r>
              <a:rPr lang="ko-KR" altLang="ko-KR" dirty="0" smtClean="0"/>
              <a:t>혹은 </a:t>
            </a:r>
            <a:r>
              <a:rPr lang="en-US" altLang="ko-KR" dirty="0" smtClean="0"/>
              <a:t>hidden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hidden</a:t>
            </a:r>
            <a:r>
              <a:rPr lang="ko-KR" altLang="en-US" dirty="0" smtClean="0"/>
              <a:t>으로 설정되도 </a:t>
            </a:r>
            <a:r>
              <a:rPr lang="ko-KR" altLang="ko-KR" dirty="0" smtClean="0"/>
              <a:t>웹 </a:t>
            </a:r>
            <a:r>
              <a:rPr lang="ko-KR" altLang="ko-KR" dirty="0"/>
              <a:t>문서 내에 태그 </a:t>
            </a:r>
            <a:r>
              <a:rPr lang="ko-KR" altLang="ko-KR" dirty="0" smtClean="0"/>
              <a:t>요소로</a:t>
            </a:r>
            <a:r>
              <a:rPr lang="ko-KR" altLang="en-US" dirty="0" smtClean="0"/>
              <a:t>는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표시만 안될 뿐이다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168674"/>
            <a:ext cx="2677777" cy="2020492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437043" y="4138882"/>
            <a:ext cx="2677777" cy="202049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347864" y="4138882"/>
            <a:ext cx="2677777" cy="2020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보이기</a:t>
            </a:r>
            <a:r>
              <a:rPr lang="en-US" altLang="ko-KR" dirty="0"/>
              <a:t>/</a:t>
            </a:r>
            <a:r>
              <a:rPr lang="ko-KR" altLang="ko-KR" dirty="0"/>
              <a:t>감추기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619672" y="1556792"/>
          <a:ext cx="5832648" cy="2448272"/>
        </p:xfrm>
        <a:graphic>
          <a:graphicData uri="http://schemas.openxmlformats.org/drawingml/2006/table">
            <a:tbl>
              <a:tblPr firstRow="1" firstCol="1" bandRow="1"/>
              <a:tblGrid>
                <a:gridCol w="360040"/>
                <a:gridCol w="5472608"/>
              </a:tblGrid>
              <a:tr h="2448272">
                <a:tc>
                  <a:txBody>
                    <a:bodyPr/>
                    <a:lstStyle/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"visible"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"hidden"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else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"visible"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 Visibility: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'img1'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1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'img2'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2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'img3'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1" name="Text Box 117"/>
          <p:cNvSpPr txBox="1"/>
          <p:nvPr/>
        </p:nvSpPr>
        <p:spPr>
          <a:xfrm>
            <a:off x="776050" y="6427307"/>
            <a:ext cx="1326892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Image1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클릭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52500" y="6070600"/>
            <a:ext cx="235125" cy="44249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7"/>
          <p:cNvSpPr txBox="1"/>
          <p:nvPr/>
        </p:nvSpPr>
        <p:spPr>
          <a:xfrm>
            <a:off x="4901545" y="6412250"/>
            <a:ext cx="1266984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Image3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클릭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762500" y="6070600"/>
            <a:ext cx="407544" cy="35670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 rot="16200000">
            <a:off x="2876942" y="4917522"/>
            <a:ext cx="623484" cy="5594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5980144" y="4899194"/>
            <a:ext cx="623484" cy="5594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382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1886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스탑워치</a:t>
            </a:r>
            <a:r>
              <a:rPr lang="ko-KR" altLang="en-US" dirty="0" smtClean="0"/>
              <a:t> 만들기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스탑워치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세우기 게임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 </a:t>
            </a:r>
            <a:r>
              <a:rPr lang="en-US" altLang="ko-KR" dirty="0" smtClean="0"/>
              <a:t>(Node)</a:t>
            </a:r>
          </a:p>
          <a:p>
            <a:pPr lvl="2"/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TOP10 </a:t>
            </a:r>
            <a:r>
              <a:rPr lang="ko-KR" altLang="en-US" dirty="0" smtClean="0"/>
              <a:t>리스트 보내주기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</a:t>
            </a:r>
            <a:endParaRPr lang="en-US" altLang="ko-KR" dirty="0"/>
          </a:p>
          <a:p>
            <a:pPr lvl="2"/>
            <a:r>
              <a:rPr lang="ko-KR" altLang="en-US" dirty="0" err="1" smtClean="0"/>
              <a:t>스탑워치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 서버저장 요청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TOP10 </a:t>
            </a:r>
            <a:r>
              <a:rPr lang="ko-KR" altLang="en-US" dirty="0" smtClean="0"/>
              <a:t>서버에서 가져오기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344801"/>
            <a:ext cx="1819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5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window </a:t>
            </a:r>
            <a:r>
              <a:rPr lang="ko-KR" altLang="ko-KR" smtClean="0"/>
              <a:t>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 smtClean="0"/>
              <a:t>웹 브라우저에 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뜻하며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객체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r>
              <a:rPr lang="ko-KR" altLang="ko-KR" dirty="0" smtClean="0"/>
              <a:t>브라우저 창에 관련된 다양한 속성과 메소드를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</a:t>
            </a:r>
          </a:p>
          <a:p>
            <a:pPr lvl="2"/>
            <a:r>
              <a:rPr lang="ko-KR" altLang="ko-KR" dirty="0" smtClean="0"/>
              <a:t>새로운 창을 </a:t>
            </a:r>
            <a:r>
              <a:rPr lang="ko-KR" altLang="en-US" dirty="0" smtClean="0"/>
              <a:t>연다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close()</a:t>
            </a:r>
          </a:p>
          <a:p>
            <a:pPr lvl="2"/>
            <a:r>
              <a:rPr lang="ko-KR" altLang="ko-KR" dirty="0" smtClean="0"/>
              <a:t>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창을 닫</a:t>
            </a:r>
            <a:r>
              <a:rPr lang="ko-KR" altLang="en-US" dirty="0" smtClean="0"/>
              <a:t>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alert(), confirm(), prompt()</a:t>
            </a:r>
          </a:p>
          <a:p>
            <a:pPr lvl="2"/>
            <a:r>
              <a:rPr lang="ko-KR" altLang="ko-KR" dirty="0" smtClean="0"/>
              <a:t>브라우저에서 사용자에게 경고창을 띄우거나 키보드 입력을 받아들이는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04912" y="2365367"/>
          <a:ext cx="7128792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363218"/>
                <a:gridCol w="6765574"/>
              </a:tblGrid>
              <a:tr h="201911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5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원하는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주소를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입력하시오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window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.open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 a page with new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win.close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Close the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3847729" y="5651860"/>
            <a:ext cx="2250066" cy="98158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346" y="3978630"/>
            <a:ext cx="2451821" cy="897880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6704839" y="5074525"/>
            <a:ext cx="2226456" cy="1577550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5"/>
          <a:stretch>
            <a:fillRect/>
          </a:stretch>
        </p:blipFill>
        <p:spPr>
          <a:xfrm>
            <a:off x="1151271" y="5676222"/>
            <a:ext cx="2249351" cy="981587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319" y="4553187"/>
            <a:ext cx="2451821" cy="897880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flipV="1">
            <a:off x="7618951" y="4643147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6140642" y="5818616"/>
            <a:ext cx="580513" cy="6480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3372019" y="5905361"/>
            <a:ext cx="580513" cy="52330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예제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ko-KR" sz="2000" dirty="0" smtClean="0"/>
              <a:t>주소를 입력받아 새로운 윈도</a:t>
            </a:r>
            <a:r>
              <a:rPr lang="ko-KR" altLang="en-US" sz="2000" dirty="0" smtClean="0"/>
              <a:t>우</a:t>
            </a:r>
            <a:r>
              <a:rPr lang="ko-KR" altLang="ko-KR" sz="2000" dirty="0" smtClean="0"/>
              <a:t>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close() </a:t>
            </a:r>
            <a:r>
              <a:rPr lang="ko-KR" altLang="ko-KR" sz="2000" dirty="0" smtClean="0"/>
              <a:t>메소드로 그 윈도우를 닫</a:t>
            </a:r>
            <a:r>
              <a:rPr lang="ko-KR" altLang="en-US" sz="2000" dirty="0" smtClean="0"/>
              <a:t>는 예제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>
            <a:off x="2195736" y="5351823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17" name="Text Box 117"/>
          <p:cNvSpPr txBox="1"/>
          <p:nvPr/>
        </p:nvSpPr>
        <p:spPr>
          <a:xfrm>
            <a:off x="3590418" y="5215778"/>
            <a:ext cx="1304612" cy="249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URL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주소 입력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42724" y="5443220"/>
            <a:ext cx="217805" cy="5879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7"/>
          <p:cNvSpPr txBox="1"/>
          <p:nvPr/>
        </p:nvSpPr>
        <p:spPr>
          <a:xfrm>
            <a:off x="3851921" y="4761865"/>
            <a:ext cx="2568882" cy="25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open()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메소드로 새로운 윈도우 생성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05182" y="4972685"/>
            <a:ext cx="788128" cy="67917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7"/>
          <p:cNvSpPr txBox="1"/>
          <p:nvPr/>
        </p:nvSpPr>
        <p:spPr>
          <a:xfrm>
            <a:off x="7619001" y="2816950"/>
            <a:ext cx="1373166" cy="4320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400"/>
              </a:lnSpc>
              <a:spcAft>
                <a:spcPts val="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close()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 실행시 윈도우 닫힘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29509" y="3135975"/>
            <a:ext cx="98875" cy="129159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17"/>
          <p:cNvSpPr txBox="1"/>
          <p:nvPr/>
        </p:nvSpPr>
        <p:spPr>
          <a:xfrm>
            <a:off x="336456" y="5540418"/>
            <a:ext cx="772160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722536" y="5087209"/>
            <a:ext cx="177056" cy="4532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61"/>
          <p:cNvSpPr txBox="1"/>
          <p:nvPr/>
        </p:nvSpPr>
        <p:spPr>
          <a:xfrm>
            <a:off x="6683160" y="-1798464"/>
            <a:ext cx="5357495" cy="3028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b="1" kern="100">
                <a:effectLst/>
                <a:ea typeface="맑은 고딕"/>
                <a:cs typeface="Times New Roman"/>
              </a:rPr>
              <a:t>[</a:t>
            </a:r>
            <a:r>
              <a:rPr lang="ko-KR" sz="1000" b="1" kern="100">
                <a:effectLst/>
                <a:ea typeface="맑은 고딕"/>
                <a:cs typeface="Times New Roman"/>
              </a:rPr>
              <a:t>실행결과</a:t>
            </a:r>
            <a:r>
              <a:rPr lang="en-US" sz="1000" b="1" kern="100">
                <a:effectLst/>
                <a:ea typeface="맑은 고딕"/>
                <a:cs typeface="Times New Roman"/>
              </a:rPr>
              <a:t> 9-3] 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7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4153965" y="4711635"/>
            <a:ext cx="4309526" cy="138330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3"/>
          <a:srcRect r="43488"/>
          <a:stretch/>
        </p:blipFill>
        <p:spPr>
          <a:xfrm>
            <a:off x="1115616" y="4719095"/>
            <a:ext cx="2408348" cy="136800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6200000">
            <a:off x="3623679" y="4966449"/>
            <a:ext cx="580513" cy="7799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사용하는 웹 브라우저의 종류와 버전을 알아내기 위해 사용</a:t>
            </a:r>
            <a:endParaRPr lang="en-US" altLang="ko-KR" sz="2000" dirty="0" smtClean="0"/>
          </a:p>
          <a:p>
            <a:r>
              <a:rPr lang="ko-KR" altLang="en-US" sz="2000" dirty="0" smtClean="0"/>
              <a:t>대표적인 속성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appVersion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userAgent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381562"/>
                <a:gridCol w="7107270"/>
              </a:tblGrid>
              <a:tr h="152844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navigator.appName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navigator.appVersion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 Box 117"/>
          <p:cNvSpPr txBox="1"/>
          <p:nvPr/>
        </p:nvSpPr>
        <p:spPr>
          <a:xfrm>
            <a:off x="1208759" y="6398892"/>
            <a:ext cx="1072997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47190" y="5373216"/>
            <a:ext cx="247650" cy="102567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94840" y="5726427"/>
            <a:ext cx="235585" cy="6724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과 자바스크립트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smtClean="0"/>
              <a:t>자바스크립트 활용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자바스크립트를 </a:t>
            </a:r>
            <a:r>
              <a:rPr lang="ko-KR" altLang="ko-KR" sz="1600" dirty="0"/>
              <a:t>이용하여</a:t>
            </a:r>
            <a:r>
              <a:rPr lang="en-US" altLang="ko-KR" sz="1600" dirty="0"/>
              <a:t> HTML </a:t>
            </a:r>
            <a:r>
              <a:rPr lang="ko-KR" altLang="ko-KR" sz="1600" dirty="0"/>
              <a:t>문서의 내용을 </a:t>
            </a:r>
            <a:r>
              <a:rPr lang="ko-KR" altLang="ko-KR" sz="1600" dirty="0" smtClean="0"/>
              <a:t>변경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사용자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입력을 </a:t>
            </a:r>
            <a:r>
              <a:rPr lang="ko-KR" altLang="ko-KR" sz="1600" dirty="0"/>
              <a:t>받아 </a:t>
            </a:r>
            <a:r>
              <a:rPr lang="ko-KR" altLang="ko-KR" sz="1600" dirty="0" smtClean="0"/>
              <a:t>처리</a:t>
            </a:r>
            <a:endParaRPr lang="en-US" altLang="ko-KR" sz="1600" dirty="0" smtClean="0"/>
          </a:p>
          <a:p>
            <a:r>
              <a:rPr lang="en-US" altLang="ko-KR" sz="1600" dirty="0" smtClean="0"/>
              <a:t>DOM</a:t>
            </a:r>
          </a:p>
          <a:p>
            <a:pPr lvl="1"/>
            <a:r>
              <a:rPr lang="ko-KR" altLang="ko-KR" sz="1600" dirty="0" smtClean="0"/>
              <a:t>자바스크립트는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HTML </a:t>
            </a:r>
            <a:r>
              <a:rPr lang="ko-KR" altLang="ko-KR" sz="1600" dirty="0"/>
              <a:t>문서를 </a:t>
            </a:r>
            <a:r>
              <a:rPr lang="ko-KR" altLang="ko-KR" sz="1600" dirty="0" smtClean="0"/>
              <a:t>객체</a:t>
            </a:r>
            <a:r>
              <a:rPr lang="en-US" altLang="ko-KR" sz="1600" dirty="0" smtClean="0"/>
              <a:t>(Object)</a:t>
            </a:r>
            <a:r>
              <a:rPr lang="ko-KR" altLang="ko-KR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바라보고 다룬다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 객체를 </a:t>
            </a:r>
            <a:r>
              <a:rPr lang="en-US" altLang="ko-KR" sz="1600" dirty="0" smtClean="0"/>
              <a:t>DOM(Document </a:t>
            </a:r>
            <a:r>
              <a:rPr lang="en-US" altLang="ko-KR" sz="1600" dirty="0"/>
              <a:t>Object Model)</a:t>
            </a:r>
            <a:r>
              <a:rPr lang="ko-KR" altLang="ko-KR" sz="1600" dirty="0"/>
              <a:t>이라고 </a:t>
            </a:r>
            <a:r>
              <a:rPr lang="ko-KR" altLang="ko-KR" sz="1600" dirty="0" smtClean="0"/>
              <a:t>부</a:t>
            </a:r>
            <a:r>
              <a:rPr lang="ko-KR" altLang="en-US" sz="1600" dirty="0" smtClean="0"/>
              <a:t>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HTML </a:t>
            </a:r>
            <a:r>
              <a:rPr lang="ko-KR" altLang="ko-KR" sz="1600" dirty="0"/>
              <a:t>문서 뿐만 아니라</a:t>
            </a:r>
            <a:r>
              <a:rPr lang="en-US" altLang="ko-KR" sz="1600" dirty="0"/>
              <a:t> CSS </a:t>
            </a:r>
            <a:r>
              <a:rPr lang="ko-KR" altLang="ko-KR" sz="1600" dirty="0"/>
              <a:t>속성도 </a:t>
            </a:r>
            <a:r>
              <a:rPr lang="ko-KR" altLang="ko-KR" sz="1600" dirty="0" smtClean="0"/>
              <a:t>변경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가능</a:t>
            </a:r>
            <a:endParaRPr lang="en-US" altLang="ko-KR" sz="1600" dirty="0" smtClean="0"/>
          </a:p>
          <a:p>
            <a:pPr lvl="1"/>
            <a:r>
              <a:rPr lang="ko-KR" altLang="ko-KR" sz="1600" dirty="0"/>
              <a:t>자바스크립트 관점에서 </a:t>
            </a:r>
            <a:r>
              <a:rPr lang="en-US" altLang="ko-KR" sz="1600" dirty="0"/>
              <a:t>HTML </a:t>
            </a:r>
            <a:r>
              <a:rPr lang="ko-KR" altLang="ko-KR" sz="1600" dirty="0"/>
              <a:t>문서나 웹 브라우저를 바라보고 </a:t>
            </a:r>
            <a:r>
              <a:rPr lang="ko-KR" altLang="ko-KR" sz="1600" dirty="0" smtClean="0"/>
              <a:t>처리</a:t>
            </a:r>
            <a:endParaRPr lang="en-US" altLang="ko-KR" sz="1600" dirty="0" smtClean="0"/>
          </a:p>
          <a:p>
            <a:pPr lvl="2"/>
            <a:r>
              <a:rPr lang="ko-KR" altLang="ko-KR" sz="1600" dirty="0"/>
              <a:t>웹 문서를 자바스크립트 입장에서 구조적 객체의 형태로 바라보고 처리하는 </a:t>
            </a:r>
            <a:r>
              <a:rPr lang="ko-KR" altLang="ko-KR" sz="1600" dirty="0" smtClean="0"/>
              <a:t>모델</a:t>
            </a:r>
            <a:endParaRPr lang="en-US" altLang="ko-KR" sz="1600" dirty="0" smtClean="0"/>
          </a:p>
          <a:p>
            <a:r>
              <a:rPr lang="en-US" altLang="ko-KR" sz="1600" dirty="0"/>
              <a:t>DOM </a:t>
            </a:r>
            <a:r>
              <a:rPr lang="ko-KR" altLang="en-US" sz="1600" dirty="0" smtClean="0"/>
              <a:t>표준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2000</a:t>
            </a:r>
            <a:r>
              <a:rPr lang="ko-KR" altLang="en-US" sz="1600" dirty="0"/>
              <a:t>년에 </a:t>
            </a:r>
            <a:r>
              <a:rPr lang="en-US" altLang="ko-KR" sz="1600" dirty="0" smtClean="0"/>
              <a:t>DOM2 </a:t>
            </a:r>
            <a:r>
              <a:rPr lang="ko-KR" altLang="en-US" sz="1600" dirty="0" smtClean="0"/>
              <a:t>제정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대부분의 웹브라우저가 지원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2004</a:t>
            </a:r>
            <a:r>
              <a:rPr lang="ko-KR" altLang="en-US" sz="1600" dirty="0"/>
              <a:t>년에 </a:t>
            </a:r>
            <a:r>
              <a:rPr lang="en-US" altLang="ko-KR" sz="1600" dirty="0"/>
              <a:t>DOM3 </a:t>
            </a:r>
            <a:r>
              <a:rPr lang="ko-KR" altLang="en-US" sz="1600" dirty="0"/>
              <a:t>까지 제정된 </a:t>
            </a:r>
            <a:r>
              <a:rPr lang="ko-KR" altLang="en-US" sz="1600" dirty="0" smtClean="0"/>
              <a:t>상태</a:t>
            </a:r>
            <a:endParaRPr lang="en-US" altLang="ko-KR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웹 문서의 관계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000" dirty="0" smtClean="0"/>
              <a:t>DOM</a:t>
            </a:r>
            <a:r>
              <a:rPr lang="ko-KR" altLang="en-US" sz="2000" dirty="0" smtClean="0"/>
              <a:t>을 이용해 웹문서를 프로그램 </a:t>
            </a:r>
            <a:r>
              <a:rPr lang="ko-KR" altLang="en-US" sz="2000" dirty="0"/>
              <a:t>언어에서의 변수나 구조체와 같은 데이터로 처리할 수 있도록 </a:t>
            </a:r>
            <a:r>
              <a:rPr lang="ko-KR" altLang="en-US" sz="2000" dirty="0" smtClean="0"/>
              <a:t>한다</a:t>
            </a:r>
            <a:endParaRPr lang="en-US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043608" y="2492896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0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트리 구조의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태그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계층적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</a:t>
            </a:r>
            <a:r>
              <a:rPr lang="ko-KR" altLang="ko-KR" dirty="0"/>
              <a:t>도 트리 구조의 </a:t>
            </a:r>
            <a:r>
              <a:rPr lang="ko-KR" altLang="ko-KR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트리의 노드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태그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노드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속성과 </a:t>
            </a:r>
            <a:r>
              <a:rPr lang="ko-KR" altLang="ko-KR" dirty="0"/>
              <a:t>속성값을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ko-KR" dirty="0"/>
              <a:t>구조는 웹 브라우저에서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8907</TotalTime>
  <Words>2349</Words>
  <Application>Microsoft Office PowerPoint</Application>
  <PresentationFormat>화면 슬라이드 쇼(4:3)</PresentationFormat>
  <Paragraphs>757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Consolas</vt:lpstr>
      <vt:lpstr>맑은 고딕</vt:lpstr>
      <vt:lpstr>나눔고딕</vt:lpstr>
      <vt:lpstr>Times New Roman</vt:lpstr>
      <vt:lpstr>Wingdings</vt:lpstr>
      <vt:lpstr>굴림</vt:lpstr>
      <vt:lpstr>Arial</vt:lpstr>
      <vt:lpstr>맑은 고딕</vt:lpstr>
      <vt:lpstr>Office 테마</vt:lpstr>
      <vt:lpstr>    WebRTC 를 이용한 양방향 화상 통신 프론트앤드 개발  및 시그널서버개발 - #4 </vt:lpstr>
      <vt:lpstr>강의소개</vt:lpstr>
      <vt:lpstr>브라우저 제공 내장 객체</vt:lpstr>
      <vt:lpstr>window 객체</vt:lpstr>
      <vt:lpstr>window 객체 예제</vt:lpstr>
      <vt:lpstr>navigator 객체</vt:lpstr>
      <vt:lpstr>DOM과 자바스크립트</vt:lpstr>
      <vt:lpstr>DOM과 HTML 웹 문서의 관계</vt:lpstr>
      <vt:lpstr>트리 구조의 DOM</vt:lpstr>
      <vt:lpstr>웹 브라우저에서 DOM 구조 확인</vt:lpstr>
      <vt:lpstr>DOM 트리 구조</vt:lpstr>
      <vt:lpstr>HTML 태그 요소와 DOM</vt:lpstr>
      <vt:lpstr>DOM을 통한 HTML 문서 접근</vt:lpstr>
      <vt:lpstr>DOM 접근 방법 예제</vt:lpstr>
      <vt:lpstr>이벤트 처리 개요</vt:lpstr>
      <vt:lpstr>이벤트 처리 예제</vt:lpstr>
      <vt:lpstr>이벤트의 종류</vt:lpstr>
      <vt:lpstr>이벤트의 종류</vt:lpstr>
      <vt:lpstr>이벤트의 종류</vt:lpstr>
      <vt:lpstr>이벤트의 종류</vt:lpstr>
      <vt:lpstr>이벤트 핸들링 및 이벤트 등록</vt:lpstr>
      <vt:lpstr>태그 속성에 이벤트 핸들러 기술</vt:lpstr>
      <vt:lpstr>객체의 이벤트 속성에 이벤트 핸들러 함수 기술 </vt:lpstr>
      <vt:lpstr>폼 다루기</vt:lpstr>
      <vt:lpstr>폼의 위젯 값 접근하기</vt:lpstr>
      <vt:lpstr>동적 문서 정의</vt:lpstr>
      <vt:lpstr>콘텐츠 변경을 통한 동적 문서</vt:lpstr>
      <vt:lpstr>콘텐츠 변경을 통한 동적 문서 예제 </vt:lpstr>
      <vt:lpstr>스타일 변경을 통한 동적 문서</vt:lpstr>
      <vt:lpstr>배경색 스타일 속성 접근</vt:lpstr>
      <vt:lpstr>위치 스타일 속성 변경</vt:lpstr>
      <vt:lpstr>보이기/감추기 스타일 속성 변경</vt:lpstr>
      <vt:lpstr>보이기/감추기 예제</vt:lpstr>
      <vt:lpstr>마지막 실습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647</cp:revision>
  <cp:lastPrinted>2015-07-01T03:29:24Z</cp:lastPrinted>
  <dcterms:created xsi:type="dcterms:W3CDTF">2011-08-24T01:05:33Z</dcterms:created>
  <dcterms:modified xsi:type="dcterms:W3CDTF">2018-01-15T18:12:41Z</dcterms:modified>
</cp:coreProperties>
</file>