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331" r:id="rId3"/>
    <p:sldId id="335" r:id="rId4"/>
    <p:sldId id="336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278" r:id="rId4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45"/>
      <p:bold r:id="rId46"/>
    </p:embeddedFont>
    <p:embeddedFont>
      <p:font typeface="Cambria Math" panose="02040503050406030204" pitchFamily="18" charset="0"/>
      <p:regular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Wingdings 3" panose="05040102010807070707" pitchFamily="18" charset="2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01" d="100"/>
          <a:sy n="101" d="100"/>
        </p:scale>
        <p:origin x="258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8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is.joongbu.ac.kr/course/2017-1/wp/pp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tna.emro.co.kr/wp-content/uploads/2014/08/JavaScript-Basicver-1.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#8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3568" y="1484784"/>
          <a:ext cx="7200800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394108"/>
                <a:gridCol w="6806692"/>
              </a:tblGrid>
              <a:tr h="3744416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hello.html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간단한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인사말을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화면에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표시하는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HTML/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예제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&lt;title&gt; Welcome to the JavaScript &lt;/title&gt;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("Hello, welcome to the JavaScript world!");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120418"/>
            <a:ext cx="7200800" cy="55362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“</a:t>
            </a:r>
            <a:r>
              <a:rPr lang="en-US" altLang="ko-KR" sz="1800" b="1" dirty="0" smtClean="0"/>
              <a:t>Hello</a:t>
            </a:r>
            <a:r>
              <a:rPr lang="en-US" altLang="ko-KR" sz="1800" b="1" dirty="0"/>
              <a:t>, welcome to the JavaScript world</a:t>
            </a:r>
            <a:r>
              <a:rPr lang="en-US" altLang="ko-KR" sz="1800" b="1" dirty="0" smtClean="0"/>
              <a:t>!”</a:t>
            </a:r>
            <a:r>
              <a:rPr lang="ko-KR" altLang="ko-KR" sz="1800" dirty="0" smtClean="0"/>
              <a:t>라는 </a:t>
            </a:r>
            <a:r>
              <a:rPr lang="ko-KR" altLang="ko-KR" sz="1800" dirty="0"/>
              <a:t>문구를 </a:t>
            </a:r>
            <a:r>
              <a:rPr lang="ko-KR" altLang="ko-KR" sz="1800" dirty="0" smtClean="0"/>
              <a:t>출력</a:t>
            </a:r>
            <a:endParaRPr lang="ko-KR" altLang="en-US" sz="1800" dirty="0"/>
          </a:p>
        </p:txBody>
      </p:sp>
      <p:pic>
        <p:nvPicPr>
          <p:cNvPr id="8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4365104"/>
            <a:ext cx="6090614" cy="17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문법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기본 변수 타입</a:t>
            </a:r>
            <a:endParaRPr lang="en-US" altLang="ko-KR" dirty="0" smtClean="0"/>
          </a:p>
          <a:p>
            <a:pPr lvl="1"/>
            <a:r>
              <a:rPr lang="ko-KR" altLang="ko-KR" dirty="0"/>
              <a:t>대부분의 경우 </a:t>
            </a:r>
            <a:r>
              <a:rPr lang="ko-KR" altLang="en-US" dirty="0" smtClean="0"/>
              <a:t>자바스크립트 </a:t>
            </a:r>
            <a:r>
              <a:rPr lang="ko-KR" altLang="ko-KR" dirty="0" smtClean="0"/>
              <a:t>변수는 </a:t>
            </a:r>
            <a:r>
              <a:rPr lang="ko-KR" altLang="ko-KR" dirty="0"/>
              <a:t>사용전에 미리 선언할 필요가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타입도 지정할 필요가 없다</a:t>
            </a:r>
            <a:endParaRPr lang="en-US" altLang="ko-KR" dirty="0" smtClean="0"/>
          </a:p>
          <a:p>
            <a:r>
              <a:rPr lang="ko-KR" altLang="en-US" dirty="0" smtClean="0"/>
              <a:t>내부적인 변수의 다섯가지 기본 형식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숫자의 표현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정수든 실수든 관계없이 내부적으로 숫자는 모두 실수로 저장됨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775273" y="3789040"/>
            <a:ext cx="5688632" cy="5892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Number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String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Boolean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Undefined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Null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611560" y="4941168"/>
            <a:ext cx="8424936" cy="50089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125   1.25   0.125   .125   125.   12.e5   1.2e-5   12E5  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12e5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  .12e5   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3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변수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435280" cy="1368152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자바스크립트 </a:t>
            </a:r>
            <a:r>
              <a:rPr lang="ko-KR" altLang="ko-KR" sz="2000" dirty="0"/>
              <a:t>변수형은</a:t>
            </a:r>
            <a:r>
              <a:rPr lang="ko-KR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ko-KR" altLang="ko-KR" sz="2000" dirty="0"/>
              <a:t>연산자를 이용해서 </a:t>
            </a:r>
            <a:r>
              <a:rPr lang="ko-KR" altLang="ko-KR" sz="2000" dirty="0" smtClean="0"/>
              <a:t>확인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(123) 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Number"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("123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")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String"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544" y="1556792"/>
          <a:ext cx="7992888" cy="331236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971896"/>
                <a:gridCol w="3009999"/>
                <a:gridCol w="3010993"/>
              </a:tblGrid>
              <a:tr h="4522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기본 변수 타입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변수 값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비고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37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Number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정수</a:t>
                      </a:r>
                      <a:r>
                        <a:rPr lang="en-US" sz="1400" b="1" kern="100" dirty="0">
                          <a:effectLst/>
                        </a:rPr>
                        <a:t>, </a:t>
                      </a:r>
                      <a:r>
                        <a:rPr lang="ko-KR" sz="1400" b="1" kern="100" dirty="0">
                          <a:effectLst/>
                        </a:rPr>
                        <a:t>실수 등 숫자 값을 가짐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숫자</a:t>
                      </a:r>
                      <a:r>
                        <a:rPr lang="en-US" sz="1400" b="1" kern="100">
                          <a:effectLst/>
                        </a:rPr>
                        <a:t> (Number)</a:t>
                      </a:r>
                      <a:r>
                        <a:rPr lang="ko-KR" sz="1400" b="1" kern="100">
                          <a:effectLst/>
                        </a:rPr>
                        <a:t>와 문자열</a:t>
                      </a:r>
                      <a:r>
                        <a:rPr lang="en-US" sz="1400" b="1" kern="100">
                          <a:effectLst/>
                        </a:rPr>
                        <a:t> (String) </a:t>
                      </a:r>
                      <a:r>
                        <a:rPr lang="ko-KR" sz="1400" b="1" kern="100">
                          <a:effectLst/>
                        </a:rPr>
                        <a:t>타입간에는 숫자 값에 대해 자동 형변환을 제공한다</a:t>
                      </a:r>
                      <a:r>
                        <a:rPr lang="en-US" sz="1400" b="1" kern="100">
                          <a:effectLst/>
                        </a:rPr>
                        <a:t>.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570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String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연속된 글자들로 이루어진 문자열</a:t>
                      </a:r>
                      <a:r>
                        <a:rPr lang="en-US" sz="1400" b="1" kern="100" dirty="0">
                          <a:effectLst/>
                        </a:rPr>
                        <a:t> (</a:t>
                      </a:r>
                      <a:r>
                        <a:rPr lang="ko-KR" sz="1400" b="1" kern="100" dirty="0">
                          <a:effectLst/>
                        </a:rPr>
                        <a:t>공백도 가능함</a:t>
                      </a:r>
                      <a:r>
                        <a:rPr lang="en-US" sz="1400" b="1" kern="100" dirty="0">
                          <a:effectLst/>
                        </a:rPr>
                        <a:t>). </a:t>
                      </a:r>
                      <a:r>
                        <a:rPr lang="ko-KR" sz="1400" b="1" kern="100" dirty="0">
                          <a:effectLst/>
                        </a:rPr>
                        <a:t>문자열의 시작과 끝은 작은 따옴표</a:t>
                      </a:r>
                      <a:r>
                        <a:rPr lang="en-US" sz="1400" b="1" kern="100" dirty="0">
                          <a:effectLst/>
                        </a:rPr>
                        <a:t> (') </a:t>
                      </a:r>
                      <a:r>
                        <a:rPr lang="ko-KR" sz="1400" b="1" kern="100" dirty="0">
                          <a:effectLst/>
                        </a:rPr>
                        <a:t>혹은 겹따옴표</a:t>
                      </a:r>
                      <a:r>
                        <a:rPr lang="en-US" sz="1400" b="1" kern="100" dirty="0">
                          <a:effectLst/>
                        </a:rPr>
                        <a:t> (")</a:t>
                      </a:r>
                      <a:r>
                        <a:rPr lang="ko-KR" sz="1400" b="1" kern="100" dirty="0">
                          <a:effectLst/>
                        </a:rPr>
                        <a:t>로 지정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1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Boolean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true </a:t>
                      </a:r>
                      <a:r>
                        <a:rPr lang="ko-KR" sz="1400" b="1" kern="100" dirty="0">
                          <a:effectLst/>
                        </a:rPr>
                        <a:t>혹은 </a:t>
                      </a:r>
                      <a:r>
                        <a:rPr lang="en-US" sz="1400" b="1" kern="100" dirty="0">
                          <a:effectLst/>
                        </a:rPr>
                        <a:t>false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조건식에서 사용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9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 </a:t>
                      </a:r>
                      <a:r>
                        <a:rPr lang="ko-KR" sz="1400" b="1" kern="100">
                          <a:effectLst/>
                        </a:rPr>
                        <a:t>만 가능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 </a:t>
                      </a:r>
                      <a:r>
                        <a:rPr lang="ko-KR" sz="1400" b="1" kern="100" dirty="0">
                          <a:effectLst/>
                        </a:rPr>
                        <a:t>만 가능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ko-KR" altLang="ko-KR" dirty="0" smtClean="0"/>
              <a:t>변수를 </a:t>
            </a:r>
            <a:r>
              <a:rPr lang="ko-KR" altLang="en-US" dirty="0" smtClean="0"/>
              <a:t>사전에 선언 없이 사용하는 것이 가능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전역 변수로 사용</a:t>
            </a:r>
            <a:r>
              <a:rPr lang="ko-KR" altLang="en-US" dirty="0" smtClean="0"/>
              <a:t>할때는 </a:t>
            </a:r>
            <a:r>
              <a:rPr lang="ko-KR" altLang="ko-KR" dirty="0" smtClean="0"/>
              <a:t>미리 선언되</a:t>
            </a:r>
            <a:r>
              <a:rPr lang="ko-KR" altLang="en-US" dirty="0" smtClean="0"/>
              <a:t>어 있어야 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변수 타입을 고려하지 않고 선언해서 사용하면 되므로 편리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별도의 변수 타입이 없으며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한가지만 제공됨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대신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실제로</a:t>
            </a:r>
            <a:r>
              <a:rPr lang="ko-KR" altLang="ko-KR" dirty="0" smtClean="0"/>
              <a:t> 어떤 값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저장</a:t>
            </a:r>
            <a:r>
              <a:rPr lang="ko-KR" altLang="en-US" dirty="0" smtClean="0"/>
              <a:t>될 때 그 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내부적으로 변수 타입이 정해</a:t>
            </a:r>
            <a:r>
              <a:rPr lang="ko-KR" altLang="en-US" dirty="0" smtClean="0"/>
              <a:t>진다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변수의 선언 방식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대소문자를 구분함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/>
          </p:nvPr>
        </p:nvGraphicFramePr>
        <p:xfrm>
          <a:off x="1907704" y="4869160"/>
          <a:ext cx="4464496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4464496"/>
              </a:tblGrid>
              <a:tr h="1224136">
                <a:tc>
                  <a:txBody>
                    <a:bodyPr/>
                    <a:lstStyle/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</a:t>
                      </a:r>
                      <a:r>
                        <a:rPr lang="en-US" altLang="ko-KR" dirty="0" smtClean="0"/>
                        <a:t>;</a:t>
                      </a:r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dirty="0" smtClean="0"/>
                        <a:t>   </a:t>
                      </a:r>
                      <a:r>
                        <a:rPr lang="ko-KR" altLang="ko-KR" dirty="0" smtClean="0"/>
                        <a:t>혹은</a:t>
                      </a:r>
                      <a:endParaRPr lang="en-US" altLang="ko-KR" dirty="0" smtClean="0"/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ko-KR" dirty="0" smtClean="0"/>
                        <a:t>변수값</a:t>
                      </a:r>
                      <a:r>
                        <a:rPr lang="en-US" altLang="ko-KR" dirty="0" smtClean="0"/>
                        <a:t>;</a:t>
                      </a:r>
                      <a:endParaRPr lang="ko-KR" altLang="ko-KR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 예제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492690"/>
            <a:ext cx="8229600" cy="75294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모든 변수 타입에 대해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타입으로만 선언</a:t>
            </a:r>
            <a:endParaRPr lang="en-US" altLang="ko-KR" dirty="0" smtClean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1252667" y="2754604"/>
          <a:ext cx="6408712" cy="1983357"/>
        </p:xfrm>
        <a:graphic>
          <a:graphicData uri="http://schemas.openxmlformats.org/drawingml/2006/table">
            <a:tbl>
              <a:tblPr firstRow="1" firstCol="1" bandRow="1"/>
              <a:tblGrid>
                <a:gridCol w="6408712"/>
              </a:tblGrid>
              <a:tr h="1983357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index, name = "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 = 0, end = 100.0;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message, condition, sender, receiver;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a = "3";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b = 2;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 = b + 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 + a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    // c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“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53”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 됨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더하기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후 문자열 붙히기 연산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 = a + b;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   // d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"3"+"2"="32",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문자열연산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(Concatenation)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6"/>
          <p:cNvSpPr txBox="1">
            <a:spLocks/>
          </p:cNvSpPr>
          <p:nvPr/>
        </p:nvSpPr>
        <p:spPr>
          <a:xfrm>
            <a:off x="5883487" y="3320988"/>
            <a:ext cx="198022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 smtClean="0"/>
              <a:t>연산의 우선순위에서 </a:t>
            </a:r>
            <a:r>
              <a:rPr lang="en-US" altLang="ko-KR" sz="1400" b="1" dirty="0" smtClean="0"/>
              <a:t>b+3</a:t>
            </a:r>
            <a:r>
              <a:rPr lang="ko-KR" altLang="en-US" sz="1400" b="1" dirty="0" smtClean="0"/>
              <a:t>이 우선</a:t>
            </a:r>
            <a:endParaRPr lang="ko-KR" alt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573016"/>
            <a:ext cx="3096344" cy="76950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6747583" y="4869160"/>
            <a:ext cx="2232248" cy="12241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/>
              <a:t>연산의 우선순위에서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가 우선하므로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의 값 즉 숫자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을 문자열 </a:t>
            </a:r>
            <a:r>
              <a:rPr lang="en-US" altLang="ko-KR" sz="1400" b="1" dirty="0"/>
              <a:t>"2"</a:t>
            </a:r>
            <a:r>
              <a:rPr lang="ko-KR" altLang="en-US" sz="1400" b="1" dirty="0"/>
              <a:t>으로 변환한 후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값 </a:t>
            </a:r>
            <a:r>
              <a:rPr lang="en-US" altLang="ko-KR" sz="1400" b="1" dirty="0"/>
              <a:t>"3"</a:t>
            </a:r>
            <a:r>
              <a:rPr lang="ko-KR" altLang="en-US" sz="1400" b="1" dirty="0"/>
              <a:t>과 문자열 </a:t>
            </a:r>
            <a:r>
              <a:rPr lang="ko-KR" altLang="en-US" sz="1400" b="1" dirty="0" smtClean="0"/>
              <a:t>붙이기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연산 </a:t>
            </a:r>
            <a:r>
              <a:rPr lang="ko-KR" altLang="en-US" sz="1400" b="1" dirty="0"/>
              <a:t>수행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39752" y="4581128"/>
            <a:ext cx="439248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연산자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숫자 연산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사칙연산자 </a:t>
            </a:r>
            <a:r>
              <a:rPr lang="en-US" altLang="ko-KR" sz="1800" dirty="0" smtClean="0"/>
              <a:t>(+, -, * , /)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감소 연산자 </a:t>
            </a:r>
            <a:r>
              <a:rPr lang="en-US" altLang="ko-KR" sz="1800" dirty="0" smtClean="0"/>
              <a:t>(++, --)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모든 숫자 연산은 내부적으로 </a:t>
            </a:r>
            <a:r>
              <a:rPr lang="ko-KR" altLang="ko-KR" sz="1800" dirty="0"/>
              <a:t>실수 값으로 </a:t>
            </a:r>
            <a:r>
              <a:rPr lang="ko-KR" altLang="ko-KR" sz="1800" dirty="0" smtClean="0"/>
              <a:t>변환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후</a:t>
            </a:r>
            <a:r>
              <a:rPr lang="ko-KR" altLang="ko-KR" sz="1800" dirty="0" smtClean="0"/>
              <a:t> 처리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자바 </a:t>
            </a:r>
            <a:r>
              <a:rPr lang="ko-KR" altLang="ko-KR" sz="1800" dirty="0"/>
              <a:t>언어와 동일한 수식 </a:t>
            </a:r>
            <a:r>
              <a:rPr lang="ko-KR" altLang="ko-KR" sz="1800" dirty="0" smtClean="0"/>
              <a:t>기술 </a:t>
            </a:r>
            <a:r>
              <a:rPr lang="ko-KR" altLang="ko-KR" sz="1800" dirty="0"/>
              <a:t>방식과 연산 </a:t>
            </a:r>
            <a:r>
              <a:rPr lang="ko-KR" altLang="ko-KR" sz="1800" dirty="0" smtClean="0"/>
              <a:t>우선순위</a:t>
            </a:r>
            <a:r>
              <a:rPr lang="ko-KR" altLang="en-US" sz="1800" dirty="0" smtClean="0"/>
              <a:t>를 가짐</a:t>
            </a:r>
            <a:endParaRPr lang="en-US" altLang="ko-KR" sz="1800" dirty="0"/>
          </a:p>
          <a:p>
            <a:r>
              <a:rPr lang="ko-KR" altLang="en-US" sz="2000" dirty="0" smtClean="0"/>
              <a:t>문자열 붙이기 </a:t>
            </a:r>
            <a:r>
              <a:rPr lang="en-US" altLang="ko-KR" sz="2000" dirty="0" smtClean="0"/>
              <a:t>(Concatenation) </a:t>
            </a:r>
            <a:r>
              <a:rPr lang="ko-KR" altLang="en-US" sz="2000" dirty="0" smtClean="0"/>
              <a:t>연산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‘+’ </a:t>
            </a:r>
            <a:r>
              <a:rPr lang="ko-KR" altLang="en-US" sz="1800" dirty="0" smtClean="0"/>
              <a:t>연산자를 이용해서 </a:t>
            </a:r>
            <a:r>
              <a:rPr lang="ko-KR" altLang="ko-KR" sz="1800" dirty="0" smtClean="0"/>
              <a:t>두 문자열을 붙</a:t>
            </a:r>
            <a:r>
              <a:rPr lang="ko-KR" altLang="en-US" sz="1800" dirty="0" smtClean="0"/>
              <a:t>임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403648" y="4068822"/>
            <a:ext cx="5976664" cy="21684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"Jobs";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full_name1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full_name1: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 Jobs"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full_name2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",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full_name2: 'Jobs, </a:t>
            </a:r>
            <a:r>
              <a:rPr lang="en-US" sz="1400" b="1" kern="100" dirty="0" smtClean="0">
                <a:effectLst/>
                <a:latin typeface="Consolas"/>
                <a:ea typeface="맑은 고딕"/>
                <a:cs typeface="Times New Roman"/>
              </a:rPr>
              <a:t>Steve'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형변환 </a:t>
            </a:r>
            <a:r>
              <a:rPr lang="en-US" altLang="ko-KR" smtClean="0"/>
              <a:t>(type conversion)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ko-KR" dirty="0" smtClean="0"/>
              <a:t>숫자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</a:t>
            </a:r>
            <a:r>
              <a:rPr lang="ko-KR" altLang="ko-KR" dirty="0" smtClean="0"/>
              <a:t>자열 변수를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혹은</a:t>
            </a:r>
            <a:r>
              <a:rPr lang="ko-KR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함수에 입력</a:t>
            </a:r>
            <a:endParaRPr lang="en-US" altLang="ko-KR" dirty="0" smtClean="0"/>
          </a:p>
          <a:p>
            <a:r>
              <a:rPr lang="ko-KR" altLang="en-US" dirty="0" smtClean="0"/>
              <a:t>숫자 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문자열타입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ko-KR" dirty="0" smtClean="0"/>
              <a:t>숫자 형 변수에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ko-KR" dirty="0" smtClean="0"/>
              <a:t>메소드를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1" dirty="0" smtClean="0"/>
              <a:t>NOTE: </a:t>
            </a:r>
            <a:r>
              <a:rPr lang="ko-KR" altLang="ko-KR" sz="1800" dirty="0" smtClean="0"/>
              <a:t>메소드</a:t>
            </a:r>
            <a:r>
              <a:rPr lang="en-US" altLang="ko-KR" sz="1800" dirty="0" smtClean="0"/>
              <a:t>(Method): </a:t>
            </a:r>
            <a:r>
              <a:rPr lang="ko-KR" altLang="ko-KR" sz="1800" dirty="0" smtClean="0"/>
              <a:t>객체에 미리 정의되어 포함되어 있는 함수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형변환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7584" y="1628800"/>
          <a:ext cx="7128793" cy="2448271"/>
        </p:xfrm>
        <a:graphic>
          <a:graphicData uri="http://schemas.openxmlformats.org/drawingml/2006/table">
            <a:tbl>
              <a:tblPr firstRow="1" firstCol="1" bandRow="1"/>
              <a:tblGrid>
                <a:gridCol w="7128793"/>
              </a:tblGrid>
              <a:tr h="2448271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 = 123,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length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length.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toString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Number: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String: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+ 20;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Integer: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</a:t>
                      </a:r>
                      <a:r>
                        <a:rPr lang="en-US" sz="14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221088"/>
            <a:ext cx="53219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/>
              <a:t>라는 </a:t>
            </a:r>
            <a:r>
              <a:rPr lang="ko-KR" altLang="en-US" dirty="0" smtClean="0"/>
              <a:t>화면 출력 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 smtClean="0"/>
              <a:t>라는 명령어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문서에 </a:t>
            </a:r>
            <a:r>
              <a:rPr lang="ko-KR" altLang="en-US" dirty="0" smtClean="0"/>
              <a:t>콘텐츠 </a:t>
            </a:r>
            <a:r>
              <a:rPr lang="ko-KR" altLang="ko-KR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</a:t>
            </a:r>
            <a:r>
              <a:rPr lang="ko-KR" altLang="ko-KR" dirty="0" smtClean="0"/>
              <a:t>텐츠가 </a:t>
            </a:r>
            <a:r>
              <a:rPr lang="ko-KR" altLang="ko-KR" dirty="0"/>
              <a:t>삽입된</a:t>
            </a:r>
            <a:r>
              <a:rPr lang="en-US" altLang="ko-KR" dirty="0"/>
              <a:t> HTML </a:t>
            </a:r>
            <a:r>
              <a:rPr lang="ko-KR" altLang="ko-KR" dirty="0"/>
              <a:t>문서의 내용이 화면에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/>
              <a:t>태그를 추가할 경우에는 그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도 </a:t>
            </a:r>
            <a:r>
              <a:rPr lang="ko-KR" altLang="ko-KR" dirty="0" smtClean="0"/>
              <a:t>해석되어 </a:t>
            </a:r>
            <a:r>
              <a:rPr lang="ko-KR" altLang="ko-KR" dirty="0"/>
              <a:t>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/>
              <a:t>문서는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객체로 모델링 되어 </a:t>
            </a:r>
            <a:r>
              <a:rPr lang="ko-KR" altLang="ko-KR" dirty="0" smtClean="0"/>
              <a:t>있다</a:t>
            </a:r>
            <a:endParaRPr lang="en-US" altLang="ko-KR" dirty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이름으로 </a:t>
            </a:r>
            <a:r>
              <a:rPr lang="ko-KR" altLang="ko-KR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en-US" altLang="ko-KR" b="1" dirty="0" smtClean="0"/>
              <a:t>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의</a:t>
            </a:r>
            <a:r>
              <a:rPr lang="ko-KR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dirty="0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827585" y="1484784"/>
          <a:ext cx="7200799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7200799"/>
              </a:tblGrid>
              <a:tr h="280831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title1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title2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title3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베스트셀러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순위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1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title1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2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title2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3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title3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4548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ko-KR" altLang="en-US" sz="1400" strike="sngStrike" dirty="0"/>
              <a:t>다자간 </a:t>
            </a:r>
            <a:r>
              <a:rPr lang="en-US" altLang="ko-KR" sz="1400" strike="sngStrike" dirty="0"/>
              <a:t>p2p </a:t>
            </a:r>
            <a:r>
              <a:rPr lang="ko-KR" altLang="en-US" sz="1400" strike="sngStrike" dirty="0"/>
              <a:t>화상 회의 기능 추가 </a:t>
            </a:r>
            <a:r>
              <a:rPr lang="en-US" altLang="ko-KR" sz="1400" strike="sngStrike" dirty="0"/>
              <a:t>(4</a:t>
            </a:r>
            <a:r>
              <a:rPr lang="ko-KR" altLang="en-US" sz="1400" strike="sngStrike" dirty="0"/>
              <a:t>명</a:t>
            </a:r>
            <a:r>
              <a:rPr lang="en-US" altLang="ko-KR" sz="1400" strike="sngStrike" dirty="0"/>
              <a:t>)</a:t>
            </a:r>
            <a:r>
              <a:rPr lang="ko-KR" altLang="en-US" sz="1400" strike="sngStrike" dirty="0"/>
              <a:t> </a:t>
            </a:r>
            <a:r>
              <a:rPr lang="en-US" altLang="ko-KR" sz="1400" strike="sngStrike" dirty="0"/>
              <a:t>#1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Javascript</a:t>
            </a:r>
            <a:r>
              <a:rPr lang="en-US" altLang="ko-KR" sz="1400" b="1"/>
              <a:t> </a:t>
            </a:r>
            <a:r>
              <a:rPr lang="en-US" altLang="ko-KR" sz="1400" b="1" smtClean="0"/>
              <a:t>#1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문법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특징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프로토타입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호이스팅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3. </a:t>
            </a:r>
            <a:r>
              <a:rPr lang="ko-KR" altLang="en-US" sz="1400" b="1" dirty="0" err="1" smtClean="0"/>
              <a:t>스코프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함수 </a:t>
            </a:r>
            <a:r>
              <a:rPr lang="en-US" altLang="ko-KR" sz="1400" b="1" dirty="0" smtClean="0"/>
              <a:t>(1</a:t>
            </a:r>
            <a:r>
              <a:rPr lang="ko-KR" altLang="en-US" sz="1400" b="1" dirty="0" err="1" smtClean="0"/>
              <a:t>급객체</a:t>
            </a:r>
            <a:r>
              <a:rPr lang="en-US" altLang="ko-KR" sz="1400" b="1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5. </a:t>
            </a:r>
            <a:r>
              <a:rPr lang="ko-KR" altLang="en-US" sz="1400" b="1" dirty="0" err="1" smtClean="0"/>
              <a:t>클로저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6. this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교안 참고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err="1" smtClean="0"/>
              <a:t>웹프로그래밍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http</a:t>
            </a:r>
            <a:r>
              <a:rPr lang="en-US" altLang="ko-KR" sz="1400" dirty="0">
                <a:hlinkClick r:id="rId3"/>
              </a:rPr>
              <a:t>://</a:t>
            </a:r>
            <a:r>
              <a:rPr lang="en-US" altLang="ko-KR" sz="1400" dirty="0" smtClean="0">
                <a:hlinkClick r:id="rId3"/>
              </a:rPr>
              <a:t>cris.joongbu.ac.kr/course/2017-1/wp/ppt.html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기타 참고 자료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etna.emro.co.kr/wp-content/uploads/2014/08/JavaScript-Basicver-1.0.pdf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대화상자로 메시지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sz="2000" dirty="0" smtClean="0"/>
              <a:t>대화상자</a:t>
            </a:r>
            <a:r>
              <a:rPr lang="en-US" altLang="ko-KR" sz="2000" dirty="0"/>
              <a:t>(dialog box)</a:t>
            </a:r>
            <a:r>
              <a:rPr lang="ko-KR" altLang="ko-KR" sz="2000" dirty="0"/>
              <a:t>를 만들어 화면에 메시지를 출력하거나 키보드로부터 입력을 받을 수 있는 </a:t>
            </a:r>
            <a:r>
              <a:rPr lang="ko-KR" altLang="en-US" sz="2000" dirty="0" smtClean="0"/>
              <a:t>세가지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atinLnBrk="0"/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alert()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 latinLnBrk="0"/>
            <a:r>
              <a:rPr lang="ko-KR" altLang="en-US" sz="1600" dirty="0" smtClean="0"/>
              <a:t>사용자에게 </a:t>
            </a:r>
            <a:r>
              <a:rPr lang="ko-KR" altLang="en-US" sz="1600" dirty="0"/>
              <a:t>경고사항이나 메시지를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 latinLnBrk="0"/>
            <a:r>
              <a:rPr lang="en-US" altLang="ko-KR" sz="1600" dirty="0" smtClean="0"/>
              <a:t>"</a:t>
            </a:r>
            <a:r>
              <a:rPr lang="ko-KR" altLang="en-US" sz="1600" dirty="0"/>
              <a:t>확인</a:t>
            </a:r>
            <a:r>
              <a:rPr lang="en-US" altLang="ko-KR" sz="1600" dirty="0"/>
              <a:t>" </a:t>
            </a:r>
            <a:r>
              <a:rPr lang="ko-KR" altLang="en-US" sz="1600" dirty="0"/>
              <a:t>버튼을 클릭하지 않으면 다음 자바스크립트 </a:t>
            </a:r>
            <a:r>
              <a:rPr lang="ko-KR" altLang="en-US" sz="1600" dirty="0" smtClean="0"/>
              <a:t>문장이 </a:t>
            </a:r>
            <a:r>
              <a:rPr lang="ko-KR" altLang="en-US" sz="1600" dirty="0"/>
              <a:t>실행되지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5656" y="3501008"/>
          <a:ext cx="5472608" cy="579522"/>
        </p:xfrm>
        <a:graphic>
          <a:graphicData uri="http://schemas.openxmlformats.org/drawingml/2006/table">
            <a:tbl>
              <a:tblPr firstRow="1" firstCol="1" bandRow="1"/>
              <a:tblGrid>
                <a:gridCol w="5472608"/>
              </a:tblGrid>
              <a:tr h="579522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alert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프로그래밍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\n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웹사이트로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이동합니다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4110778"/>
            <a:ext cx="3758669" cy="1929329"/>
          </a:xfrm>
          <a:prstGeom prst="rect">
            <a:avLst/>
          </a:prstGeom>
        </p:spPr>
      </p:pic>
      <p:pic>
        <p:nvPicPr>
          <p:cNvPr id="10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5075442"/>
            <a:ext cx="3317761" cy="13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confirm()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/>
            <a:r>
              <a:rPr lang="ko-KR" altLang="ko-KR" sz="1800" dirty="0" smtClean="0"/>
              <a:t>사용자에게</a:t>
            </a:r>
            <a:r>
              <a:rPr lang="en-US" altLang="ko-KR" sz="1800" dirty="0" smtClean="0"/>
              <a:t> Yes/No </a:t>
            </a:r>
            <a:r>
              <a:rPr lang="ko-KR" altLang="ko-KR" sz="1800" dirty="0" smtClean="0"/>
              <a:t>선택을 입력받기 위해 사용하는 방식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대화상자 내에 메시지를 표시하고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취소</a:t>
            </a:r>
            <a:r>
              <a:rPr lang="en-US" altLang="ko-KR" sz="1800" dirty="0" smtClean="0"/>
              <a:t>”  </a:t>
            </a:r>
            <a:r>
              <a:rPr lang="ko-KR" altLang="en-US" sz="1800" dirty="0" smtClean="0"/>
              <a:t>버튼 표시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버튼을 클릭할 때까지 실행을 대기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확인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취소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ko-KR" altLang="en-US" sz="1800" dirty="0" smtClean="0"/>
              <a:t>를 반</a:t>
            </a:r>
            <a:r>
              <a:rPr lang="ko-KR" altLang="en-US" sz="1800" dirty="0"/>
              <a:t>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05278" y="3356992"/>
          <a:ext cx="5688632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720080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confirm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주문한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결재하시겠습니까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?"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84237" y="4112107"/>
            <a:ext cx="6913868" cy="2547789"/>
            <a:chOff x="1957070" y="2465387"/>
            <a:chExt cx="5229860" cy="1927225"/>
          </a:xfrm>
        </p:grpSpPr>
        <p:pic>
          <p:nvPicPr>
            <p:cNvPr id="19" name="그림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83760" y="2465387"/>
              <a:ext cx="1990090" cy="1187450"/>
            </a:xfrm>
            <a:prstGeom prst="rect">
              <a:avLst/>
            </a:prstGeom>
          </p:spPr>
        </p:pic>
        <p:pic>
          <p:nvPicPr>
            <p:cNvPr id="20" name="그림 1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196840" y="3205162"/>
              <a:ext cx="1990090" cy="1187450"/>
            </a:xfrm>
            <a:prstGeom prst="rect">
              <a:avLst/>
            </a:prstGeom>
          </p:spPr>
        </p:pic>
        <p:pic>
          <p:nvPicPr>
            <p:cNvPr id="21" name="그림 1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57070" y="2732722"/>
              <a:ext cx="1990090" cy="1187450"/>
            </a:xfrm>
            <a:prstGeom prst="rect">
              <a:avLst/>
            </a:prstGeom>
          </p:spPr>
        </p:pic>
        <p:pic>
          <p:nvPicPr>
            <p:cNvPr id="22" name="그림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18030" y="3205162"/>
              <a:ext cx="2360930" cy="8477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3521075" y="2962592"/>
              <a:ext cx="1162685" cy="847725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845" h="955325">
                  <a:moveTo>
                    <a:pt x="3134" y="955325"/>
                  </a:moveTo>
                  <a:cubicBezTo>
                    <a:pt x="-14073" y="621848"/>
                    <a:pt x="38551" y="403571"/>
                    <a:pt x="186336" y="244616"/>
                  </a:cubicBezTo>
                  <a:cubicBezTo>
                    <a:pt x="334121" y="85661"/>
                    <a:pt x="528509" y="-13972"/>
                    <a:pt x="889845" y="159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 rot="21155886">
              <a:off x="3963670" y="3828732"/>
              <a:ext cx="1454150" cy="246380"/>
            </a:xfrm>
            <a:custGeom>
              <a:avLst/>
              <a:gdLst>
                <a:gd name="connsiteX0" fmla="*/ 0 w 1347019"/>
                <a:gd name="connsiteY0" fmla="*/ 0 h 216842"/>
                <a:gd name="connsiteX1" fmla="*/ 717755 w 1347019"/>
                <a:gd name="connsiteY1" fmla="*/ 216310 h 216842"/>
                <a:gd name="connsiteX2" fmla="*/ 1347019 w 1347019"/>
                <a:gd name="connsiteY2" fmla="*/ 49161 h 21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019" h="216842">
                  <a:moveTo>
                    <a:pt x="0" y="0"/>
                  </a:moveTo>
                  <a:cubicBezTo>
                    <a:pt x="246626" y="104058"/>
                    <a:pt x="493252" y="208117"/>
                    <a:pt x="717755" y="216310"/>
                  </a:cubicBezTo>
                  <a:cubicBezTo>
                    <a:pt x="942258" y="224503"/>
                    <a:pt x="1144638" y="136832"/>
                    <a:pt x="1347019" y="49161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1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prompt()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ko-KR" sz="1800" dirty="0" smtClean="0"/>
              <a:t>사용자로부터 </a:t>
            </a:r>
            <a:r>
              <a:rPr lang="ko-KR" altLang="ko-KR" sz="1800" dirty="0"/>
              <a:t>키보드를 통해 문자열을 입력 </a:t>
            </a:r>
            <a:r>
              <a:rPr lang="ko-KR" altLang="en-US" sz="1800" dirty="0" smtClean="0"/>
              <a:t>받는다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대화상자 내에 </a:t>
            </a:r>
            <a:r>
              <a:rPr lang="ko-KR" altLang="ko-KR" sz="1800" dirty="0" smtClean="0"/>
              <a:t>메시지와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초기입력값이  </a:t>
            </a:r>
            <a:r>
              <a:rPr lang="ko-KR" altLang="ko-KR" sz="1800" dirty="0" smtClean="0"/>
              <a:t>입력 상자</a:t>
            </a:r>
            <a:r>
              <a:rPr lang="ko-KR" altLang="en-US" sz="1800" dirty="0" smtClean="0"/>
              <a:t>와 함께</a:t>
            </a:r>
            <a:r>
              <a:rPr lang="ko-KR" altLang="ko-KR" sz="1800" dirty="0" smtClean="0"/>
              <a:t> 표시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</a:t>
            </a:r>
            <a:r>
              <a:rPr lang="ko-KR" altLang="ko-KR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누르면 </a:t>
            </a:r>
            <a:r>
              <a:rPr lang="ko-KR" altLang="ko-KR" sz="1800" dirty="0" smtClean="0"/>
              <a:t>입력된 </a:t>
            </a:r>
            <a:r>
              <a:rPr lang="ko-KR" altLang="ko-KR" sz="1800" dirty="0"/>
              <a:t>문자열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“</a:t>
            </a:r>
            <a:r>
              <a:rPr lang="ko-KR" altLang="ko-KR" sz="1800" dirty="0" smtClean="0"/>
              <a:t>취소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누르면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3608" y="3068960"/>
          <a:ext cx="7056784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7056784"/>
              </a:tblGrid>
              <a:tr h="864096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제목을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입력해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주세요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115616" y="4000098"/>
            <a:ext cx="7363884" cy="2669262"/>
            <a:chOff x="35905" y="1113650"/>
            <a:chExt cx="5193043" cy="1882813"/>
          </a:xfrm>
        </p:grpSpPr>
        <p:pic>
          <p:nvPicPr>
            <p:cNvPr id="16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525" y="1179192"/>
              <a:ext cx="2146423" cy="1280437"/>
            </a:xfrm>
            <a:prstGeom prst="rect">
              <a:avLst/>
            </a:prstGeom>
          </p:spPr>
        </p:pic>
        <p:pic>
          <p:nvPicPr>
            <p:cNvPr id="17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468" y="1982847"/>
              <a:ext cx="2227656" cy="978194"/>
            </a:xfrm>
            <a:prstGeom prst="rect">
              <a:avLst/>
            </a:prstGeom>
          </p:spPr>
        </p:pic>
        <p:pic>
          <p:nvPicPr>
            <p:cNvPr id="18" name="그림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5" y="1113650"/>
              <a:ext cx="2146423" cy="1280437"/>
            </a:xfrm>
            <a:prstGeom prst="rect">
              <a:avLst/>
            </a:prstGeom>
          </p:spPr>
        </p:pic>
        <p:pic>
          <p:nvPicPr>
            <p:cNvPr id="19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37" y="1635751"/>
              <a:ext cx="2227656" cy="978194"/>
            </a:xfrm>
            <a:prstGeom prst="rect">
              <a:avLst/>
            </a:prstGeom>
          </p:spPr>
        </p:pic>
        <p:sp>
          <p:nvSpPr>
            <p:cNvPr id="20" name="Text Box 6"/>
            <p:cNvSpPr txBox="1"/>
            <p:nvPr/>
          </p:nvSpPr>
          <p:spPr>
            <a:xfrm>
              <a:off x="181417" y="2691413"/>
              <a:ext cx="845612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4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초기입력값</a:t>
              </a:r>
              <a:endParaRPr lang="ko-KR" sz="14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8716984">
              <a:off x="298008" y="2282568"/>
              <a:ext cx="427075" cy="330257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8716984">
              <a:off x="2665762" y="1780904"/>
              <a:ext cx="399752" cy="576789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9"/>
            <p:cNvSpPr txBox="1"/>
            <p:nvPr/>
          </p:nvSpPr>
          <p:spPr>
            <a:xfrm>
              <a:off x="2309750" y="1508167"/>
              <a:ext cx="1020227" cy="320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사용자입력값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제어문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제어문으로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ko-KR" sz="2000" dirty="0"/>
              <a:t>문과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568" y="1988840"/>
          <a:ext cx="7992888" cy="44684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72208"/>
                <a:gridCol w="3908842"/>
                <a:gridCol w="2211838"/>
              </a:tblGrid>
              <a:tr h="2622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r>
                        <a:rPr lang="en-US" alt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제어문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32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if-then-else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 (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else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false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문장이 한 개인 경우에는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2390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 (expression)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value_1: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value_2: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value_2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value_3: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value_3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...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default: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127000"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case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문에서 찾을 수 없을 때 실행될 문장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C/C++,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 언어와는 달리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(expression)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에 정수형 이외의 타입도 사용할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예를 들면 문자열 형식의 값을 사용할 수도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반복문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7584" y="2204865"/>
          <a:ext cx="7776864" cy="36724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0322"/>
                <a:gridCol w="4924374"/>
                <a:gridCol w="1512168"/>
              </a:tblGrid>
              <a:tr h="660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반복문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 (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문장의 개수가 하나인 경우에는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for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for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초기화 문장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증감문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6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do-while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do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 while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3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023" y="539496"/>
            <a:ext cx="3106688" cy="1593360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 smtClean="0"/>
              <a:t>조건문과 반복문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3528" y="548680"/>
          <a:ext cx="5688632" cy="6048672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604867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내용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번호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n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주문할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수량을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for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 n;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++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book2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book1;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book2;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32040" y="3717032"/>
          <a:ext cx="4032448" cy="2088232"/>
        </p:xfrm>
        <a:graphic>
          <a:graphicData uri="http://schemas.openxmlformats.org/drawingml/2006/table">
            <a:tbl>
              <a:tblPr firstRow="1" firstCol="1" bandRow="1"/>
              <a:tblGrid>
                <a:gridCol w="4032448"/>
              </a:tblGrid>
              <a:tr h="208823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switch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book1;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book2;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book3;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default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</a:rPr>
                        <a:t>}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256" y="58023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문 사용시</a:t>
            </a:r>
            <a:endParaRPr lang="ko-KR" altLang="en-US" dirty="0"/>
          </a:p>
        </p:txBody>
      </p:sp>
      <p:sp>
        <p:nvSpPr>
          <p:cNvPr id="8" name="Right Brace 7"/>
          <p:cNvSpPr/>
          <p:nvPr/>
        </p:nvSpPr>
        <p:spPr>
          <a:xfrm>
            <a:off x="4355976" y="3356992"/>
            <a:ext cx="288032" cy="1872208"/>
          </a:xfrm>
          <a:prstGeom prst="rightBrace">
            <a:avLst>
              <a:gd name="adj1" fmla="val 378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4008" y="4293096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3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조건문과 반복문 예제 실행결과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9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9" y="3382864"/>
            <a:ext cx="3202405" cy="2039351"/>
          </a:xfrm>
          <a:prstGeom prst="rect">
            <a:avLst/>
          </a:prstGeom>
        </p:spPr>
      </p:pic>
      <p:pic>
        <p:nvPicPr>
          <p:cNvPr id="20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1" y="4203713"/>
            <a:ext cx="2408017" cy="1057501"/>
          </a:xfrm>
          <a:prstGeom prst="rect">
            <a:avLst/>
          </a:prstGeom>
        </p:spPr>
      </p:pic>
      <p:sp>
        <p:nvSpPr>
          <p:cNvPr id="21" name="Text Box 4"/>
          <p:cNvSpPr txBox="1"/>
          <p:nvPr/>
        </p:nvSpPr>
        <p:spPr>
          <a:xfrm>
            <a:off x="515414" y="2238798"/>
            <a:ext cx="1603154" cy="371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실행 첫 화면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2" name="Freeform 21"/>
          <p:cNvSpPr/>
          <p:nvPr/>
        </p:nvSpPr>
        <p:spPr>
          <a:xfrm rot="1097766" flipH="1">
            <a:off x="1597089" y="2722007"/>
            <a:ext cx="1773355" cy="1234558"/>
          </a:xfrm>
          <a:custGeom>
            <a:avLst/>
            <a:gdLst>
              <a:gd name="connsiteX0" fmla="*/ 10376 w 1042763"/>
              <a:gd name="connsiteY0" fmla="*/ 963028 h 963028"/>
              <a:gd name="connsiteX1" fmla="*/ 148027 w 1042763"/>
              <a:gd name="connsiteY1" fmla="*/ 137119 h 963028"/>
              <a:gd name="connsiteX2" fmla="*/ 1042763 w 1042763"/>
              <a:gd name="connsiteY2" fmla="*/ 9299 h 963028"/>
              <a:gd name="connsiteX0" fmla="*/ 926 w 1033313"/>
              <a:gd name="connsiteY0" fmla="*/ 958908 h 958908"/>
              <a:gd name="connsiteX1" fmla="*/ 381957 w 1033313"/>
              <a:gd name="connsiteY1" fmla="*/ 159597 h 958908"/>
              <a:gd name="connsiteX2" fmla="*/ 1033313 w 1033313"/>
              <a:gd name="connsiteY2" fmla="*/ 5179 h 958908"/>
              <a:gd name="connsiteX0" fmla="*/ 864 w 1033251"/>
              <a:gd name="connsiteY0" fmla="*/ 958908 h 958908"/>
              <a:gd name="connsiteX1" fmla="*/ 399279 w 1033251"/>
              <a:gd name="connsiteY1" fmla="*/ 159597 h 958908"/>
              <a:gd name="connsiteX2" fmla="*/ 1033251 w 1033251"/>
              <a:gd name="connsiteY2" fmla="*/ 5179 h 958908"/>
              <a:gd name="connsiteX0" fmla="*/ 1034 w 1033421"/>
              <a:gd name="connsiteY0" fmla="*/ 968328 h 968328"/>
              <a:gd name="connsiteX1" fmla="*/ 399449 w 1033421"/>
              <a:gd name="connsiteY1" fmla="*/ 169017 h 968328"/>
              <a:gd name="connsiteX2" fmla="*/ 1033421 w 1033421"/>
              <a:gd name="connsiteY2" fmla="*/ 14599 h 968328"/>
              <a:gd name="connsiteX0" fmla="*/ 1622 w 888333"/>
              <a:gd name="connsiteY0" fmla="*/ 958908 h 958908"/>
              <a:gd name="connsiteX1" fmla="*/ 254361 w 888333"/>
              <a:gd name="connsiteY1" fmla="*/ 159597 h 958908"/>
              <a:gd name="connsiteX2" fmla="*/ 888333 w 888333"/>
              <a:gd name="connsiteY2" fmla="*/ 5179 h 958908"/>
              <a:gd name="connsiteX0" fmla="*/ 3134 w 889845"/>
              <a:gd name="connsiteY0" fmla="*/ 955325 h 955325"/>
              <a:gd name="connsiteX1" fmla="*/ 186336 w 889845"/>
              <a:gd name="connsiteY1" fmla="*/ 244616 h 955325"/>
              <a:gd name="connsiteX2" fmla="*/ 889845 w 889845"/>
              <a:gd name="connsiteY2" fmla="*/ 1596 h 955325"/>
              <a:gd name="connsiteX0" fmla="*/ 1681 w 888392"/>
              <a:gd name="connsiteY0" fmla="*/ 954570 h 954570"/>
              <a:gd name="connsiteX1" fmla="*/ 249387 w 888392"/>
              <a:gd name="connsiteY1" fmla="*/ 348031 h 954570"/>
              <a:gd name="connsiteX2" fmla="*/ 888392 w 888392"/>
              <a:gd name="connsiteY2" fmla="*/ 841 h 954570"/>
              <a:gd name="connsiteX0" fmla="*/ 1681 w 888392"/>
              <a:gd name="connsiteY0" fmla="*/ 1023592 h 1023592"/>
              <a:gd name="connsiteX1" fmla="*/ 249387 w 888392"/>
              <a:gd name="connsiteY1" fmla="*/ 417053 h 1023592"/>
              <a:gd name="connsiteX2" fmla="*/ 888392 w 888392"/>
              <a:gd name="connsiteY2" fmla="*/ 69863 h 1023592"/>
              <a:gd name="connsiteX0" fmla="*/ 96465 w 983176"/>
              <a:gd name="connsiteY0" fmla="*/ 1023592 h 1023592"/>
              <a:gd name="connsiteX1" fmla="*/ 344171 w 983176"/>
              <a:gd name="connsiteY1" fmla="*/ 417053 h 1023592"/>
              <a:gd name="connsiteX2" fmla="*/ 983176 w 983176"/>
              <a:gd name="connsiteY2" fmla="*/ 69863 h 1023592"/>
              <a:gd name="connsiteX0" fmla="*/ 1059 w 887770"/>
              <a:gd name="connsiteY0" fmla="*/ 1023592 h 1023592"/>
              <a:gd name="connsiteX1" fmla="*/ 248765 w 887770"/>
              <a:gd name="connsiteY1" fmla="*/ 417053 h 1023592"/>
              <a:gd name="connsiteX2" fmla="*/ 887770 w 887770"/>
              <a:gd name="connsiteY2" fmla="*/ 69863 h 1023592"/>
              <a:gd name="connsiteX0" fmla="*/ 1059 w 887770"/>
              <a:gd name="connsiteY0" fmla="*/ 954365 h 954365"/>
              <a:gd name="connsiteX1" fmla="*/ 248765 w 887770"/>
              <a:gd name="connsiteY1" fmla="*/ 347826 h 954365"/>
              <a:gd name="connsiteX2" fmla="*/ 887770 w 887770"/>
              <a:gd name="connsiteY2" fmla="*/ 636 h 95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70" h="954365">
                <a:moveTo>
                  <a:pt x="1059" y="954365"/>
                </a:moveTo>
                <a:cubicBezTo>
                  <a:pt x="-16148" y="620888"/>
                  <a:pt x="180967" y="446198"/>
                  <a:pt x="248765" y="347826"/>
                </a:cubicBezTo>
                <a:cubicBezTo>
                  <a:pt x="306438" y="259747"/>
                  <a:pt x="526434" y="-14932"/>
                  <a:pt x="887770" y="636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57769" y="1807084"/>
            <a:ext cx="5763843" cy="4793258"/>
            <a:chOff x="284865" y="2130086"/>
            <a:chExt cx="4601121" cy="3826283"/>
          </a:xfrm>
        </p:grpSpPr>
        <p:sp>
          <p:nvSpPr>
            <p:cNvPr id="33" name="Right Brace 32"/>
            <p:cNvSpPr/>
            <p:nvPr/>
          </p:nvSpPr>
          <p:spPr>
            <a:xfrm rot="17820121">
              <a:off x="3193444" y="1393236"/>
              <a:ext cx="316543" cy="2208273"/>
            </a:xfrm>
            <a:prstGeom prst="rightBrace">
              <a:avLst>
                <a:gd name="adj1" fmla="val 62433"/>
                <a:gd name="adj2" fmla="val 5229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sp>
          <p:nvSpPr>
            <p:cNvPr id="34" name="Text Box 3"/>
            <p:cNvSpPr txBox="1"/>
            <p:nvPr/>
          </p:nvSpPr>
          <p:spPr>
            <a:xfrm>
              <a:off x="3260289" y="2130086"/>
              <a:ext cx="1315004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 입력</a:t>
              </a:r>
              <a:endParaRPr lang="ko-KR" sz="16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5" name="Text Box 4"/>
            <p:cNvSpPr txBox="1"/>
            <p:nvPr/>
          </p:nvSpPr>
          <p:spPr>
            <a:xfrm>
              <a:off x="3954173" y="5377835"/>
              <a:ext cx="931813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결과 화면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3415093" y="3807021"/>
              <a:ext cx="1706691" cy="1235095"/>
            </a:xfrm>
            <a:prstGeom prst="uturnArrow">
              <a:avLst>
                <a:gd name="adj1" fmla="val 20204"/>
                <a:gd name="adj2" fmla="val 25000"/>
                <a:gd name="adj3" fmla="val 28996"/>
                <a:gd name="adj4" fmla="val 43750"/>
                <a:gd name="adj5" fmla="val 75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pic>
          <p:nvPicPr>
            <p:cNvPr id="37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5" y="2155141"/>
              <a:ext cx="1975201" cy="867592"/>
            </a:xfrm>
            <a:prstGeom prst="rect">
              <a:avLst/>
            </a:prstGeom>
          </p:spPr>
        </p:pic>
        <p:pic>
          <p:nvPicPr>
            <p:cNvPr id="38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99" y="2560862"/>
              <a:ext cx="1975201" cy="1293204"/>
            </a:xfrm>
            <a:prstGeom prst="rect">
              <a:avLst/>
            </a:prstGeom>
          </p:spPr>
        </p:pic>
        <p:pic>
          <p:nvPicPr>
            <p:cNvPr id="39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7541" y="2812746"/>
              <a:ext cx="1975201" cy="1293204"/>
            </a:xfrm>
            <a:prstGeom prst="rect">
              <a:avLst/>
            </a:prstGeom>
          </p:spPr>
        </p:pic>
        <p:pic>
          <p:nvPicPr>
            <p:cNvPr id="40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972" y="3061561"/>
              <a:ext cx="1975201" cy="1293204"/>
            </a:xfrm>
            <a:prstGeom prst="rect">
              <a:avLst/>
            </a:prstGeom>
          </p:spPr>
        </p:pic>
        <p:pic>
          <p:nvPicPr>
            <p:cNvPr id="41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303" y="4433096"/>
              <a:ext cx="2391548" cy="1523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61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ko-KR" dirty="0" smtClean="0"/>
              <a:t>객체는 속성</a:t>
            </a:r>
            <a:r>
              <a:rPr lang="en-US" altLang="ko-KR" dirty="0" smtClean="0"/>
              <a:t> (property)</a:t>
            </a:r>
            <a:r>
              <a:rPr lang="ko-KR" altLang="ko-KR" dirty="0" smtClean="0"/>
              <a:t>과 메소드</a:t>
            </a:r>
            <a:r>
              <a:rPr lang="en-US" altLang="ko-KR" dirty="0" smtClean="0"/>
              <a:t> (method)</a:t>
            </a:r>
            <a:r>
              <a:rPr lang="ko-KR" altLang="ko-KR" dirty="0" smtClean="0"/>
              <a:t>를 가</a:t>
            </a:r>
            <a:r>
              <a:rPr lang="ko-KR" altLang="en-US" dirty="0" smtClean="0"/>
              <a:t>진다</a:t>
            </a:r>
            <a:endParaRPr lang="en-US" altLang="ko-KR" dirty="0" smtClean="0"/>
          </a:p>
          <a:p>
            <a:r>
              <a:rPr lang="ko-KR" altLang="ko-KR" dirty="0" smtClean="0"/>
              <a:t>객체의 </a:t>
            </a:r>
            <a:r>
              <a:rPr lang="ko-KR" altLang="ko-KR" dirty="0"/>
              <a:t>속성 값으로 또 다른 객체를 가질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계층적 구조</a:t>
            </a:r>
            <a:endParaRPr lang="en-US" altLang="ko-KR" dirty="0" smtClean="0"/>
          </a:p>
          <a:p>
            <a:r>
              <a:rPr lang="ko-KR" altLang="en-US" dirty="0" smtClean="0"/>
              <a:t>내장 객체와 </a:t>
            </a:r>
            <a:r>
              <a:rPr lang="ko-KR" altLang="ko-KR" dirty="0" smtClean="0"/>
              <a:t>사용자가 </a:t>
            </a:r>
            <a:r>
              <a:rPr lang="ko-KR" altLang="ko-KR" dirty="0"/>
              <a:t>정의한 </a:t>
            </a:r>
            <a:r>
              <a:rPr lang="ko-KR" altLang="ko-KR" dirty="0" smtClean="0"/>
              <a:t>객체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자바스크립트에서 </a:t>
            </a:r>
            <a:r>
              <a:rPr lang="ko-KR" altLang="ko-KR" sz="2000" dirty="0" smtClean="0"/>
              <a:t>기본적으로 </a:t>
            </a:r>
            <a:r>
              <a:rPr lang="ko-KR" altLang="ko-KR" sz="2000" dirty="0"/>
              <a:t>제공되는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Array, Date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 latinLnBrk="0"/>
            <a:r>
              <a:rPr lang="ko-KR" altLang="ko-KR" sz="1800" dirty="0" smtClean="0"/>
              <a:t>웹 </a:t>
            </a:r>
            <a:r>
              <a:rPr lang="ko-KR" altLang="ko-KR" sz="1800" dirty="0"/>
              <a:t>브라우저가 제공하는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ko-KR" altLang="ko-KR" sz="1800" dirty="0"/>
              <a:t>와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altLang="ko-KR" sz="1800" b="1" dirty="0"/>
              <a:t> </a:t>
            </a:r>
            <a:r>
              <a:rPr lang="ko-KR" altLang="ko-KR" sz="1800" dirty="0" smtClean="0"/>
              <a:t>등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장에서 설명</a:t>
            </a:r>
            <a:endParaRPr lang="en-US" altLang="ko-KR" sz="1800" dirty="0" smtClean="0"/>
          </a:p>
          <a:p>
            <a:pPr latinLnBrk="0"/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ko-KR" altLang="ko-KR" sz="1600" dirty="0"/>
              <a:t>사용자의 컴퓨터에서 제공되는 날짜와 시간을 알아내거나 </a:t>
            </a:r>
            <a:r>
              <a:rPr lang="ko-KR" altLang="ko-KR" sz="1600" dirty="0" smtClean="0"/>
              <a:t>설정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7584" y="3356991"/>
          <a:ext cx="7992888" cy="29246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38304"/>
                <a:gridCol w="5254584"/>
              </a:tblGrid>
              <a:tr h="3563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getFullYear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getMonth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getDate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getDay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getHours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getMinutes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getSeconds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시계가 제공하는 현재 시간을 구하는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리턴한다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4240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1970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년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이후 현재까지의 시간을 천분의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5631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getTimezoneOffset()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표준시와 현지 시간 간의 표준시차를 분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setFullYear(), setMonth()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setDate(), setDay()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setHours(), setMinutes()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setSeconds(), setMillseconds()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시계을 설정하기 위한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설정하는 메소드 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수학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위해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제공되는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선언이나 생성없이 바로 사용 가능</a:t>
            </a:r>
            <a:endParaRPr lang="en-US" altLang="ko-KR" dirty="0" smtClean="0"/>
          </a:p>
          <a:p>
            <a:pPr lvl="1"/>
            <a:r>
              <a:rPr lang="ko-KR" altLang="ko-KR" dirty="0"/>
              <a:t>상수값은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속성으로 제공되며 주요 수학 함수는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메소드로 </a:t>
            </a:r>
            <a:r>
              <a:rPr lang="ko-KR" altLang="ko-KR" dirty="0" smtClean="0"/>
              <a:t>제</a:t>
            </a:r>
            <a:r>
              <a:rPr lang="ko-KR" altLang="en-US" dirty="0" smtClean="0"/>
              <a:t>공됨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𝐥𝐨𝐠𝟐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0.693)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𝐥𝐨𝐠𝟏𝟎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2.302)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1.442)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원주율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𝛑</m:t>
                              </m:r>
                            </m:oMath>
                          </a14:m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3.14)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200" b="1" kern="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0.707)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1.414)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212281" r="-995" b="-600000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317857" r="-995" b="-51071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410526" r="-995" b="-4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610526" r="-995" b="-2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723214" r="-995" b="-105357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808772" r="-995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𝐞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4198" t="-484211" r="-943" b="-105263"/>
                          </a:stretch>
                        </a:blipFill>
                      </a:tcPr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4198" t="-576623" r="-943" b="-38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개요 및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동적인 </a:t>
            </a:r>
            <a:r>
              <a:rPr lang="ko-KR" altLang="ko-KR" dirty="0"/>
              <a:t>웹 문서 제작과 웹 응용프로그램 개발을 위한 사용자 인터페이스 개발을 </a:t>
            </a:r>
            <a:r>
              <a:rPr lang="ko-KR" altLang="ko-KR" dirty="0" smtClean="0"/>
              <a:t>위해서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필수적으로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애플릿</a:t>
            </a:r>
            <a:r>
              <a:rPr lang="en-US" altLang="ko-KR" dirty="0" smtClean="0"/>
              <a:t>, CGI </a:t>
            </a:r>
            <a:r>
              <a:rPr lang="ko-KR" altLang="en-US" dirty="0" smtClean="0"/>
              <a:t>스크립트 대체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</a:t>
            </a:r>
            <a:r>
              <a:rPr lang="ko-KR" altLang="ko-KR" dirty="0"/>
              <a:t>자바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에 비해서 </a:t>
            </a:r>
            <a:r>
              <a:rPr lang="ko-KR" altLang="ko-KR" dirty="0"/>
              <a:t>작성 및 </a:t>
            </a:r>
            <a:r>
              <a:rPr lang="ko-KR" altLang="ko-KR" dirty="0" smtClean="0"/>
              <a:t>실행이 </a:t>
            </a:r>
            <a:r>
              <a:rPr lang="ko-KR" altLang="ko-KR" dirty="0"/>
              <a:t>매우 </a:t>
            </a:r>
            <a:r>
              <a:rPr lang="ko-KR" altLang="ko-KR" dirty="0" smtClean="0"/>
              <a:t>간편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</a:t>
            </a:r>
            <a:r>
              <a:rPr lang="en-US" altLang="ko-KR" dirty="0" smtClean="0"/>
              <a:t>(interpreter)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라이브스크립트라는 이름으로 넷스케이프사에서 개발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썬 </a:t>
            </a:r>
            <a:r>
              <a:rPr lang="en-US" altLang="ko-KR" dirty="0" smtClean="0"/>
              <a:t>(Sun, </a:t>
            </a:r>
            <a:r>
              <a:rPr lang="ko-KR" altLang="en-US" dirty="0" smtClean="0"/>
              <a:t>현재 오라클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사와의 공동 개발로 자바스크립트 </a:t>
            </a:r>
            <a:r>
              <a:rPr lang="en-US" altLang="ko-KR" dirty="0" smtClean="0"/>
              <a:t>(JavaScript)</a:t>
            </a:r>
            <a:r>
              <a:rPr lang="ko-KR" altLang="en-US" dirty="0" smtClean="0"/>
              <a:t>라는 이름을 가지게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ECMA(European </a:t>
            </a:r>
            <a:r>
              <a:rPr lang="en-US" altLang="ko-KR" dirty="0"/>
              <a:t>Computer Manufacturers Association)</a:t>
            </a:r>
            <a:r>
              <a:rPr lang="ko-KR" altLang="ko-KR" dirty="0"/>
              <a:t>에서</a:t>
            </a:r>
            <a:r>
              <a:rPr lang="en-US" altLang="ko-KR" dirty="0"/>
              <a:t> ECMA-262 </a:t>
            </a:r>
            <a:r>
              <a:rPr lang="ko-KR" altLang="ko-KR" dirty="0"/>
              <a:t>혹은</a:t>
            </a:r>
            <a:r>
              <a:rPr lang="en-US" altLang="ko-KR" dirty="0"/>
              <a:t> ISO 16262</a:t>
            </a:r>
            <a:r>
              <a:rPr lang="ko-KR" altLang="ko-KR" dirty="0"/>
              <a:t>로 </a:t>
            </a:r>
            <a:r>
              <a:rPr lang="ko-KR" altLang="ko-KR" dirty="0" smtClean="0"/>
              <a:t>표준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ECMAScript</a:t>
            </a:r>
            <a:r>
              <a:rPr lang="ko-KR" altLang="ko-KR" dirty="0" smtClean="0"/>
              <a:t>라고</a:t>
            </a:r>
            <a:r>
              <a:rPr lang="ko-KR" altLang="en-US" dirty="0" smtClean="0"/>
              <a:t>도 불리움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257172" cy="792088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객체 예제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836712"/>
          <a:ext cx="8064896" cy="4622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7704856"/>
              </a:tblGrid>
              <a:tr h="377825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today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y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today.getFullYear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today.getMonth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오늘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날짜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y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m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월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d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start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t1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sum =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;i&lt;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1000000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;i++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sum = sum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end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t2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end.getTime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에서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1000000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까지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더하는데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걸린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시간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t2 - t1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ms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"sin(60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Math.sin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"ceil(4.3)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Math.ceil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"floor(4.3)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Math.floor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Math.round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37"/>
          <p:cNvPicPr/>
          <p:nvPr/>
        </p:nvPicPr>
        <p:blipFill rotWithShape="1">
          <a:blip r:embed="rId2"/>
          <a:srcRect r="31775"/>
          <a:stretch/>
        </p:blipFill>
        <p:spPr>
          <a:xfrm>
            <a:off x="5868144" y="4581128"/>
            <a:ext cx="307842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ko-KR" altLang="ko-KR" dirty="0" smtClean="0"/>
              <a:t>데이터 </a:t>
            </a:r>
            <a:r>
              <a:rPr lang="ko-KR" altLang="ko-KR" dirty="0"/>
              <a:t>요소 여러 개를 묶어서 처리하고자 할 </a:t>
            </a:r>
            <a:r>
              <a:rPr lang="ko-KR" altLang="ko-KR" dirty="0" smtClean="0"/>
              <a:t>때 </a:t>
            </a:r>
            <a:r>
              <a:rPr lang="ko-KR" altLang="ko-KR" dirty="0"/>
              <a:t>배열</a:t>
            </a:r>
            <a:r>
              <a:rPr lang="en-US" altLang="ko-KR" dirty="0"/>
              <a:t> (array) </a:t>
            </a:r>
            <a:r>
              <a:rPr lang="ko-KR" altLang="ko-KR" dirty="0"/>
              <a:t>데이터 구조가 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 배열의 특징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</a:t>
            </a:r>
            <a:r>
              <a:rPr lang="ko-KR" altLang="ko-KR" dirty="0"/>
              <a:t>각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동일한 </a:t>
            </a:r>
            <a:r>
              <a:rPr lang="ko-KR" altLang="ko-KR" dirty="0"/>
              <a:t>데이터 타입을 </a:t>
            </a:r>
            <a:r>
              <a:rPr lang="ko-KR" altLang="en-US" dirty="0" smtClean="0"/>
              <a:t>가지지 않아도 된다</a:t>
            </a:r>
            <a:endParaRPr lang="en-US" altLang="ko-KR" dirty="0" smtClean="0"/>
          </a:p>
          <a:p>
            <a:pPr lvl="2" latinLnBrk="0"/>
            <a:r>
              <a:rPr lang="ko-KR" altLang="ko-KR" dirty="0"/>
              <a:t>배열의 요소는 다양한 타입의 객체를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하나의 </a:t>
            </a:r>
            <a:r>
              <a:rPr lang="ko-KR" altLang="ko-KR" dirty="0"/>
              <a:t>배열에 숫자 형이나 문자열 요소를 동시에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크기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언제라도 </a:t>
            </a:r>
            <a:r>
              <a:rPr lang="ko-KR" altLang="ko-KR" dirty="0"/>
              <a:t>증가</a:t>
            </a:r>
            <a:r>
              <a:rPr lang="en-US" altLang="ko-KR" dirty="0"/>
              <a:t>, </a:t>
            </a:r>
            <a:r>
              <a:rPr lang="ko-KR" altLang="ko-KR" dirty="0"/>
              <a:t>감소가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자바스크립트의 </a:t>
            </a:r>
            <a:r>
              <a:rPr lang="ko-KR" altLang="ko-KR" dirty="0"/>
              <a:t>변수형의 자동 </a:t>
            </a:r>
            <a:r>
              <a:rPr lang="ko-KR" altLang="ko-KR" dirty="0" smtClean="0"/>
              <a:t>형변환</a:t>
            </a:r>
            <a:r>
              <a:rPr lang="ko-KR" altLang="en-US" dirty="0" smtClean="0"/>
              <a:t>과 </a:t>
            </a:r>
            <a:r>
              <a:rPr lang="ko-KR" altLang="ko-KR" dirty="0" smtClean="0"/>
              <a:t>객체의 </a:t>
            </a:r>
            <a:r>
              <a:rPr lang="ko-KR" altLang="ko-KR" dirty="0"/>
              <a:t>동적 속성 추가 특징에 따른 </a:t>
            </a:r>
            <a:r>
              <a:rPr lang="ko-KR" altLang="ko-KR" dirty="0" smtClean="0"/>
              <a:t>장점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생성 및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itchFamily="49" charset="0"/>
                <a:cs typeface="Consolas" pitchFamily="49" charset="0"/>
              </a:rPr>
              <a:t>배열의 생성</a:t>
            </a: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연산자를 이용하거나 배열 리터럴을 </a:t>
            </a:r>
            <a:r>
              <a:rPr lang="ko-KR" altLang="ko-KR" sz="1800" dirty="0" smtClean="0"/>
              <a:t>이용해 생성</a:t>
            </a:r>
            <a:endParaRPr lang="en-US" altLang="ko-KR" sz="1800" dirty="0" smtClean="0"/>
          </a:p>
          <a:p>
            <a:r>
              <a:rPr lang="ko-KR" altLang="en-US" sz="2000" dirty="0" smtClean="0"/>
              <a:t>배열 요소의 접근</a:t>
            </a:r>
            <a:endParaRPr lang="en-US" altLang="ko-KR" sz="2000" dirty="0" smtClean="0"/>
          </a:p>
          <a:p>
            <a:pPr lvl="1"/>
            <a:r>
              <a:rPr lang="ko-KR" altLang="ko-KR" sz="1800" b="1" dirty="0" smtClean="0"/>
              <a:t>배열이름</a:t>
            </a:r>
            <a:r>
              <a:rPr lang="en-US" altLang="ko-KR" sz="1800" b="1" dirty="0"/>
              <a:t>[</a:t>
            </a:r>
            <a:r>
              <a:rPr lang="ko-KR" altLang="ko-KR" sz="1800" b="1" dirty="0"/>
              <a:t>인덱스</a:t>
            </a:r>
            <a:r>
              <a:rPr lang="en-US" altLang="ko-KR" sz="1800" b="1" dirty="0"/>
              <a:t>]</a:t>
            </a:r>
            <a:r>
              <a:rPr lang="ko-KR" altLang="ko-KR" sz="1800" dirty="0"/>
              <a:t>와 같이 각괄호</a:t>
            </a:r>
            <a:r>
              <a:rPr lang="en-US" altLang="ko-KR" sz="1800" dirty="0"/>
              <a:t> (</a:t>
            </a:r>
            <a:r>
              <a:rPr lang="en-US" altLang="ko-KR" sz="1800" b="1" dirty="0"/>
              <a:t>[ ]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이용해 접근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15616" y="3068960"/>
          <a:ext cx="7344815" cy="3528392"/>
        </p:xfrm>
        <a:graphic>
          <a:graphicData uri="http://schemas.openxmlformats.org/drawingml/2006/table">
            <a:tbl>
              <a:tblPr firstRow="1" firstCol="1" bandRow="1"/>
              <a:tblGrid>
                <a:gridCol w="360039"/>
                <a:gridCol w="6984776"/>
              </a:tblGrid>
              <a:tr h="3528392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3619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65735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25000, 442);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배열의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[2]: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[3]: 25000 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[4]: 442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book_arr2 = ["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25000, 442];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arr100 = new Array(100);    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요소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갯수가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100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79512" y="1484784"/>
          <a:ext cx="7272808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Array("one", 2, "3", 4, "five");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["one", 2, "3", 4, "five"]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[6] = 6;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[7] = "seven";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[9] = "3+6";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["one", 2, "3", 4, "five", undefined, 6, "seven", undefined, "3+6"]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3;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= 100;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" name="그림 42"/>
          <p:cNvPicPr/>
          <p:nvPr/>
        </p:nvPicPr>
        <p:blipFill rotWithShape="1">
          <a:blip r:embed="rId2"/>
          <a:srcRect r="28571"/>
          <a:stretch/>
        </p:blipFill>
        <p:spPr>
          <a:xfrm>
            <a:off x="5796136" y="4149080"/>
            <a:ext cx="3240360" cy="2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객체의 메소드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1772816"/>
          <a:ext cx="7560840" cy="42095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4216"/>
                <a:gridCol w="5616624"/>
              </a:tblGrid>
              <a:tr h="5917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메소드 이름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기능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reverse()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반대로 바꾸는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sort()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오름차순으로 정렬하는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숫자가 문자보다 앞선다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join()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요소를 모두 합쳐서 하나의 문자열로 만들어준다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이때 요소 사이에 끼워 넣을 문자열을 지정할 수 있다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concat()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뒤에 요소를 붙혀서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(concatenation)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내용을 추가하는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slice()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요소들 중 일부만을 배열로 만들어서 리턴하는 기능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 형식은</a:t>
                      </a:r>
                      <a:r>
                        <a:rPr lang="en-US" sz="16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array.slice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첫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index,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마지막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 + 1)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과 같다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dirty="0" smtClean="0"/>
              <a:t> </a:t>
            </a:r>
            <a:r>
              <a:rPr lang="ko-KR" altLang="ko-KR" dirty="0" smtClean="0"/>
              <a:t>생성자와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명령어를 이용해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ko-KR" dirty="0" smtClean="0"/>
              <a:t>아직 </a:t>
            </a:r>
            <a:r>
              <a:rPr lang="ko-KR" altLang="ko-KR" dirty="0"/>
              <a:t>아무런 속성을 가지지 않는 빈</a:t>
            </a:r>
            <a:r>
              <a:rPr lang="en-US" altLang="ko-KR" dirty="0"/>
              <a:t>(blank)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생성 후 속성 및 메소드를 </a:t>
            </a:r>
            <a:r>
              <a:rPr lang="ko-KR" altLang="ko-KR" dirty="0" smtClean="0"/>
              <a:t>언제라도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붙혀서 </a:t>
            </a:r>
            <a:r>
              <a:rPr lang="ko-KR" altLang="en-US" dirty="0" smtClean="0"/>
              <a:t>속성과 메소드 </a:t>
            </a:r>
            <a:r>
              <a:rPr lang="ko-KR" altLang="ko-KR" dirty="0" smtClean="0"/>
              <a:t>접근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11315" y="2492896"/>
            <a:ext cx="5613013" cy="5041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 book = new Object(); 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886411" y="4376816"/>
            <a:ext cx="5637917" cy="19325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74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통한 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변수 형이 속성으로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문자열과 </a:t>
            </a:r>
            <a:r>
              <a:rPr lang="ko-KR" altLang="ko-KR" dirty="0"/>
              <a:t>숫자형이 동시에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객체의 계층적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객체의 </a:t>
            </a:r>
            <a:r>
              <a:rPr lang="ko-KR" altLang="ko-KR" dirty="0"/>
              <a:t>속성 </a:t>
            </a:r>
            <a:r>
              <a:rPr lang="ko-KR" altLang="ko-KR" dirty="0" smtClean="0"/>
              <a:t>값으로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또 </a:t>
            </a:r>
            <a:r>
              <a:rPr lang="ko-KR" altLang="ko-KR" dirty="0"/>
              <a:t>다른 객체를 </a:t>
            </a:r>
            <a:r>
              <a:rPr lang="ko-KR" altLang="ko-KR" dirty="0" smtClean="0"/>
              <a:t>가</a:t>
            </a:r>
            <a:r>
              <a:rPr lang="ko-KR" altLang="en-US" dirty="0" smtClean="0"/>
              <a:t>짐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971600" y="2123728"/>
            <a:ext cx="7848871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{title: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2.0", publisher: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",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indent="825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author: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", price: 25000, pages: 442};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4067944" y="3861048"/>
            <a:ext cx="4680520" cy="26642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book.info.date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"2010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년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1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월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en-US" sz="1600" b="1" kern="100" dirty="0">
                <a:effectLst/>
                <a:ea typeface="Consolas"/>
                <a:cs typeface="Times New Roman"/>
              </a:rPr>
              <a:t>30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일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book.info.ISBN10= "8970506470";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book.info.size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"188mm*254mm";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속성과 메소드의 접근 방식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 </a:t>
            </a:r>
            <a:r>
              <a:rPr lang="ko-KR" altLang="ko-KR" dirty="0"/>
              <a:t>표시 방식</a:t>
            </a:r>
            <a:r>
              <a:rPr lang="en-US" altLang="ko-KR" dirty="0"/>
              <a:t>(</a:t>
            </a:r>
            <a:r>
              <a:rPr lang="en-US" altLang="ko-KR" b="1" dirty="0"/>
              <a:t>"[ </a:t>
            </a:r>
            <a:r>
              <a:rPr lang="en-US" altLang="ko-KR" b="1" dirty="0" smtClean="0"/>
              <a:t>]"</a:t>
            </a:r>
            <a:r>
              <a:rPr lang="en-US" altLang="ko-KR" dirty="0" smtClean="0"/>
              <a:t>)</a:t>
            </a:r>
          </a:p>
          <a:p>
            <a:r>
              <a:rPr lang="ko-KR" altLang="ko-KR" dirty="0" smtClean="0"/>
              <a:t>속성을 삭제하기 위해서는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ko-KR" altLang="ko-KR" dirty="0" smtClean="0"/>
              <a:t>라는 명령어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1619672" y="3356992"/>
            <a:ext cx="6190883" cy="304492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property1 =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혹은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property3 = book["title"];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book.info["price"];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삭제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7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 smtClean="0"/>
              <a:t>객체에 포함된 속성의 갯수나 이름을 모르더라도 객체내의 모든 속성을 접근할 수 있는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1800" dirty="0" smtClean="0"/>
              <a:t>개선된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 안에서 </a:t>
            </a:r>
            <a:r>
              <a:rPr lang="ko-KR" altLang="ko-KR" sz="1800" dirty="0" smtClean="0"/>
              <a:t>객체 </a:t>
            </a:r>
            <a:r>
              <a:rPr lang="ko-KR" altLang="ko-KR" sz="1800" dirty="0"/>
              <a:t>접근 방식은 점</a:t>
            </a:r>
            <a:r>
              <a:rPr lang="en-US" altLang="ko-KR" sz="1800" dirty="0"/>
              <a:t>(</a:t>
            </a:r>
            <a:r>
              <a:rPr lang="en-US" altLang="ko-KR" sz="1800" b="1" dirty="0"/>
              <a:t>"."</a:t>
            </a:r>
            <a:r>
              <a:rPr lang="en-US" altLang="ko-KR" sz="1800" dirty="0"/>
              <a:t>)</a:t>
            </a:r>
            <a:r>
              <a:rPr lang="ko-KR" altLang="ko-KR" sz="1800" dirty="0"/>
              <a:t>에 의한 접근은 </a:t>
            </a:r>
            <a:r>
              <a:rPr lang="ko-KR" altLang="ko-KR" sz="1800" dirty="0" smtClean="0"/>
              <a:t>불가능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대신</a:t>
            </a:r>
            <a:r>
              <a:rPr lang="en-US" altLang="ko-KR" sz="1800" dirty="0"/>
              <a:t>, </a:t>
            </a:r>
            <a:r>
              <a:rPr lang="ko-KR" altLang="ko-KR" sz="1800" dirty="0"/>
              <a:t>배열 방식</a:t>
            </a:r>
            <a:r>
              <a:rPr lang="en-US" altLang="ko-KR" sz="1800" dirty="0"/>
              <a:t>(</a:t>
            </a:r>
            <a:r>
              <a:rPr lang="en-US" altLang="ko-KR" sz="1800" b="1" dirty="0"/>
              <a:t>"[ ]"</a:t>
            </a:r>
            <a:r>
              <a:rPr lang="en-US" altLang="ko-KR" sz="1800" dirty="0"/>
              <a:t>)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이용해야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속성의 </a:t>
            </a:r>
            <a:r>
              <a:rPr lang="ko-KR" altLang="ko-KR" sz="1600" dirty="0"/>
              <a:t>이름을 모르기 때문에 속성 이름을 직접 지정해야 하는 점</a:t>
            </a:r>
            <a:r>
              <a:rPr lang="en-US" altLang="ko-KR" sz="1600" dirty="0"/>
              <a:t>(</a:t>
            </a:r>
            <a:r>
              <a:rPr lang="en-US" altLang="ko-KR" sz="1600" b="1" dirty="0"/>
              <a:t>"."</a:t>
            </a:r>
            <a:r>
              <a:rPr lang="en-US" altLang="ko-KR" sz="1600" dirty="0"/>
              <a:t>) </a:t>
            </a:r>
            <a:r>
              <a:rPr lang="ko-KR" altLang="ko-KR" sz="1600" dirty="0"/>
              <a:t>접근 방식은 사용할 </a:t>
            </a:r>
            <a:r>
              <a:rPr lang="ko-KR" altLang="ko-KR" sz="1600" dirty="0" smtClean="0"/>
              <a:t>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없기 때문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5616" y="2564904"/>
            <a:ext cx="6912767" cy="16674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개선된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for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문을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이용한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for (var </a:t>
            </a:r>
            <a:r>
              <a:rPr lang="en-US" sz="1600" b="1" kern="10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in book) {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   document.write(	"Property name: " + p +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016000" indent="508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" Property value: " + book</a:t>
            </a:r>
            <a:r>
              <a:rPr lang="en-US" sz="1600" b="1" kern="10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[p]</a:t>
            </a: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 + "&lt;br/&gt;");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9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함수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문자열 입력을 계산하여 결과를 반환하는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ko-KR" altLang="ko-KR" dirty="0" smtClean="0"/>
              <a:t>문자열 값을 각각 정수와 실수로 변환하는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575048" y="3575035"/>
            <a:ext cx="8568952" cy="1166103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a =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eval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"1+2*3+4"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"evaluation result of a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a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parseInt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parseFloat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7" name="그림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4831942"/>
            <a:ext cx="4320480" cy="16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기반의 자바스크립트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자바 </a:t>
            </a:r>
            <a:r>
              <a:rPr lang="ko-KR" altLang="ko-KR" sz="2000" dirty="0"/>
              <a:t>언어의 영향을 </a:t>
            </a:r>
            <a:r>
              <a:rPr lang="ko-KR" altLang="ko-KR" sz="2000" dirty="0" smtClean="0"/>
              <a:t>받</a:t>
            </a:r>
            <a:r>
              <a:rPr lang="ko-KR" altLang="en-US" sz="2000" dirty="0" smtClean="0"/>
              <a:t>아서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문법적으로 비슷한 형태를 가지는 </a:t>
            </a:r>
            <a:r>
              <a:rPr lang="ko-KR" altLang="ko-KR" sz="2000" dirty="0" smtClean="0"/>
              <a:t>공통점</a:t>
            </a:r>
            <a:r>
              <a:rPr lang="ko-KR" altLang="en-US" sz="2000" dirty="0" smtClean="0"/>
              <a:t>이 있으나 </a:t>
            </a:r>
            <a:r>
              <a:rPr lang="ko-KR" altLang="ko-KR" sz="2000" dirty="0" smtClean="0"/>
              <a:t>자바 </a:t>
            </a:r>
            <a:r>
              <a:rPr lang="ko-KR" altLang="ko-KR" sz="2000" dirty="0"/>
              <a:t>언어와는 </a:t>
            </a:r>
            <a:r>
              <a:rPr lang="ko-KR" altLang="en-US" sz="2000" dirty="0" smtClean="0"/>
              <a:t>다음과 같이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차이점을 </a:t>
            </a:r>
            <a:r>
              <a:rPr lang="ko-KR" altLang="ko-KR" sz="2000" dirty="0" smtClean="0"/>
              <a:t>가진다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3568" y="2420888"/>
          <a:ext cx="7848873" cy="396044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296144"/>
                <a:gridCol w="3240360"/>
                <a:gridCol w="3312369"/>
              </a:tblGrid>
              <a:tr h="413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자바스크립트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자바 언어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실행 방식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웹 브라우저에서 바로 자바스크립트 코드를 해석하고 바로 실행</a:t>
                      </a:r>
                      <a:r>
                        <a:rPr lang="en-US" sz="1600" b="1" kern="100" dirty="0">
                          <a:effectLst/>
                        </a:rPr>
                        <a:t> (</a:t>
                      </a:r>
                      <a:r>
                        <a:rPr lang="ko-KR" sz="1600" b="1" kern="100" dirty="0">
                          <a:effectLst/>
                        </a:rPr>
                        <a:t>스크립트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ko-KR" sz="1600" b="1" kern="100" dirty="0">
                          <a:effectLst/>
                        </a:rPr>
                        <a:t>인터프리터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 프로그램을 컴파일 후 변환된 </a:t>
                      </a:r>
                      <a:r>
                        <a:rPr lang="en-US" sz="1600" b="1" kern="100" dirty="0">
                          <a:effectLst/>
                        </a:rPr>
                        <a:t> object code</a:t>
                      </a:r>
                      <a:r>
                        <a:rPr lang="ko-KR" sz="1600" b="1" kern="100" dirty="0">
                          <a:effectLst/>
                        </a:rPr>
                        <a:t>를 자바가상머신에서 실행하는 방식 </a:t>
                      </a:r>
                      <a:r>
                        <a:rPr lang="en-US" sz="1600" b="1" kern="100" dirty="0">
                          <a:effectLst/>
                        </a:rPr>
                        <a:t>(</a:t>
                      </a:r>
                      <a:r>
                        <a:rPr lang="ko-KR" sz="1600" b="1" kern="100" dirty="0">
                          <a:effectLst/>
                        </a:rPr>
                        <a:t>컴파일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성격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객체기반</a:t>
                      </a:r>
                      <a:r>
                        <a:rPr lang="en-US" sz="1600" b="1" kern="100" dirty="0">
                          <a:effectLst/>
                        </a:rPr>
                        <a:t>(object-based)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객체지향</a:t>
                      </a:r>
                      <a:r>
                        <a:rPr lang="en-US" sz="1600" b="1" kern="100" dirty="0">
                          <a:effectLst/>
                        </a:rPr>
                        <a:t>(object-oriented)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작성 형태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HTML </a:t>
                      </a:r>
                      <a:r>
                        <a:rPr lang="ko-KR" sz="1600" b="1" kern="100" dirty="0">
                          <a:effectLst/>
                        </a:rPr>
                        <a:t>파일 내에 포함되어 작성됨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별도의 자바 프로그램 파일로 작성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430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변수형 선언 및 타입 검사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따로 필요 없으며 타입 검사도 매우 느슨함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필요하며 변수 타입의 검사가 매우 엄격함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사용자 정의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2277"/>
            <a:ext cx="8229600" cy="15450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일반 프로그래밍 언어의 함수와의 차이점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매개변수와 </a:t>
            </a:r>
            <a:r>
              <a:rPr lang="ko-KR" altLang="ko-KR" dirty="0"/>
              <a:t>인수의 변수형이 동일한지 검사하지 </a:t>
            </a:r>
            <a:r>
              <a:rPr lang="ko-KR" altLang="ko-KR" dirty="0" smtClean="0"/>
              <a:t>않는다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매개변수의 </a:t>
            </a:r>
            <a:r>
              <a:rPr lang="ko-KR" altLang="ko-KR" dirty="0"/>
              <a:t>갯수와 함수의 인수의 갯수가 </a:t>
            </a:r>
            <a:r>
              <a:rPr lang="ko-KR" altLang="ko-KR" dirty="0" smtClean="0"/>
              <a:t>같은지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확인하지 않는다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만약</a:t>
            </a:r>
            <a:r>
              <a:rPr lang="en-US" altLang="ko-KR" dirty="0"/>
              <a:t>, </a:t>
            </a:r>
            <a:r>
              <a:rPr lang="ko-KR" altLang="ko-KR" dirty="0"/>
              <a:t>매개 변수의 갯수가 </a:t>
            </a:r>
            <a:r>
              <a:rPr lang="ko-KR" altLang="en-US" dirty="0" smtClean="0"/>
              <a:t>함수의 </a:t>
            </a:r>
            <a:r>
              <a:rPr lang="ko-KR" altLang="ko-KR" dirty="0" smtClean="0"/>
              <a:t>인수의 </a:t>
            </a:r>
            <a:r>
              <a:rPr lang="ko-KR" altLang="ko-KR" dirty="0"/>
              <a:t>갯수보다 적다면 인수의 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ko-KR" altLang="ko-KR" dirty="0"/>
              <a:t>로 </a:t>
            </a:r>
            <a:r>
              <a:rPr lang="ko-KR" altLang="ko-KR" dirty="0" smtClean="0"/>
              <a:t>설정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475656" y="1688728"/>
            <a:ext cx="6264696" cy="282039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선언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규칙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function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function_name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인수들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)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명령문</a:t>
            </a:r>
            <a:r>
              <a:rPr lang="ko-KR" sz="1600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effectLst/>
                <a:latin typeface="Consolas"/>
                <a:ea typeface="맑은 고딕"/>
                <a:cs typeface="Consolas"/>
              </a:rPr>
              <a:t>들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사용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예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function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print_value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   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("Name: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", 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381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("Value: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"&lt;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27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altLang="ko-KR" dirty="0" smtClean="0"/>
              <a:t>HTML </a:t>
            </a:r>
            <a:r>
              <a:rPr lang="ko-KR" altLang="ko-KR" dirty="0"/>
              <a:t>파일 내에 자바스크립트 코드가 있다면 웹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가 자체 </a:t>
            </a:r>
            <a:r>
              <a:rPr lang="ko-KR" altLang="ko-KR" dirty="0" smtClean="0"/>
              <a:t>인터프리터를 이용</a:t>
            </a:r>
            <a:r>
              <a:rPr lang="ko-KR" altLang="en-US" dirty="0" smtClean="0"/>
              <a:t>해 </a:t>
            </a:r>
            <a:r>
              <a:rPr lang="ko-KR" altLang="ko-KR" dirty="0" smtClean="0"/>
              <a:t>그 </a:t>
            </a:r>
            <a:r>
              <a:rPr lang="ko-KR" altLang="ko-KR" dirty="0"/>
              <a:t>스크립트 </a:t>
            </a:r>
            <a:r>
              <a:rPr lang="ko-KR" altLang="ko-KR" dirty="0" smtClean="0"/>
              <a:t>코드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해석하고 실행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자바스크립트를 </a:t>
            </a:r>
            <a:r>
              <a:rPr lang="ko-KR" altLang="ko-KR" dirty="0" smtClean="0"/>
              <a:t>실행하는 </a:t>
            </a:r>
            <a:r>
              <a:rPr lang="ko-KR" altLang="ko-KR" dirty="0"/>
              <a:t>동안 오류가 </a:t>
            </a:r>
            <a:r>
              <a:rPr lang="ko-KR" altLang="ko-KR" dirty="0" smtClean="0"/>
              <a:t>발생하더라도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치명적 오류가 아니라면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웹 브라우저는 그 오류를 무시하고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 latinLnBrk="0"/>
            <a:r>
              <a:rPr lang="ko-KR" altLang="ko-KR" dirty="0"/>
              <a:t>개발 단계에서는 자바스크립트 실행시 발생한 오류를 개발자가 확인하고 </a:t>
            </a:r>
            <a:r>
              <a:rPr lang="ko-KR" altLang="ko-KR" dirty="0" smtClean="0"/>
              <a:t>수정</a:t>
            </a:r>
            <a:r>
              <a:rPr lang="ko-KR" altLang="en-US" dirty="0" smtClean="0"/>
              <a:t>하는 것이 바람직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오류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[Chrome </a:t>
            </a:r>
            <a:r>
              <a:rPr lang="ko-KR" altLang="ko-KR" dirty="0"/>
              <a:t>설정 및 관리</a:t>
            </a:r>
            <a:r>
              <a:rPr lang="en-US" altLang="ko-KR" dirty="0"/>
              <a:t>] </a:t>
            </a:r>
            <a:r>
              <a:rPr lang="ko-KR" altLang="ko-KR" dirty="0"/>
              <a:t>버튼</a:t>
            </a:r>
            <a:r>
              <a:rPr lang="en-US" altLang="ko-KR" dirty="0" smtClean="0"/>
              <a:t>(  </a:t>
            </a:r>
            <a:r>
              <a:rPr lang="en-US" altLang="ko-KR" dirty="0"/>
              <a:t>)</a:t>
            </a:r>
            <a:r>
              <a:rPr lang="ko-KR" altLang="ko-KR" dirty="0"/>
              <a:t>을 누른 후 </a:t>
            </a:r>
            <a:r>
              <a:rPr lang="en-US" altLang="ko-KR" dirty="0"/>
              <a:t>[</a:t>
            </a:r>
            <a:r>
              <a:rPr lang="ko-KR" altLang="ko-KR" dirty="0"/>
              <a:t>도구</a:t>
            </a:r>
            <a:r>
              <a:rPr lang="en-US" altLang="ko-KR" dirty="0"/>
              <a:t>(L)]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[</a:t>
            </a:r>
            <a:r>
              <a:rPr lang="ko-KR" altLang="ko-KR" dirty="0"/>
              <a:t>자바스크립트 콘솔</a:t>
            </a:r>
            <a:r>
              <a:rPr lang="en-US" altLang="ko-KR" dirty="0"/>
              <a:t>(J)]</a:t>
            </a:r>
            <a:r>
              <a:rPr lang="ko-KR" altLang="ko-KR" dirty="0"/>
              <a:t>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01044"/>
            <a:ext cx="704613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85063" cy="277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작성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코드는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 없이 웹브라우저에서 독립적으로 </a:t>
            </a:r>
            <a:r>
              <a:rPr lang="ko-KR" altLang="en-US" dirty="0"/>
              <a:t>실행 될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/>
              <a:t>HTML </a:t>
            </a:r>
            <a:r>
              <a:rPr lang="ko-KR" altLang="en-US" dirty="0"/>
              <a:t>파일 내에 포함되어 있어야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/>
              <a:t>파일 내에 포함 시키는 </a:t>
            </a:r>
            <a:r>
              <a:rPr lang="ko-KR" altLang="en-US" dirty="0" smtClean="0"/>
              <a:t>두가지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웹문서 </a:t>
            </a:r>
            <a:r>
              <a:rPr lang="ko-KR" altLang="en-US" dirty="0"/>
              <a:t>내장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파일 참조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웹문서 내장 방식</a:t>
            </a:r>
            <a:endParaRPr lang="ko-KR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475656" y="1988840"/>
          <a:ext cx="612068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368905"/>
                <a:gridCol w="5751775"/>
              </a:tblGrid>
              <a:tr h="232228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//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1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&lt;script&gt;</a:t>
                      </a:r>
                      <a:r>
                        <a:rPr lang="en-US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실제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코드들이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위치하는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곳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클로징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파일 참조 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9592" y="4725144"/>
          <a:ext cx="7416824" cy="1712919"/>
        </p:xfrm>
        <a:graphic>
          <a:graphicData uri="http://schemas.openxmlformats.org/drawingml/2006/table">
            <a:tbl>
              <a:tblPr firstRow="1" firstCol="1" bandRow="1"/>
              <a:tblGrid>
                <a:gridCol w="375009"/>
                <a:gridCol w="7041815"/>
              </a:tblGrid>
              <a:tr h="17129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://webclass.me/html5/javascript_example.js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kern="100" dirty="0">
                <a:latin typeface="Consolas"/>
                <a:cs typeface="Times New Roman"/>
              </a:rPr>
              <a:t>&lt;script&gt;</a:t>
            </a:r>
            <a:r>
              <a:rPr lang="en-US" altLang="ko-KR" kern="100" dirty="0">
                <a:latin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태그의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en-US" altLang="ko-KR" b="1" kern="100" dirty="0" err="1">
                <a:latin typeface="맑은 고딕"/>
                <a:ea typeface="Consolas"/>
                <a:cs typeface="Times New Roman"/>
              </a:rPr>
              <a:t>src</a:t>
            </a:r>
            <a:r>
              <a:rPr lang="en-US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속성의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값으로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자바스크립트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 smtClean="0">
                <a:latin typeface="Consolas"/>
                <a:cs typeface="Consolas"/>
              </a:rPr>
              <a:t>파일</a:t>
            </a:r>
            <a:r>
              <a:rPr lang="ko-KR" altLang="en-US" kern="100" dirty="0" smtClean="0">
                <a:latin typeface="Consolas"/>
                <a:cs typeface="Consolas"/>
              </a:rPr>
              <a:t>의 경로를 지정</a:t>
            </a:r>
            <a:endParaRPr lang="en-US" altLang="ko-KR" kern="100" dirty="0" smtClean="0">
              <a:latin typeface="Consolas"/>
              <a:cs typeface="Consolas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kern="100" dirty="0" smtClean="0">
                <a:latin typeface="Consolas"/>
                <a:cs typeface="Consolas"/>
              </a:rPr>
              <a:t>자</a:t>
            </a:r>
            <a:r>
              <a:rPr lang="ko-KR" altLang="ko-KR" kern="100" dirty="0" smtClean="0">
                <a:latin typeface="Consolas"/>
                <a:cs typeface="Consolas"/>
              </a:rPr>
              <a:t>바스크립트</a:t>
            </a:r>
            <a:r>
              <a:rPr lang="ko-KR" altLang="ko-KR" kern="100" dirty="0" smtClean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파일</a:t>
            </a:r>
            <a:r>
              <a:rPr lang="ko-KR" altLang="en-US" kern="100" dirty="0">
                <a:latin typeface="Consolas"/>
                <a:cs typeface="Consolas"/>
              </a:rPr>
              <a:t>의 </a:t>
            </a:r>
            <a:r>
              <a:rPr lang="en-US" altLang="ko-KR" kern="100" dirty="0" smtClean="0">
                <a:latin typeface="Consolas"/>
                <a:cs typeface="Consolas"/>
              </a:rPr>
              <a:t>URL </a:t>
            </a:r>
            <a:r>
              <a:rPr lang="ko-KR" altLang="en-US" kern="100" dirty="0" smtClean="0">
                <a:latin typeface="Consolas"/>
                <a:cs typeface="Consolas"/>
              </a:rPr>
              <a:t>경로 지정 가능</a:t>
            </a:r>
            <a:endParaRPr lang="en-US" altLang="ko-KR" dirty="0" smtClean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/>
          </p:nvPr>
        </p:nvGraphicFramePr>
        <p:xfrm>
          <a:off x="899592" y="2492896"/>
          <a:ext cx="7416824" cy="1510914"/>
        </p:xfrm>
        <a:graphic>
          <a:graphicData uri="http://schemas.openxmlformats.org/drawingml/2006/table">
            <a:tbl>
              <a:tblPr firstRow="1" firstCol="1" bandRow="1"/>
              <a:tblGrid>
                <a:gridCol w="384283"/>
                <a:gridCol w="7032541"/>
              </a:tblGrid>
              <a:tr h="1510914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myscript.js"&gt;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2750</Words>
  <Application>Microsoft Office PowerPoint</Application>
  <PresentationFormat>화면 슬라이드 쇼(4:3)</PresentationFormat>
  <Paragraphs>763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나눔고딕</vt:lpstr>
      <vt:lpstr>Cambria Math</vt:lpstr>
      <vt:lpstr>Arial</vt:lpstr>
      <vt:lpstr>Consolas</vt:lpstr>
      <vt:lpstr>맑은 고딕</vt:lpstr>
      <vt:lpstr>Wingdings 3</vt:lpstr>
      <vt:lpstr>Times New Roman</vt:lpstr>
      <vt:lpstr>Wingdings</vt:lpstr>
      <vt:lpstr>Office 테마</vt:lpstr>
      <vt:lpstr>    WebRTC 를 이용한 양방향 화상 통신 프론트앤드 개발  및 시그널서버개발 - #8 </vt:lpstr>
      <vt:lpstr>강의소개</vt:lpstr>
      <vt:lpstr>자바스크립트 개요</vt:lpstr>
      <vt:lpstr>객체 기반의 자바스크립트</vt:lpstr>
      <vt:lpstr>자바스크립트 실행 및 디버깅</vt:lpstr>
      <vt:lpstr>자바스크립트 오류 확인</vt:lpstr>
      <vt:lpstr>자바스크립트 작성 방법</vt:lpstr>
      <vt:lpstr>웹문서 내장 방식</vt:lpstr>
      <vt:lpstr>외부 파일 참조 방식</vt:lpstr>
      <vt:lpstr>자바스크립트 예제</vt:lpstr>
      <vt:lpstr>자바스크립트 기본 문법</vt:lpstr>
      <vt:lpstr>자바스크립트 기본 변수 타입</vt:lpstr>
      <vt:lpstr>자바스크립트 변수 선언</vt:lpstr>
      <vt:lpstr>자바스크립트 변수 선언 예제</vt:lpstr>
      <vt:lpstr>자바스크립트 기본 연산자</vt:lpstr>
      <vt:lpstr>변수 형변환 (type conversion)</vt:lpstr>
      <vt:lpstr>변수 형변환 예제</vt:lpstr>
      <vt:lpstr>화면 출력</vt:lpstr>
      <vt:lpstr>화면 출력 예제</vt:lpstr>
      <vt:lpstr>대화상자로 메시지 출력</vt:lpstr>
      <vt:lpstr>확인 입력 받기</vt:lpstr>
      <vt:lpstr>문자열 입력 받기</vt:lpstr>
      <vt:lpstr>자바스크립트 제어문</vt:lpstr>
      <vt:lpstr>자바스크립트 반복문</vt:lpstr>
      <vt:lpstr>조건문과 반복문 예제</vt:lpstr>
      <vt:lpstr>조건문과 반복문 예제 실행결과</vt:lpstr>
      <vt:lpstr>자바스크립트 객체</vt:lpstr>
      <vt:lpstr>자바스크립트 내장 객체</vt:lpstr>
      <vt:lpstr>Math 객체</vt:lpstr>
      <vt:lpstr>Date와 Math 객체 예제</vt:lpstr>
      <vt:lpstr>배열 객체</vt:lpstr>
      <vt:lpstr>배열의 생성 및 접근</vt:lpstr>
      <vt:lpstr>배열의 사용 예제</vt:lpstr>
      <vt:lpstr>배열 객체의 메소드</vt:lpstr>
      <vt:lpstr>사용자 정의 객체</vt:lpstr>
      <vt:lpstr>사용자 정의 객체 생성</vt:lpstr>
      <vt:lpstr>객체의 접근</vt:lpstr>
      <vt:lpstr>개선된 for 문</vt:lpstr>
      <vt:lpstr>자바스크립트 함수</vt:lpstr>
      <vt:lpstr>자바스크립트 사용자 정의 함수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632</cp:revision>
  <cp:lastPrinted>2015-07-01T03:29:24Z</cp:lastPrinted>
  <dcterms:created xsi:type="dcterms:W3CDTF">2011-08-24T01:05:33Z</dcterms:created>
  <dcterms:modified xsi:type="dcterms:W3CDTF">2018-01-16T00:59:47Z</dcterms:modified>
</cp:coreProperties>
</file>