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2" r:id="rId3"/>
    <p:sldId id="385" r:id="rId4"/>
    <p:sldId id="331" r:id="rId5"/>
    <p:sldId id="381" r:id="rId6"/>
    <p:sldId id="382" r:id="rId7"/>
    <p:sldId id="360" r:id="rId8"/>
    <p:sldId id="364" r:id="rId9"/>
    <p:sldId id="375" r:id="rId10"/>
    <p:sldId id="376" r:id="rId11"/>
    <p:sldId id="377" r:id="rId12"/>
    <p:sldId id="378" r:id="rId13"/>
    <p:sldId id="359" r:id="rId14"/>
    <p:sldId id="361" r:id="rId15"/>
    <p:sldId id="363" r:id="rId16"/>
    <p:sldId id="383" r:id="rId17"/>
    <p:sldId id="384" r:id="rId18"/>
    <p:sldId id="362" r:id="rId19"/>
    <p:sldId id="365" r:id="rId20"/>
    <p:sldId id="386" r:id="rId21"/>
    <p:sldId id="366" r:id="rId22"/>
    <p:sldId id="372" r:id="rId23"/>
    <p:sldId id="367" r:id="rId24"/>
    <p:sldId id="374" r:id="rId25"/>
    <p:sldId id="368" r:id="rId26"/>
    <p:sldId id="373" r:id="rId27"/>
    <p:sldId id="369" r:id="rId28"/>
    <p:sldId id="371" r:id="rId29"/>
    <p:sldId id="380" r:id="rId30"/>
    <p:sldId id="370" r:id="rId31"/>
    <p:sldId id="387" r:id="rId32"/>
    <p:sldId id="388" r:id="rId33"/>
    <p:sldId id="278" r:id="rId34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66014" autoAdjust="0"/>
  </p:normalViewPr>
  <p:slideViewPr>
    <p:cSldViewPr snapToGrid="0">
      <p:cViewPr varScale="1">
        <p:scale>
          <a:sx n="161" d="100"/>
          <a:sy n="161" d="100"/>
        </p:scale>
        <p:origin x="126" y="36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1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9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33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3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2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99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38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7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1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3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6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0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72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cheon.devs.co.k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scord.gg/vC6SxhF" TargetMode="External"/><Relationship Id="rId4" Type="http://schemas.openxmlformats.org/officeDocument/2006/relationships/hyperlink" Target="https://www.meetup.com/ko-KR/GDG-SongD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etup.com/ko-KR/GDG-SongDo/events/262726909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" TargetMode="External"/><Relationship Id="rId3" Type="http://schemas.openxmlformats.org/officeDocument/2006/relationships/hyperlink" Target="https://www.algorithmlabs.co.kr/" TargetMode="External"/><Relationship Id="rId7" Type="http://schemas.openxmlformats.org/officeDocument/2006/relationships/hyperlink" Target="https://www.acmicpc.net/" TargetMode="External"/><Relationship Id="rId12" Type="http://schemas.openxmlformats.org/officeDocument/2006/relationships/hyperlink" Target="https://leetcod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ingdojang.com/" TargetMode="External"/><Relationship Id="rId11" Type="http://schemas.openxmlformats.org/officeDocument/2006/relationships/hyperlink" Target="https://projecteuler.net/about" TargetMode="External"/><Relationship Id="rId5" Type="http://schemas.openxmlformats.org/officeDocument/2006/relationships/hyperlink" Target="https://www.oncoder.com/company/" TargetMode="External"/><Relationship Id="rId10" Type="http://schemas.openxmlformats.org/officeDocument/2006/relationships/hyperlink" Target="https://www.interviewcake.com/" TargetMode="External"/><Relationship Id="rId4" Type="http://schemas.openxmlformats.org/officeDocument/2006/relationships/hyperlink" Target="https://programmers.co.kr/" TargetMode="External"/><Relationship Id="rId9" Type="http://schemas.openxmlformats.org/officeDocument/2006/relationships/hyperlink" Target="https://www.codechef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barcode=9788966260546" TargetMode="External"/><Relationship Id="rId7" Type="http://schemas.openxmlformats.org/officeDocument/2006/relationships/hyperlink" Target="https://www.digitalculture.or.kr/koi/StudyOnline.d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learn.com/course/%EC%BD%94%EB%94%A9-%EC%9D%B8%ED%84%B0%EB%B7%B0/" TargetMode="External"/><Relationship Id="rId5" Type="http://schemas.openxmlformats.org/officeDocument/2006/relationships/hyperlink" Target="http://www.kyobobook.co.kr/product/detailViewKor.laf?ejkGb=KOR&amp;mallGb=KOR&amp;barcode=9788966264001&amp;orderClick=LEA&amp;Kc=" TargetMode="External"/><Relationship Id="rId4" Type="http://schemas.openxmlformats.org/officeDocument/2006/relationships/hyperlink" Target="http://www.kyobobook.co.kr/product/detailViewKor.laf?ejkGb=KOR&amp;mallGb=KOR&amp;barcode=9788966263080&amp;orderClick=LAG&amp;Kc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vs-codelab.web.app/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sualstudio.microsoft.com/ko/vs/community/?rr=https://www.google.com/" TargetMode="External"/><Relationship Id="rId4" Type="http://schemas.openxmlformats.org/officeDocument/2006/relationships/hyperlink" Target="https://git-scm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vs-codelab.web.app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6001WBq91Tc" TargetMode="Externa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vs/community/?rr=https://www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01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401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1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01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4401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43980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81803" y="5639484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소스코드의 이미지가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기계어 코드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메모리에 </a:t>
            </a:r>
            <a:r>
              <a:rPr lang="ko-KR" altLang="en-US" sz="1200" dirty="0" err="1"/>
              <a:t>로드되었을때</a:t>
            </a:r>
            <a:r>
              <a:rPr lang="ko-KR" altLang="en-US" sz="1200" dirty="0"/>
              <a:t> 해당되는 영역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281803" y="4705172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전역 변수와 정적</a:t>
            </a:r>
            <a:r>
              <a:rPr lang="en-US" altLang="ko-KR" sz="1200" dirty="0"/>
              <a:t>(static) </a:t>
            </a:r>
            <a:r>
              <a:rPr lang="ko-KR" altLang="en-US" sz="1200" dirty="0"/>
              <a:t>변수가 할당된 곳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프로그램 시작과 동시에 할당되고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 종료되어야만 메모리에서 소멸된다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5525" y="3733801"/>
            <a:ext cx="646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실행중</a:t>
            </a:r>
            <a:r>
              <a:rPr lang="ko-KR" altLang="en-US" sz="1200" dirty="0"/>
              <a:t> 동적으로 메모리가 </a:t>
            </a:r>
            <a:r>
              <a:rPr lang="ko-KR" altLang="en-US" sz="1200" dirty="0" err="1"/>
              <a:t>할당되는곳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프로그래머가 할당 및 해제를 해 줘야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9247" y="2386310"/>
            <a:ext cx="637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지역변수와 매개 변수가 저장된 곳</a:t>
            </a:r>
            <a:r>
              <a:rPr lang="en-US" altLang="ko-KR" sz="1200" dirty="0"/>
              <a:t>. </a:t>
            </a:r>
            <a:r>
              <a:rPr lang="ko-KR" altLang="en-US" sz="1200" dirty="0"/>
              <a:t>이 영역에 할당된 변수는 함수 호출이 완료되면 사라진다는 특징을 지닌다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컴파일 타임 크기 결정</a:t>
            </a:r>
          </a:p>
        </p:txBody>
      </p:sp>
    </p:spTree>
    <p:extLst>
      <p:ext uri="{BB962C8B-B14F-4D97-AF65-F5344CB8AC3E}">
        <p14:creationId xmlns:p14="http://schemas.microsoft.com/office/powerpoint/2010/main" val="3798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레지스터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83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683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83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83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4683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14262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998345" y="224070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Stack Pointer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998343" y="607568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Instruction Pointer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9473" y="1347537"/>
            <a:ext cx="5252113" cy="5213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b);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p = new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Static 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c = function(1, 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a =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a+b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return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9069" y="1303770"/>
            <a:ext cx="4389201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_a$ = 8							; size = 4</a:t>
            </a:r>
          </a:p>
          <a:p>
            <a:r>
              <a:rPr lang="en-US" altLang="ko-KR" sz="700" dirty="0"/>
              <a:t>_b$ = 12						; size = 4</a:t>
            </a:r>
          </a:p>
          <a:p>
            <a:r>
              <a:rPr lang="en-US" altLang="ko-KR" sz="700" dirty="0"/>
              <a:t>?function@@YAHHH@Z PROC					; function,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16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c0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192		; 000000c0H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40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[ebp-192]</a:t>
            </a:r>
          </a:p>
          <a:p>
            <a:r>
              <a:rPr lang="en-US" altLang="ko-KR" sz="700" dirty="0"/>
              <a:t>  00012	b9 30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48			; 00000030H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17   : 	a = </a:t>
            </a:r>
            <a:r>
              <a:rPr lang="en-US" altLang="ko-KR" sz="700" dirty="0" err="1"/>
              <a:t>a+b</a:t>
            </a:r>
            <a:r>
              <a:rPr lang="en-US" altLang="ko-KR" sz="700" dirty="0"/>
              <a:t>; 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00021	03 45 0c	 add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_b$[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00024	89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18   : 	return a;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00027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endParaRPr lang="en-US" altLang="ko-KR" sz="700" dirty="0"/>
          </a:p>
          <a:p>
            <a:r>
              <a:rPr lang="en-US" altLang="ko-KR" sz="700" dirty="0"/>
              <a:t>; 19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0002a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0002b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0002c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0002d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0002f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00030	c3		 ret	 0</a:t>
            </a:r>
          </a:p>
          <a:p>
            <a:r>
              <a:rPr lang="en-US" altLang="ko-KR" sz="700" dirty="0"/>
              <a:t>?function@@YAHHH@Z ENDP					; function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14219" y="1303770"/>
            <a:ext cx="4389201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_c$ = -8						; size = 4</a:t>
            </a:r>
          </a:p>
          <a:p>
            <a:r>
              <a:rPr lang="en-US" altLang="ko-KR" sz="700" dirty="0"/>
              <a:t>_main	PROC						;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9 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cc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34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[ebp-204]</a:t>
            </a:r>
          </a:p>
          <a:p>
            <a:r>
              <a:rPr lang="en-US" altLang="ko-KR" sz="700" dirty="0"/>
              <a:t>  00012	b9 33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51			; 00000033H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10   : 	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c;</a:t>
            </a:r>
          </a:p>
          <a:p>
            <a:r>
              <a:rPr lang="en-US" altLang="ko-KR" sz="700" dirty="0"/>
              <a:t>; 11   : 	c = function(1, 2);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6a 02		 push	 2</a:t>
            </a:r>
          </a:p>
          <a:p>
            <a:r>
              <a:rPr lang="en-US" altLang="ko-KR" sz="700" dirty="0"/>
              <a:t>  00020	6a 01		 push	 1</a:t>
            </a:r>
          </a:p>
          <a:p>
            <a:r>
              <a:rPr lang="en-US" altLang="ko-KR" sz="700" dirty="0"/>
              <a:t>  00022	e8 00 00 00 00	 call	 ?function@@YAHHH@Z	; function</a:t>
            </a:r>
          </a:p>
          <a:p>
            <a:r>
              <a:rPr lang="en-US" altLang="ko-KR" sz="700" dirty="0"/>
              <a:t>  00027	83 c4 08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8</a:t>
            </a:r>
          </a:p>
          <a:p>
            <a:r>
              <a:rPr lang="en-US" altLang="ko-KR" sz="700" dirty="0"/>
              <a:t>  0002a	89 45 f8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_c$[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12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0002d	33 c0		 </a:t>
            </a:r>
            <a:r>
              <a:rPr lang="en-US" altLang="ko-KR" sz="700" dirty="0" err="1"/>
              <a:t>xor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r>
              <a:rPr lang="en-US" altLang="ko-KR" sz="700" dirty="0"/>
              <a:t>  0002f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00030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00031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00032	81 c4 cc 00 00</a:t>
            </a:r>
          </a:p>
          <a:p>
            <a:r>
              <a:rPr lang="en-US" altLang="ko-KR" sz="700" dirty="0"/>
              <a:t>	00	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00038	3b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cmp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0003a	e8 00 00 00 00	 call	 __</a:t>
            </a:r>
            <a:r>
              <a:rPr lang="en-US" altLang="ko-KR" sz="700" dirty="0" err="1"/>
              <a:t>RTC_CheckEsp</a:t>
            </a:r>
            <a:endParaRPr lang="en-US" altLang="ko-KR" sz="700" dirty="0"/>
          </a:p>
          <a:p>
            <a:r>
              <a:rPr lang="en-US" altLang="ko-KR" sz="700" dirty="0"/>
              <a:t>  0003f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00041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00042	c3		 ret	 0</a:t>
            </a:r>
          </a:p>
          <a:p>
            <a:r>
              <a:rPr lang="en-US" altLang="ko-KR" sz="700" dirty="0"/>
              <a:t>_main	ENDP</a:t>
            </a:r>
          </a:p>
          <a:p>
            <a:r>
              <a:rPr lang="en-US" altLang="ko-KR" sz="700" dirty="0"/>
              <a:t>; Function compile flags: /</a:t>
            </a:r>
            <a:r>
              <a:rPr lang="en-US" altLang="ko-KR" sz="700" dirty="0" err="1"/>
              <a:t>Odtp</a:t>
            </a:r>
            <a:r>
              <a:rPr lang="en-US" altLang="ko-KR" sz="700" dirty="0"/>
              <a:t> /</a:t>
            </a:r>
            <a:r>
              <a:rPr lang="en-US" altLang="ko-KR" sz="700" dirty="0" err="1"/>
              <a:t>RTCsu</a:t>
            </a:r>
            <a:r>
              <a:rPr lang="en-US" altLang="ko-KR" sz="700" dirty="0"/>
              <a:t> /ZI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4219" y="3935259"/>
            <a:ext cx="4389201" cy="1139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코딩면접 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기술면접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포함한 프로그래밍에 대한 전반적인 기술 에 대한 문답형식의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코딩면접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코딩인터뷰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종이나 화이트보드에 코딩을 </a:t>
            </a:r>
            <a:r>
              <a:rPr lang="ko-KR" altLang="en-US" dirty="0" err="1" smtClean="0"/>
              <a:t>하는식의</a:t>
            </a:r>
            <a:r>
              <a:rPr lang="ko-KR" altLang="en-US" dirty="0" smtClean="0"/>
              <a:t>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기술면접보다는 코딩능력에 비중을 두어 확인함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Pseudocode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부분점수 가능</a:t>
            </a:r>
            <a:endParaRPr lang="en-US" altLang="ko-KR" dirty="0" smtClean="0"/>
          </a:p>
          <a:p>
            <a:r>
              <a:rPr lang="ko-KR" altLang="en-US" dirty="0" smtClean="0"/>
              <a:t>코딩테스트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코딩 테스트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온사이트</a:t>
            </a:r>
            <a:r>
              <a:rPr lang="ko-KR" altLang="en-US" dirty="0" smtClean="0"/>
              <a:t> 코딩 테스트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시간에 문제파악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제약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해결방법 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완벽한 코드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다 작성해도 테스트 케이스 통과 못하면 안됨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예외처리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기술면접을 위한 팁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기본지식 </a:t>
            </a:r>
            <a:endParaRPr lang="en-US" altLang="ko-KR" sz="2000" dirty="0"/>
          </a:p>
          <a:p>
            <a:pPr lvl="1"/>
            <a:r>
              <a:rPr lang="ko-KR" altLang="en-US" sz="1200" dirty="0" smtClean="0"/>
              <a:t>언어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데이터구조 알고리즘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네트워크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데이터베이스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소프트웨어공학</a:t>
            </a:r>
            <a:endParaRPr lang="en-US" altLang="ko-KR" sz="1200" dirty="0" smtClean="0"/>
          </a:p>
          <a:p>
            <a:r>
              <a:rPr lang="ko-KR" altLang="en-US" sz="2000" dirty="0" err="1" smtClean="0"/>
              <a:t>트랜드</a:t>
            </a:r>
            <a:endParaRPr lang="en-US" altLang="ko-KR" sz="2000" dirty="0"/>
          </a:p>
          <a:p>
            <a:pPr lvl="1"/>
            <a:r>
              <a:rPr lang="en-US" altLang="ko-KR" sz="1200" dirty="0"/>
              <a:t>AI – </a:t>
            </a:r>
            <a:r>
              <a:rPr lang="ko-KR" altLang="en-US" sz="1200" dirty="0" err="1"/>
              <a:t>딥러닝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블록체인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클라우드</a:t>
            </a:r>
            <a:endParaRPr lang="ko-KR" altLang="en-US" sz="1200" dirty="0"/>
          </a:p>
          <a:p>
            <a:r>
              <a:rPr lang="ko-KR" altLang="en-US" sz="2000" dirty="0" smtClean="0"/>
              <a:t>지원회사분석</a:t>
            </a:r>
            <a:endParaRPr lang="en-US" altLang="ko-KR" sz="2000" dirty="0" smtClean="0"/>
          </a:p>
          <a:p>
            <a:pPr lvl="1"/>
            <a:r>
              <a:rPr lang="ko-KR" altLang="en-US" sz="1200" dirty="0"/>
              <a:t>지원회사에 대한 사전지식 조사</a:t>
            </a:r>
            <a:endParaRPr lang="en-US" altLang="ko-KR" sz="1200" dirty="0"/>
          </a:p>
          <a:p>
            <a:pPr lvl="1"/>
            <a:r>
              <a:rPr lang="ko-KR" altLang="en-US" sz="1200" dirty="0"/>
              <a:t>서비스 분석해서 필요한 기술 </a:t>
            </a:r>
            <a:r>
              <a:rPr lang="en-US" altLang="ko-KR" sz="1200" dirty="0"/>
              <a:t>/ </a:t>
            </a:r>
            <a:r>
              <a:rPr lang="ko-KR" altLang="en-US" sz="1200" dirty="0"/>
              <a:t>적용하고 싶은 기술 제안</a:t>
            </a:r>
            <a:r>
              <a:rPr lang="en-US" altLang="ko-KR" sz="1200" dirty="0"/>
              <a:t>. </a:t>
            </a:r>
          </a:p>
          <a:p>
            <a:r>
              <a:rPr lang="ko-KR" altLang="en-US" sz="2000" dirty="0" smtClean="0"/>
              <a:t>기술면접은 </a:t>
            </a:r>
            <a:r>
              <a:rPr lang="ko-KR" altLang="en-US" sz="2000" dirty="0" err="1"/>
              <a:t>솔직해야하고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열정적이여야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1200" dirty="0"/>
              <a:t>떨어뜨리려고 기술면접을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아니다</a:t>
            </a:r>
            <a:r>
              <a:rPr lang="en-US" altLang="ko-KR" sz="1200" dirty="0"/>
              <a:t>. </a:t>
            </a:r>
          </a:p>
          <a:p>
            <a:pPr lvl="1"/>
            <a:r>
              <a:rPr lang="ko-KR" altLang="en-US" sz="1200" dirty="0" err="1"/>
              <a:t>모르는것은</a:t>
            </a:r>
            <a:r>
              <a:rPr lang="ko-KR" altLang="en-US" sz="1200" dirty="0"/>
              <a:t> 마이너스가 아니다</a:t>
            </a:r>
            <a:r>
              <a:rPr lang="en-US" altLang="ko-KR" sz="1200" dirty="0"/>
              <a:t>. </a:t>
            </a:r>
          </a:p>
          <a:p>
            <a:pPr lvl="1"/>
            <a:r>
              <a:rPr lang="ko-KR" altLang="en-US" sz="1200" dirty="0"/>
              <a:t>몰라도 빨리 이해할 수 있는걸 보여주면 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 err="1"/>
              <a:t>모르는것을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아는척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  <a:p>
            <a:pPr lvl="1"/>
            <a:r>
              <a:rPr lang="ko-KR" altLang="en-US" sz="1200" dirty="0"/>
              <a:t>본인이 하지 </a:t>
            </a:r>
            <a:r>
              <a:rPr lang="ko-KR" altLang="en-US" sz="1200" dirty="0" err="1"/>
              <a:t>않은것을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한것처럼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  <a:p>
            <a:pPr lvl="1"/>
            <a:r>
              <a:rPr lang="ko-KR" altLang="en-US" sz="1200" dirty="0"/>
              <a:t>열정이 </a:t>
            </a:r>
            <a:r>
              <a:rPr lang="ko-KR" altLang="en-US" sz="1200" dirty="0" err="1"/>
              <a:t>없는것처럼</a:t>
            </a:r>
            <a:r>
              <a:rPr lang="ko-KR" altLang="en-US" sz="1200" dirty="0"/>
              <a:t> 느끼게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오픈소스나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인턴으로 프로젝트 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소프트웨어 </a:t>
            </a:r>
            <a:r>
              <a:rPr lang="ko-KR" altLang="en-US" sz="2000" dirty="0"/>
              <a:t>경진대회 </a:t>
            </a:r>
            <a:r>
              <a:rPr lang="en-US" altLang="ko-KR" sz="2000" dirty="0"/>
              <a:t>/ ACM-ICPC </a:t>
            </a:r>
            <a:r>
              <a:rPr lang="ko-KR" altLang="en-US" sz="2000" dirty="0"/>
              <a:t>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대외적인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GDG </a:t>
            </a:r>
            <a:r>
              <a:rPr lang="ko-KR" altLang="en-US" sz="1600" dirty="0"/>
              <a:t>나 </a:t>
            </a:r>
            <a:r>
              <a:rPr lang="en-US" altLang="ko-KR" sz="1600" dirty="0" smtClean="0"/>
              <a:t>GDE</a:t>
            </a:r>
          </a:p>
          <a:p>
            <a:pPr lvl="1"/>
            <a:r>
              <a:rPr lang="en-US" altLang="ko-KR" sz="1600" dirty="0" smtClean="0"/>
              <a:t>MS</a:t>
            </a:r>
            <a:r>
              <a:rPr lang="ko-KR" altLang="en-US" sz="1600" dirty="0"/>
              <a:t>의 </a:t>
            </a:r>
            <a:r>
              <a:rPr lang="en-US" altLang="ko-KR" sz="1600" dirty="0"/>
              <a:t>MVP</a:t>
            </a:r>
          </a:p>
          <a:p>
            <a:r>
              <a:rPr lang="ko-KR" altLang="en-US" sz="2000" dirty="0" smtClean="0"/>
              <a:t>대내적인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앱센터나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개발동아리 </a:t>
            </a:r>
            <a:r>
              <a:rPr lang="ko-KR" altLang="en-US" sz="1600" dirty="0" smtClean="0"/>
              <a:t>활동</a:t>
            </a:r>
            <a:endParaRPr lang="en-US" altLang="ko-KR" sz="16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블로그</a:t>
            </a:r>
            <a:r>
              <a:rPr lang="ko-KR" altLang="en-US" sz="2000" dirty="0" smtClean="0">
                <a:solidFill>
                  <a:srgbClr val="FF0000"/>
                </a:solidFill>
              </a:rPr>
              <a:t> 운영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GitHub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운영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7" y="2595385"/>
            <a:ext cx="5070821" cy="4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hlinkClick r:id="rId3"/>
              </a:rPr>
              <a:t>인천 </a:t>
            </a:r>
            <a:r>
              <a:rPr lang="ko-KR" altLang="en-US" sz="2000" dirty="0" err="1" smtClean="0">
                <a:hlinkClick r:id="rId3"/>
              </a:rPr>
              <a:t>데브</a:t>
            </a:r>
            <a:endParaRPr lang="en-US" altLang="ko-KR" sz="2000" dirty="0" smtClean="0">
              <a:hlinkClick r:id="rId3"/>
            </a:endParaRPr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://incheon.devs.co.kr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r>
              <a:rPr lang="en-US" altLang="ko-KR" sz="2000" dirty="0" smtClean="0">
                <a:hlinkClick r:id="rId4"/>
              </a:rPr>
              <a:t>GDG</a:t>
            </a:r>
            <a:r>
              <a:rPr lang="ko-KR" altLang="en-US" sz="2000" dirty="0" smtClean="0">
                <a:hlinkClick r:id="rId4"/>
              </a:rPr>
              <a:t>송도</a:t>
            </a:r>
            <a:endParaRPr lang="en-US" altLang="ko-KR" sz="2000" dirty="0" smtClean="0">
              <a:hlinkClick r:id="rId4"/>
            </a:endParaRPr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://www.meetup.com/ko-KR/GDG-SongDo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5"/>
              </a:rPr>
              <a:t>CivicHackers</a:t>
            </a:r>
            <a:endParaRPr lang="en-US" altLang="ko-KR" sz="2000" dirty="0" smtClean="0">
              <a:solidFill>
                <a:srgbClr val="FF0000"/>
              </a:solidFill>
              <a:hlinkClick r:id="rId5"/>
            </a:endParaRP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  <a:hlinkClick r:id="rId5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5"/>
              </a:rPr>
              <a:t>://</a:t>
            </a:r>
            <a:r>
              <a:rPr lang="en-US" altLang="ko-KR" sz="1600" dirty="0" smtClean="0">
                <a:solidFill>
                  <a:srgbClr val="FF0000"/>
                </a:solidFill>
                <a:hlinkClick r:id="rId5"/>
              </a:rPr>
              <a:t>discord.gg/vC6SxhF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191" y="1600200"/>
            <a:ext cx="5757618" cy="45259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803" y="750864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https://www.meetup.com/ko-KR/GDG-SongDo/events/262726909/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6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코딩테스트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알고리즘</a:t>
            </a:r>
            <a:endParaRPr lang="en-US" altLang="ko-KR" sz="2000" dirty="0" smtClean="0"/>
          </a:p>
          <a:p>
            <a:r>
              <a:rPr lang="ko-KR" altLang="en-US" sz="2000" dirty="0" smtClean="0"/>
              <a:t>문제해결능력</a:t>
            </a:r>
            <a:endParaRPr lang="en-US" altLang="ko-KR" sz="2000" dirty="0" smtClean="0"/>
          </a:p>
          <a:p>
            <a:r>
              <a:rPr lang="ko-KR" altLang="en-US" sz="2000" dirty="0" smtClean="0"/>
              <a:t>많은 문제 케이스 </a:t>
            </a:r>
            <a:r>
              <a:rPr lang="ko-KR" altLang="en-US" sz="2000" dirty="0" err="1" smtClean="0"/>
              <a:t>스터디</a:t>
            </a:r>
            <a:r>
              <a:rPr lang="ko-KR" altLang="en-US" sz="2000" dirty="0" smtClean="0"/>
              <a:t> 필요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국내사이트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://www.algorithmlabs.co.kr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알고리즘랩스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://programmers.co.kr/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프로그래머스</a:t>
            </a:r>
            <a:r>
              <a:rPr lang="ko-KR" altLang="en-US" sz="1600" dirty="0"/>
              <a:t> </a:t>
            </a:r>
          </a:p>
          <a:p>
            <a:pPr lvl="1"/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://www.oncoder.com/company/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온코더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6"/>
              </a:rPr>
              <a:t>http</a:t>
            </a:r>
            <a:r>
              <a:rPr lang="en-US" altLang="ko-KR" sz="1600" dirty="0">
                <a:hlinkClick r:id="rId6"/>
              </a:rPr>
              <a:t>://codingdojang.com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코딩도장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://www.acmicpc.net</a:t>
            </a:r>
            <a:r>
              <a:rPr lang="en-US" altLang="ko-KR" sz="1600" dirty="0" smtClean="0">
                <a:hlinkClick r:id="rId7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백준</a:t>
            </a:r>
            <a:endParaRPr lang="en-US" altLang="ko-KR" sz="1600" dirty="0" smtClean="0"/>
          </a:p>
          <a:p>
            <a:r>
              <a:rPr lang="ko-KR" altLang="en-US" sz="2000" dirty="0" smtClean="0"/>
              <a:t>국외사이트</a:t>
            </a:r>
            <a:endParaRPr lang="ko-KR" altLang="en-US" sz="2000" dirty="0"/>
          </a:p>
          <a:p>
            <a:pPr lvl="1"/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://www.codewars.com</a:t>
            </a:r>
            <a:r>
              <a:rPr lang="en-US" altLang="ko-KR" sz="1600" dirty="0" smtClean="0">
                <a:hlinkClick r:id="rId8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코드워즈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://www.codechef.com</a:t>
            </a:r>
            <a:r>
              <a:rPr lang="en-US" altLang="ko-KR" sz="1600" dirty="0" smtClean="0">
                <a:hlinkClick r:id="rId9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코드쉐프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0"/>
              </a:rPr>
              <a:t>https</a:t>
            </a:r>
            <a:r>
              <a:rPr lang="en-US" altLang="ko-KR" sz="1600" dirty="0">
                <a:hlinkClick r:id="rId10"/>
              </a:rPr>
              <a:t>://www.interviewcake.com</a:t>
            </a:r>
            <a:r>
              <a:rPr lang="en-US" altLang="ko-KR" sz="1600" dirty="0" smtClean="0">
                <a:hlinkClick r:id="rId10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인터뷰케이크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1"/>
              </a:rPr>
              <a:t>https</a:t>
            </a:r>
            <a:r>
              <a:rPr lang="en-US" altLang="ko-KR" sz="1600" dirty="0">
                <a:hlinkClick r:id="rId11"/>
              </a:rPr>
              <a:t>://</a:t>
            </a:r>
            <a:r>
              <a:rPr lang="en-US" altLang="ko-KR" sz="1600" dirty="0" smtClean="0">
                <a:hlinkClick r:id="rId11"/>
              </a:rPr>
              <a:t>projecteuler.net/about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프로젝트오일러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2"/>
              </a:rPr>
              <a:t>https</a:t>
            </a:r>
            <a:r>
              <a:rPr lang="en-US" altLang="ko-KR" sz="1600" dirty="0">
                <a:hlinkClick r:id="rId12"/>
              </a:rPr>
              <a:t>://leetcode.com</a:t>
            </a:r>
            <a:r>
              <a:rPr lang="en-US" altLang="ko-KR" sz="1600" dirty="0" smtClean="0">
                <a:hlinkClick r:id="rId12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리트코드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6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기타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레퍼런스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책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문제 해결 전략 세트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www.kyobobook.co.kr/product/detailViewKor.laf?barcode=9788966260546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코딩 </a:t>
            </a:r>
            <a:r>
              <a:rPr lang="ko-KR" altLang="en-US" sz="1600" dirty="0"/>
              <a:t>인터뷰 완전 분석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4"/>
              </a:rPr>
              <a:t>http://www.kyobobook.co.kr/product/detailViewKor.laf?ejkGb=KOR&amp;mallGb=KOR&amp;barcode=9788966263080&amp;orderClick=LAG&amp;Kc</a:t>
            </a:r>
            <a:r>
              <a:rPr lang="en-US" altLang="ko-KR" sz="1600" dirty="0" smtClean="0">
                <a:hlinkClick r:id="rId4"/>
              </a:rPr>
              <a:t>=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트레이닝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5"/>
              </a:rPr>
              <a:t>http://www.kyobobook.co.kr/product/detailViewKor.laf?ejkGb=KOR&amp;mallGb=KOR&amp;barcode=9788966264001&amp;orderClick=LEA&amp;Kc</a:t>
            </a:r>
            <a:r>
              <a:rPr lang="en-US" altLang="ko-KR" sz="1600" dirty="0" smtClean="0">
                <a:hlinkClick r:id="rId5"/>
              </a:rPr>
              <a:t>=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  <a:p>
            <a:r>
              <a:rPr lang="ko-KR" altLang="en-US" sz="2000" dirty="0" smtClean="0"/>
              <a:t>온라인 강의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://www.inflearn.com/course/%EC%BD%94%EB%94%A9-%EC%9D%B8%ED%84%B0%EB%B7%B0/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www.digitalculture.or.kr/koi/StudyOnline.do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01 ~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/>
              <a:t>취업대비 코딩 테스트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코딩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이란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준비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면접관 입장에서의 코딩 면접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데이터구조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알고리즘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문제풀이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필요사항 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/>
              <a:t>C++ </a:t>
            </a:r>
            <a:r>
              <a:rPr lang="ko-KR" altLang="en-US" sz="1400" dirty="0" smtClean="0"/>
              <a:t>문법 </a:t>
            </a:r>
            <a:endParaRPr lang="en-US" altLang="ko-KR" sz="1400" dirty="0" smtClean="0"/>
          </a:p>
          <a:p>
            <a:pPr marL="0" indent="180975"/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321" y="1315995"/>
            <a:ext cx="7092830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051383"/>
            <a:ext cx="3505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시간복잡도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수행시간에 대한 평가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영향을 가장 많이 주는 항목 기준으로 산출</a:t>
            </a:r>
            <a:endParaRPr lang="ko-KR" altLang="en-US" sz="1600" dirty="0"/>
          </a:p>
          <a:p>
            <a:r>
              <a:rPr lang="ko-KR" altLang="en-US" sz="2000" dirty="0" smtClean="0"/>
              <a:t>공간복잡도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메모리 사용량에 대한 평가</a:t>
            </a:r>
            <a:endParaRPr lang="en-US" altLang="ko-KR" sz="1600" dirty="0" smtClean="0"/>
          </a:p>
          <a:p>
            <a:r>
              <a:rPr lang="ko-KR" altLang="en-US" sz="2000" dirty="0" smtClean="0"/>
              <a:t>일반적으로 시간복잡도와 공간복잡도는 반비례 경향 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/>
              <a:t>Big-O Notation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pic>
        <p:nvPicPr>
          <p:cNvPr id="7" name="Picture 2" descr="https://joshuajangblog.files.wordpress.com/2016/09/1.jpg?w=6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" y="1174520"/>
            <a:ext cx="4490003" cy="33710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" y="4647876"/>
            <a:ext cx="6829425" cy="2143125"/>
          </a:xfrm>
          <a:prstGeom prst="rect">
            <a:avLst/>
          </a:prstGeom>
        </p:spPr>
      </p:pic>
      <p:pic>
        <p:nvPicPr>
          <p:cNvPr id="11" name="Picture 4" descr="ìê³ ë¦¬ì¦ ë³µì¡ë 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0" y="1174520"/>
            <a:ext cx="4006633" cy="3371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556902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배열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/>
              <a:t>연속된 메모리</a:t>
            </a:r>
            <a:endParaRPr lang="en-US" altLang="ko-KR" sz="1200" dirty="0"/>
          </a:p>
          <a:p>
            <a:pPr marL="742950" lvl="2" indent="-342900"/>
            <a:r>
              <a:rPr lang="en-US" altLang="ko-KR" sz="1200" dirty="0"/>
              <a:t>Vector</a:t>
            </a:r>
          </a:p>
          <a:p>
            <a:pPr marL="742950" lvl="2" indent="-342900"/>
            <a:r>
              <a:rPr lang="en-US" altLang="ko-KR" sz="1200" dirty="0"/>
              <a:t>Array</a:t>
            </a:r>
            <a:endParaRPr lang="ko-KR" altLang="en-US" sz="1200" dirty="0"/>
          </a:p>
          <a:p>
            <a:r>
              <a:rPr lang="ko-KR" altLang="en-US" sz="1600" dirty="0" err="1"/>
              <a:t>링크트리스트</a:t>
            </a:r>
            <a:endParaRPr lang="en-US" altLang="ko-KR" sz="1600" dirty="0"/>
          </a:p>
          <a:p>
            <a:pPr marL="742950" lvl="2" indent="-342900"/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찾을 수 있는 포인터를 가짐</a:t>
            </a:r>
            <a:r>
              <a:rPr lang="en-US" altLang="ko-KR" sz="1200" dirty="0" smtClean="0"/>
              <a:t>.</a:t>
            </a:r>
          </a:p>
          <a:p>
            <a:pPr marL="742950" lvl="2" indent="-342900"/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노드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더블링크트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혹은 </a:t>
            </a:r>
            <a:r>
              <a:rPr lang="ko-KR" altLang="en-US" sz="1200" dirty="0" err="1" smtClean="0"/>
              <a:t>여러노드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(Tree, Graph) </a:t>
            </a:r>
            <a:r>
              <a:rPr lang="ko-KR" altLang="en-US" sz="1200" dirty="0" smtClean="0"/>
              <a:t>포인터를 가지도록 확장</a:t>
            </a:r>
            <a:r>
              <a:rPr lang="en-US" altLang="ko-KR" sz="1200" dirty="0" smtClean="0"/>
              <a:t>. </a:t>
            </a:r>
          </a:p>
          <a:p>
            <a:pPr marL="742950" lvl="2" indent="-342900"/>
            <a:r>
              <a:rPr lang="en-US" altLang="ko-KR" sz="1200" dirty="0" smtClean="0"/>
              <a:t>List</a:t>
            </a:r>
            <a:endParaRPr lang="en-US" altLang="ko-KR" sz="1200" dirty="0"/>
          </a:p>
          <a:p>
            <a:r>
              <a:rPr lang="ko-KR" altLang="en-US" sz="1600" dirty="0" err="1"/>
              <a:t>스택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LIFO (Last In First Out) </a:t>
            </a:r>
            <a:r>
              <a:rPr lang="ko-KR" altLang="en-US" sz="1200" dirty="0" err="1" smtClean="0"/>
              <a:t>후입선출</a:t>
            </a:r>
            <a:endParaRPr lang="ko-KR" altLang="en-US" sz="1200" dirty="0"/>
          </a:p>
          <a:p>
            <a:r>
              <a:rPr lang="ko-KR" altLang="en-US" sz="1600" dirty="0"/>
              <a:t>큐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FIFO (First In First Out) </a:t>
            </a:r>
            <a:r>
              <a:rPr lang="ko-KR" altLang="en-US" sz="1200" dirty="0" smtClean="0"/>
              <a:t>선입선출</a:t>
            </a:r>
            <a:endParaRPr lang="ko-KR" altLang="en-US" sz="1200" dirty="0"/>
          </a:p>
          <a:p>
            <a:r>
              <a:rPr lang="ko-KR" altLang="en-US" sz="1600" dirty="0"/>
              <a:t>트리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BST (</a:t>
            </a:r>
            <a:r>
              <a:rPr lang="ko-KR" altLang="en-US" sz="1200" dirty="0" smtClean="0"/>
              <a:t>바이너리 </a:t>
            </a:r>
            <a:r>
              <a:rPr lang="ko-KR" altLang="en-US" sz="1200" dirty="0" err="1" smtClean="0"/>
              <a:t>서치</a:t>
            </a:r>
            <a:r>
              <a:rPr lang="ko-KR" altLang="en-US" sz="1200" dirty="0" smtClean="0"/>
              <a:t> 트리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err="1"/>
              <a:t>레드</a:t>
            </a:r>
            <a:r>
              <a:rPr lang="en-US" altLang="ko-KR" sz="1200" dirty="0"/>
              <a:t>-</a:t>
            </a:r>
            <a:r>
              <a:rPr lang="ko-KR" altLang="en-US" sz="1200" dirty="0"/>
              <a:t>블랙 </a:t>
            </a:r>
            <a:r>
              <a:rPr lang="ko-KR" altLang="en-US" sz="1200" dirty="0" smtClean="0"/>
              <a:t>트리 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smtClean="0"/>
              <a:t>Map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TreeMap</a:t>
            </a:r>
            <a:r>
              <a:rPr lang="en-US" altLang="ko-KR" sz="1200" dirty="0" smtClean="0"/>
              <a:t>)</a:t>
            </a:r>
          </a:p>
          <a:p>
            <a:pPr marL="742950" lvl="2" indent="-342900"/>
            <a:r>
              <a:rPr lang="ko-KR" altLang="en-US" sz="1200" dirty="0" smtClean="0"/>
              <a:t>정렬됨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err="1" smtClean="0"/>
              <a:t>Hashtable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 err="1" smtClean="0"/>
              <a:t>해쉬함수</a:t>
            </a:r>
            <a:r>
              <a:rPr lang="ko-KR" altLang="en-US" sz="1200" dirty="0" smtClean="0"/>
              <a:t> 필요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해쉬충돌</a:t>
            </a:r>
            <a:r>
              <a:rPr lang="ko-KR" altLang="en-US" sz="1200" dirty="0" smtClean="0"/>
              <a:t> 전략 필요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err="1" smtClean="0"/>
              <a:t>HashMap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smtClean="0"/>
              <a:t>정렬되지 않음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9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자료구조의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0" y="1433318"/>
            <a:ext cx="7734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정렬과 탐색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bubble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selection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insertion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merge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quick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Heap sort</a:t>
            </a:r>
          </a:p>
          <a:p>
            <a:r>
              <a:rPr lang="en-US" altLang="ko-KR" sz="1600" dirty="0" smtClean="0"/>
              <a:t>Bucket sort – O(</a:t>
            </a:r>
            <a:r>
              <a:rPr lang="en-US" altLang="ko-KR" sz="1600" dirty="0" err="1" smtClean="0"/>
              <a:t>n+k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Radix sort – O(</a:t>
            </a:r>
            <a:r>
              <a:rPr lang="en-US" altLang="ko-KR" sz="1600" dirty="0" err="1" smtClean="0"/>
              <a:t>nk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91206" y="1360558"/>
            <a:ext cx="4572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Binary search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Red-Black Tree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DFS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(Depth First Search)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9150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정렬의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438275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비트연산</a:t>
            </a:r>
            <a:endParaRPr lang="ko-KR" altLang="en-US" sz="2000" dirty="0"/>
          </a:p>
          <a:p>
            <a:r>
              <a:rPr lang="ko-KR" altLang="en-US" sz="2000" dirty="0" smtClean="0"/>
              <a:t>문자열 </a:t>
            </a:r>
            <a:r>
              <a:rPr lang="ko-KR" altLang="en-US" sz="2000" dirty="0"/>
              <a:t>뒤집기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단어수찾기</a:t>
            </a:r>
            <a:endParaRPr lang="ko-KR" altLang="en-US" sz="2000" dirty="0"/>
          </a:p>
          <a:p>
            <a:r>
              <a:rPr lang="ko-KR" altLang="en-US" sz="2000" dirty="0" smtClean="0"/>
              <a:t>최단경로검색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다익스트라</a:t>
            </a:r>
            <a:r>
              <a:rPr lang="ko-KR" altLang="en-US" sz="2000" dirty="0"/>
              <a:t> 알고리즘</a:t>
            </a:r>
          </a:p>
          <a:p>
            <a:r>
              <a:rPr lang="ko-KR" altLang="en-US" sz="2000" dirty="0" smtClean="0"/>
              <a:t>순열 </a:t>
            </a:r>
            <a:r>
              <a:rPr lang="ko-KR" altLang="en-US" sz="2000" dirty="0"/>
              <a:t>알고리즘</a:t>
            </a:r>
          </a:p>
          <a:p>
            <a:r>
              <a:rPr lang="ko-KR" altLang="en-US" sz="2000" dirty="0" smtClean="0"/>
              <a:t>하노이타워</a:t>
            </a:r>
            <a:endParaRPr lang="ko-KR" altLang="en-US" sz="2000" dirty="0"/>
          </a:p>
          <a:p>
            <a:r>
              <a:rPr lang="ko-KR" altLang="en-US" sz="2000" dirty="0" smtClean="0"/>
              <a:t>피보나치</a:t>
            </a:r>
            <a:endParaRPr lang="ko-KR" altLang="en-US" sz="2000" dirty="0"/>
          </a:p>
          <a:p>
            <a:r>
              <a:rPr lang="ko-KR" altLang="en-US" sz="2000" dirty="0" smtClean="0"/>
              <a:t>개미수열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이진 탐색 트리 에서 중위순회를 하는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만드는데 필요한 </a:t>
            </a:r>
            <a:r>
              <a:rPr lang="en-US" altLang="ko-KR" sz="2000" dirty="0" smtClean="0"/>
              <a:t>next </a:t>
            </a:r>
            <a:r>
              <a:rPr lang="ko-KR" altLang="en-US" sz="2000" dirty="0"/>
              <a:t>함수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pic>
        <p:nvPicPr>
          <p:cNvPr id="4098" name="Picture 2" descr="http://minjang.github.io/assets/2016/bst-exampl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" y="2270972"/>
            <a:ext cx="3355123" cy="22655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08772" y="2270972"/>
            <a:ext cx="507802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parent-&gt;value &lt; node-&gt;value)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9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64803" y="1305342"/>
            <a:ext cx="840599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parent-&gt;right == node) {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= parent;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902998" y="2396971"/>
            <a:ext cx="1455938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800" dirty="0" smtClean="0"/>
              <a:t>10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시간 강의로 시도할 것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프로그래밍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코딩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무엇인지 인지하기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소개 </a:t>
            </a:r>
            <a:r>
              <a:rPr lang="en-US" altLang="ko-KR" sz="1800" dirty="0" smtClean="0"/>
              <a:t>+ </a:t>
            </a:r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데이터 구조 알고리즘 소개 </a:t>
            </a:r>
            <a:endParaRPr lang="en-US" altLang="ko-KR" sz="1800" dirty="0" smtClean="0"/>
          </a:p>
          <a:p>
            <a:pPr marL="800100" lvl="2" indent="180975"/>
            <a:r>
              <a:rPr lang="ko-KR" altLang="en-US" sz="1400" dirty="0" smtClean="0"/>
              <a:t>소개위주 </a:t>
            </a:r>
            <a:endParaRPr lang="en-US" altLang="ko-KR" sz="1400" dirty="0"/>
          </a:p>
          <a:p>
            <a:pPr marL="800100" lvl="2" indent="180975"/>
            <a:r>
              <a:rPr lang="ko-KR" altLang="en-US" sz="1400" dirty="0" smtClean="0"/>
              <a:t>나머진 스스로 채워야 함</a:t>
            </a:r>
            <a:endParaRPr lang="en-US" altLang="ko-KR" sz="1400" dirty="0"/>
          </a:p>
          <a:p>
            <a:pPr marL="400050" lvl="1" indent="180975"/>
            <a:r>
              <a:rPr lang="en-US" altLang="ko-KR" sz="1800" dirty="0" smtClean="0"/>
              <a:t>C++ </a:t>
            </a:r>
            <a:r>
              <a:rPr lang="ko-KR" altLang="en-US" sz="1800" dirty="0" smtClean="0"/>
              <a:t>코딩 테스트 연습 풀이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원하는 언어로</a:t>
            </a:r>
            <a:r>
              <a:rPr lang="en-US" altLang="ko-KR" sz="1800" dirty="0" smtClean="0"/>
              <a:t>..)</a:t>
            </a:r>
          </a:p>
          <a:p>
            <a:pPr marL="800100" lvl="2" indent="180975"/>
            <a:r>
              <a:rPr lang="ko-KR" altLang="en-US" sz="1400" dirty="0" err="1" smtClean="0"/>
              <a:t>프로그래머스</a:t>
            </a:r>
            <a:r>
              <a:rPr lang="ko-KR" altLang="en-US" sz="1400" dirty="0" smtClean="0"/>
              <a:t> 위주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 올리기</a:t>
            </a:r>
            <a:endParaRPr lang="en-US" altLang="ko-KR" sz="1800" dirty="0" smtClean="0"/>
          </a:p>
          <a:p>
            <a:pPr marL="400050" lvl="1" indent="180975"/>
            <a:endParaRPr lang="en-US" altLang="ko-KR" sz="1800" dirty="0"/>
          </a:p>
          <a:p>
            <a:pPr marL="400050" lvl="1" indent="180975"/>
            <a:r>
              <a:rPr lang="ko-KR" altLang="en-US" sz="1800" dirty="0" smtClean="0"/>
              <a:t>코딩 면접에 도움 될만한 것들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소개</a:t>
            </a:r>
            <a:endParaRPr lang="en-US" altLang="ko-KR" sz="1800" dirty="0" smtClean="0"/>
          </a:p>
          <a:p>
            <a:pPr marL="0" indent="180975"/>
            <a:endParaRPr lang="en-US" altLang="ko-KR" sz="1800" dirty="0" smtClean="0"/>
          </a:p>
          <a:p>
            <a:pPr marL="0" indent="180975"/>
            <a:r>
              <a:rPr lang="en-US" altLang="ko-KR" sz="1800" dirty="0" err="1" smtClean="0"/>
              <a:t>Git</a:t>
            </a:r>
            <a:r>
              <a:rPr lang="ko-KR" altLang="en-US" sz="1800" dirty="0" smtClean="0"/>
              <a:t>설치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+ GUI Tool(</a:t>
            </a:r>
            <a:r>
              <a:rPr lang="en-US" altLang="ko-KR" sz="1800" dirty="0" err="1" smtClean="0"/>
              <a:t>SourceTree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설치 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>
                <a:hlinkClick r:id="rId3"/>
              </a:rPr>
              <a:t>https://idevs-codelab.web.app/#/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://git-scm.com/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/>
              <a:t>https://www.youtube.com/watch?v=6001WBq91Tc</a:t>
            </a:r>
            <a:endParaRPr lang="en-US" altLang="ko-KR" sz="1400" dirty="0" smtClean="0"/>
          </a:p>
          <a:p>
            <a:pPr marL="0" indent="180975"/>
            <a:r>
              <a:rPr lang="en-US" altLang="ko-KR" sz="1800" dirty="0" smtClean="0"/>
              <a:t>VC++ Community Edition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– </a:t>
            </a:r>
          </a:p>
          <a:p>
            <a:pPr marL="400050" lvl="1" indent="180975"/>
            <a:r>
              <a:rPr lang="en-US" altLang="ko-KR" sz="1400" dirty="0">
                <a:hlinkClick r:id="rId5"/>
              </a:rPr>
              <a:t>https://visualstudio.microsoft.com/ko/vs/community/?rr=https%3A%2F%2Fwww.google.com%2F</a:t>
            </a:r>
            <a:endParaRPr lang="en-US" altLang="ko-KR" sz="1400" dirty="0" smtClean="0"/>
          </a:p>
          <a:p>
            <a:pPr marL="400050" lvl="1" indent="180975"/>
            <a:endParaRPr lang="en-US" altLang="ko-KR" sz="14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문제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아스키 문자열을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뒤집어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함수 작성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정수값을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서로 값을 바꾸는 </a:t>
            </a:r>
            <a:r>
              <a:rPr lang="en-US" altLang="ko-KR" sz="2000" dirty="0" smtClean="0"/>
              <a:t>swap </a:t>
            </a:r>
            <a:r>
              <a:rPr lang="ko-KR" altLang="en-US" sz="2000" dirty="0" smtClean="0"/>
              <a:t>함수 작성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0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281" y="0"/>
            <a:ext cx="856323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::reverse(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*ret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*left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(left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*left;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*left++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input2[]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"www.moberan.com"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output2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(input2);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0979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63" y="49902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swap1(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swap2(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10;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20;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::swap(a, 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swap1(a, 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swap2(&amp;a, &amp;b);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540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err="1"/>
              <a:t>Git</a:t>
            </a:r>
            <a:r>
              <a:rPr lang="ko-KR" altLang="en-US" sz="4000" dirty="0"/>
              <a:t>설치</a:t>
            </a:r>
            <a:r>
              <a:rPr lang="en-US" altLang="ko-KR" sz="4000" dirty="0"/>
              <a:t> + GUI Tool(</a:t>
            </a:r>
            <a:r>
              <a:rPr lang="en-US" altLang="ko-KR" sz="4000" dirty="0" err="1"/>
              <a:t>SourceTree</a:t>
            </a:r>
            <a:r>
              <a:rPr lang="en-US" altLang="ko-KR" sz="4000" dirty="0"/>
              <a:t>) </a:t>
            </a:r>
            <a:r>
              <a:rPr lang="ko-KR" altLang="en-US" sz="4000" dirty="0"/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/>
            <a:r>
              <a:rPr lang="en-US" altLang="ko-KR" dirty="0" err="1"/>
              <a:t>Git</a:t>
            </a:r>
            <a:r>
              <a:rPr lang="ko-KR" altLang="en-US" dirty="0"/>
              <a:t>설치</a:t>
            </a:r>
            <a:r>
              <a:rPr lang="en-US" altLang="ko-KR" dirty="0"/>
              <a:t> + GUI Tool(</a:t>
            </a:r>
            <a:r>
              <a:rPr lang="en-US" altLang="ko-KR" dirty="0" err="1"/>
              <a:t>SourceTree</a:t>
            </a:r>
            <a:r>
              <a:rPr lang="en-US" altLang="ko-KR" dirty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indent="180975"/>
            <a:endParaRPr lang="en-US" altLang="ko-KR" dirty="0"/>
          </a:p>
          <a:p>
            <a:pPr indent="180975"/>
            <a:r>
              <a:rPr lang="ko-KR" altLang="en-US" dirty="0" smtClean="0"/>
              <a:t>  </a:t>
            </a:r>
            <a:endParaRPr lang="en-US" altLang="ko-KR" dirty="0" smtClean="0"/>
          </a:p>
          <a:p>
            <a:pPr indent="180975"/>
            <a:endParaRPr lang="en-US" altLang="ko-KR" dirty="0"/>
          </a:p>
          <a:p>
            <a:pPr marL="400050" lvl="1" indent="180975"/>
            <a:r>
              <a:rPr lang="en-US" altLang="ko-KR" sz="2400" dirty="0">
                <a:hlinkClick r:id="rId3"/>
              </a:rPr>
              <a:t>https://idevs-codelab.web.app</a:t>
            </a:r>
            <a:r>
              <a:rPr lang="en-US" altLang="ko-KR" sz="2400" dirty="0" smtClean="0">
                <a:hlinkClick r:id="rId3"/>
              </a:rPr>
              <a:t>/#/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스터디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코드랩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개념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설명 및 실습</a:t>
            </a:r>
            <a:r>
              <a:rPr lang="en-US" altLang="ko-KR" sz="2400" dirty="0" smtClean="0"/>
              <a:t>)</a:t>
            </a:r>
          </a:p>
          <a:p>
            <a:pPr marL="400050" lvl="1" indent="180975"/>
            <a:endParaRPr lang="en-US" altLang="ko-KR" sz="2400" dirty="0"/>
          </a:p>
          <a:p>
            <a:pPr marL="400050" lvl="1" indent="180975"/>
            <a:r>
              <a:rPr lang="en-US" altLang="ko-KR" sz="2400" dirty="0">
                <a:hlinkClick r:id="rId4"/>
              </a:rPr>
              <a:t>https://git-scm.com</a:t>
            </a:r>
            <a:r>
              <a:rPr lang="en-US" altLang="ko-KR" sz="2400" dirty="0" smtClean="0">
                <a:hlinkClick r:id="rId4"/>
              </a:rPr>
              <a:t>/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</a:t>
            </a:r>
            <a:endParaRPr lang="en-US" altLang="ko-KR" sz="2400" dirty="0"/>
          </a:p>
          <a:p>
            <a:pPr marL="400050" lvl="1" indent="180975"/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>
                <a:hlinkClick r:id="rId5"/>
              </a:rPr>
              <a:t>https</a:t>
            </a:r>
            <a:r>
              <a:rPr lang="en-US" altLang="ko-KR" sz="2400" dirty="0">
                <a:hlinkClick r:id="rId5"/>
              </a:rPr>
              <a:t>://</a:t>
            </a:r>
            <a:r>
              <a:rPr lang="en-US" altLang="ko-KR" sz="2400" dirty="0" smtClean="0">
                <a:hlinkClick r:id="rId5"/>
              </a:rPr>
              <a:t>www.youtube.com/watch?v=6001WBq91Tc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ko-KR" altLang="en-US" sz="2400" dirty="0" smtClean="0"/>
              <a:t>윈도우에서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 영상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1300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/>
              <a:t>VC++ Community Edition </a:t>
            </a:r>
            <a:r>
              <a:rPr lang="ko-KR" altLang="en-US" sz="4000" dirty="0"/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461331" y="3184999"/>
            <a:ext cx="92321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180975"/>
            <a:endParaRPr lang="en-US" altLang="ko-KR" sz="2400" dirty="0">
              <a:hlinkClick r:id="rId3"/>
            </a:endParaRPr>
          </a:p>
          <a:p>
            <a:pPr marL="400050" lvl="1" indent="180975"/>
            <a:endParaRPr lang="en-US" altLang="ko-KR" dirty="0" smtClean="0">
              <a:hlinkClick r:id="rId3"/>
            </a:endParaRPr>
          </a:p>
          <a:p>
            <a:pPr marL="400050" lvl="1" indent="180975"/>
            <a:r>
              <a:rPr lang="en-US" altLang="ko-KR" sz="2800" dirty="0" smtClean="0">
                <a:hlinkClick r:id="rId3"/>
              </a:rPr>
              <a:t>https</a:t>
            </a:r>
            <a:r>
              <a:rPr lang="en-US" altLang="ko-KR" sz="2800" dirty="0">
                <a:hlinkClick r:id="rId3"/>
              </a:rPr>
              <a:t>://</a:t>
            </a:r>
            <a:r>
              <a:rPr lang="en-US" altLang="ko-KR" sz="2800" dirty="0" smtClean="0">
                <a:hlinkClick r:id="rId3"/>
              </a:rPr>
              <a:t>visualstudio.microsoft.com/ko/vs/community</a:t>
            </a:r>
            <a:endParaRPr lang="en-US" altLang="ko-KR" sz="2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1546410"/>
            <a:ext cx="8413002" cy="1802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dirty="0" smtClean="0"/>
              <a:t>IDE – </a:t>
            </a:r>
            <a:r>
              <a:rPr lang="ko-KR" altLang="en-US" sz="4000" dirty="0" smtClean="0"/>
              <a:t>통합 개발 환경 </a:t>
            </a:r>
            <a:endParaRPr lang="en-US" altLang="ko-KR" sz="4000" dirty="0"/>
          </a:p>
          <a:p>
            <a:pPr algn="l"/>
            <a:r>
              <a:rPr lang="ko-KR" altLang="en-US" sz="1800" dirty="0" smtClean="0"/>
              <a:t>다른 개발환경 사용시 원하는 환경 설치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예 </a:t>
            </a:r>
            <a:r>
              <a:rPr lang="en-US" altLang="ko-KR" sz="1800" dirty="0" smtClean="0"/>
              <a:t>– java &amp; eclipse or java &amp; </a:t>
            </a:r>
            <a:r>
              <a:rPr lang="en-US" altLang="ko-KR" sz="1800" dirty="0" err="1" smtClean="0"/>
              <a:t>intellij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프로그래밍이란 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3036132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하드웨어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와 플랫폼</a:t>
            </a:r>
            <a:r>
              <a:rPr lang="en-US" altLang="ko-KR" sz="1400" dirty="0" smtClean="0"/>
              <a:t>(Windows, Linux, JVM… )</a:t>
            </a:r>
            <a:r>
              <a:rPr lang="ko-KR" altLang="en-US" sz="1400" dirty="0" smtClean="0"/>
              <a:t> 위에서  </a:t>
            </a:r>
            <a:endParaRPr lang="en-US" altLang="ko-KR" sz="1400" dirty="0" smtClean="0"/>
          </a:p>
          <a:p>
            <a:r>
              <a:rPr lang="ko-KR" altLang="en-US" sz="1400" dirty="0" smtClean="0"/>
              <a:t>누군가가 </a:t>
            </a:r>
            <a:r>
              <a:rPr lang="ko-KR" altLang="en-US" sz="1400" dirty="0" err="1" smtClean="0"/>
              <a:t>원하는것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잘 관리하면서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잇슈트래커</a:t>
            </a:r>
            <a:r>
              <a:rPr lang="en-US" altLang="ko-KR" sz="1400" dirty="0" smtClean="0"/>
              <a:t> - JIRA / REDMINE)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프로그램 언어</a:t>
            </a:r>
            <a:r>
              <a:rPr lang="en-US" altLang="ko-KR" sz="1400" dirty="0" smtClean="0"/>
              <a:t>(C/C++, JAVA, C#, JS…) </a:t>
            </a:r>
            <a:r>
              <a:rPr lang="ko-KR" altLang="en-US" sz="1400" dirty="0" smtClean="0"/>
              <a:t>와 라이브러리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표준함수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플랫폼</a:t>
            </a:r>
            <a:r>
              <a:rPr lang="en-US" altLang="ko-KR" sz="1400" dirty="0" smtClean="0"/>
              <a:t>SDK, API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가지고</a:t>
            </a:r>
            <a:endParaRPr lang="en-US" altLang="ko-KR" sz="1400" dirty="0"/>
          </a:p>
          <a:p>
            <a:r>
              <a:rPr lang="ko-KR" altLang="en-US" sz="1400" dirty="0" smtClean="0"/>
              <a:t>논리에 맞고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효율적으로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데이터구조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알고리즘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누구나 알아보기 쉽고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다루기 쉬고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수정하기 쉽게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소프트웨어 공학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아키텍쳐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애자일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등등 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협업하여 코드를 만들고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만들어진 코드를 잘 관리하고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(SCM – SVN, GIT &lt;GITHUB&gt; )</a:t>
            </a:r>
          </a:p>
          <a:p>
            <a:r>
              <a:rPr lang="ko-KR" altLang="en-US" sz="1400" dirty="0" smtClean="0"/>
              <a:t>배포하고  </a:t>
            </a:r>
            <a:r>
              <a:rPr lang="en-US" altLang="ko-KR" sz="1400" dirty="0" smtClean="0"/>
              <a:t>(CI – JENKINS)</a:t>
            </a:r>
          </a:p>
          <a:p>
            <a:r>
              <a:rPr lang="ko-KR" altLang="en-US" sz="1400" dirty="0" smtClean="0"/>
              <a:t>유지하는 작업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834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/>
              <a:t>프로그래밍을 잘 하기 위해 공부해야 할 중요</a:t>
            </a:r>
            <a:r>
              <a:rPr lang="en-US" altLang="ko-KR" sz="2800" dirty="0"/>
              <a:t>/</a:t>
            </a:r>
            <a:r>
              <a:rPr lang="ko-KR" altLang="en-US" sz="2800" dirty="0"/>
              <a:t>기본 지식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컴퓨터구조</a:t>
            </a:r>
            <a:endParaRPr lang="ko-KR" altLang="en-US" sz="1100" dirty="0"/>
          </a:p>
          <a:p>
            <a:r>
              <a:rPr lang="ko-KR" altLang="en-US" sz="1100" dirty="0" smtClean="0"/>
              <a:t>프로그래밍 언어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문법 </a:t>
            </a:r>
            <a:r>
              <a:rPr lang="en-US" altLang="ko-KR" sz="1100" dirty="0"/>
              <a:t>+ </a:t>
            </a:r>
            <a:r>
              <a:rPr lang="ko-KR" altLang="en-US" sz="1100" dirty="0"/>
              <a:t>표준함수</a:t>
            </a:r>
          </a:p>
          <a:p>
            <a:r>
              <a:rPr lang="ko-KR" altLang="en-US" sz="1100" dirty="0" smtClean="0"/>
              <a:t>자료구조</a:t>
            </a:r>
            <a:endParaRPr lang="ko-KR" altLang="en-US" sz="1100" dirty="0"/>
          </a:p>
          <a:p>
            <a:r>
              <a:rPr lang="ko-KR" altLang="en-US" sz="1100" dirty="0" smtClean="0"/>
              <a:t>알고리즘</a:t>
            </a:r>
            <a:endParaRPr lang="ko-KR" altLang="en-US" sz="1100" dirty="0"/>
          </a:p>
          <a:p>
            <a:r>
              <a:rPr lang="en-US" altLang="ko-KR" sz="1100" dirty="0" smtClean="0"/>
              <a:t>Database</a:t>
            </a:r>
            <a:endParaRPr lang="en-US" altLang="ko-KR" sz="1100" dirty="0"/>
          </a:p>
          <a:p>
            <a:r>
              <a:rPr lang="en-US" altLang="ko-KR" sz="1100" dirty="0" smtClean="0"/>
              <a:t>Network - TCP/UDP, </a:t>
            </a:r>
            <a:r>
              <a:rPr lang="en-US" altLang="ko-KR" sz="1100" dirty="0"/>
              <a:t>HTTP</a:t>
            </a:r>
          </a:p>
          <a:p>
            <a:r>
              <a:rPr lang="en-US" altLang="ko-KR" sz="1100" dirty="0"/>
              <a:t>Process </a:t>
            </a:r>
            <a:r>
              <a:rPr lang="en-US" altLang="ko-KR" sz="1100" dirty="0" err="1"/>
              <a:t>vs</a:t>
            </a:r>
            <a:r>
              <a:rPr lang="en-US" altLang="ko-KR" sz="1100" dirty="0"/>
              <a:t> Thread</a:t>
            </a:r>
          </a:p>
          <a:p>
            <a:r>
              <a:rPr lang="en-US" altLang="ko-KR" sz="1100" dirty="0" smtClean="0"/>
              <a:t>Stream</a:t>
            </a:r>
            <a:endParaRPr lang="en-US" altLang="ko-KR" sz="1100" dirty="0"/>
          </a:p>
          <a:p>
            <a:r>
              <a:rPr lang="en-US" altLang="ko-KR" sz="1100" dirty="0" smtClean="0"/>
              <a:t>Compress</a:t>
            </a:r>
            <a:endParaRPr lang="en-US" altLang="ko-KR" sz="1100" dirty="0"/>
          </a:p>
          <a:p>
            <a:r>
              <a:rPr lang="en-US" altLang="ko-KR" sz="1100" dirty="0" smtClean="0"/>
              <a:t>UTF</a:t>
            </a:r>
            <a:endParaRPr lang="en-US" altLang="ko-KR" sz="1100" dirty="0"/>
          </a:p>
          <a:p>
            <a:r>
              <a:rPr lang="en-US" altLang="ko-KR" sz="1100" dirty="0" smtClean="0"/>
              <a:t>MIME</a:t>
            </a:r>
            <a:endParaRPr lang="en-US" altLang="ko-KR" sz="1100" dirty="0"/>
          </a:p>
          <a:p>
            <a:r>
              <a:rPr lang="en-US" altLang="ko-KR" sz="1100" dirty="0" smtClean="0"/>
              <a:t>Encode/Decode</a:t>
            </a:r>
            <a:endParaRPr lang="en-US" altLang="ko-KR" sz="1100" dirty="0"/>
          </a:p>
          <a:p>
            <a:r>
              <a:rPr lang="en-US" altLang="ko-KR" sz="1100" dirty="0" smtClean="0"/>
              <a:t>API</a:t>
            </a:r>
            <a:endParaRPr lang="en-US" altLang="ko-KR" sz="1100" dirty="0"/>
          </a:p>
          <a:p>
            <a:r>
              <a:rPr lang="en-US" altLang="ko-KR" sz="1100" dirty="0" smtClean="0"/>
              <a:t>System </a:t>
            </a:r>
            <a:r>
              <a:rPr lang="en-US" altLang="ko-KR" sz="1100" dirty="0"/>
              <a:t>(Platform) - windows / 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 / android /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 / web ...</a:t>
            </a:r>
          </a:p>
          <a:p>
            <a:r>
              <a:rPr lang="ko-KR" altLang="en-US" sz="1100" dirty="0" smtClean="0"/>
              <a:t>개발 툴 </a:t>
            </a:r>
            <a:r>
              <a:rPr lang="en-US" altLang="ko-KR" sz="1100" dirty="0" smtClean="0"/>
              <a:t>IDE </a:t>
            </a:r>
            <a:r>
              <a:rPr lang="en-US" altLang="ko-KR" sz="1100" dirty="0"/>
              <a:t>(Visual Studio, Visual Studio Code, Android Studio, </a:t>
            </a:r>
            <a:r>
              <a:rPr lang="en-US" altLang="ko-KR" sz="1100" dirty="0" err="1"/>
              <a:t>Intellij</a:t>
            </a:r>
            <a:r>
              <a:rPr lang="en-US" altLang="ko-KR" sz="1100" dirty="0"/>
              <a:t>, Eclipse...)</a:t>
            </a:r>
          </a:p>
          <a:p>
            <a:r>
              <a:rPr lang="en-US" altLang="ko-KR" sz="1100" dirty="0" smtClean="0"/>
              <a:t>SCM </a:t>
            </a:r>
            <a:r>
              <a:rPr lang="en-US" altLang="ko-KR" sz="1100" dirty="0"/>
              <a:t>(SVN, 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GitHub</a:t>
            </a:r>
            <a:r>
              <a:rPr lang="en-US" altLang="ko-KR" sz="1100" dirty="0"/>
              <a:t>... )</a:t>
            </a:r>
          </a:p>
          <a:p>
            <a:r>
              <a:rPr lang="ko-KR" altLang="en-US" sz="1100" dirty="0" err="1" smtClean="0"/>
              <a:t>프레임웍</a:t>
            </a:r>
            <a:r>
              <a:rPr lang="ko-KR" altLang="en-US" sz="1100" dirty="0"/>
              <a:t> </a:t>
            </a:r>
          </a:p>
          <a:p>
            <a:r>
              <a:rPr lang="ko-KR" altLang="en-US" sz="1100" dirty="0" smtClean="0"/>
              <a:t>개발방법론</a:t>
            </a:r>
            <a:endParaRPr lang="ko-KR" altLang="en-US" sz="1100" dirty="0"/>
          </a:p>
          <a:p>
            <a:r>
              <a:rPr lang="ko-KR" altLang="en-US" sz="1100" dirty="0" smtClean="0"/>
              <a:t>객체지향 프로그래밍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함수형 </a:t>
            </a:r>
            <a:r>
              <a:rPr lang="ko-KR" altLang="en-US" sz="1100" dirty="0"/>
              <a:t>프로그래밍</a:t>
            </a:r>
          </a:p>
          <a:p>
            <a:r>
              <a:rPr lang="ko-KR" altLang="en-US" sz="1100" dirty="0" smtClean="0"/>
              <a:t>디자인패턴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리팩토링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 SW </a:t>
            </a:r>
            <a:r>
              <a:rPr lang="ko-KR" altLang="en-US" sz="1100" dirty="0" err="1" smtClean="0"/>
              <a:t>아키텍쳐링</a:t>
            </a:r>
            <a:endParaRPr lang="ko-KR" altLang="en-US" sz="1100" dirty="0"/>
          </a:p>
          <a:p>
            <a:r>
              <a:rPr lang="ko-KR" altLang="en-US" sz="1100" dirty="0" smtClean="0"/>
              <a:t>병렬처리</a:t>
            </a:r>
            <a:endParaRPr lang="ko-KR" altLang="en-US" sz="1100" dirty="0"/>
          </a:p>
          <a:p>
            <a:r>
              <a:rPr lang="ko-KR" altLang="en-US" sz="1100" dirty="0" smtClean="0"/>
              <a:t>분산처리</a:t>
            </a:r>
            <a:endParaRPr lang="ko-KR" altLang="en-US" sz="1100" dirty="0"/>
          </a:p>
          <a:p>
            <a:r>
              <a:rPr lang="ko-KR" altLang="en-US" sz="1100" dirty="0" smtClean="0"/>
              <a:t>분석능력</a:t>
            </a:r>
            <a:endParaRPr lang="ko-KR" altLang="en-US" sz="1100" dirty="0"/>
          </a:p>
          <a:p>
            <a:r>
              <a:rPr lang="ko-KR" altLang="en-US" sz="1100" dirty="0" smtClean="0"/>
              <a:t>문제해결능력</a:t>
            </a:r>
            <a:endParaRPr lang="en-US" altLang="ko-KR" sz="1100" dirty="0" smtClean="0"/>
          </a:p>
          <a:p>
            <a:r>
              <a:rPr lang="ko-KR" altLang="en-US" sz="1100" dirty="0" smtClean="0"/>
              <a:t>등등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8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351747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Oracle Database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(ADO)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545917" y="32157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977795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OPENGL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(GLEW)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20276" y="2409552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방송 그래픽 프로그램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 smtClean="0">
                <a:solidFill>
                  <a:srgbClr val="1D314E"/>
                </a:solidFill>
              </a:rPr>
              <a:t>프로그래밍 예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29" y="5328119"/>
            <a:ext cx="2642400" cy="1506546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6645" y="305002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 Network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64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Windows API/MFC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06370" y="305383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C++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589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ETC…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36" y="4504670"/>
            <a:ext cx="2834379" cy="155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실행파일 생성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소스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15453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35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컴파일</a:t>
            </a:r>
            <a:endParaRPr lang="en-US" altLang="ko-KR" sz="14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전처리포함</a:t>
            </a:r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0416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실행파일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(PE FILE)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71700" y="2464001"/>
            <a:ext cx="481957" cy="419223"/>
            <a:chOff x="4692746" y="3958042"/>
            <a:chExt cx="1033266" cy="89877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292293" y="2465368"/>
            <a:ext cx="481957" cy="419223"/>
            <a:chOff x="4692746" y="3958042"/>
            <a:chExt cx="1033266" cy="898771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323385" y="2481132"/>
            <a:ext cx="481957" cy="419223"/>
            <a:chOff x="4692746" y="3958042"/>
            <a:chExt cx="1033266" cy="89877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263455" y="3917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3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실행파일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19112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71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로더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04075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75359" y="4750001"/>
            <a:ext cx="481957" cy="419223"/>
            <a:chOff x="4692746" y="3958042"/>
            <a:chExt cx="1033266" cy="89877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295952" y="4751368"/>
            <a:ext cx="481957" cy="419223"/>
            <a:chOff x="4692746" y="3958042"/>
            <a:chExt cx="1033266" cy="89877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6327044" y="4767132"/>
            <a:ext cx="481957" cy="419223"/>
            <a:chOff x="4692746" y="3958042"/>
            <a:chExt cx="1033266" cy="89877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17228</TotalTime>
  <Words>1518</Words>
  <Application>Microsoft Office PowerPoint</Application>
  <PresentationFormat>화면 슬라이드 쇼(4:3)</PresentationFormat>
  <Paragraphs>529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</vt:lpstr>
      <vt:lpstr>맑은 고딕</vt:lpstr>
      <vt:lpstr>Wingdings</vt:lpstr>
      <vt:lpstr>돋움체</vt:lpstr>
      <vt:lpstr>Arial</vt:lpstr>
      <vt:lpstr>Office 테마</vt:lpstr>
      <vt:lpstr>   취업대비 코딩 테스트 실습 </vt:lpstr>
      <vt:lpstr>강의소개 #1</vt:lpstr>
      <vt:lpstr>강의소개 #2</vt:lpstr>
      <vt:lpstr>Git설치 + GUI Tool(SourceTree) 설치</vt:lpstr>
      <vt:lpstr>VC++ Community Edition 설치</vt:lpstr>
      <vt:lpstr>프로그래밍이란 </vt:lpstr>
      <vt:lpstr>프로그래밍을 잘 하기 위해 공부해야 할 중요/기본 지식</vt:lpstr>
      <vt:lpstr>프로그래밍 예</vt:lpstr>
      <vt:lpstr>프로그램이 실행되는 원리</vt:lpstr>
      <vt:lpstr>프로그램이 실행되는 원리</vt:lpstr>
      <vt:lpstr>프로그램이 실행되는 원리</vt:lpstr>
      <vt:lpstr>프로그램이 실행되는 원리</vt:lpstr>
      <vt:lpstr>코딩면접 타입</vt:lpstr>
      <vt:lpstr>기술면접을 위한 팁</vt:lpstr>
      <vt:lpstr>그외</vt:lpstr>
      <vt:lpstr>그외</vt:lpstr>
      <vt:lpstr>PowerPoint 프레젠테이션</vt:lpstr>
      <vt:lpstr>코딩테스트</vt:lpstr>
      <vt:lpstr>기타 레퍼런스</vt:lpstr>
      <vt:lpstr>PowerPoint 프레젠테이션</vt:lpstr>
      <vt:lpstr>알고리즘 복잡도에 대해서</vt:lpstr>
      <vt:lpstr>알고리즘 복잡도에 대해서</vt:lpstr>
      <vt:lpstr>자료구조</vt:lpstr>
      <vt:lpstr>자료구조의 시간복잡도</vt:lpstr>
      <vt:lpstr>정렬과 탐색</vt:lpstr>
      <vt:lpstr>정렬의 시간복잡도</vt:lpstr>
      <vt:lpstr>기타</vt:lpstr>
      <vt:lpstr>사례탐구</vt:lpstr>
      <vt:lpstr>사례탐구</vt:lpstr>
      <vt:lpstr>문제. 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819</cp:revision>
  <cp:lastPrinted>2015-07-01T03:29:24Z</cp:lastPrinted>
  <dcterms:created xsi:type="dcterms:W3CDTF">2011-08-24T01:05:33Z</dcterms:created>
  <dcterms:modified xsi:type="dcterms:W3CDTF">2019-07-01T08:28:55Z</dcterms:modified>
</cp:coreProperties>
</file>