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86" r:id="rId3"/>
    <p:sldId id="282" r:id="rId4"/>
    <p:sldId id="385" r:id="rId5"/>
    <p:sldId id="387" r:id="rId6"/>
    <p:sldId id="388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408" r:id="rId15"/>
    <p:sldId id="398" r:id="rId16"/>
    <p:sldId id="399" r:id="rId17"/>
    <p:sldId id="400" r:id="rId18"/>
    <p:sldId id="401" r:id="rId19"/>
    <p:sldId id="406" r:id="rId20"/>
    <p:sldId id="402" r:id="rId21"/>
    <p:sldId id="403" r:id="rId22"/>
    <p:sldId id="407" r:id="rId23"/>
    <p:sldId id="278" r:id="rId2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66014" autoAdjust="0"/>
  </p:normalViewPr>
  <p:slideViewPr>
    <p:cSldViewPr snapToGrid="0">
      <p:cViewPr varScale="1">
        <p:scale>
          <a:sx n="47" d="100"/>
          <a:sy n="47" d="100"/>
        </p:scale>
        <p:origin x="1164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5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54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3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7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5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4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3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3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3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6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57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5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62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py.blog/2017/09/30/markdow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#2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1577690"/>
            <a:ext cx="85142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</a:rPr>
              <a:t>컨테이너 분류 </a:t>
            </a:r>
            <a:r>
              <a:rPr lang="en-US" altLang="ko-KR" b="1" dirty="0">
                <a:solidFill>
                  <a:srgbClr val="666666"/>
                </a:solidFill>
              </a:rPr>
              <a:t>: </a:t>
            </a:r>
            <a:r>
              <a:rPr lang="ko-KR" altLang="en-US" b="1" dirty="0">
                <a:solidFill>
                  <a:srgbClr val="666666"/>
                </a:solidFill>
              </a:rPr>
              <a:t>메모리상에 자료를 구성하는 형태로 구분</a:t>
            </a:r>
            <a:endParaRPr lang="ko-KR" altLang="en-US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1. </a:t>
            </a:r>
            <a:r>
              <a:rPr lang="ko-KR" altLang="en-US" dirty="0" smtClean="0">
                <a:solidFill>
                  <a:srgbClr val="666666"/>
                </a:solidFill>
              </a:rPr>
              <a:t>연속 메모리</a:t>
            </a:r>
            <a:r>
              <a:rPr lang="en-US" altLang="ko-KR" dirty="0" smtClean="0">
                <a:solidFill>
                  <a:srgbClr val="666666"/>
                </a:solidFill>
              </a:rPr>
              <a:t> </a:t>
            </a:r>
            <a:r>
              <a:rPr lang="en-US" altLang="ko-KR" dirty="0">
                <a:solidFill>
                  <a:srgbClr val="666666"/>
                </a:solidFill>
              </a:rPr>
              <a:t>: </a:t>
            </a:r>
            <a:r>
              <a:rPr lang="ko-KR" altLang="en-US" dirty="0" err="1">
                <a:solidFill>
                  <a:srgbClr val="666666"/>
                </a:solidFill>
              </a:rPr>
              <a:t>동적할당된</a:t>
            </a:r>
            <a:r>
              <a:rPr lang="ko-KR" altLang="en-US" dirty="0">
                <a:solidFill>
                  <a:srgbClr val="666666"/>
                </a:solidFill>
              </a:rPr>
              <a:t> 하나의 메모리단위에 데이터 요소 저장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2. </a:t>
            </a:r>
            <a:r>
              <a:rPr lang="ko-KR" altLang="en-US" dirty="0" err="1" smtClean="0">
                <a:solidFill>
                  <a:srgbClr val="666666"/>
                </a:solidFill>
              </a:rPr>
              <a:t>노드</a:t>
            </a:r>
            <a:r>
              <a:rPr lang="ko-KR" altLang="en-US" dirty="0" smtClean="0">
                <a:solidFill>
                  <a:srgbClr val="666666"/>
                </a:solidFill>
              </a:rPr>
              <a:t> 기반</a:t>
            </a:r>
            <a:r>
              <a:rPr lang="en-US" altLang="ko-KR" dirty="0" smtClean="0">
                <a:solidFill>
                  <a:srgbClr val="666666"/>
                </a:solidFill>
              </a:rPr>
              <a:t> </a:t>
            </a:r>
            <a:r>
              <a:rPr lang="en-US" altLang="ko-KR" dirty="0">
                <a:solidFill>
                  <a:srgbClr val="666666"/>
                </a:solidFill>
              </a:rPr>
              <a:t>: </a:t>
            </a:r>
            <a:r>
              <a:rPr lang="ko-KR" altLang="en-US" dirty="0" err="1">
                <a:solidFill>
                  <a:srgbClr val="666666"/>
                </a:solidFill>
              </a:rPr>
              <a:t>동적할당된</a:t>
            </a:r>
            <a:r>
              <a:rPr lang="ko-KR" altLang="en-US" dirty="0">
                <a:solidFill>
                  <a:srgbClr val="666666"/>
                </a:solidFill>
              </a:rPr>
              <a:t> 하나의 메모리 단위에 하나의 요소만 저장</a:t>
            </a:r>
            <a:r>
              <a:rPr lang="en-US" altLang="ko-KR" dirty="0">
                <a:solidFill>
                  <a:srgbClr val="666666"/>
                </a:solidFill>
              </a:rPr>
              <a:t>, </a:t>
            </a:r>
            <a:r>
              <a:rPr lang="ko-KR" altLang="en-US" dirty="0">
                <a:solidFill>
                  <a:srgbClr val="666666"/>
                </a:solidFill>
              </a:rPr>
              <a:t>포인터로 이들을 연결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(</a:t>
            </a:r>
            <a:r>
              <a:rPr lang="ko-KR" altLang="en-US" dirty="0">
                <a:solidFill>
                  <a:srgbClr val="666666"/>
                </a:solidFill>
              </a:rPr>
              <a:t>자료 추가 삭제에 유리 </a:t>
            </a:r>
            <a:r>
              <a:rPr lang="en-US" altLang="ko-KR" dirty="0">
                <a:solidFill>
                  <a:srgbClr val="666666"/>
                </a:solidFill>
              </a:rPr>
              <a:t>/ </a:t>
            </a:r>
            <a:r>
              <a:rPr lang="ko-KR" altLang="en-US" dirty="0">
                <a:solidFill>
                  <a:srgbClr val="666666"/>
                </a:solidFill>
              </a:rPr>
              <a:t>순차적 접근만 가능해 랜덤접근 불가</a:t>
            </a:r>
            <a:r>
              <a:rPr lang="en-US" altLang="ko-KR" dirty="0">
                <a:solidFill>
                  <a:srgbClr val="666666"/>
                </a:solidFill>
              </a:rPr>
              <a:t>)</a:t>
            </a:r>
          </a:p>
          <a:p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&lt;array&gt; : </a:t>
            </a:r>
            <a:r>
              <a:rPr lang="ko-KR" altLang="en-US" dirty="0">
                <a:solidFill>
                  <a:srgbClr val="666666"/>
                </a:solidFill>
              </a:rPr>
              <a:t>배열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&lt;vector&gt; : </a:t>
            </a:r>
            <a:r>
              <a:rPr lang="ko-KR" altLang="en-US" dirty="0">
                <a:solidFill>
                  <a:srgbClr val="666666"/>
                </a:solidFill>
              </a:rPr>
              <a:t>가변배열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&lt;queue&gt; : FIFO(First In First Out) </a:t>
            </a:r>
            <a:r>
              <a:rPr lang="ko-KR" altLang="en-US" dirty="0">
                <a:solidFill>
                  <a:srgbClr val="666666"/>
                </a:solidFill>
              </a:rPr>
              <a:t>선입선출 자료구조    </a:t>
            </a:r>
            <a:endParaRPr lang="en-US" altLang="ko-KR" dirty="0" smtClean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&lt;stack&gt; : FILO(First In Last Out) </a:t>
            </a:r>
            <a:r>
              <a:rPr lang="ko-KR" altLang="en-US" dirty="0">
                <a:solidFill>
                  <a:srgbClr val="666666"/>
                </a:solidFill>
              </a:rPr>
              <a:t>선입후출 자료구조</a:t>
            </a:r>
          </a:p>
          <a:p>
            <a:r>
              <a:rPr lang="en-US" altLang="ko-KR" dirty="0" smtClean="0">
                <a:solidFill>
                  <a:srgbClr val="666666"/>
                </a:solidFill>
              </a:rPr>
              <a:t>&lt;</a:t>
            </a:r>
            <a:r>
              <a:rPr lang="en-US" altLang="ko-KR" dirty="0" err="1" smtClean="0">
                <a:solidFill>
                  <a:srgbClr val="666666"/>
                </a:solidFill>
              </a:rPr>
              <a:t>priority_queue</a:t>
            </a:r>
            <a:r>
              <a:rPr lang="en-US" altLang="ko-KR" dirty="0" smtClean="0">
                <a:solidFill>
                  <a:srgbClr val="666666"/>
                </a:solidFill>
              </a:rPr>
              <a:t>&gt; : </a:t>
            </a:r>
            <a:r>
              <a:rPr lang="ko-KR" altLang="en-US" dirty="0" smtClean="0">
                <a:solidFill>
                  <a:srgbClr val="666666"/>
                </a:solidFill>
              </a:rPr>
              <a:t>우선순위 큐 </a:t>
            </a:r>
            <a:r>
              <a:rPr lang="en-US" altLang="ko-KR" dirty="0" smtClean="0">
                <a:solidFill>
                  <a:srgbClr val="666666"/>
                </a:solidFill>
              </a:rPr>
              <a:t>- </a:t>
            </a:r>
            <a:r>
              <a:rPr lang="ko-KR" altLang="en-US" dirty="0" smtClean="0">
                <a:solidFill>
                  <a:srgbClr val="666666"/>
                </a:solidFill>
              </a:rPr>
              <a:t>정렬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&lt;</a:t>
            </a:r>
            <a:r>
              <a:rPr lang="en-US" altLang="ko-KR" dirty="0" err="1">
                <a:solidFill>
                  <a:srgbClr val="666666"/>
                </a:solidFill>
              </a:rPr>
              <a:t>deque</a:t>
            </a:r>
            <a:r>
              <a:rPr lang="en-US" altLang="ko-KR" dirty="0">
                <a:solidFill>
                  <a:srgbClr val="666666"/>
                </a:solidFill>
              </a:rPr>
              <a:t>&gt; : </a:t>
            </a:r>
            <a:r>
              <a:rPr lang="ko-KR" altLang="en-US" dirty="0" err="1" smtClean="0">
                <a:solidFill>
                  <a:srgbClr val="666666"/>
                </a:solidFill>
              </a:rPr>
              <a:t>데큐</a:t>
            </a:r>
            <a:r>
              <a:rPr lang="en-US" altLang="ko-KR" dirty="0" smtClean="0">
                <a:solidFill>
                  <a:srgbClr val="666666"/>
                </a:solidFill>
              </a:rPr>
              <a:t>(</a:t>
            </a:r>
            <a:r>
              <a:rPr lang="ko-KR" altLang="en-US" dirty="0">
                <a:solidFill>
                  <a:srgbClr val="666666"/>
                </a:solidFill>
              </a:rPr>
              <a:t>앞뒤로 </a:t>
            </a:r>
            <a:r>
              <a:rPr lang="ko-KR" altLang="en-US" dirty="0" err="1">
                <a:solidFill>
                  <a:srgbClr val="666666"/>
                </a:solidFill>
              </a:rPr>
              <a:t>넣고빼는</a:t>
            </a:r>
            <a:r>
              <a:rPr lang="ko-KR" altLang="en-US" dirty="0">
                <a:solidFill>
                  <a:srgbClr val="666666"/>
                </a:solidFill>
              </a:rPr>
              <a:t> 큐</a:t>
            </a:r>
            <a:r>
              <a:rPr lang="en-US" altLang="ko-KR" dirty="0">
                <a:solidFill>
                  <a:srgbClr val="666666"/>
                </a:solidFill>
              </a:rPr>
              <a:t>) </a:t>
            </a:r>
            <a:endParaRPr lang="en-US" altLang="ko-KR" dirty="0" smtClean="0">
              <a:solidFill>
                <a:srgbClr val="666666"/>
              </a:solidFill>
            </a:endParaRPr>
          </a:p>
          <a:p>
            <a:r>
              <a:rPr lang="en-US" altLang="ko-KR" dirty="0" smtClean="0">
                <a:solidFill>
                  <a:srgbClr val="666666"/>
                </a:solidFill>
              </a:rPr>
              <a:t>&lt;</a:t>
            </a:r>
            <a:r>
              <a:rPr lang="en-US" altLang="ko-KR" dirty="0">
                <a:solidFill>
                  <a:srgbClr val="666666"/>
                </a:solidFill>
              </a:rPr>
              <a:t>list&gt; : </a:t>
            </a:r>
            <a:r>
              <a:rPr lang="ko-KR" altLang="en-US" dirty="0">
                <a:solidFill>
                  <a:srgbClr val="666666"/>
                </a:solidFill>
              </a:rPr>
              <a:t>양방향 연결리스트</a:t>
            </a:r>
          </a:p>
          <a:p>
            <a:r>
              <a:rPr lang="en-US" altLang="ko-KR" dirty="0" smtClean="0">
                <a:solidFill>
                  <a:srgbClr val="666666"/>
                </a:solidFill>
              </a:rPr>
              <a:t>&lt;</a:t>
            </a:r>
            <a:r>
              <a:rPr lang="en-US" altLang="ko-KR" dirty="0">
                <a:solidFill>
                  <a:srgbClr val="666666"/>
                </a:solidFill>
              </a:rPr>
              <a:t>map&gt; : </a:t>
            </a:r>
            <a:r>
              <a:rPr lang="ko-KR" altLang="en-US" dirty="0" err="1">
                <a:solidFill>
                  <a:srgbClr val="666666"/>
                </a:solidFill>
              </a:rPr>
              <a:t>이진탐색트리</a:t>
            </a:r>
            <a:r>
              <a:rPr lang="ko-KR" altLang="en-US" dirty="0">
                <a:solidFill>
                  <a:srgbClr val="666666"/>
                </a:solidFill>
              </a:rPr>
              <a:t> 기반 </a:t>
            </a:r>
            <a:r>
              <a:rPr lang="en-US" altLang="ko-KR" dirty="0">
                <a:solidFill>
                  <a:srgbClr val="666666"/>
                </a:solidFill>
              </a:rPr>
              <a:t>/ </a:t>
            </a:r>
            <a:r>
              <a:rPr lang="ko-KR" altLang="en-US" dirty="0">
                <a:solidFill>
                  <a:srgbClr val="666666"/>
                </a:solidFill>
              </a:rPr>
              <a:t>자동정렬 </a:t>
            </a:r>
            <a:r>
              <a:rPr lang="en-US" altLang="ko-KR" dirty="0">
                <a:solidFill>
                  <a:srgbClr val="666666"/>
                </a:solidFill>
              </a:rPr>
              <a:t>/ key - value pair</a:t>
            </a:r>
            <a:r>
              <a:rPr lang="ko-KR" altLang="en-US" dirty="0">
                <a:solidFill>
                  <a:srgbClr val="666666"/>
                </a:solidFill>
              </a:rPr>
              <a:t>로 </a:t>
            </a:r>
            <a:r>
              <a:rPr lang="ko-KR" altLang="en-US" dirty="0" smtClean="0">
                <a:solidFill>
                  <a:srgbClr val="666666"/>
                </a:solidFill>
              </a:rPr>
              <a:t>구성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dirty="0" err="1"/>
              <a:t>자료구조별</a:t>
            </a:r>
            <a:r>
              <a:rPr lang="ko-KR" altLang="en-US" sz="4000" b="1" dirty="0"/>
              <a:t> 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33318"/>
            <a:ext cx="7667625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28" y="3331819"/>
            <a:ext cx="76581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dirty="0" err="1"/>
              <a:t>자료구조별</a:t>
            </a:r>
            <a:r>
              <a:rPr lang="ko-KR" altLang="en-US" sz="4000" b="1" dirty="0"/>
              <a:t> 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07665"/>
            <a:ext cx="7610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dirty="0" err="1"/>
              <a:t>자료구조별</a:t>
            </a:r>
            <a:r>
              <a:rPr lang="ko-KR" altLang="en-US" sz="4000" b="1" dirty="0"/>
              <a:t> 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680454"/>
            <a:ext cx="7639050" cy="2438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4803" y="4333590"/>
            <a:ext cx="52597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기타</a:t>
            </a:r>
            <a:endParaRPr lang="en-US" altLang="ko-KR" dirty="0"/>
          </a:p>
          <a:p>
            <a:r>
              <a:rPr lang="en-US" altLang="ko-KR" b="1" dirty="0"/>
              <a:t>Unordered Associative container (</a:t>
            </a:r>
            <a:r>
              <a:rPr lang="ko-KR" altLang="en-US" b="1" dirty="0"/>
              <a:t>해시 테이블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unordered_map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en-US" altLang="ko-KR" dirty="0" err="1"/>
              <a:t>unordered_multimap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en-US" altLang="ko-KR" dirty="0" err="1"/>
              <a:t>unordered_set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en-US" altLang="ko-KR" dirty="0" err="1"/>
              <a:t>unordered_multiset</a:t>
            </a:r>
            <a:endParaRPr lang="en-US" altLang="ko-KR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dirty="0" err="1"/>
              <a:t>자료구조별</a:t>
            </a:r>
            <a:r>
              <a:rPr lang="ko-KR" altLang="en-US" sz="4000" b="1" dirty="0"/>
              <a:t> 특징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0" y="1433318"/>
            <a:ext cx="7734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319045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베스트앨범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문제정의하기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48883"/>
            <a:ext cx="830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https://programmers.co.kr/learn/courses/30/lessons/42579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014" y="2186046"/>
            <a:ext cx="892157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베스트앨범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장르별로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곡씩 베스트앨범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r>
              <a:rPr lang="ko-KR" altLang="en-US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: index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노래별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장르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{"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classic", "pop", "classic", "classic", "pop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"}</a:t>
            </a: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index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노래별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재생수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{500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600, 150, 800, 2500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 :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베스트앨범 노래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 {4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1, 3, 0}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조건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속한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노래가 많이 재생된 장르를 먼저 수록합니다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장르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내에서 많이 재생된 노래를 먼저 수록합니다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장르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내에서 재생 횟수가 같은 노래 중에서는 고유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(index)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낮은 노래를 먼저 수록합니다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014" y="4963960"/>
            <a:ext cx="8921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장르별 </a:t>
            </a:r>
            <a:r>
              <a:rPr lang="ko-KR" altLang="en-US" b="1" dirty="0" err="1" smtClean="0"/>
              <a:t>재생수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ym typeface="Wingdings" panose="05000000000000000000" pitchFamily="2" charset="2"/>
              </a:rPr>
              <a:t>장르이름을 키로 하고 장르에 대한 정보를 </a:t>
            </a:r>
            <a:r>
              <a:rPr lang="en-US" altLang="ko-KR" b="1" dirty="0" smtClean="0">
                <a:sym typeface="Wingdings" panose="05000000000000000000" pitchFamily="2" charset="2"/>
              </a:rPr>
              <a:t>Value </a:t>
            </a:r>
            <a:r>
              <a:rPr lang="ko-KR" altLang="en-US" b="1" dirty="0" smtClean="0">
                <a:sym typeface="Wingdings" panose="05000000000000000000" pitchFamily="2" charset="2"/>
              </a:rPr>
              <a:t>로 하는 </a:t>
            </a:r>
            <a:r>
              <a:rPr lang="en-US" altLang="ko-KR" b="1" dirty="0" smtClean="0">
                <a:sym typeface="Wingdings" panose="05000000000000000000" pitchFamily="2" charset="2"/>
              </a:rPr>
              <a:t>map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67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813369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베스트앨범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662632"/>
            <a:ext cx="8507348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1"/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genre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8331402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베스트앨범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6544" y="1625562"/>
            <a:ext cx="8507348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{};</a:t>
            </a:r>
          </a:p>
          <a:p>
            <a:pPr lvl="1"/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GenreVO(</a:t>
            </a:r>
            <a:r>
              <a:rPr lang="sv-SE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songQ.push_back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pushSong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play_cnt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songQ.push_back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genre));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79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3" y="700126"/>
            <a:ext cx="8514259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베스트앨범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로직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1433318"/>
            <a:ext cx="8726818" cy="50013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solution (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b="1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::map&lt;string, </a:t>
            </a:r>
            <a:r>
              <a:rPr lang="en-US" altLang="ko-KR" sz="11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10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</a:t>
            </a:r>
            <a:r>
              <a:rPr lang="en-US" altLang="ko-KR" sz="1100" b="1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100" b="1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for_each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plays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[&amp;](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genresMap.find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genresMap.end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</a:t>
            </a:r>
            <a:r>
              <a:rPr lang="en-US" altLang="ko-KR" sz="11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</a:t>
            </a:r>
            <a:r>
              <a:rPr lang="en-US" altLang="ko-KR" sz="11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</a:t>
            </a:r>
            <a:r>
              <a:rPr lang="en-US" altLang="ko-KR" sz="11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</a:t>
            </a:r>
            <a:r>
              <a:rPr lang="en-US" altLang="ko-KR" sz="11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pushSong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g2;</a:t>
            </a: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for_each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genresMap.begin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genresMap.end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[&amp;g2](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g2.push_back(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.second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);});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::sort(g2.begin(), g2.end(), [&amp;](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)-&gt;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;});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for_each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(g2.begin(), g2.end(), [&amp;](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.songQ.begin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.songQ.end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[&amp;](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)-&gt;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2"/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1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.play_cnt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});</a:t>
            </a:r>
            <a:endParaRPr lang="ko-KR" altLang="en-US" sz="11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1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SongVO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iterator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 =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.songQ.begin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 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genre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.songQ.end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it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</a:t>
            </a:r>
            <a:r>
              <a:rPr lang="en-US" altLang="ko-KR" sz="11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1)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});</a:t>
            </a:r>
          </a:p>
          <a:p>
            <a:pPr lvl="1"/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420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라면공장 </a:t>
            </a:r>
            <a:r>
              <a:rPr lang="en-US" altLang="ko-KR" sz="4000" b="1" dirty="0" smtClean="0"/>
              <a:t>– </a:t>
            </a:r>
            <a:r>
              <a:rPr lang="ko-KR" altLang="en-US" sz="4000" b="1" dirty="0" smtClean="0"/>
              <a:t>문제 정의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384" y="1471583"/>
            <a:ext cx="8544419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하루에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톤씩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 사용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밀가루양과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밀가루를 공급받을 수 있는 날짜리스트와 해당 날짜에 공급받을 수 있는 밀가루 양</a:t>
            </a:r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밀가루를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사용해야하는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기간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</a:p>
          <a:p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입력받아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일동안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몇번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밀가루를 공급 받아야 하는지 계산하여 리턴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: 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stock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밀가루 양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톤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dates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공급받을 수 있는 날짜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오름차순정렬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  <a:r>
              <a:rPr lang="en-US" altLang="ko-KR" dirty="0"/>
              <a:t>{ 4, 10, 15 }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supplies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공급받을 수 있는 밀가루 양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톤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- </a:t>
            </a:r>
            <a:r>
              <a:rPr lang="en-US" altLang="ko-KR" dirty="0"/>
              <a:t>{ 20, 5, 10 }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밀가루를 충분히 공급받는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시기 </a:t>
            </a:r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en-US" altLang="ko-KR" dirty="0"/>
              <a:t>30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 : </a:t>
            </a:r>
            <a:r>
              <a:rPr lang="ko-KR" altLang="en-US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최소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공급 횟수 리턴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964" y="6076069"/>
            <a:ext cx="8921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데이터들이 입력과 동시에 정렬이 되면 좋은 경우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힙</a:t>
            </a:r>
            <a:r>
              <a:rPr lang="en-US" altLang="ko-KR" b="1" dirty="0" smtClean="0">
                <a:sym typeface="Wingdings" panose="05000000000000000000" pitchFamily="2" charset="2"/>
              </a:rPr>
              <a:t>(heap) -&gt;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우선순위큐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보통 이런 문제들은 테스트 케이스에 효율성 테스트가 있다</a:t>
            </a:r>
            <a:r>
              <a:rPr lang="en-US" altLang="ko-KR" b="1" dirty="0" smtClean="0">
                <a:sym typeface="Wingdings" panose="05000000000000000000" pitchFamily="2" charset="2"/>
              </a:rPr>
              <a:t>.(</a:t>
            </a:r>
            <a:r>
              <a:rPr lang="ko-KR" altLang="en-US" b="1" dirty="0" smtClean="0">
                <a:sym typeface="Wingdings" panose="05000000000000000000" pitchFamily="2" charset="2"/>
              </a:rPr>
              <a:t>실행시간 테스트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82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연습문제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/>
              <a:t>라면공장 </a:t>
            </a:r>
            <a:r>
              <a:rPr lang="en-US" altLang="ko-KR" sz="4000" b="1" dirty="0" smtClean="0"/>
              <a:t>– </a:t>
            </a:r>
            <a:r>
              <a:rPr lang="ko-KR" altLang="en-US" sz="4000" b="1" dirty="0" err="1" smtClean="0"/>
              <a:t>로직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1816081"/>
            <a:ext cx="8603251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solution42629(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supplies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0;</a:t>
            </a:r>
          </a:p>
          <a:p>
            <a:pPr lvl="1"/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밀가루가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떨어지기전에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공급가능한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날짜가 오면 기록했다가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밀가루가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떨어졌을때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기록한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날짜중에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큰 공급량을 뺀다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이것을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동안 반복한다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priority_queue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</a:t>
            </a:r>
            <a:r>
              <a:rPr lang="nn-NO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didx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pq.push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supplies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didx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{</a:t>
            </a:r>
          </a:p>
          <a:p>
            <a:pPr lvl="3"/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pq.top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pq.pop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answer++;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83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문제풀이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쇠막대기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433318"/>
            <a:ext cx="8050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https://programmers.co.kr/learn/courses/30/lessons/42585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64803" y="3183834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같이 풀기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 올리기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1028700" lvl="1" indent="-571500">
              <a:buFontTx/>
              <a:buChar char="-"/>
            </a:pP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첫번째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커밋</a:t>
            </a:r>
            <a:r>
              <a:rPr lang="ko-KR" altLang="en-US" sz="2000" b="1" spc="-150" dirty="0" smtClean="0">
                <a:solidFill>
                  <a:schemeClr val="accent4">
                    <a:lumMod val="50000"/>
                  </a:schemeClr>
                </a:solidFill>
              </a:rPr>
              <a:t> 참고 </a:t>
            </a:r>
            <a:endParaRPr lang="en-US" altLang="ko-KR" sz="2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발표해보기</a:t>
            </a:r>
            <a:endParaRPr lang="en-US" altLang="ko-KR" sz="4000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코드리뷰해보기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더맵게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2384788"/>
            <a:ext cx="84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https://programmers.co.kr/learn/courses/30/lessons/42626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en-US" altLang="ko-KR" sz="1800" dirty="0" err="1" smtClean="0"/>
              <a:t>Git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자료구조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array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 vector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linked-list &amp; double linked-list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stack &amp; queue</a:t>
            </a:r>
          </a:p>
          <a:p>
            <a:pPr marL="400050" lvl="1" indent="180975"/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map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 hash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Heap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priority_queue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tree &amp; </a:t>
            </a:r>
            <a:r>
              <a:rPr lang="en-US" altLang="ko-KR" sz="14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btree</a:t>
            </a:r>
            <a:endParaRPr lang="en-US" altLang="ko-KR" sz="1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en-US" altLang="ko-KR" sz="1400" strike="sngStrike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0350" y="1433318"/>
            <a:ext cx="6807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://github.com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가입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원격 서버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버전 관리 프로그램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분산버전관리 프로그램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변경 이력을 변경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관리 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변경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관리되는 이력을 여러 개의 원격 서버에 전송하여 저장할 수 있는 구조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commit –m ‘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’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fetch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merge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ko-KR" altLang="en-US" dirty="0" err="1" smtClean="0"/>
              <a:t>브런치이름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ko-KR" altLang="en-US" dirty="0" err="1" smtClean="0"/>
              <a:t>브런치이름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기타등등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68" y="3237471"/>
            <a:ext cx="4145134" cy="34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레파지토리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7" y="1629127"/>
            <a:ext cx="7244007" cy="3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17" y="1433318"/>
            <a:ext cx="7761973" cy="495959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Github </a:t>
            </a:r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</a:rPr>
              <a:t>레파지토리 생성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연결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1052"/>
            <a:ext cx="5623690" cy="31078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192" y="5855372"/>
            <a:ext cx="890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원격 </a:t>
            </a:r>
            <a:r>
              <a:rPr lang="ko-KR" altLang="en-US" b="1" dirty="0" err="1" smtClean="0"/>
              <a:t>레파지토리로부터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clone </a:t>
            </a:r>
          </a:p>
          <a:p>
            <a:pPr marL="1200150" lvl="2" indent="-285750">
              <a:buFontTx/>
              <a:buChar char="-"/>
            </a:pPr>
            <a:r>
              <a:rPr lang="en-US" altLang="ko-KR" b="1" dirty="0" err="1" smtClean="0"/>
              <a:t>git</a:t>
            </a:r>
            <a:r>
              <a:rPr lang="en-US" altLang="ko-KR" b="1" dirty="0" smtClean="0"/>
              <a:t> clone </a:t>
            </a:r>
            <a:r>
              <a:rPr lang="ko-KR" altLang="en-US" b="1" dirty="0" smtClean="0"/>
              <a:t>주소 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레파지토리에</a:t>
            </a:r>
            <a:r>
              <a:rPr lang="ko-KR" altLang="en-US" dirty="0" smtClean="0"/>
              <a:t> 원격 </a:t>
            </a:r>
            <a:r>
              <a:rPr lang="ko-KR" altLang="en-US" dirty="0" err="1" smtClean="0"/>
              <a:t>레파지토리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412" y="3756454"/>
            <a:ext cx="5920002" cy="19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20190702.md 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첫번째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커밋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38419" y="1740572"/>
            <a:ext cx="89092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 b="1" dirty="0" smtClean="0"/>
              <a:t>작업 </a:t>
            </a:r>
            <a:r>
              <a:rPr lang="ko-KR" altLang="en-US" b="1" dirty="0" err="1" smtClean="0"/>
              <a:t>디렉토리에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20190702.md </a:t>
            </a:r>
            <a:r>
              <a:rPr lang="ko-KR" altLang="en-US" b="1" dirty="0" smtClean="0"/>
              <a:t>파일 생성</a:t>
            </a:r>
            <a:endParaRPr lang="en-US" altLang="ko-KR" b="1" dirty="0" smtClean="0"/>
          </a:p>
          <a:p>
            <a:pPr marL="1200150" lvl="2" indent="-285750">
              <a:buFontTx/>
              <a:buChar char="-"/>
            </a:pPr>
            <a:r>
              <a:rPr lang="en-US" altLang="ko-KR" b="1" dirty="0" smtClean="0"/>
              <a:t>* md (MARK DOWN) 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hlinkClick r:id="rId3"/>
              </a:rPr>
              <a:t>https://heropy.blog/2017/09/30/markdown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20190702.md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status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commit –m ‘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‘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  <a:endParaRPr lang="ko-KR" altLang="en-US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28" y="2764566"/>
            <a:ext cx="402907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06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자료구조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538583"/>
            <a:ext cx="8507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+mj-lt"/>
              </a:rPr>
              <a:t>컨테이너 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: </a:t>
            </a:r>
            <a:r>
              <a:rPr lang="ko-KR" altLang="en-US" dirty="0" err="1">
                <a:solidFill>
                  <a:srgbClr val="666666"/>
                </a:solidFill>
                <a:latin typeface="+mj-lt"/>
              </a:rPr>
              <a:t>기본자료형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rgbClr val="666666"/>
                </a:solidFill>
                <a:latin typeface="+mj-lt"/>
              </a:rPr>
              <a:t>int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등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과 유저 정의 </a:t>
            </a:r>
            <a:r>
              <a:rPr lang="ko-KR" altLang="en-US" dirty="0" err="1">
                <a:solidFill>
                  <a:srgbClr val="666666"/>
                </a:solidFill>
                <a:latin typeface="+mj-lt"/>
              </a:rPr>
              <a:t>자료형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rgbClr val="666666"/>
                </a:solidFill>
                <a:latin typeface="+mj-lt"/>
              </a:rPr>
              <a:t>struct</a:t>
            </a:r>
            <a:r>
              <a:rPr lang="en-US" altLang="ko-KR" dirty="0">
                <a:solidFill>
                  <a:srgbClr val="666666"/>
                </a:solidFill>
                <a:latin typeface="+mj-lt"/>
              </a:rPr>
              <a:t> / class)</a:t>
            </a:r>
            <a:r>
              <a:rPr lang="ko-KR" altLang="en-US" dirty="0">
                <a:solidFill>
                  <a:srgbClr val="666666"/>
                </a:solidFill>
                <a:latin typeface="+mj-lt"/>
              </a:rPr>
              <a:t>을 담는 일종의 </a:t>
            </a:r>
            <a:r>
              <a:rPr lang="ko-KR" altLang="en-US" dirty="0" smtClean="0">
                <a:solidFill>
                  <a:srgbClr val="666666"/>
                </a:solidFill>
                <a:latin typeface="+mj-lt"/>
              </a:rPr>
              <a:t>자료구조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803" y="2271775"/>
            <a:ext cx="85142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66666"/>
                </a:solidFill>
              </a:rPr>
              <a:t>컨테이너 종류 </a:t>
            </a:r>
            <a:r>
              <a:rPr lang="en-US" altLang="ko-KR" b="1" dirty="0">
                <a:solidFill>
                  <a:srgbClr val="666666"/>
                </a:solidFill>
              </a:rPr>
              <a:t>: </a:t>
            </a:r>
            <a:r>
              <a:rPr lang="ko-KR" altLang="en-US" b="1" dirty="0">
                <a:solidFill>
                  <a:srgbClr val="666666"/>
                </a:solidFill>
              </a:rPr>
              <a:t>자료의 구조로 구분</a:t>
            </a:r>
            <a:endParaRPr lang="ko-KR" altLang="en-US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1. </a:t>
            </a:r>
            <a:r>
              <a:rPr lang="ko-KR" altLang="en-US" dirty="0">
                <a:solidFill>
                  <a:srgbClr val="666666"/>
                </a:solidFill>
              </a:rPr>
              <a:t>시퀀스 컨테이너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일반적인 자료구조와 동일형태 </a:t>
            </a:r>
            <a:r>
              <a:rPr lang="en-US" altLang="ko-KR" dirty="0">
                <a:solidFill>
                  <a:srgbClr val="666666"/>
                </a:solidFill>
              </a:rPr>
              <a:t>(vector / list / string / </a:t>
            </a:r>
            <a:r>
              <a:rPr lang="en-US" altLang="ko-KR" dirty="0" err="1">
                <a:solidFill>
                  <a:srgbClr val="666666"/>
                </a:solidFill>
              </a:rPr>
              <a:t>deque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  <a:r>
              <a:rPr lang="ko-KR" altLang="en-US" dirty="0">
                <a:solidFill>
                  <a:srgbClr val="666666"/>
                </a:solidFill>
              </a:rPr>
              <a:t>등</a:t>
            </a:r>
            <a:r>
              <a:rPr lang="en-US" altLang="ko-KR" dirty="0">
                <a:solidFill>
                  <a:srgbClr val="666666"/>
                </a:solidFill>
              </a:rPr>
              <a:t>..)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자료를 입력한 순서대로 저장하기 </a:t>
            </a:r>
            <a:r>
              <a:rPr lang="ko-KR" altLang="en-US" dirty="0" err="1">
                <a:solidFill>
                  <a:srgbClr val="666666"/>
                </a:solidFill>
              </a:rPr>
              <a:t>떄문에</a:t>
            </a:r>
            <a:r>
              <a:rPr lang="ko-KR" altLang="en-US" dirty="0">
                <a:solidFill>
                  <a:srgbClr val="666666"/>
                </a:solidFill>
              </a:rPr>
              <a:t> 저장</a:t>
            </a:r>
            <a:r>
              <a:rPr lang="en-US" altLang="ko-KR" dirty="0">
                <a:solidFill>
                  <a:srgbClr val="666666"/>
                </a:solidFill>
              </a:rPr>
              <a:t>, </a:t>
            </a:r>
            <a:r>
              <a:rPr lang="ko-KR" altLang="en-US" dirty="0">
                <a:solidFill>
                  <a:srgbClr val="666666"/>
                </a:solidFill>
              </a:rPr>
              <a:t>검색</a:t>
            </a:r>
            <a:r>
              <a:rPr lang="en-US" altLang="ko-KR" dirty="0">
                <a:solidFill>
                  <a:srgbClr val="666666"/>
                </a:solidFill>
              </a:rPr>
              <a:t>, </a:t>
            </a:r>
            <a:r>
              <a:rPr lang="ko-KR" altLang="en-US" dirty="0">
                <a:solidFill>
                  <a:srgbClr val="666666"/>
                </a:solidFill>
              </a:rPr>
              <a:t>알고리즘에 불리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 </a:t>
            </a:r>
            <a:r>
              <a:rPr lang="en-US" altLang="ko-KR" dirty="0">
                <a:solidFill>
                  <a:srgbClr val="666666"/>
                </a:solidFill>
              </a:rPr>
              <a:t>-&gt; </a:t>
            </a:r>
            <a:r>
              <a:rPr lang="ko-KR" altLang="en-US" dirty="0" err="1">
                <a:solidFill>
                  <a:srgbClr val="666666"/>
                </a:solidFill>
              </a:rPr>
              <a:t>많지않은양의</a:t>
            </a:r>
            <a:r>
              <a:rPr lang="ko-KR" altLang="en-US" dirty="0">
                <a:solidFill>
                  <a:srgbClr val="666666"/>
                </a:solidFill>
              </a:rPr>
              <a:t> 자료 </a:t>
            </a:r>
            <a:r>
              <a:rPr lang="en-US" altLang="ko-KR" dirty="0">
                <a:solidFill>
                  <a:srgbClr val="666666"/>
                </a:solidFill>
              </a:rPr>
              <a:t>/ </a:t>
            </a:r>
            <a:r>
              <a:rPr lang="ko-KR" altLang="en-US" dirty="0">
                <a:solidFill>
                  <a:srgbClr val="666666"/>
                </a:solidFill>
              </a:rPr>
              <a:t>검색속도 중요하지 </a:t>
            </a:r>
            <a:r>
              <a:rPr lang="ko-KR" altLang="en-US" dirty="0" err="1">
                <a:solidFill>
                  <a:srgbClr val="666666"/>
                </a:solidFill>
              </a:rPr>
              <a:t>않은경우</a:t>
            </a:r>
            <a:r>
              <a:rPr lang="ko-KR" altLang="en-US" dirty="0">
                <a:solidFill>
                  <a:srgbClr val="666666"/>
                </a:solidFill>
              </a:rPr>
              <a:t> 사용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/>
            </a:r>
            <a:br>
              <a:rPr lang="ko-KR" altLang="en-US" dirty="0">
                <a:solidFill>
                  <a:srgbClr val="666666"/>
                </a:solidFill>
              </a:rPr>
            </a:br>
            <a:endParaRPr lang="ko-KR" altLang="en-US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2. </a:t>
            </a:r>
            <a:r>
              <a:rPr lang="ko-KR" altLang="en-US" dirty="0">
                <a:solidFill>
                  <a:srgbClr val="666666"/>
                </a:solidFill>
              </a:rPr>
              <a:t>연관 컨테이너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일정규칙에 따라 자료를 조직화하여 저장</a:t>
            </a:r>
            <a:r>
              <a:rPr lang="en-US" altLang="ko-KR" dirty="0">
                <a:solidFill>
                  <a:srgbClr val="666666"/>
                </a:solidFill>
              </a:rPr>
              <a:t>(set / map / </a:t>
            </a:r>
            <a:r>
              <a:rPr lang="en-US" altLang="ko-KR" dirty="0" err="1">
                <a:solidFill>
                  <a:srgbClr val="666666"/>
                </a:solidFill>
              </a:rPr>
              <a:t>multiset</a:t>
            </a:r>
            <a:r>
              <a:rPr lang="en-US" altLang="ko-KR" dirty="0">
                <a:solidFill>
                  <a:srgbClr val="666666"/>
                </a:solidFill>
              </a:rPr>
              <a:t> / </a:t>
            </a:r>
            <a:r>
              <a:rPr lang="en-US" altLang="ko-KR" dirty="0" err="1">
                <a:solidFill>
                  <a:srgbClr val="666666"/>
                </a:solidFill>
              </a:rPr>
              <a:t>multimap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  <a:r>
              <a:rPr lang="ko-KR" altLang="en-US" dirty="0">
                <a:solidFill>
                  <a:srgbClr val="666666"/>
                </a:solidFill>
              </a:rPr>
              <a:t>등</a:t>
            </a:r>
            <a:r>
              <a:rPr lang="en-US" altLang="ko-KR" dirty="0">
                <a:solidFill>
                  <a:srgbClr val="666666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자료를 정렬하여 저장하기 </a:t>
            </a:r>
            <a:r>
              <a:rPr lang="ko-KR" altLang="en-US" dirty="0" err="1">
                <a:solidFill>
                  <a:srgbClr val="666666"/>
                </a:solidFill>
              </a:rPr>
              <a:t>떄문에</a:t>
            </a:r>
            <a:r>
              <a:rPr lang="ko-KR" altLang="en-US" dirty="0">
                <a:solidFill>
                  <a:srgbClr val="666666"/>
                </a:solidFill>
              </a:rPr>
              <a:t> 검색 유리</a:t>
            </a:r>
          </a:p>
          <a:p>
            <a:r>
              <a:rPr lang="ko-KR" altLang="en-US" dirty="0">
                <a:solidFill>
                  <a:srgbClr val="666666"/>
                </a:solidFill>
              </a:rPr>
              <a:t> </a:t>
            </a:r>
            <a:r>
              <a:rPr lang="en-US" altLang="ko-KR" dirty="0">
                <a:solidFill>
                  <a:srgbClr val="666666"/>
                </a:solidFill>
              </a:rPr>
              <a:t>-&gt; </a:t>
            </a:r>
            <a:r>
              <a:rPr lang="ko-KR" altLang="en-US" dirty="0" err="1">
                <a:solidFill>
                  <a:srgbClr val="666666"/>
                </a:solidFill>
              </a:rPr>
              <a:t>많은양의</a:t>
            </a:r>
            <a:r>
              <a:rPr lang="ko-KR" altLang="en-US" dirty="0">
                <a:solidFill>
                  <a:srgbClr val="666666"/>
                </a:solidFill>
              </a:rPr>
              <a:t> 자료 </a:t>
            </a:r>
            <a:r>
              <a:rPr lang="en-US" altLang="ko-KR" dirty="0">
                <a:solidFill>
                  <a:srgbClr val="666666"/>
                </a:solidFill>
              </a:rPr>
              <a:t>/ </a:t>
            </a:r>
            <a:r>
              <a:rPr lang="ko-KR" altLang="en-US" dirty="0" err="1">
                <a:solidFill>
                  <a:srgbClr val="666666"/>
                </a:solidFill>
              </a:rPr>
              <a:t>빠른검색</a:t>
            </a:r>
            <a:endParaRPr lang="ko-KR" altLang="en-US" dirty="0">
              <a:solidFill>
                <a:srgbClr val="666666"/>
              </a:solidFill>
            </a:endParaRPr>
          </a:p>
          <a:p>
            <a:r>
              <a:rPr lang="ko-KR" altLang="en-US" dirty="0">
                <a:solidFill>
                  <a:srgbClr val="666666"/>
                </a:solidFill>
              </a:rPr>
              <a:t/>
            </a:r>
            <a:br>
              <a:rPr lang="ko-KR" altLang="en-US" dirty="0">
                <a:solidFill>
                  <a:srgbClr val="666666"/>
                </a:solidFill>
              </a:rPr>
            </a:br>
            <a:endParaRPr lang="ko-KR" altLang="en-US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3. </a:t>
            </a:r>
            <a:r>
              <a:rPr lang="ko-KR" altLang="en-US" dirty="0">
                <a:solidFill>
                  <a:srgbClr val="666666"/>
                </a:solidFill>
              </a:rPr>
              <a:t>어댑터 컨테이너</a:t>
            </a:r>
          </a:p>
          <a:p>
            <a:r>
              <a:rPr lang="ko-KR" altLang="en-US" dirty="0" smtClean="0">
                <a:solidFill>
                  <a:srgbClr val="666666"/>
                </a:solidFill>
              </a:rPr>
              <a:t>다른 컨테이너를 </a:t>
            </a:r>
            <a:r>
              <a:rPr lang="ko-KR" altLang="en-US" dirty="0">
                <a:solidFill>
                  <a:srgbClr val="666666"/>
                </a:solidFill>
              </a:rPr>
              <a:t>변형시켜 </a:t>
            </a:r>
            <a:r>
              <a:rPr lang="ko-KR" altLang="en-US" dirty="0" err="1">
                <a:solidFill>
                  <a:srgbClr val="666666"/>
                </a:solidFill>
              </a:rPr>
              <a:t>스택</a:t>
            </a:r>
            <a:r>
              <a:rPr lang="ko-KR" altLang="en-US" dirty="0">
                <a:solidFill>
                  <a:srgbClr val="666666"/>
                </a:solidFill>
              </a:rPr>
              <a:t> 큐 우선순위 큐 형태로 저장</a:t>
            </a:r>
            <a:r>
              <a:rPr lang="en-US" altLang="ko-KR" dirty="0">
                <a:solidFill>
                  <a:srgbClr val="666666"/>
                </a:solidFill>
              </a:rPr>
              <a:t>(queue, stack </a:t>
            </a:r>
            <a:r>
              <a:rPr lang="ko-KR" altLang="en-US" dirty="0" smtClean="0">
                <a:solidFill>
                  <a:srgbClr val="666666"/>
                </a:solidFill>
              </a:rPr>
              <a:t>등</a:t>
            </a:r>
            <a:r>
              <a:rPr lang="en-US" altLang="ko-KR" dirty="0" smtClean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2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17945</TotalTime>
  <Words>979</Words>
  <Application>Microsoft Office PowerPoint</Application>
  <PresentationFormat>화면 슬라이드 쇼(4:3)</PresentationFormat>
  <Paragraphs>244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돋움체</vt:lpstr>
      <vt:lpstr>맑은 고딕</vt:lpstr>
      <vt:lpstr>Wingdings</vt:lpstr>
      <vt:lpstr>나눔고딕</vt:lpstr>
      <vt:lpstr>Arial</vt:lpstr>
      <vt:lpstr>Office 테마</vt:lpstr>
      <vt:lpstr>   취업대비 코딩 테스트 실습 #2 </vt:lpstr>
      <vt:lpstr>PowerPoint 프레젠테이션</vt:lpstr>
      <vt:lpstr>강의소개</vt:lpstr>
      <vt:lpstr>Github</vt:lpstr>
      <vt:lpstr>Github 레파지토리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908</cp:revision>
  <cp:lastPrinted>2015-07-01T03:29:24Z</cp:lastPrinted>
  <dcterms:created xsi:type="dcterms:W3CDTF">2011-08-24T01:05:33Z</dcterms:created>
  <dcterms:modified xsi:type="dcterms:W3CDTF">2019-07-01T23:17:46Z</dcterms:modified>
</cp:coreProperties>
</file>