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415" r:id="rId3"/>
    <p:sldId id="282" r:id="rId4"/>
    <p:sldId id="416" r:id="rId5"/>
    <p:sldId id="417" r:id="rId6"/>
    <p:sldId id="409" r:id="rId7"/>
    <p:sldId id="410" r:id="rId8"/>
    <p:sldId id="411" r:id="rId9"/>
    <p:sldId id="418" r:id="rId10"/>
    <p:sldId id="412" r:id="rId11"/>
    <p:sldId id="413" r:id="rId12"/>
    <p:sldId id="419" r:id="rId13"/>
    <p:sldId id="420" r:id="rId14"/>
    <p:sldId id="421" r:id="rId15"/>
    <p:sldId id="398" r:id="rId16"/>
    <p:sldId id="399" r:id="rId17"/>
    <p:sldId id="406" r:id="rId18"/>
    <p:sldId id="408" r:id="rId19"/>
    <p:sldId id="402" r:id="rId20"/>
    <p:sldId id="403" r:id="rId21"/>
    <p:sldId id="278" r:id="rId2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1129" autoAdjust="0"/>
  </p:normalViewPr>
  <p:slideViewPr>
    <p:cSldViewPr snapToGrid="0">
      <p:cViewPr>
        <p:scale>
          <a:sx n="100" d="100"/>
          <a:sy n="100" d="100"/>
        </p:scale>
        <p:origin x="1902" y="21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8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3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7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81%90(%EC%9E%90%EB%A3%8C%EA%B5%AC%EC%A1%B0)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ydntmd.tistory.com/103" TargetMode="External"/><Relationship Id="rId2" Type="http://schemas.openxmlformats.org/officeDocument/2006/relationships/hyperlink" Target="https://namu.wiki/w/%EB%8B%A4%EC%9D%B5%EC%8A%A4%ED%8A%B8%EB%9D%BC%20%EC%95%8C%EA%B3%A0%EB%A6%AC%EC%A6%98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ctorydntmd.tistory.com/106" TargetMode="External"/><Relationship Id="rId4" Type="http://schemas.openxmlformats.org/officeDocument/2006/relationships/hyperlink" Target="https://victorydntmd.tistory.com/1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31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31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GDG-SongDo/events/262774007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3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7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7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#5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트리 </a:t>
            </a:r>
            <a:r>
              <a:rPr lang="en-US" altLang="ko-KR" dirty="0" smtClean="0"/>
              <a:t>(BST)</a:t>
            </a:r>
            <a:endParaRPr lang="ko-KR" altLang="en-US" dirty="0"/>
          </a:p>
        </p:txBody>
      </p:sp>
      <p:pic>
        <p:nvPicPr>
          <p:cNvPr id="2050" name="Picture 2" descr="íì¼:external/upload.wikimedia.org/300px-Binary_search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17638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" y="4151009"/>
            <a:ext cx="8390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dirty="0" smtClean="0"/>
              <a:t>부모 보다 </a:t>
            </a:r>
            <a:r>
              <a:rPr lang="ko-KR" altLang="en-US" dirty="0" err="1" smtClean="0"/>
              <a:t>작은것은</a:t>
            </a:r>
            <a:r>
              <a:rPr lang="ko-KR" altLang="en-US" dirty="0" smtClean="0"/>
              <a:t> 왼쪽</a:t>
            </a:r>
            <a:r>
              <a:rPr lang="en-US" altLang="ko-KR" dirty="0"/>
              <a:t> </a:t>
            </a:r>
            <a:r>
              <a:rPr lang="ko-KR" altLang="en-US" dirty="0" smtClean="0"/>
              <a:t>자식으로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큰것은</a:t>
            </a:r>
            <a:r>
              <a:rPr lang="ko-KR" altLang="en-US" dirty="0" smtClean="0"/>
              <a:t> 오른쪽 자식으로 보냄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균형잡힌</a:t>
            </a:r>
            <a:r>
              <a:rPr lang="ko-KR" altLang="en-US" dirty="0" smtClean="0"/>
              <a:t> 이진 탐색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만드는 여러 방법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b="1" dirty="0"/>
              <a:t>AVL-tree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/>
              <a:t>Red-black </a:t>
            </a:r>
            <a:r>
              <a:rPr lang="en-US" altLang="ko-KR" b="1" dirty="0" smtClean="0"/>
              <a:t>tree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균형잡힌</a:t>
            </a:r>
            <a:r>
              <a:rPr lang="ko-KR" altLang="en-US" dirty="0" smtClean="0"/>
              <a:t> 이진 탐색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연산에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대신 삽입과 </a:t>
            </a:r>
            <a:r>
              <a:rPr lang="ko-KR" altLang="en-US" dirty="0" err="1" smtClean="0"/>
              <a:t>삭제때</a:t>
            </a:r>
            <a:r>
              <a:rPr lang="ko-KR" altLang="en-US" dirty="0" smtClean="0"/>
              <a:t> 재배치가 일어날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중위순회하면</a:t>
            </a:r>
            <a:r>
              <a:rPr lang="ko-KR" altLang="en-US" dirty="0" smtClean="0"/>
              <a:t> 정렬된 순서로 순회한다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9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깊이 우선 </a:t>
            </a:r>
            <a:r>
              <a:rPr lang="ko-KR" altLang="en-US" dirty="0" smtClean="0"/>
              <a:t>탐색 </a:t>
            </a:r>
            <a:r>
              <a:rPr lang="en-US" altLang="ko-KR" dirty="0" smtClean="0"/>
              <a:t>/ </a:t>
            </a:r>
            <a:r>
              <a:rPr lang="ko-KR" altLang="en-US" dirty="0"/>
              <a:t>넓이 우선 탐색</a:t>
            </a:r>
            <a:endParaRPr lang="ko-KR" altLang="en-US" dirty="0"/>
          </a:p>
        </p:txBody>
      </p:sp>
      <p:pic>
        <p:nvPicPr>
          <p:cNvPr id="1030" name="Picture 6" descr="íì¼:external/blog.hackerearth.com/dfsbfs_animation_final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77269"/>
            <a:ext cx="6096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3632" y="544909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</a:rPr>
              <a:t>BFS</a:t>
            </a:r>
            <a:r>
              <a:rPr lang="ko-KR" altLang="en-US" dirty="0">
                <a:solidFill>
                  <a:srgbClr val="373A3C"/>
                </a:solidFill>
              </a:rPr>
              <a:t>는 재귀 호출</a:t>
            </a:r>
            <a:r>
              <a:rPr lang="en-US" altLang="ko-KR" dirty="0">
                <a:solidFill>
                  <a:srgbClr val="373A3C"/>
                </a:solidFill>
              </a:rPr>
              <a:t>(Recursion Call)</a:t>
            </a:r>
            <a:r>
              <a:rPr lang="ko-KR" altLang="en-US" dirty="0">
                <a:solidFill>
                  <a:srgbClr val="373A3C"/>
                </a:solidFill>
              </a:rPr>
              <a:t>을 이용하여 소스 코드로 구현하는 </a:t>
            </a:r>
            <a:r>
              <a:rPr lang="en-US" altLang="ko-KR" dirty="0">
                <a:solidFill>
                  <a:srgbClr val="373A3C"/>
                </a:solidFill>
              </a:rPr>
              <a:t>DFS</a:t>
            </a:r>
            <a:r>
              <a:rPr lang="ko-KR" altLang="en-US" dirty="0">
                <a:solidFill>
                  <a:srgbClr val="373A3C"/>
                </a:solidFill>
              </a:rPr>
              <a:t>와는 달리</a:t>
            </a:r>
            <a:r>
              <a:rPr lang="en-US" altLang="ko-KR" dirty="0">
                <a:solidFill>
                  <a:srgbClr val="373A3C"/>
                </a:solidFill>
              </a:rPr>
              <a:t>, </a:t>
            </a:r>
            <a:r>
              <a:rPr lang="ko-KR" altLang="en-US" dirty="0">
                <a:solidFill>
                  <a:srgbClr val="373A3C"/>
                </a:solidFill>
              </a:rPr>
              <a:t>자료 구조 </a:t>
            </a:r>
            <a:r>
              <a:rPr lang="en-US" altLang="ko-KR" dirty="0">
                <a:solidFill>
                  <a:srgbClr val="0275D8"/>
                </a:solidFill>
                <a:hlinkClick r:id="rId3" tooltip="큐(자료구조)"/>
              </a:rPr>
              <a:t>Queue</a:t>
            </a:r>
            <a:r>
              <a:rPr lang="ko-KR" altLang="en-US" dirty="0">
                <a:solidFill>
                  <a:srgbClr val="373A3C"/>
                </a:solidFill>
              </a:rPr>
              <a:t>를 사용하는 경우가 </a:t>
            </a:r>
            <a:r>
              <a:rPr lang="ko-KR" altLang="en-US" dirty="0" smtClean="0">
                <a:solidFill>
                  <a:srgbClr val="373A3C"/>
                </a:solidFill>
              </a:rPr>
              <a:t>일반적</a:t>
            </a:r>
            <a:r>
              <a:rPr lang="en-US" altLang="ko-KR" dirty="0" smtClean="0">
                <a:solidFill>
                  <a:srgbClr val="373A3C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39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신장트리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그래프 </a:t>
            </a:r>
            <a:r>
              <a:rPr lang="ko-KR" altLang="en-US" dirty="0"/>
              <a:t>의 </a:t>
            </a:r>
            <a:r>
              <a:rPr lang="ko-KR" altLang="en-US" dirty="0" err="1"/>
              <a:t>부그래프</a:t>
            </a:r>
            <a:r>
              <a:rPr lang="en-US" altLang="ko-KR" dirty="0"/>
              <a:t>(</a:t>
            </a:r>
            <a:r>
              <a:rPr lang="en-US" altLang="ko-KR" dirty="0" err="1"/>
              <a:t>subgraph</a:t>
            </a:r>
            <a:r>
              <a:rPr lang="en-US" altLang="ko-KR" dirty="0"/>
              <a:t>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의 모든 정점이 </a:t>
            </a:r>
            <a:r>
              <a:rPr lang="ko-KR" altLang="en-US" dirty="0" err="1"/>
              <a:t>트리의</a:t>
            </a:r>
            <a:r>
              <a:rPr lang="ko-KR" altLang="en-US" dirty="0"/>
              <a:t> 정점인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80" name="Picture 8" descr="http://web.skhu.ac.kr/~mckim1/Lecture/DS/dna/class09/class09_image/class09_04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16399"/>
            <a:ext cx="36957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eb.skhu.ac.kr/~mckim1/Lecture/DS/dna/class09/class09_image/class09_04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206750"/>
            <a:ext cx="3790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최소비용신장트리</a:t>
            </a:r>
            <a:endParaRPr lang="ko-KR" altLang="en-US" dirty="0"/>
          </a:p>
        </p:txBody>
      </p:sp>
      <p:pic>
        <p:nvPicPr>
          <p:cNvPr id="7" name="Picture 4" descr="http://web.skhu.ac.kr/~mckim1/Lecture/DS/dna/class09/class09_image/class09_05_02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417638"/>
            <a:ext cx="31908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5176837"/>
            <a:ext cx="4324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3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최단경로 찾기 알고리즘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hlinkClick r:id="rId2"/>
              </a:rPr>
              <a:t>SSP </a:t>
            </a:r>
            <a:r>
              <a:rPr lang="en-US" altLang="ko-KR" dirty="0">
                <a:hlinkClick r:id="rId3"/>
              </a:rPr>
              <a:t> (Single Source Shortest Path)</a:t>
            </a:r>
            <a:endParaRPr lang="en-US" altLang="ko-KR" b="1" dirty="0" smtClean="0">
              <a:hlinkClick r:id="rId2"/>
            </a:endParaRPr>
          </a:p>
          <a:p>
            <a:pPr lvl="2"/>
            <a:r>
              <a:rPr lang="ko-KR" altLang="en-US" b="1" dirty="0" err="1" smtClean="0">
                <a:hlinkClick r:id="rId2"/>
              </a:rPr>
              <a:t>다익스트라</a:t>
            </a:r>
            <a:r>
              <a:rPr lang="ko-KR" altLang="en-US" b="1" dirty="0" smtClean="0">
                <a:hlinkClick r:id="rId2"/>
              </a:rPr>
              <a:t> 알고리즘</a:t>
            </a:r>
            <a:endParaRPr lang="en-US" altLang="ko-KR" b="1" dirty="0" smtClean="0"/>
          </a:p>
          <a:p>
            <a:pPr lvl="2"/>
            <a:r>
              <a:rPr lang="en-US" altLang="ko-KR" b="1" dirty="0"/>
              <a:t>Bellman-Ford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ASP (</a:t>
            </a:r>
            <a:r>
              <a:rPr lang="en-US" altLang="ko-KR" dirty="0">
                <a:hlinkClick r:id="rId5"/>
              </a:rPr>
              <a:t>All Pairs Shortest Path </a:t>
            </a:r>
            <a:r>
              <a:rPr lang="en-US" altLang="ko-KR" dirty="0" smtClean="0">
                <a:hlinkClick r:id="rId5"/>
              </a:rPr>
              <a:t>)</a:t>
            </a:r>
            <a:endParaRPr lang="en-US" altLang="ko-KR" dirty="0" smtClean="0"/>
          </a:p>
          <a:p>
            <a:pPr lvl="2"/>
            <a:r>
              <a:rPr lang="en-US" altLang="ko-KR" b="1" dirty="0"/>
              <a:t>Shortest Paths and Matrix </a:t>
            </a:r>
            <a:r>
              <a:rPr lang="en-US" altLang="ko-KR" b="1" dirty="0" smtClean="0"/>
              <a:t>Multiplication</a:t>
            </a:r>
          </a:p>
          <a:p>
            <a:pPr lvl="2"/>
            <a:r>
              <a:rPr lang="en-US" altLang="ko-KR" b="1" dirty="0" smtClean="0"/>
              <a:t>Floyd-</a:t>
            </a:r>
            <a:r>
              <a:rPr lang="en-US" altLang="ko-KR" b="1" dirty="0" err="1" smtClean="0"/>
              <a:t>warshall</a:t>
            </a:r>
            <a:r>
              <a:rPr lang="en-US" altLang="ko-KR" b="1" dirty="0"/>
              <a:t> </a:t>
            </a:r>
            <a:endParaRPr lang="en-US" altLang="ko-KR" dirty="0" smtClean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936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319045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/>
              <a:t>네트워크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문제정의하기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48883"/>
            <a:ext cx="830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https://programmers.co.kr/learn/courses/30/lessons/43162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014" y="2186046"/>
            <a:ext cx="8921578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: </a:t>
            </a:r>
          </a:p>
          <a:p>
            <a:pPr lvl="1"/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 수 </a:t>
            </a:r>
          </a:p>
          <a:p>
            <a:pPr lvl="1"/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 정보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computers[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][j] = 1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번째와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번째가 연결되어 있음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computers[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항상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endParaRPr lang="en-US" altLang="ko-KR" sz="16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 : </a:t>
            </a:r>
            <a:r>
              <a:rPr lang="ko-KR" altLang="en-US" sz="16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네트웍</a:t>
            </a:r>
            <a:r>
              <a:rPr lang="ko-KR" altLang="en-US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 리턴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몇개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그래프가 나오는가</a:t>
            </a:r>
            <a:r>
              <a:rPr lang="en-US" altLang="ko-KR" sz="16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?)</a:t>
            </a:r>
          </a:p>
          <a:p>
            <a:endParaRPr lang="en-US" altLang="ko-KR" sz="16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bfs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depth first search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노드와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연결된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노드부터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탐색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bfs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Breadth first search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입력순서의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노드와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연결된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노드부터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탐색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(queue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이용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7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813369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네트워크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544" y="1522699"/>
            <a:ext cx="840600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</a:t>
            </a:r>
          </a:p>
          <a:p>
            <a:pPr lvl="3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0;</a:t>
            </a:r>
          </a:p>
          <a:p>
            <a:pPr lvl="1"/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answer++;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computers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isVisitVec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9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여행경로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문제 정의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384" y="1677312"/>
            <a:ext cx="854441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/>
              <a:t>공항은 알파벳 대문자 </a:t>
            </a:r>
            <a:r>
              <a:rPr lang="en-US" altLang="ko-KR" dirty="0"/>
              <a:t>3</a:t>
            </a:r>
            <a:r>
              <a:rPr lang="ko-KR" altLang="en-US" dirty="0"/>
              <a:t>글자로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주어진 </a:t>
            </a:r>
            <a:r>
              <a:rPr lang="ko-KR" altLang="en-US" dirty="0"/>
              <a:t>공항 수는 </a:t>
            </a:r>
            <a:r>
              <a:rPr lang="en-US" altLang="ko-KR" dirty="0"/>
              <a:t>3</a:t>
            </a:r>
            <a:r>
              <a:rPr lang="ko-KR" altLang="en-US" dirty="0"/>
              <a:t>개 이상 </a:t>
            </a:r>
            <a:r>
              <a:rPr lang="en-US" altLang="ko-KR" dirty="0"/>
              <a:t>10, 000</a:t>
            </a:r>
            <a:r>
              <a:rPr lang="ko-KR" altLang="en-US" dirty="0"/>
              <a:t>개 이하입니다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tickets</a:t>
            </a:r>
            <a:r>
              <a:rPr lang="ko-KR" altLang="en-US" dirty="0"/>
              <a:t>의 각 행</a:t>
            </a:r>
            <a:r>
              <a:rPr lang="en-US" altLang="ko-KR" dirty="0"/>
              <a:t>[a, b]</a:t>
            </a:r>
            <a:r>
              <a:rPr lang="ko-KR" altLang="en-US" dirty="0"/>
              <a:t>는 </a:t>
            </a:r>
            <a:r>
              <a:rPr lang="en-US" altLang="ko-KR" dirty="0"/>
              <a:t>a </a:t>
            </a:r>
            <a:r>
              <a:rPr lang="ko-KR" altLang="en-US" dirty="0"/>
              <a:t>공항에서 </a:t>
            </a:r>
            <a:r>
              <a:rPr lang="en-US" altLang="ko-KR" dirty="0"/>
              <a:t>b </a:t>
            </a:r>
            <a:r>
              <a:rPr lang="ko-KR" altLang="en-US" dirty="0"/>
              <a:t>공항으로 가는 항공권이 있다는 의미입니다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주어진 </a:t>
            </a:r>
            <a:r>
              <a:rPr lang="ko-KR" altLang="en-US" dirty="0"/>
              <a:t>항공권은 모두 사용해야 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만일 </a:t>
            </a:r>
            <a:r>
              <a:rPr lang="ko-KR" altLang="en-US" dirty="0"/>
              <a:t>가능한 경로가 </a:t>
            </a:r>
            <a:r>
              <a:rPr lang="en-US" altLang="ko-KR" dirty="0"/>
              <a:t>2</a:t>
            </a:r>
            <a:r>
              <a:rPr lang="ko-KR" altLang="en-US" dirty="0"/>
              <a:t>개 이상일 경우 알파벳 순서가 앞서는 경로를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모든 </a:t>
            </a:r>
            <a:r>
              <a:rPr lang="ko-KR" altLang="en-US" dirty="0"/>
              <a:t>도시를 방문할 수 없는 경우는 주어지지 않습니다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INPUT : </a:t>
            </a:r>
            <a:r>
              <a:rPr lang="ko-KR" altLang="en-US" dirty="0" smtClean="0"/>
              <a:t>항공권 배열</a:t>
            </a:r>
            <a:endParaRPr lang="en-US" altLang="ko-KR" dirty="0" smtClean="0"/>
          </a:p>
          <a:p>
            <a:r>
              <a:rPr lang="en-US" altLang="ko-KR" dirty="0" smtClean="0"/>
              <a:t>[[</a:t>
            </a:r>
            <a:r>
              <a:rPr lang="en-US" altLang="ko-KR" dirty="0"/>
              <a:t>ICN, SFO], [ICN, ATL], [SFO, ATL], [ATL, ICN], [ATL,SFO]]	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OUTPUT : </a:t>
            </a:r>
            <a:r>
              <a:rPr lang="ko-KR" altLang="en-US" dirty="0" smtClean="0"/>
              <a:t>모든 항공권을 사용해서 방문하는 공항 경로 리턴</a:t>
            </a:r>
            <a:endParaRPr lang="en-US" altLang="ko-KR" dirty="0" smtClean="0"/>
          </a:p>
          <a:p>
            <a:r>
              <a:rPr lang="en-US" altLang="ko-KR" dirty="0" smtClean="0"/>
              <a:t>[ICN</a:t>
            </a:r>
            <a:r>
              <a:rPr lang="en-US" altLang="ko-KR" dirty="0"/>
              <a:t>, ATL, ICN, SFO, ATL, SFO]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964" y="6076069"/>
            <a:ext cx="8921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364803" y="1281052"/>
            <a:ext cx="751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https://programmers.co.kr/learn/courses/30/lessons/43164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/>
              <a:t>여행경로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데이터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477" y="1433318"/>
            <a:ext cx="8452238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dAirport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dAirport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Ticket() {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ticketCnt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arriveIdx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aAirports.erase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aAirports.begin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arriveIdx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aAirports.empty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3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nn-NO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nodeMap</a:t>
            </a:r>
            <a:r>
              <a:rPr lang="nn-NO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nn-NO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nn-NO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.aAirports.size(); i++)</a:t>
            </a: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3"/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8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ticketCnt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depature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arrive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answer.size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(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ticketCnt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+ 1))</a:t>
            </a:r>
          </a:p>
          <a:p>
            <a:pPr lvl="4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988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/>
              <a:t>여행경로 </a:t>
            </a:r>
            <a:r>
              <a:rPr lang="en-US" altLang="ko-KR" sz="4000" b="1" dirty="0" smtClean="0"/>
              <a:t>– </a:t>
            </a:r>
            <a:r>
              <a:rPr lang="ko-KR" altLang="en-US" sz="4000" b="1" dirty="0" err="1" smtClean="0"/>
              <a:t>로직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580" y="1323368"/>
            <a:ext cx="8543223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&lt;functional&gt;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&lt;queue&gt;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answer;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그래프로 보고 순회한다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방문했던곳을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다시 방문할 수 있다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순환 그래프 가능하다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간선 의 자료구조 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노드에서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지나간 간선을 삭제하면서 </a:t>
            </a:r>
            <a:r>
              <a:rPr lang="en-US" altLang="ko-KR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순회한다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모든도시를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방문할 수 없는 경우는 없다는 이야기는 한붓그리기라고 생각된다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출발점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도착점이 같다는 조건이 없는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오일러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길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(Euler walk)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또는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오일러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트레일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(Euler trail)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그래프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오일러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트레일을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가지기 위한 필요충분조건은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1)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그래프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연결그래프 이고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2)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그래프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홀수 차수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꼭짓점의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수가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또는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알파벳순서의 경로로 모든 티켓을 다 사용할 수 없으면 다음 알파벳 순서로 다시 찾아야 한다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Ticket&gt;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 : 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v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8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8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v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nodeMap.find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(d)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nodeMap.end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Ticket(d);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aAirports.push_back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(a);</a:t>
            </a:r>
          </a:p>
          <a:p>
            <a:pPr lvl="2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nodeMap.find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(a)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nodeMap.end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Ticket(a);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Ticket&gt;::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iterator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nodeMap.begin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nodeMap.end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second.aAirports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).begin(),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</a:t>
            </a:r>
            <a:r>
              <a:rPr lang="en-US" altLang="ko-KR" sz="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second.aAirports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).end());</a:t>
            </a:r>
          </a:p>
          <a:p>
            <a:pPr lvl="1"/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 = Ticket::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dfs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nodeMap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tickets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"ICN"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answer, 0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3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7" y="113944"/>
            <a:ext cx="8506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</a:t>
            </a:r>
            <a:r>
              <a:rPr lang="en-US" altLang="ko-KR" b="1" dirty="0" smtClean="0"/>
              <a:t>github.com/zoops/201907-inu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8119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2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3" y="4403868"/>
            <a:ext cx="4082016" cy="24541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2878" y="960692"/>
            <a:ext cx="889586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 smtClean="0"/>
              <a:t>멘티모집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선착순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방학동안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받고 싶은 사람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일주일에 한번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혹은 그 이상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온라인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행아웃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으로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진행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가끔 오프라인으로 고기 먹을 수 있음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방학동안</a:t>
            </a:r>
            <a:r>
              <a:rPr lang="ko-KR" altLang="en-US" b="1" dirty="0" smtClean="0"/>
              <a:t> 달성하고자 하는 목표가 </a:t>
            </a:r>
            <a:r>
              <a:rPr lang="ko-KR" altLang="en-US" b="1" dirty="0" err="1" smtClean="0"/>
              <a:t>분명해야함</a:t>
            </a:r>
            <a:r>
              <a:rPr lang="en-US" altLang="ko-KR" b="1" dirty="0" smtClean="0"/>
              <a:t>. 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smtClean="0"/>
              <a:t>( </a:t>
            </a:r>
            <a:r>
              <a:rPr lang="ko-KR" altLang="en-US" b="1" dirty="0" smtClean="0"/>
              <a:t>포트폴리오완성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언어 마스터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책 완독 등</a:t>
            </a:r>
            <a:r>
              <a:rPr lang="en-US" altLang="ko-KR" b="1" dirty="0" smtClean="0"/>
              <a:t>…)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열심히 목표를 </a:t>
            </a:r>
            <a:r>
              <a:rPr lang="ko-KR" altLang="en-US" b="1" dirty="0" smtClean="0"/>
              <a:t>달성하고자 하는 열정과 끈기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인천 송도 </a:t>
            </a:r>
            <a:r>
              <a:rPr lang="en-US" altLang="ko-KR" b="1" dirty="0" smtClean="0"/>
              <a:t>IT </a:t>
            </a:r>
            <a:r>
              <a:rPr lang="ko-KR" altLang="en-US" b="1" dirty="0" smtClean="0"/>
              <a:t>독서모임 참석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목표와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받고자 하는 이유를 적어서 </a:t>
            </a:r>
            <a:r>
              <a:rPr lang="ko-KR" altLang="en-US" b="1" dirty="0" err="1" smtClean="0"/>
              <a:t>메일주시면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답변 드립니다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42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dirty="0" smtClean="0"/>
              <a:t>입국심사</a:t>
            </a:r>
            <a:endParaRPr lang="ko-KR" altLang="en-US" sz="4000" b="1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https://programmers.co.kr/learn/courses/30/lessons/43238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64803" y="318383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같이 풀기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올리기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첫번째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커밋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참고 </a:t>
            </a:r>
            <a:endParaRPr lang="en-US" altLang="ko-KR" sz="2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발표해보기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코드리뷰해보기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과제풀이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 err="1" smtClean="0"/>
              <a:t>더큰수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탐색 </a:t>
            </a:r>
            <a:r>
              <a:rPr lang="ko-KR" altLang="en-US" sz="1800" dirty="0" smtClean="0"/>
              <a:t>및 순회</a:t>
            </a:r>
            <a:endParaRPr lang="en-US" altLang="ko-KR" sz="1800" dirty="0" smtClean="0"/>
          </a:p>
          <a:p>
            <a:pPr lvl="1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lvl="1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Binary Tree</a:t>
            </a:r>
          </a:p>
          <a:p>
            <a:pPr lvl="2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preorder</a:t>
            </a:r>
          </a:p>
          <a:p>
            <a:pPr lvl="2"/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inorder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postorder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levelorder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Binary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search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lvl="2"/>
            <a:r>
              <a:rPr lang="en-US" altLang="ko-KR" sz="1200" dirty="0" err="1" smtClean="0">
                <a:latin typeface="나눔고딕" pitchFamily="50" charset="-127"/>
                <a:ea typeface="나눔고딕" pitchFamily="50" charset="-127"/>
              </a:rPr>
              <a:t>inorder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로 순회하면 정렬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DFS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(Depth First Search)</a:t>
            </a:r>
          </a:p>
          <a:p>
            <a:pPr lvl="1"/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BFS (Breadth First Search)</a:t>
            </a:r>
          </a:p>
          <a:p>
            <a:pPr marL="0" indent="180975"/>
            <a:endParaRPr lang="en-US" altLang="ko-KR" sz="1400" dirty="0" smtClean="0"/>
          </a:p>
          <a:p>
            <a:pPr marL="400050" lvl="1" indent="0">
              <a:buNone/>
            </a:pPr>
            <a:endParaRPr lang="en-US" altLang="ko-KR" sz="10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가장큰수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https://programmers.co.kr/learn/courses/30/lessons/42746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502" y="2166510"/>
            <a:ext cx="8788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또는 양의 정수가 주어졌을 때</a:t>
            </a:r>
            <a:r>
              <a:rPr lang="en-US" altLang="ko-KR" dirty="0"/>
              <a:t>, </a:t>
            </a:r>
            <a:r>
              <a:rPr lang="ko-KR" altLang="en-US" dirty="0"/>
              <a:t>정수를 이어 붙여 만들 수 있는 가장 큰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input : 0 </a:t>
            </a:r>
            <a:r>
              <a:rPr lang="ko-KR" altLang="en-US" dirty="0" smtClean="0"/>
              <a:t>또는 양의 정수 배열 </a:t>
            </a:r>
            <a:r>
              <a:rPr lang="en-US" altLang="ko-KR" dirty="0"/>
              <a:t>[6, 10, 2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output : </a:t>
            </a:r>
            <a:r>
              <a:rPr lang="ko-KR" altLang="en-US" dirty="0" smtClean="0"/>
              <a:t>이어 붙여 만들 수 있는 가장 큰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가장큰수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https://programmers.co.kr/learn/courses/30/lessons/42746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2166510"/>
            <a:ext cx="91440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&lt;string&gt;</a:t>
            </a:r>
          </a:p>
          <a:p>
            <a:r>
              <a:rPr lang="ko-KR" altLang="en-US" sz="1200" dirty="0"/>
              <a:t>#include &lt;vector&gt;</a:t>
            </a:r>
          </a:p>
          <a:p>
            <a:r>
              <a:rPr lang="ko-KR" altLang="en-US" sz="1200" dirty="0"/>
              <a:t>#include &lt;algorithm&gt;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using namespace std;</a:t>
            </a:r>
          </a:p>
          <a:p>
            <a:endParaRPr lang="ko-KR" altLang="en-US" sz="1200" dirty="0"/>
          </a:p>
          <a:p>
            <a:r>
              <a:rPr lang="ko-KR" altLang="en-US" sz="1200" dirty="0"/>
              <a:t>string solution(vector&lt;int&gt; numbers) {</a:t>
            </a:r>
          </a:p>
          <a:p>
            <a:r>
              <a:rPr lang="ko-KR" altLang="en-US" sz="1200" dirty="0"/>
              <a:t>	string answer = "";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vector&lt;string&gt; unit;</a:t>
            </a:r>
          </a:p>
          <a:p>
            <a:r>
              <a:rPr lang="ko-KR" altLang="en-US" sz="1200" dirty="0"/>
              <a:t>	for (int v : numbers) </a:t>
            </a:r>
            <a:endParaRPr lang="en-US" altLang="ko-KR" sz="1200" dirty="0"/>
          </a:p>
          <a:p>
            <a:r>
              <a:rPr lang="en-US" altLang="ko-KR" sz="1200" dirty="0" smtClean="0"/>
              <a:t>		</a:t>
            </a:r>
            <a:r>
              <a:rPr lang="ko-KR" altLang="en-US" sz="1200" dirty="0" smtClean="0"/>
              <a:t>unit.push_back(std</a:t>
            </a:r>
            <a:r>
              <a:rPr lang="ko-KR" altLang="en-US" sz="1200" dirty="0"/>
              <a:t>::to_string(v));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std::sort(unit.begin(), unit.end(), [](const string &amp;a, const string &amp;b) { return (a + b).compare(b + a) &gt; 0; });</a:t>
            </a:r>
          </a:p>
          <a:p>
            <a:r>
              <a:rPr lang="ko-KR" altLang="en-US" sz="1200" dirty="0"/>
              <a:t>	if (unit.size() &gt; 0 &amp;&amp; unit[0].compare("0") == 0)	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answer </a:t>
            </a:r>
            <a:r>
              <a:rPr lang="ko-KR" altLang="en-US" sz="1200" dirty="0"/>
              <a:t>= "0</a:t>
            </a:r>
            <a:r>
              <a:rPr lang="ko-KR" altLang="en-US" sz="1200" dirty="0" smtClean="0"/>
              <a:t>";</a:t>
            </a:r>
            <a:endParaRPr lang="en-US" altLang="ko-KR" sz="1200" dirty="0" smtClean="0"/>
          </a:p>
          <a:p>
            <a:r>
              <a:rPr lang="en-US" altLang="ko-KR" sz="1200" dirty="0" smtClean="0"/>
              <a:t>	}</a:t>
            </a:r>
            <a:endParaRPr lang="ko-KR" altLang="en-US" sz="1200" dirty="0"/>
          </a:p>
          <a:p>
            <a:r>
              <a:rPr lang="ko-KR" altLang="en-US" sz="1200" dirty="0"/>
              <a:t>	else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for </a:t>
            </a:r>
            <a:r>
              <a:rPr lang="ko-KR" altLang="en-US" sz="1200" dirty="0"/>
              <a:t>(string s : unit)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answer </a:t>
            </a:r>
            <a:r>
              <a:rPr lang="ko-KR" altLang="en-US" sz="1200" dirty="0"/>
              <a:t>+= s</a:t>
            </a:r>
            <a:r>
              <a:rPr lang="ko-KR" altLang="en-US" sz="1200" dirty="0" smtClean="0"/>
              <a:t>;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  return answer;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4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</a:t>
            </a:r>
            <a:r>
              <a:rPr lang="ko-KR" altLang="en-US" dirty="0" smtClean="0"/>
              <a:t>회로가 </a:t>
            </a:r>
            <a:r>
              <a:rPr lang="ko-KR" altLang="en-US" dirty="0"/>
              <a:t>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자료구조에서 쓰이는 </a:t>
            </a:r>
            <a:r>
              <a:rPr lang="ko-KR" altLang="en-US" dirty="0" err="1"/>
              <a:t>트리와</a:t>
            </a:r>
            <a:r>
              <a:rPr lang="ko-KR" altLang="en-US" dirty="0"/>
              <a:t> 기본적으로는 같으나 차이가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자료구조에서의 </a:t>
            </a:r>
            <a:r>
              <a:rPr lang="ko-KR" altLang="en-US" dirty="0" err="1"/>
              <a:t>트리는</a:t>
            </a:r>
            <a:r>
              <a:rPr lang="ko-KR" altLang="en-US" dirty="0"/>
              <a:t> 부모</a:t>
            </a:r>
            <a:r>
              <a:rPr lang="en-US" altLang="ko-KR" dirty="0"/>
              <a:t>-</a:t>
            </a:r>
            <a:r>
              <a:rPr lang="ko-KR" altLang="en-US" dirty="0"/>
              <a:t>자식 관계로 정의하고</a:t>
            </a:r>
            <a:r>
              <a:rPr lang="en-US" altLang="ko-KR" dirty="0"/>
              <a:t>, </a:t>
            </a:r>
            <a:r>
              <a:rPr lang="ko-KR" altLang="en-US" dirty="0"/>
              <a:t>부모에서 자식으로 간선이 이어져 있는 유향 그래프이다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자료구조에서의 </a:t>
            </a:r>
            <a:r>
              <a:rPr lang="ko-KR" altLang="en-US" dirty="0" err="1"/>
              <a:t>트리는</a:t>
            </a:r>
            <a:r>
              <a:rPr lang="ko-KR" altLang="en-US" dirty="0"/>
              <a:t> 부모가 없는 루트 </a:t>
            </a:r>
            <a:r>
              <a:rPr lang="ko-KR" altLang="en-US" dirty="0" err="1"/>
              <a:t>노드를</a:t>
            </a:r>
            <a:r>
              <a:rPr lang="ko-KR" altLang="en-US" dirty="0"/>
              <a:t> 정의한다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이진 탐색 트리</a:t>
            </a:r>
            <a:endParaRPr lang="en-US" altLang="ko-KR" dirty="0" smtClean="0"/>
          </a:p>
          <a:p>
            <a:r>
              <a:rPr lang="en-US" altLang="ko-KR" dirty="0" err="1" smtClean="0"/>
              <a:t>BTree</a:t>
            </a:r>
            <a:endParaRPr lang="en-US" altLang="ko-KR" dirty="0" smtClean="0"/>
          </a:p>
          <a:p>
            <a:r>
              <a:rPr lang="en-US" altLang="ko-KR" dirty="0" err="1" smtClean="0"/>
              <a:t>B+Tree</a:t>
            </a:r>
            <a:endParaRPr lang="en-US" altLang="ko-KR" dirty="0" smtClean="0"/>
          </a:p>
          <a:p>
            <a:r>
              <a:rPr lang="ko-KR" altLang="en-US" dirty="0" err="1" smtClean="0"/>
              <a:t>기타등등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endParaRPr lang="ko-KR" altLang="en-US" dirty="0"/>
          </a:p>
        </p:txBody>
      </p:sp>
      <p:pic>
        <p:nvPicPr>
          <p:cNvPr id="1026" name="Picture 2" descr="íì¼:external/upload.wikimedia.org/300px-Binary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72556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중위 순회</a:t>
            </a:r>
            <a:r>
              <a:rPr lang="en-US" altLang="ko-KR" dirty="0"/>
              <a:t>(In-order traversal):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</a:t>
            </a:r>
            <a:r>
              <a:rPr lang="ko-KR" altLang="en-US" dirty="0"/>
              <a:t>자손</a:t>
            </a:r>
            <a:r>
              <a:rPr lang="en-US" altLang="ko-KR" dirty="0"/>
              <a:t>, </a:t>
            </a:r>
            <a:r>
              <a:rPr lang="ko-KR" altLang="en-US" dirty="0"/>
              <a:t>자신</a:t>
            </a:r>
            <a:r>
              <a:rPr lang="en-US" altLang="ko-KR" dirty="0"/>
              <a:t>, </a:t>
            </a:r>
            <a:r>
              <a:rPr lang="ko-KR" altLang="en-US" dirty="0"/>
              <a:t>오른쪽 자손 순서로 방문하는 순회 방법</a:t>
            </a:r>
            <a:r>
              <a:rPr lang="en-US" altLang="ko-KR" dirty="0"/>
              <a:t>. </a:t>
            </a:r>
            <a:r>
              <a:rPr lang="ko-KR" altLang="en-US" dirty="0"/>
              <a:t>이진 탐색 </a:t>
            </a:r>
            <a:r>
              <a:rPr lang="ko-KR" altLang="en-US" dirty="0" err="1"/>
              <a:t>트리를</a:t>
            </a:r>
            <a:r>
              <a:rPr lang="ko-KR" altLang="en-US" dirty="0"/>
              <a:t> 중위 순회하면 정렬된 결과를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전위 순회</a:t>
            </a:r>
            <a:r>
              <a:rPr lang="en-US" altLang="ko-KR" dirty="0"/>
              <a:t>(Pre-order traversal):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</a:t>
            </a:r>
            <a:r>
              <a:rPr lang="en-US" altLang="ko-KR" dirty="0"/>
              <a:t>, </a:t>
            </a:r>
            <a:r>
              <a:rPr lang="ko-KR" altLang="en-US" dirty="0"/>
              <a:t>왼쪽 자손</a:t>
            </a:r>
            <a:r>
              <a:rPr lang="en-US" altLang="ko-KR" dirty="0"/>
              <a:t>, </a:t>
            </a:r>
            <a:r>
              <a:rPr lang="ko-KR" altLang="en-US" dirty="0"/>
              <a:t>오른쪽 자손 순서로 방문하는 순회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후위 순회</a:t>
            </a:r>
            <a:r>
              <a:rPr lang="en-US" altLang="ko-KR" dirty="0"/>
              <a:t>(Post-order traversal):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</a:t>
            </a:r>
            <a:r>
              <a:rPr lang="ko-KR" altLang="en-US" dirty="0"/>
              <a:t>자손</a:t>
            </a:r>
            <a:r>
              <a:rPr lang="en-US" altLang="ko-KR" dirty="0"/>
              <a:t>, </a:t>
            </a:r>
            <a:r>
              <a:rPr lang="ko-KR" altLang="en-US" dirty="0"/>
              <a:t>오른쪽 자손</a:t>
            </a:r>
            <a:r>
              <a:rPr lang="en-US" altLang="ko-KR" dirty="0"/>
              <a:t>, </a:t>
            </a:r>
            <a:r>
              <a:rPr lang="ko-KR" altLang="en-US" dirty="0"/>
              <a:t>자신 순서로 방문하는 순회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레벨 순서 순회</a:t>
            </a:r>
            <a:r>
              <a:rPr lang="en-US" altLang="ko-KR" dirty="0"/>
              <a:t>(Level-order traversal):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너비 </a:t>
            </a:r>
            <a:r>
              <a:rPr lang="ko-KR" altLang="en-US" dirty="0"/>
              <a:t>우선 순회</a:t>
            </a:r>
            <a:r>
              <a:rPr lang="en-US" altLang="ko-KR" dirty="0"/>
              <a:t>(Breadth-First traversal)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r>
              <a:rPr lang="ko-KR" altLang="en-US" dirty="0" err="1"/>
              <a:t>노드를</a:t>
            </a:r>
            <a:r>
              <a:rPr lang="ko-KR" altLang="en-US" dirty="0"/>
              <a:t> 레벨 순서로 방문하는 순회 방법</a:t>
            </a:r>
            <a:r>
              <a:rPr lang="en-US" altLang="ko-KR" dirty="0"/>
              <a:t>. </a:t>
            </a:r>
            <a:r>
              <a:rPr lang="ko-KR" altLang="en-US" dirty="0"/>
              <a:t>위의 세 가지 방법은 </a:t>
            </a:r>
            <a:r>
              <a:rPr lang="ko-KR" altLang="en-US" dirty="0" err="1"/>
              <a:t>스택을</a:t>
            </a:r>
            <a:r>
              <a:rPr lang="ko-KR" altLang="en-US" dirty="0"/>
              <a:t> 활용하여 구현할 수 있는 반면 레벨 순서 순회는 큐를 활용해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86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78" y="1067716"/>
            <a:ext cx="6266163" cy="52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20513</TotalTime>
  <Words>1241</Words>
  <Application>Microsoft Office PowerPoint</Application>
  <PresentationFormat>화면 슬라이드 쇼(4:3)</PresentationFormat>
  <Paragraphs>267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Wingdings</vt:lpstr>
      <vt:lpstr>Arial</vt:lpstr>
      <vt:lpstr>돋움체</vt:lpstr>
      <vt:lpstr>맑은 고딕</vt:lpstr>
      <vt:lpstr>Office 테마</vt:lpstr>
      <vt:lpstr>   취업대비 코딩 테스트 실습 #5</vt:lpstr>
      <vt:lpstr>PowerPoint 프레젠테이션</vt:lpstr>
      <vt:lpstr>강의소개</vt:lpstr>
      <vt:lpstr>PowerPoint 프레젠테이션</vt:lpstr>
      <vt:lpstr>PowerPoint 프레젠테이션</vt:lpstr>
      <vt:lpstr>Tree</vt:lpstr>
      <vt:lpstr>이진트리</vt:lpstr>
      <vt:lpstr>이진트리 순회</vt:lpstr>
      <vt:lpstr>PowerPoint 프레젠테이션</vt:lpstr>
      <vt:lpstr>이진 탐색 트리 (BST)</vt:lpstr>
      <vt:lpstr>깊이 우선 탐색 / 넓이 우선 탐색</vt:lpstr>
      <vt:lpstr>신장트리</vt:lpstr>
      <vt:lpstr>최소비용신장트리</vt:lpstr>
      <vt:lpstr>기타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985</cp:revision>
  <cp:lastPrinted>2015-07-01T03:29:24Z</cp:lastPrinted>
  <dcterms:created xsi:type="dcterms:W3CDTF">2011-08-24T01:05:33Z</dcterms:created>
  <dcterms:modified xsi:type="dcterms:W3CDTF">2019-07-04T23:58:40Z</dcterms:modified>
</cp:coreProperties>
</file>