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86" r:id="rId3"/>
    <p:sldId id="282" r:id="rId4"/>
    <p:sldId id="401" r:id="rId5"/>
    <p:sldId id="402" r:id="rId6"/>
    <p:sldId id="403" r:id="rId7"/>
    <p:sldId id="404" r:id="rId8"/>
    <p:sldId id="405" r:id="rId9"/>
    <p:sldId id="387" r:id="rId10"/>
    <p:sldId id="388" r:id="rId11"/>
    <p:sldId id="389" r:id="rId12"/>
    <p:sldId id="390" r:id="rId13"/>
    <p:sldId id="391" r:id="rId14"/>
    <p:sldId id="392" r:id="rId15"/>
    <p:sldId id="397" r:id="rId16"/>
    <p:sldId id="406" r:id="rId17"/>
    <p:sldId id="407" r:id="rId18"/>
    <p:sldId id="398" r:id="rId19"/>
    <p:sldId id="399" r:id="rId20"/>
    <p:sldId id="400" r:id="rId21"/>
    <p:sldId id="396" r:id="rId22"/>
    <p:sldId id="278" r:id="rId23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2752" autoAdjust="0"/>
  </p:normalViewPr>
  <p:slideViewPr>
    <p:cSldViewPr snapToGrid="0">
      <p:cViewPr varScale="1">
        <p:scale>
          <a:sx n="110" d="100"/>
          <a:sy n="110" d="100"/>
        </p:scale>
        <p:origin x="1596" y="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96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28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4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1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02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3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8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3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2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5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04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1297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ko-KR/GDG-SongDo/" TargetMode="External"/><Relationship Id="rId3" Type="http://schemas.openxmlformats.org/officeDocument/2006/relationships/hyperlink" Target="https://www.meetup.com/ko-KR/GDG-SongDo/events/262726909/" TargetMode="External"/><Relationship Id="rId7" Type="http://schemas.openxmlformats.org/officeDocument/2006/relationships/hyperlink" Target="https://open.kakao.com/o/gHsHtdp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cheon.devs.co.kr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eetup.com/GDG-SongDo/events/262774007" TargetMode="External"/><Relationship Id="rId9" Type="http://schemas.openxmlformats.org/officeDocument/2006/relationships/hyperlink" Target="https://discord.gg/vC6Sxh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smtClean="0"/>
              <a:t>#9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/>
              <a:t>매칭점수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641735"/>
            <a:ext cx="3534851" cy="3216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&lt;map&gt;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getUrl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nn-NO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 = </a:t>
            </a:r>
            <a:r>
              <a:rPr lang="nn-NO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"&lt;meta property=\"og:url\" content=\""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(f);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getWordCnt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.empty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lvl="1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'*'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= 0;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 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.size(); i++) {</a:t>
            </a:r>
          </a:p>
          <a:p>
            <a:pPr lvl="2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tolower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'z'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cur)ret++;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34851" y="1487299"/>
            <a:ext cx="5609149" cy="5370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::transform(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::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tolower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urlIndexMap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linkCnts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matchScores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pageCnt; i++) {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getUrl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urlIndexMap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pageCnt; i++) {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 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=\""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"&lt;body&gt;"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+ 6;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.find(f,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getWordCnt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3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3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now =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linkCnts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3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urlIndexMap.count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(now) &gt; 0)</a:t>
            </a:r>
          </a:p>
          <a:p>
            <a:pPr lvl="4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urlIndexMap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"&lt;/a&gt;"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+ 4;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.find(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"&lt;/body&gt;"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getWordCnt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.begin()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pageCnt; i++) {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&amp;there :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3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there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linkCnts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there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pageCnt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matchScores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ans.end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[](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.first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.first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.second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.second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.first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.first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.second;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811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/>
              <a:t>매칭점수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규칙이해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36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smtClean="0"/>
              <a:t>블록게임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 놓여진 </a:t>
            </a:r>
            <a:r>
              <a:rPr lang="en-US" altLang="ko-KR" dirty="0" smtClean="0"/>
              <a:t>3X2 3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회전까지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가지의 모양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블록에 </a:t>
            </a:r>
            <a:r>
              <a:rPr lang="en-US" altLang="ko-KR" dirty="0" smtClean="0"/>
              <a:t>1X1 </a:t>
            </a:r>
            <a:r>
              <a:rPr lang="ko-KR" altLang="en-US" dirty="0" smtClean="0"/>
              <a:t>크기의 블록을 추가하여 직사각형을 만들어 없애고 없앨 수 있는 블록 수 계산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블록상태가 담긴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보드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없앨 수 있는 최대 </a:t>
            </a:r>
            <a:r>
              <a:rPr lang="ko-KR" altLang="en-US" dirty="0"/>
              <a:t>블록 </a:t>
            </a:r>
            <a:r>
              <a:rPr lang="ko-KR" altLang="en-US" dirty="0" smtClean="0"/>
              <a:t>수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29107" y="3319836"/>
            <a:ext cx="879071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제한사항</a:t>
            </a:r>
          </a:p>
          <a:p>
            <a:r>
              <a:rPr lang="ko-KR" altLang="en-US" dirty="0"/>
              <a:t>board는 블록의 상태가 들어있는 N x N 크기 2차원 배열이다.</a:t>
            </a:r>
          </a:p>
          <a:p>
            <a:r>
              <a:rPr lang="ko-KR" altLang="en-US" dirty="0"/>
              <a:t>N은 4 이상 50 이하다.</a:t>
            </a:r>
          </a:p>
          <a:p>
            <a:r>
              <a:rPr lang="ko-KR" altLang="en-US" dirty="0"/>
              <a:t>board의 각 행의 원소는 0 이상 200 이하의 자연수이다.</a:t>
            </a:r>
          </a:p>
          <a:p>
            <a:r>
              <a:rPr lang="ko-KR" altLang="en-US" dirty="0"/>
              <a:t>0 은 빈 칸을 나타낸다.</a:t>
            </a:r>
          </a:p>
          <a:p>
            <a:r>
              <a:rPr lang="ko-KR" altLang="en-US" dirty="0"/>
              <a:t>board에 놓여있는 각 블록은 숫자를 이용해 표현한다.</a:t>
            </a:r>
          </a:p>
          <a:p>
            <a:r>
              <a:rPr lang="ko-KR" altLang="en-US" dirty="0"/>
              <a:t>잘못된 블록 모양이 주어지는 경우는 없다.</a:t>
            </a:r>
          </a:p>
          <a:p>
            <a:r>
              <a:rPr lang="ko-KR" altLang="en-US" dirty="0"/>
              <a:t>모양에 관계 없이 서로 다른 블록은 서로 다른 숫자로 표현됩니다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smtClean="0"/>
              <a:t>블록게임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149019"/>
            <a:ext cx="4572000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check1(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&lt; 0)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check2(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check3(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+ 2) &gt;= n)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 ||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47825" y="4642009"/>
            <a:ext cx="4796175" cy="2215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 = 0;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s-E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s-E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s-E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0; y &lt; n; y++)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0; x &lt; n; x++) {</a:t>
            </a:r>
          </a:p>
          <a:p>
            <a:pPr lvl="3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 {</a:t>
            </a:r>
          </a:p>
          <a:p>
            <a:pPr lvl="4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5</a:t>
            </a:r>
            <a:r>
              <a:rPr lang="ko-KR" altLang="en-US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가지 모양 체크 </a:t>
            </a: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*   *              </a:t>
            </a: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*   *   *       *   *</a:t>
            </a: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**   **  ***   ***  ***</a:t>
            </a: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(check1(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answer++; y &gt; 0 ? y -= 1 : y; }</a:t>
            </a: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(check2(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 answer++; y &gt; 0 ? y -= 1 : y; }</a:t>
            </a: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(check3(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 answer++; y &gt; 0 ? y -= 1 : y; }</a:t>
            </a: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(check4(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 answer++; y &gt; 0 ? y -= 1 : y; }</a:t>
            </a:r>
          </a:p>
          <a:p>
            <a:pPr lvl="4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(check5(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y, x) ==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 answer++; y &gt; 0 ? y -= 1 : y; }</a:t>
            </a:r>
          </a:p>
          <a:p>
            <a:pPr lvl="3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600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1318022"/>
            <a:ext cx="4572000" cy="2954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check4(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- 2) &lt; 0)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 ||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en-US" altLang="ko-KR" sz="600" dirty="0" smtClean="0">
              <a:solidFill>
                <a:srgbClr val="808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check5(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6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&gt;= n ||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&lt; 0)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color =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 &amp;&amp;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color) {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pPr lvl="3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 || 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 </a:t>
            </a:r>
            <a:r>
              <a:rPr lang="en-US" altLang="ko-KR" sz="6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board</a:t>
            </a:r>
            <a:r>
              <a:rPr lang="en-US" altLang="ko-KR" sz="6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6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3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dirty="0" smtClean="0"/>
              <a:t>기출문제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2019 </a:t>
            </a:r>
            <a:r>
              <a:rPr lang="ko-KR" altLang="en-US" dirty="0" smtClean="0"/>
              <a:t>블록게임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9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9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2000" dirty="0" smtClean="0">
                <a:latin typeface="+mn-ea"/>
              </a:rPr>
              <a:t>문제 파악 </a:t>
            </a:r>
            <a:endParaRPr lang="en-US" altLang="ko-KR" sz="20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2000" dirty="0" smtClean="0">
                <a:latin typeface="+mn-ea"/>
              </a:rPr>
              <a:t>블록 특징 찾기</a:t>
            </a:r>
            <a:endParaRPr lang="en-US" altLang="ko-KR" sz="20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2000" dirty="0" smtClean="0">
                <a:latin typeface="+mn-ea"/>
              </a:rPr>
              <a:t>예외 모양 처리</a:t>
            </a:r>
            <a:endParaRPr lang="en-US" altLang="ko-KR" sz="20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23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직사각형의 넓이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32" y="1600200"/>
            <a:ext cx="7113736" cy="4525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5132" y="1277034"/>
            <a:ext cx="8128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https://programmers.co.kr/learn/courses/30/lessons/12974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plane </a:t>
            </a:r>
            <a:r>
              <a:rPr lang="ko-KR" altLang="en-US" dirty="0"/>
              <a:t>sweeping + segment tree </a:t>
            </a:r>
          </a:p>
          <a:p>
            <a:r>
              <a:rPr lang="ko-KR" altLang="en-US" dirty="0" smtClean="0"/>
              <a:t>plane </a:t>
            </a:r>
            <a:r>
              <a:rPr lang="ko-KR" altLang="en-US" dirty="0"/>
              <a:t>sweeping 은 한쪽에서 </a:t>
            </a:r>
            <a:r>
              <a:rPr lang="ko-KR" altLang="en-US" dirty="0" err="1"/>
              <a:t>다른한쪽으로</a:t>
            </a:r>
            <a:r>
              <a:rPr lang="ko-KR" altLang="en-US" dirty="0"/>
              <a:t> 지나가면서 현재 얻을 수 있는 데이터로 계산을 </a:t>
            </a:r>
            <a:r>
              <a:rPr lang="ko-KR" altLang="en-US" dirty="0" err="1"/>
              <a:t>나누어해서</a:t>
            </a:r>
            <a:r>
              <a:rPr lang="ko-KR" altLang="en-US" dirty="0"/>
              <a:t> 합쳐서 전체를 구하는 방식</a:t>
            </a:r>
          </a:p>
          <a:p>
            <a:r>
              <a:rPr lang="ko-KR" altLang="en-US" dirty="0" smtClean="0"/>
              <a:t>segment </a:t>
            </a:r>
            <a:r>
              <a:rPr lang="ko-KR" altLang="en-US" dirty="0"/>
              <a:t>tree 는 </a:t>
            </a:r>
            <a:r>
              <a:rPr lang="ko-KR" altLang="en-US" dirty="0" err="1"/>
              <a:t>리프가</a:t>
            </a:r>
            <a:r>
              <a:rPr lang="ko-KR" altLang="en-US" dirty="0"/>
              <a:t> 데이터인 2진트리로 부모는 자식 데이터의 합을 가지고 있다. 따라서 루트는 모든 데이터의 합을 가지고 있다. </a:t>
            </a:r>
          </a:p>
          <a:p>
            <a:r>
              <a:rPr lang="ko-KR" altLang="en-US" dirty="0" smtClean="0"/>
              <a:t>이 </a:t>
            </a:r>
            <a:r>
              <a:rPr lang="ko-KR" altLang="en-US" dirty="0"/>
              <a:t>문제는 plane sweeping </a:t>
            </a:r>
            <a:r>
              <a:rPr lang="ko-KR" altLang="en-US" dirty="0" err="1"/>
              <a:t>으로</a:t>
            </a:r>
            <a:r>
              <a:rPr lang="ko-KR" altLang="en-US" dirty="0"/>
              <a:t> x 축을 기준으로 좌표를 지나가면서 </a:t>
            </a:r>
          </a:p>
          <a:p>
            <a:r>
              <a:rPr lang="ko-KR" altLang="en-US" dirty="0" smtClean="0"/>
              <a:t>segment </a:t>
            </a:r>
            <a:r>
              <a:rPr lang="ko-KR" altLang="en-US" dirty="0"/>
              <a:t>tree </a:t>
            </a:r>
            <a:r>
              <a:rPr lang="ko-KR" altLang="en-US" dirty="0" err="1"/>
              <a:t>로</a:t>
            </a:r>
            <a:r>
              <a:rPr lang="ko-KR" altLang="en-US" dirty="0"/>
              <a:t> y 축의 간격의 합을 계산(루트) 하여 </a:t>
            </a:r>
          </a:p>
          <a:p>
            <a:r>
              <a:rPr lang="ko-KR" altLang="en-US" dirty="0" smtClean="0"/>
              <a:t>현재 </a:t>
            </a:r>
            <a:r>
              <a:rPr lang="ko-KR" altLang="en-US" dirty="0"/>
              <a:t>X 축의 간격과 segment tree </a:t>
            </a:r>
            <a:r>
              <a:rPr lang="ko-KR" altLang="en-US" dirty="0" err="1"/>
              <a:t>로</a:t>
            </a:r>
            <a:r>
              <a:rPr lang="ko-KR" altLang="en-US" dirty="0"/>
              <a:t> 계산한 현재 Y 축의 간격을 곱해서 더하면 되는 문제임.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1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segment </a:t>
            </a:r>
            <a:r>
              <a:rPr lang="ko-KR" altLang="en-US" dirty="0"/>
              <a:t>tree 업데이트 방법은. </a:t>
            </a:r>
          </a:p>
          <a:p>
            <a:r>
              <a:rPr lang="ko-KR" altLang="en-US" dirty="0"/>
              <a:t>1. 직사각형의 세로선 데이터를 받아온다.</a:t>
            </a:r>
          </a:p>
          <a:p>
            <a:r>
              <a:rPr lang="ko-KR" altLang="en-US" dirty="0"/>
              <a:t>2. </a:t>
            </a:r>
            <a:r>
              <a:rPr lang="ko-KR" altLang="en-US" dirty="0" err="1"/>
              <a:t>트리의</a:t>
            </a:r>
            <a:r>
              <a:rPr lang="ko-KR" altLang="en-US" dirty="0"/>
              <a:t> 세로선에 해당하는 구간의 </a:t>
            </a:r>
            <a:r>
              <a:rPr lang="ko-KR" altLang="en-US" dirty="0" err="1"/>
              <a:t>노드를</a:t>
            </a:r>
            <a:r>
              <a:rPr lang="ko-KR" altLang="en-US" dirty="0"/>
              <a:t> 구한다.</a:t>
            </a:r>
          </a:p>
          <a:p>
            <a:endParaRPr lang="ko-KR" altLang="en-US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트리는</a:t>
            </a:r>
            <a:r>
              <a:rPr lang="ko-KR" altLang="en-US" dirty="0"/>
              <a:t> (y축 합, 카운트)데이터 </a:t>
            </a:r>
            <a:r>
              <a:rPr lang="ko-KR" altLang="en-US" dirty="0" smtClean="0"/>
              <a:t>묶음 (</a:t>
            </a:r>
            <a:r>
              <a:rPr lang="ko-KR" altLang="en-US" dirty="0"/>
              <a:t>sum, cnt</a:t>
            </a:r>
            <a:r>
              <a:rPr lang="ko-KR" altLang="en-US" dirty="0" smtClean="0"/>
              <a:t>).</a:t>
            </a:r>
            <a:endParaRPr lang="ko-KR" altLang="en-US" dirty="0"/>
          </a:p>
          <a:p>
            <a:pPr lvl="1"/>
            <a:r>
              <a:rPr lang="ko-KR" altLang="en-US" dirty="0"/>
              <a:t>sum 은 세로선의 구간</a:t>
            </a:r>
          </a:p>
          <a:p>
            <a:endParaRPr lang="ko-KR" altLang="en-US" dirty="0"/>
          </a:p>
          <a:p>
            <a:r>
              <a:rPr lang="ko-KR" altLang="en-US" dirty="0"/>
              <a:t>3. 세로선의 종류에 따라 다음과 같이 작동시킨다.</a:t>
            </a:r>
          </a:p>
          <a:p>
            <a:r>
              <a:rPr lang="ko-KR" altLang="en-US" dirty="0"/>
              <a:t>3-1. 세로선이 </a:t>
            </a:r>
            <a:r>
              <a:rPr lang="ko-KR" altLang="en-US" dirty="0" err="1"/>
              <a:t>시작선일</a:t>
            </a:r>
            <a:r>
              <a:rPr lang="ko-KR" altLang="en-US" dirty="0"/>
              <a:t> 경우, 해당하는 구간의 </a:t>
            </a:r>
            <a:r>
              <a:rPr lang="ko-KR" altLang="en-US" dirty="0" err="1"/>
              <a:t>노드의</a:t>
            </a:r>
            <a:r>
              <a:rPr lang="ko-KR" altLang="en-US" dirty="0"/>
              <a:t> cnt값을 1 증가시킨다.</a:t>
            </a:r>
          </a:p>
          <a:p>
            <a:r>
              <a:rPr lang="ko-KR" altLang="en-US" dirty="0"/>
              <a:t>3-2. 세로선이 </a:t>
            </a:r>
            <a:r>
              <a:rPr lang="ko-KR" altLang="en-US" dirty="0" err="1"/>
              <a:t>끝선을</a:t>
            </a:r>
            <a:r>
              <a:rPr lang="ko-KR" altLang="en-US" dirty="0"/>
              <a:t> 경우, 해당하는 구간의 </a:t>
            </a:r>
            <a:r>
              <a:rPr lang="ko-KR" altLang="en-US" dirty="0" err="1"/>
              <a:t>노드의</a:t>
            </a:r>
            <a:r>
              <a:rPr lang="ko-KR" altLang="en-US" dirty="0"/>
              <a:t> cnt값을 1 감소시킨다.</a:t>
            </a:r>
          </a:p>
          <a:p>
            <a:endParaRPr lang="ko-KR" altLang="en-US" dirty="0"/>
          </a:p>
          <a:p>
            <a:r>
              <a:rPr lang="ko-KR" altLang="en-US" dirty="0"/>
              <a:t>4. 해당하는 구간의 </a:t>
            </a:r>
            <a:r>
              <a:rPr lang="ko-KR" altLang="en-US" dirty="0" err="1"/>
              <a:t>노드를</a:t>
            </a:r>
            <a:r>
              <a:rPr lang="ko-KR" altLang="en-US" dirty="0"/>
              <a:t> 포함해 다시 </a:t>
            </a:r>
            <a:r>
              <a:rPr lang="ko-KR" altLang="en-US" dirty="0" err="1"/>
              <a:t>루트노드까지</a:t>
            </a:r>
            <a:r>
              <a:rPr lang="ko-KR" altLang="en-US" dirty="0"/>
              <a:t> 올라가면서 다음과 같이 작동시킨다.</a:t>
            </a:r>
          </a:p>
          <a:p>
            <a:r>
              <a:rPr lang="ko-KR" altLang="en-US" dirty="0"/>
              <a:t>4-1. 위치한 </a:t>
            </a:r>
            <a:r>
              <a:rPr lang="ko-KR" altLang="en-US" dirty="0" err="1"/>
              <a:t>노드의</a:t>
            </a:r>
            <a:r>
              <a:rPr lang="ko-KR" altLang="en-US" dirty="0"/>
              <a:t> cnt값이 0인 경우, 하위 두 자식 </a:t>
            </a:r>
            <a:r>
              <a:rPr lang="ko-KR" altLang="en-US" dirty="0" err="1"/>
              <a:t>노드의</a:t>
            </a:r>
            <a:r>
              <a:rPr lang="ko-KR" altLang="en-US" dirty="0"/>
              <a:t> sum값을 더해 위치한 </a:t>
            </a:r>
            <a:r>
              <a:rPr lang="ko-KR" altLang="en-US" dirty="0" err="1"/>
              <a:t>노드의</a:t>
            </a:r>
            <a:r>
              <a:rPr lang="ko-KR" altLang="en-US" dirty="0"/>
              <a:t> sum에 저장시킨다.</a:t>
            </a:r>
          </a:p>
          <a:p>
            <a:r>
              <a:rPr lang="ko-KR" altLang="en-US" dirty="0"/>
              <a:t>4-2. 위치한 </a:t>
            </a:r>
            <a:r>
              <a:rPr lang="ko-KR" altLang="en-US" dirty="0" err="1"/>
              <a:t>노드의</a:t>
            </a:r>
            <a:r>
              <a:rPr lang="ko-KR" altLang="en-US" dirty="0"/>
              <a:t> cnt값이 0보다 큰 경우, 해당하는 y축 구간 크기를 sum에 저장시킨다.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6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152" y="48768"/>
            <a:ext cx="8985504" cy="70173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vector&lt;long </a:t>
            </a:r>
            <a:r>
              <a:rPr lang="ko-KR" altLang="en-US" sz="1000" dirty="0"/>
              <a:t>long&gt; ypos;</a:t>
            </a:r>
          </a:p>
          <a:p>
            <a:r>
              <a:rPr lang="ko-KR" altLang="en-US" sz="1000" dirty="0"/>
              <a:t>struct Segment {</a:t>
            </a:r>
          </a:p>
          <a:p>
            <a:r>
              <a:rPr lang="ko-KR" altLang="en-US" sz="1000" dirty="0"/>
              <a:t>	long long size;</a:t>
            </a:r>
          </a:p>
          <a:p>
            <a:r>
              <a:rPr lang="ko-KR" altLang="en-US" sz="1000" dirty="0"/>
              <a:t>	vector&lt;long long&gt; cnt;</a:t>
            </a:r>
          </a:p>
          <a:p>
            <a:r>
              <a:rPr lang="ko-KR" altLang="en-US" sz="1000" dirty="0"/>
              <a:t>	vector&lt;long long&gt; sumY;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Segment() {}</a:t>
            </a:r>
          </a:p>
          <a:p>
            <a:r>
              <a:rPr lang="ko-KR" altLang="en-US" sz="1000" dirty="0"/>
              <a:t>	Segment(long long s) :size(s)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cnt.resize(4 * size, 0);</a:t>
            </a:r>
          </a:p>
          <a:p>
            <a:r>
              <a:rPr lang="ko-KR" altLang="en-US" sz="1000" dirty="0"/>
              <a:t>		sumY.resize(4 * size, 0);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void update(long long val, long long l, long long r, long long node, long long nl, long long nr) {</a:t>
            </a:r>
          </a:p>
          <a:p>
            <a:r>
              <a:rPr lang="ko-KR" altLang="en-US" sz="1000" dirty="0"/>
              <a:t>		if (nr &lt; l || nl &gt; r) return;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 smtClean="0"/>
              <a:t>		</a:t>
            </a:r>
            <a:r>
              <a:rPr lang="ko-KR" altLang="en-US" sz="1000" dirty="0" smtClean="0"/>
              <a:t>// </a:t>
            </a:r>
            <a:r>
              <a:rPr lang="ko-KR" altLang="en-US" sz="1000" dirty="0"/>
              <a:t>카운트 증가 (시작점) or 감소 (</a:t>
            </a:r>
            <a:r>
              <a:rPr lang="ko-KR" altLang="en-US" sz="1000" dirty="0" err="1"/>
              <a:t>종료점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		if (l &lt;= nl &amp;&amp; nr &lt;= r) {</a:t>
            </a:r>
          </a:p>
          <a:p>
            <a:r>
              <a:rPr lang="ko-KR" altLang="en-US" sz="1000" dirty="0"/>
              <a:t>			cnt[node] += val;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else {</a:t>
            </a:r>
          </a:p>
          <a:p>
            <a:r>
              <a:rPr lang="ko-KR" altLang="en-US" sz="1000" dirty="0"/>
              <a:t>			long long mid = (nl + nr) / 2;</a:t>
            </a:r>
          </a:p>
          <a:p>
            <a:r>
              <a:rPr lang="ko-KR" altLang="en-US" sz="1000" dirty="0"/>
              <a:t>			update(val, l, r, node * 2, nl, mid);</a:t>
            </a:r>
          </a:p>
          <a:p>
            <a:r>
              <a:rPr lang="ko-KR" altLang="en-US" sz="1000" dirty="0"/>
              <a:t>			update(val, l, r, node * 2 + 1, mid + 1, nr);</a:t>
            </a:r>
          </a:p>
          <a:p>
            <a:r>
              <a:rPr lang="ko-KR" altLang="en-US" sz="1000" dirty="0"/>
              <a:t>	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if (cnt[node] &gt; 0) {</a:t>
            </a:r>
          </a:p>
          <a:p>
            <a:r>
              <a:rPr lang="ko-KR" altLang="en-US" sz="1000" dirty="0"/>
              <a:t>			sumY[node] = ypos[nr + 1] - ypos[nl];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else {</a:t>
            </a:r>
          </a:p>
          <a:p>
            <a:r>
              <a:rPr lang="ko-KR" altLang="en-US" sz="1000" dirty="0"/>
              <a:t>			if (nl == nr) {</a:t>
            </a:r>
          </a:p>
          <a:p>
            <a:r>
              <a:rPr lang="ko-KR" altLang="en-US" sz="1000" dirty="0"/>
              <a:t>				sumY[node] = 0;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else {</a:t>
            </a:r>
          </a:p>
          <a:p>
            <a:r>
              <a:rPr lang="ko-KR" altLang="en-US" sz="1000" dirty="0"/>
              <a:t>				sumY[node] = sumY[node * 2] + sumY[node * 2 + 1];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void update(long long val, long long l, long long r) {</a:t>
            </a:r>
          </a:p>
          <a:p>
            <a:r>
              <a:rPr lang="ko-KR" altLang="en-US" sz="1000" dirty="0"/>
              <a:t>		update(val, l, r, 1, 0, size - 1);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long long query() { return sumY[1]; }</a:t>
            </a:r>
          </a:p>
          <a:p>
            <a:r>
              <a:rPr lang="ko-KR" altLang="en-US" sz="1000" dirty="0" smtClean="0"/>
              <a:t>};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16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34104"/>
            <a:ext cx="8985504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struct </a:t>
            </a:r>
            <a:r>
              <a:rPr lang="ko-KR" altLang="en-US" sz="1000" dirty="0"/>
              <a:t>Line {</a:t>
            </a:r>
          </a:p>
          <a:p>
            <a:r>
              <a:rPr lang="ko-KR" altLang="en-US" sz="1000" dirty="0"/>
              <a:t>	long long x, y1, y2;</a:t>
            </a:r>
          </a:p>
          <a:p>
            <a:r>
              <a:rPr lang="ko-KR" altLang="en-US" sz="1000" dirty="0"/>
              <a:t>	long long c;</a:t>
            </a:r>
          </a:p>
          <a:p>
            <a:r>
              <a:rPr lang="ko-KR" altLang="en-US" sz="1000" dirty="0"/>
              <a:t>	Line() {}</a:t>
            </a:r>
          </a:p>
          <a:p>
            <a:r>
              <a:rPr lang="ko-KR" altLang="en-US" sz="1000" dirty="0"/>
              <a:t>	Line(long long xx, long long yy1, long long yy2, long long cc) :x(xx), y1(yy1), y2(yy2), c(cc) {}</a:t>
            </a:r>
          </a:p>
          <a:p>
            <a:r>
              <a:rPr lang="ko-KR" altLang="en-US" sz="1000" dirty="0"/>
              <a:t>};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289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8" y="314361"/>
            <a:ext cx="8506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4" y="1859772"/>
            <a:ext cx="3720481" cy="2924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645" y="4852460"/>
            <a:ext cx="840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https://www.meetup.com/ko-KR/GDG-SongDo/events/262726909/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952509" y="485245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4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19" y="1859772"/>
            <a:ext cx="4082016" cy="24541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473" y="5521123"/>
            <a:ext cx="81631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6"/>
              </a:rPr>
              <a:t>인천 </a:t>
            </a:r>
            <a:r>
              <a:rPr lang="ko-KR" altLang="en-US" sz="2000" dirty="0" err="1" smtClean="0">
                <a:hlinkClick r:id="rId6"/>
              </a:rPr>
              <a:t>데브</a:t>
            </a:r>
            <a:r>
              <a:rPr lang="en-US" altLang="ko-KR" sz="2000" dirty="0" smtClean="0">
                <a:hlinkClick r:id="rId6"/>
              </a:rPr>
              <a:t> : </a:t>
            </a:r>
            <a:r>
              <a:rPr lang="en-US" altLang="ko-KR" sz="2000" dirty="0" smtClean="0"/>
              <a:t>	</a:t>
            </a:r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://incheon.devs.co.kr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>
                <a:hlinkClick r:id="rId7"/>
              </a:rPr>
              <a:t>		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open.kakao.com/o/gHsHtdpb</a:t>
            </a:r>
            <a:endParaRPr lang="en-US" altLang="ko-KR" sz="1600" dirty="0"/>
          </a:p>
          <a:p>
            <a:r>
              <a:rPr lang="en-US" altLang="ko-KR" sz="2000" dirty="0">
                <a:hlinkClick r:id="rId8"/>
              </a:rPr>
              <a:t>GDG</a:t>
            </a:r>
            <a:r>
              <a:rPr lang="ko-KR" altLang="en-US" sz="2000" dirty="0" smtClean="0">
                <a:hlinkClick r:id="rId8"/>
              </a:rPr>
              <a:t>송도 </a:t>
            </a:r>
            <a:r>
              <a:rPr lang="en-US" altLang="ko-KR" sz="2000" dirty="0" smtClean="0">
                <a:hlinkClick r:id="rId8"/>
              </a:rPr>
              <a:t>: 	</a:t>
            </a:r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://www.meetup.com/ko-KR/GDG-SongDo/</a:t>
            </a:r>
            <a:endParaRPr lang="en-US" altLang="ko-KR" sz="1600" dirty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9"/>
              </a:rPr>
              <a:t>CivicHackers</a:t>
            </a:r>
            <a:r>
              <a:rPr lang="en-US" altLang="ko-KR" sz="2000" dirty="0" smtClean="0">
                <a:solidFill>
                  <a:srgbClr val="FF0000"/>
                </a:solidFill>
                <a:hlinkClick r:id="rId9"/>
              </a:rPr>
              <a:t> : 	</a:t>
            </a:r>
            <a:r>
              <a:rPr lang="en-US" altLang="ko-KR" sz="1600" dirty="0" smtClean="0">
                <a:solidFill>
                  <a:srgbClr val="FF0000"/>
                </a:solidFill>
                <a:hlinkClick r:id="rId9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9"/>
              </a:rPr>
              <a:t>://discord.gg/vC6SxhF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10136"/>
            <a:ext cx="4572000" cy="57708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long </a:t>
            </a:r>
            <a:r>
              <a:rPr lang="ko-KR" altLang="en-US" sz="900" dirty="0"/>
              <a:t>long solution(vector&lt;vector&lt;int&gt; &gt; rectangles) {</a:t>
            </a:r>
          </a:p>
          <a:p>
            <a:pPr lvl="1"/>
            <a:r>
              <a:rPr lang="ko-KR" altLang="en-US" sz="900" dirty="0"/>
              <a:t>    // Y축과 평행한 라인 저장</a:t>
            </a:r>
          </a:p>
          <a:p>
            <a:pPr lvl="1"/>
            <a:r>
              <a:rPr lang="ko-KR" altLang="en-US" sz="900" dirty="0"/>
              <a:t>    vector&lt;Line&gt; line;</a:t>
            </a:r>
          </a:p>
          <a:p>
            <a:pPr lvl="1"/>
            <a:r>
              <a:rPr lang="ko-KR" altLang="en-US" sz="900" dirty="0"/>
              <a:t>    vector&lt;long long&gt; save_y;</a:t>
            </a:r>
          </a:p>
          <a:p>
            <a:pPr lvl="1"/>
            <a:r>
              <a:rPr lang="ko-KR" altLang="en-US" sz="900" dirty="0"/>
              <a:t>    map&lt;long long, long long&gt; mat;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int </a:t>
            </a:r>
            <a:r>
              <a:rPr lang="ko-KR" altLang="en-US" sz="900" dirty="0"/>
              <a:t>N = rectangles.size();</a:t>
            </a:r>
          </a:p>
          <a:p>
            <a:r>
              <a:rPr lang="ko-KR" altLang="en-US" sz="900" dirty="0"/>
              <a:t>	for (int i = 0; i &lt; N; i++) {</a:t>
            </a:r>
          </a:p>
          <a:p>
            <a:r>
              <a:rPr lang="ko-KR" altLang="en-US" sz="900" dirty="0"/>
              <a:t>		long long x1 = rectangles[i][0];</a:t>
            </a:r>
          </a:p>
          <a:p>
            <a:r>
              <a:rPr lang="ko-KR" altLang="en-US" sz="900" dirty="0"/>
              <a:t>		long long y1 = rectangles[i][1];</a:t>
            </a:r>
          </a:p>
          <a:p>
            <a:r>
              <a:rPr lang="ko-KR" altLang="en-US" sz="900" dirty="0"/>
              <a:t>		long long x2 = rectangles[i][2];</a:t>
            </a:r>
          </a:p>
          <a:p>
            <a:r>
              <a:rPr lang="ko-KR" altLang="en-US" sz="900" dirty="0"/>
              <a:t>		long long y2 = rectangles[i][3];</a:t>
            </a:r>
          </a:p>
          <a:p>
            <a:endParaRPr lang="en-US" altLang="ko-KR" sz="900" dirty="0" smtClean="0"/>
          </a:p>
          <a:p>
            <a:r>
              <a:rPr lang="en-US" altLang="ko-KR" sz="900" dirty="0"/>
              <a:t>	</a:t>
            </a:r>
            <a:r>
              <a:rPr lang="en-US" altLang="ko-KR" sz="900" dirty="0" smtClean="0"/>
              <a:t>	</a:t>
            </a:r>
            <a:r>
              <a:rPr lang="ko-KR" altLang="en-US" sz="900" dirty="0"/>
              <a:t>// 사각형에서 Y축과 평행한 X시작 </a:t>
            </a:r>
            <a:r>
              <a:rPr lang="ko-KR" altLang="en-US" sz="900" dirty="0" smtClean="0"/>
              <a:t>라인</a:t>
            </a:r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en-US" altLang="ko-KR" sz="900" dirty="0" smtClean="0"/>
              <a:t>		</a:t>
            </a:r>
            <a:r>
              <a:rPr lang="ko-KR" altLang="en-US" sz="900" dirty="0"/>
              <a:t>line.emplace_back(Line(x1, y1, y2, 1</a:t>
            </a:r>
            <a:r>
              <a:rPr lang="ko-KR" altLang="en-US" sz="900" dirty="0" smtClean="0"/>
              <a:t>)); </a:t>
            </a:r>
            <a:endParaRPr lang="en-US" altLang="ko-KR" sz="900" dirty="0" smtClean="0"/>
          </a:p>
          <a:p>
            <a:r>
              <a:rPr lang="en-US" altLang="ko-KR" sz="900" dirty="0" smtClean="0"/>
              <a:t>		</a:t>
            </a:r>
            <a:r>
              <a:rPr lang="ko-KR" altLang="en-US" sz="900" dirty="0" smtClean="0"/>
              <a:t>// </a:t>
            </a:r>
            <a:r>
              <a:rPr lang="ko-KR" altLang="en-US" sz="900" dirty="0"/>
              <a:t>사각형에서 Y축과 평행한 X끝 </a:t>
            </a:r>
            <a:r>
              <a:rPr lang="ko-KR" altLang="en-US" sz="900" dirty="0" smtClean="0"/>
              <a:t>라인</a:t>
            </a:r>
            <a:r>
              <a:rPr lang="ko-KR" altLang="en-US" sz="900" dirty="0" smtClean="0"/>
              <a:t>	</a:t>
            </a:r>
            <a:endParaRPr lang="en-US" altLang="ko-KR" sz="900" dirty="0" smtClean="0"/>
          </a:p>
          <a:p>
            <a:r>
              <a:rPr lang="en-US" altLang="ko-KR" sz="900" dirty="0"/>
              <a:t>	</a:t>
            </a:r>
            <a:r>
              <a:rPr lang="ko-KR" altLang="en-US" sz="900" dirty="0" smtClean="0"/>
              <a:t>	line.emplace_back(Line(x2, y1, y2, -1)); </a:t>
            </a:r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// </a:t>
            </a:r>
            <a:r>
              <a:rPr lang="ko-KR" altLang="en-US" sz="900" dirty="0"/>
              <a:t>Y 모든 좌표 저장</a:t>
            </a:r>
          </a:p>
          <a:p>
            <a:r>
              <a:rPr lang="ko-KR" altLang="en-US" sz="900" dirty="0"/>
              <a:t>		save_y.emplace_back(y1);</a:t>
            </a:r>
          </a:p>
          <a:p>
            <a:r>
              <a:rPr lang="ko-KR" altLang="en-US" sz="900" dirty="0"/>
              <a:t>		save_y.emplace_back(y2);</a:t>
            </a:r>
          </a:p>
          <a:p>
            <a:r>
              <a:rPr lang="ko-KR" altLang="en-US" sz="900" dirty="0"/>
              <a:t>	}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// 라인을 x 기준으로 정렬 </a:t>
            </a:r>
          </a:p>
          <a:p>
            <a:r>
              <a:rPr lang="ko-KR" altLang="en-US" sz="900" dirty="0"/>
              <a:t>	sort(line.begin(), line.end(), [](Line &amp;a, Line &amp;b)-&gt;bool {</a:t>
            </a:r>
          </a:p>
          <a:p>
            <a:r>
              <a:rPr lang="ko-KR" altLang="en-US" sz="900" dirty="0"/>
              <a:t>		return a.x &lt; b.x;</a:t>
            </a:r>
          </a:p>
          <a:p>
            <a:r>
              <a:rPr lang="ko-KR" altLang="en-US" sz="900" dirty="0"/>
              <a:t>	});</a:t>
            </a:r>
          </a:p>
          <a:p>
            <a:r>
              <a:rPr lang="ko-KR" altLang="en-US" sz="900" dirty="0"/>
              <a:t>    </a:t>
            </a:r>
          </a:p>
          <a:p>
            <a:r>
              <a:rPr lang="ko-KR" altLang="en-US" sz="900" dirty="0"/>
              <a:t>    </a:t>
            </a:r>
          </a:p>
          <a:p>
            <a:r>
              <a:rPr lang="ko-KR" altLang="en-US" sz="900" dirty="0"/>
              <a:t>    // Y 모든 좌표 정렬</a:t>
            </a:r>
          </a:p>
          <a:p>
            <a:r>
              <a:rPr lang="ko-KR" altLang="en-US" sz="900" dirty="0"/>
              <a:t>	sort(save_y.begin(), save_y.end());</a:t>
            </a:r>
          </a:p>
          <a:p>
            <a:r>
              <a:rPr lang="ko-KR" altLang="en-US" sz="900" dirty="0"/>
              <a:t>    // Y 모든 좌표 유니크 만들기</a:t>
            </a:r>
          </a:p>
          <a:p>
            <a:r>
              <a:rPr lang="ko-KR" altLang="en-US" sz="900" dirty="0"/>
              <a:t>	save_y.erase(unique(save_y.begin(), save_y.end()), save_y.end());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// </a:t>
            </a:r>
          </a:p>
          <a:p>
            <a:r>
              <a:rPr lang="ko-KR" altLang="en-US" sz="900" dirty="0"/>
              <a:t>	for (int n = 0; n &lt; save_y.size(); ++n) {</a:t>
            </a:r>
          </a:p>
          <a:p>
            <a:r>
              <a:rPr lang="ko-KR" altLang="en-US" sz="900" dirty="0"/>
              <a:t>        // map 에 y 좌표를 키로 하는 순서 저장</a:t>
            </a:r>
          </a:p>
          <a:p>
            <a:r>
              <a:rPr lang="ko-KR" altLang="en-US" sz="900" dirty="0"/>
              <a:t>		mat[save_y[n]] = n;</a:t>
            </a:r>
          </a:p>
          <a:p>
            <a:r>
              <a:rPr lang="ko-KR" altLang="en-US" sz="900" dirty="0"/>
              <a:t>        // </a:t>
            </a:r>
            <a:r>
              <a:rPr lang="ko-KR" altLang="en-US" sz="900" dirty="0" err="1"/>
              <a:t>유니크한</a:t>
            </a:r>
            <a:r>
              <a:rPr lang="ko-KR" altLang="en-US" sz="900" dirty="0"/>
              <a:t> y 좌표 저장 </a:t>
            </a:r>
          </a:p>
          <a:p>
            <a:r>
              <a:rPr lang="ko-KR" altLang="en-US" sz="900" dirty="0"/>
              <a:t>		ypos.emplace_back(save_y[n]);</a:t>
            </a:r>
          </a:p>
          <a:p>
            <a:r>
              <a:rPr lang="ko-KR" altLang="en-US" sz="900" dirty="0"/>
              <a:t>	</a:t>
            </a:r>
            <a:r>
              <a:rPr lang="ko-KR" altLang="en-US" sz="900" dirty="0" smtClean="0"/>
              <a:t>}</a:t>
            </a:r>
            <a:endParaRPr lang="ko-KR" altLang="en-US" sz="900" dirty="0"/>
          </a:p>
        </p:txBody>
      </p:sp>
      <p:sp>
        <p:nvSpPr>
          <p:cNvPr id="2" name="직사각형 1"/>
          <p:cNvSpPr/>
          <p:nvPr/>
        </p:nvSpPr>
        <p:spPr>
          <a:xfrm>
            <a:off x="4572000" y="3795624"/>
            <a:ext cx="457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endParaRPr lang="ko-KR" altLang="en-US" sz="900" dirty="0"/>
          </a:p>
          <a:p>
            <a:r>
              <a:rPr lang="ko-KR" altLang="en-US" sz="900" dirty="0"/>
              <a:t>    // 세그먼트 트리 생성</a:t>
            </a:r>
          </a:p>
          <a:p>
            <a:r>
              <a:rPr lang="ko-KR" altLang="en-US" sz="900" dirty="0"/>
              <a:t>    // Y 축과 평행한 라인에 걸치는 Y간격 계산을 위해 </a:t>
            </a:r>
          </a:p>
          <a:p>
            <a:r>
              <a:rPr lang="ko-KR" altLang="en-US" sz="900" dirty="0"/>
              <a:t>	Segment seg(save_y.size());</a:t>
            </a:r>
          </a:p>
          <a:p>
            <a:endParaRPr lang="ko-KR" altLang="en-US" sz="900" dirty="0"/>
          </a:p>
          <a:p>
            <a:r>
              <a:rPr lang="ko-KR" altLang="en-US" sz="900" dirty="0"/>
              <a:t>	long long ans = 0;</a:t>
            </a:r>
          </a:p>
          <a:p>
            <a:r>
              <a:rPr lang="ko-KR" altLang="en-US" sz="900" dirty="0"/>
              <a:t>    // 라인을 돌면서 라인과 직전라인구간의 직사각형 합을 구함</a:t>
            </a:r>
          </a:p>
          <a:p>
            <a:r>
              <a:rPr lang="ko-KR" altLang="en-US" sz="900" dirty="0"/>
              <a:t>	for (int n = 0; n &lt; line.size(); ++n) {</a:t>
            </a:r>
          </a:p>
          <a:p>
            <a:r>
              <a:rPr lang="ko-KR" altLang="en-US" sz="900" dirty="0"/>
              <a:t>		if (n &gt; 0) {</a:t>
            </a:r>
          </a:p>
          <a:p>
            <a:r>
              <a:rPr lang="ko-KR" altLang="en-US" sz="900" dirty="0"/>
              <a:t>            // 현재라인X와 직전라인X 구간 X 걸쳐있는 Y 합</a:t>
            </a:r>
          </a:p>
          <a:p>
            <a:r>
              <a:rPr lang="ko-KR" altLang="en-US" sz="900" dirty="0"/>
              <a:t>            ans += (line[n].x - line[n - 1].x) * seg.query();</a:t>
            </a:r>
          </a:p>
          <a:p>
            <a:r>
              <a:rPr lang="ko-KR" altLang="en-US" sz="900" dirty="0"/>
              <a:t>        }</a:t>
            </a:r>
          </a:p>
          <a:p>
            <a:r>
              <a:rPr lang="ko-KR" altLang="en-US" sz="900" dirty="0"/>
              <a:t>        // 세그먼트 트리 업데이트 하기 </a:t>
            </a:r>
          </a:p>
          <a:p>
            <a:r>
              <a:rPr lang="ko-KR" altLang="en-US" sz="900" dirty="0"/>
              <a:t>        seg.update(line[n].c, mat[line[n].y1], mat[line[n].y2] - 1);</a:t>
            </a:r>
          </a:p>
          <a:p>
            <a:r>
              <a:rPr lang="ko-KR" altLang="en-US" sz="900" dirty="0"/>
              <a:t>	}</a:t>
            </a:r>
          </a:p>
          <a:p>
            <a:r>
              <a:rPr lang="ko-KR" altLang="en-US" sz="900" dirty="0"/>
              <a:t>    </a:t>
            </a:r>
          </a:p>
          <a:p>
            <a:r>
              <a:rPr lang="ko-KR" altLang="en-US" sz="900" dirty="0"/>
              <a:t>	return ans;</a:t>
            </a:r>
          </a:p>
          <a:p>
            <a:r>
              <a:rPr lang="ko-KR" altLang="en-US" sz="900" dirty="0"/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909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err="1" smtClean="0"/>
              <a:t>프로그래밍시</a:t>
            </a:r>
            <a:r>
              <a:rPr lang="ko-KR" altLang="en-US" sz="4000" dirty="0" smtClean="0"/>
              <a:t> 주의사항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나누는등의</a:t>
            </a:r>
            <a:r>
              <a:rPr lang="ko-KR" altLang="en-US" dirty="0" smtClean="0"/>
              <a:t> 예외처리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unsafe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재귀호출에서 </a:t>
            </a:r>
            <a:r>
              <a:rPr lang="ko-KR" altLang="en-US" dirty="0" err="1" smtClean="0"/>
              <a:t>스택오버플로우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스택에</a:t>
            </a:r>
            <a:r>
              <a:rPr lang="ko-KR" altLang="en-US" dirty="0" smtClean="0"/>
              <a:t> 너무 많은 데이터를 생성하려는 시도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할당 후 해제여부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메모리 제약사항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공간복잡도 추정하는 훈련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크기 체크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long </a:t>
            </a:r>
            <a:r>
              <a:rPr lang="en-US" altLang="ko-KR" dirty="0" err="1" smtClean="0"/>
              <a:t>long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너무 많은 데이터의 반복처리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시간복잡도 추정하는 훈련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3Ghz 1Core </a:t>
            </a:r>
            <a:r>
              <a:rPr lang="ko-KR" altLang="en-US" dirty="0" smtClean="0"/>
              <a:t>는 초당 </a:t>
            </a:r>
            <a:r>
              <a:rPr lang="en-US" altLang="ko-KR" dirty="0" smtClean="0"/>
              <a:t>3,000,000,000 (30</a:t>
            </a:r>
            <a:r>
              <a:rPr lang="ko-KR" altLang="en-US" dirty="0" smtClean="0"/>
              <a:t>억 수행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최적화 알고리즘을 고려하는 프로그래밍 습관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87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퀴즈풀이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기출문제 풀이</a:t>
            </a:r>
            <a:endParaRPr lang="en-US" altLang="ko-KR" sz="1000" strike="sngStrike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 – </a:t>
            </a:r>
            <a:r>
              <a:rPr lang="ko-KR" altLang="en-US" sz="4000" dirty="0" smtClean="0"/>
              <a:t>개미수열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07" y="1433318"/>
            <a:ext cx="885991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개미수열 만들기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초기값 </a:t>
            </a:r>
            <a:r>
              <a:rPr lang="en-US" altLang="ko-KR" sz="1600" dirty="0" err="1" smtClean="0"/>
              <a:t>initV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라인수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수열문자열 벡터 </a:t>
            </a:r>
            <a:r>
              <a:rPr lang="en-US" altLang="ko-KR" sz="1600" dirty="0" smtClean="0"/>
              <a:t>vector&lt;string&gt;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6433" y="3141043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1121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 smtClean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122111</a:t>
            </a: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개미수열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923" y="1554719"/>
            <a:ext cx="4572000" cy="521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output;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;</a:t>
            </a: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tries = 0;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(tries++ &lt;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lastSeq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: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e) {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e;</a:t>
            </a:r>
          </a:p>
          <a:p>
            <a:pPr lvl="4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last 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0115" y="5294204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**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first =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first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output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antSeq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(first, 10);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: output)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282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개의 부동소수점의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부분최대합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부동소수점 배열을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부분합이 최대가 되는 값 찾기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{ 31, -41, 59, 26, -53, 58, 97, -93, -23, 84 </a:t>
            </a:r>
            <a:r>
              <a:rPr lang="en-US" altLang="ko-KR" dirty="0" smtClean="0"/>
              <a:t>}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187 (</a:t>
            </a:r>
            <a:r>
              <a:rPr lang="en-US" altLang="ko-KR" dirty="0"/>
              <a:t>59, 26, -53, 58, </a:t>
            </a:r>
            <a:r>
              <a:rPr lang="en-US" altLang="ko-KR" dirty="0" smtClean="0"/>
              <a:t>97)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시간복잡도 </a:t>
            </a:r>
            <a:r>
              <a:rPr lang="en-US" altLang="ko-KR" dirty="0"/>
              <a:t>O(N) </a:t>
            </a:r>
            <a:r>
              <a:rPr lang="ko-KR" altLang="en-US" dirty="0"/>
              <a:t>이 되는 프로그램 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9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개의 부동소수점의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부분최대합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70503"/>
            <a:ext cx="8406000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maxAt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 max(0,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maxAt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 + A[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fastestMaxSum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da-DK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= 0, psum = 0;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.size(); i++) {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::max(0.0f,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::max(ret,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d = { -7, 4, -3, 6, 3, -8, 3, 4 };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fastestMaxSum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(d);</a:t>
            </a:r>
          </a:p>
          <a:p>
            <a:pPr lvl="1"/>
            <a:r>
              <a:rPr lang="en-US" altLang="ko-KR" sz="12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31, -41, 59, 26, -53, 58, 97, -93, -23, 84 };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fastestMaxSum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(d);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79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개의 부동소수점의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부분최대합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Dynamic Programming; </a:t>
            </a:r>
            <a:r>
              <a:rPr lang="en-US" altLang="ko-KR" dirty="0" smtClean="0"/>
              <a:t>DP (</a:t>
            </a:r>
            <a:r>
              <a:rPr lang="ko-KR" altLang="en-US" dirty="0" smtClean="0"/>
              <a:t>동적</a:t>
            </a:r>
            <a:r>
              <a:rPr lang="en-US" altLang="ko-KR" dirty="0"/>
              <a:t> </a:t>
            </a:r>
            <a:r>
              <a:rPr lang="ko-KR" altLang="en-US" dirty="0" smtClean="0"/>
              <a:t>계획법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프로그래밍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특정 </a:t>
            </a:r>
            <a:r>
              <a:rPr lang="ko-KR" altLang="en-US" dirty="0"/>
              <a:t>범위까지의 값을 구하기 위해서 그것과 다른 범위까지의 값을 이용하여 효율적으로 값을 구하는 알고리즘 설계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maxAt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) = max(0, </a:t>
            </a:r>
            <a:r>
              <a:rPr lang="en-US" altLang="ko-KR" sz="2400" b="1" dirty="0" err="1"/>
              <a:t>maxAt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- 1)) + A[</a:t>
            </a:r>
            <a:r>
              <a:rPr lang="en-US" altLang="ko-KR" sz="2400" b="1" dirty="0" err="1"/>
              <a:t>i</a:t>
            </a:r>
            <a:r>
              <a:rPr lang="en-US" altLang="ko-KR" sz="2400" b="1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생각하는 프로그래밍 </a:t>
            </a:r>
            <a:r>
              <a:rPr lang="en-US" altLang="ko-KR" sz="2400" dirty="0" smtClean="0"/>
              <a:t>(Programming pearls)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86" y="3801575"/>
            <a:ext cx="1943100" cy="2914650"/>
          </a:xfrm>
          <a:prstGeom prst="rect">
            <a:avLst/>
          </a:prstGeom>
        </p:spPr>
      </p:pic>
      <p:pic>
        <p:nvPicPr>
          <p:cNvPr id="2052" name="Picture 4" descr="ìê°íë íë¡ê·¸ëë°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71" y="3896216"/>
            <a:ext cx="1840357" cy="272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 smtClean="0"/>
              <a:t>매칭점수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4662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+mn-ea"/>
              </a:rPr>
              <a:t>HTML </a:t>
            </a:r>
            <a:r>
              <a:rPr lang="ko-KR" altLang="en-US" sz="900" dirty="0" smtClean="0">
                <a:latin typeface="+mn-ea"/>
              </a:rPr>
              <a:t>페이지 배열을 </a:t>
            </a:r>
            <a:r>
              <a:rPr lang="ko-KR" altLang="en-US" sz="900" dirty="0" err="1" smtClean="0">
                <a:latin typeface="+mn-ea"/>
              </a:rPr>
              <a:t>입력받아</a:t>
            </a:r>
            <a:r>
              <a:rPr lang="ko-KR" altLang="en-US" sz="900" dirty="0" smtClean="0">
                <a:latin typeface="+mn-ea"/>
              </a:rPr>
              <a:t> 규칙대로 점수를 계산하여 가장 높은 </a:t>
            </a:r>
            <a:r>
              <a:rPr lang="ko-KR" altLang="en-US" sz="900" dirty="0" err="1" smtClean="0">
                <a:latin typeface="+mn-ea"/>
              </a:rPr>
              <a:t>매칭</a:t>
            </a:r>
            <a:r>
              <a:rPr lang="ko-KR" altLang="en-US" sz="900" dirty="0" smtClean="0">
                <a:latin typeface="+mn-ea"/>
              </a:rPr>
              <a:t> 점수 페이지 인덱스 리턴</a:t>
            </a:r>
            <a:endParaRPr lang="en-US" altLang="ko-KR" sz="900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웹페이지에</a:t>
            </a:r>
            <a:r>
              <a:rPr lang="ko-KR" altLang="en-US" sz="900" dirty="0">
                <a:latin typeface="+mn-ea"/>
              </a:rPr>
              <a:t> 대해서 기본점수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외부 링크 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링크점수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그리고 </a:t>
            </a:r>
            <a:r>
              <a:rPr lang="ko-KR" altLang="en-US" sz="900" dirty="0" err="1">
                <a:latin typeface="+mn-ea"/>
              </a:rPr>
              <a:t>매칭점수를</a:t>
            </a:r>
            <a:r>
              <a:rPr lang="ko-KR" altLang="en-US" sz="900" dirty="0">
                <a:latin typeface="+mn-ea"/>
              </a:rPr>
              <a:t> 구할 수 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기본점수는 해당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텍스트 중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검색어가 등장하는 횟수이다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. (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대소문자 무시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외부 링크 수는 해당 </a:t>
            </a:r>
            <a:r>
              <a:rPr lang="ko-KR" altLang="en-US" sz="900" dirty="0" err="1">
                <a:latin typeface="+mn-ea"/>
              </a:rPr>
              <a:t>웹페이지에서</a:t>
            </a:r>
            <a:r>
              <a:rPr lang="ko-KR" altLang="en-US" sz="900" dirty="0">
                <a:latin typeface="+mn-ea"/>
              </a:rPr>
              <a:t> 다른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외부 페이지로 연결된 링크의 개수</a:t>
            </a:r>
            <a:r>
              <a:rPr lang="ko-KR" altLang="en-US" sz="900" dirty="0">
                <a:latin typeface="+mn-ea"/>
              </a:rPr>
              <a:t>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링크점수는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해당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</a:rPr>
              <a:t>웹페이지로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링크가 걸린 다른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</a:rPr>
              <a:t>웹페이지의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기본점수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÷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외부 링크 수의 총합</a:t>
            </a:r>
            <a:r>
              <a:rPr lang="ko-KR" altLang="en-US" sz="900" dirty="0">
                <a:latin typeface="+mn-ea"/>
              </a:rPr>
              <a:t>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매칭점수는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기본점수와 링크점수의 합</a:t>
            </a:r>
            <a:r>
              <a:rPr lang="ko-KR" altLang="en-US" sz="900" dirty="0">
                <a:latin typeface="+mn-ea"/>
              </a:rPr>
              <a:t>으로 계산한다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제한사항</a:t>
            </a:r>
          </a:p>
          <a:p>
            <a:r>
              <a:rPr lang="en-US" altLang="ko-KR" sz="900" dirty="0">
                <a:latin typeface="+mn-ea"/>
              </a:rPr>
              <a:t>pages</a:t>
            </a:r>
            <a:r>
              <a:rPr lang="ko-KR" altLang="en-US" sz="900" dirty="0">
                <a:latin typeface="+mn-ea"/>
              </a:rPr>
              <a:t>는 </a:t>
            </a:r>
            <a:r>
              <a:rPr lang="en-US" altLang="ko-KR" sz="900" dirty="0">
                <a:latin typeface="+mn-ea"/>
              </a:rPr>
              <a:t>HTML </a:t>
            </a:r>
            <a:r>
              <a:rPr lang="ko-KR" altLang="en-US" sz="900" dirty="0">
                <a:latin typeface="+mn-ea"/>
              </a:rPr>
              <a:t>형식의 </a:t>
            </a:r>
            <a:r>
              <a:rPr lang="ko-KR" altLang="en-US" sz="900" dirty="0" err="1">
                <a:latin typeface="+mn-ea"/>
              </a:rPr>
              <a:t>웹페이지가</a:t>
            </a:r>
            <a:r>
              <a:rPr lang="ko-KR" altLang="en-US" sz="900" dirty="0">
                <a:latin typeface="+mn-ea"/>
              </a:rPr>
              <a:t> 문자열 형태로 들어있는 배열이고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길이는 </a:t>
            </a:r>
            <a:r>
              <a:rPr lang="en-US" altLang="ko-KR" sz="900" dirty="0">
                <a:latin typeface="+mn-ea"/>
              </a:rPr>
              <a:t>1 </a:t>
            </a:r>
            <a:r>
              <a:rPr lang="ko-KR" altLang="en-US" sz="900" dirty="0">
                <a:latin typeface="+mn-ea"/>
              </a:rPr>
              <a:t>이상 </a:t>
            </a:r>
            <a:r>
              <a:rPr lang="en-US" altLang="ko-KR" sz="900" dirty="0">
                <a:latin typeface="+mn-ea"/>
              </a:rPr>
              <a:t>20 </a:t>
            </a:r>
            <a:r>
              <a:rPr lang="ko-KR" altLang="en-US" sz="900" dirty="0">
                <a:latin typeface="+mn-ea"/>
              </a:rPr>
              <a:t>이하이다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</a:t>
            </a:r>
            <a:r>
              <a:rPr lang="ko-KR" altLang="en-US" sz="900" dirty="0">
                <a:latin typeface="+mn-ea"/>
              </a:rPr>
              <a:t> 문자열의 길이는 </a:t>
            </a:r>
            <a:r>
              <a:rPr lang="en-US" altLang="ko-KR" sz="900" dirty="0">
                <a:latin typeface="+mn-ea"/>
              </a:rPr>
              <a:t>1 </a:t>
            </a:r>
            <a:r>
              <a:rPr lang="ko-KR" altLang="en-US" sz="900" dirty="0">
                <a:latin typeface="+mn-ea"/>
              </a:rPr>
              <a:t>이상 </a:t>
            </a:r>
            <a:r>
              <a:rPr lang="en-US" altLang="ko-KR" sz="900" dirty="0">
                <a:latin typeface="+mn-ea"/>
              </a:rPr>
              <a:t>1,500 </a:t>
            </a:r>
            <a:r>
              <a:rPr lang="ko-KR" altLang="en-US" sz="900" dirty="0">
                <a:latin typeface="+mn-ea"/>
              </a:rPr>
              <a:t>이하이다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index</a:t>
            </a:r>
            <a:r>
              <a:rPr lang="ko-KR" altLang="en-US" sz="900" dirty="0">
                <a:latin typeface="+mn-ea"/>
              </a:rPr>
              <a:t>는 </a:t>
            </a:r>
            <a:r>
              <a:rPr lang="en-US" altLang="ko-KR" sz="900" dirty="0">
                <a:latin typeface="+mn-ea"/>
              </a:rPr>
              <a:t>pages </a:t>
            </a:r>
            <a:r>
              <a:rPr lang="ko-KR" altLang="en-US" sz="900" dirty="0">
                <a:latin typeface="+mn-ea"/>
              </a:rPr>
              <a:t>배열의 </a:t>
            </a:r>
            <a:r>
              <a:rPr lang="en-US" altLang="ko-KR" sz="900" dirty="0">
                <a:latin typeface="+mn-ea"/>
              </a:rPr>
              <a:t>index</a:t>
            </a:r>
            <a:r>
              <a:rPr lang="ko-KR" altLang="en-US" sz="900" dirty="0">
                <a:latin typeface="+mn-ea"/>
              </a:rPr>
              <a:t>와 같으며 </a:t>
            </a:r>
            <a:r>
              <a:rPr lang="en-US" altLang="ko-KR" sz="900" dirty="0">
                <a:latin typeface="+mn-ea"/>
              </a:rPr>
              <a:t>0</a:t>
            </a:r>
            <a:r>
              <a:rPr lang="ko-KR" altLang="en-US" sz="900" dirty="0">
                <a:latin typeface="+mn-ea"/>
              </a:rPr>
              <a:t>부터 시작한다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은 </a:t>
            </a:r>
            <a:r>
              <a:rPr lang="en-US" altLang="ko-KR" sz="900" dirty="0">
                <a:latin typeface="+mn-ea"/>
              </a:rPr>
              <a:t>HTML</a:t>
            </a:r>
            <a:r>
              <a:rPr lang="ko-KR" altLang="en-US" sz="900" dirty="0">
                <a:latin typeface="+mn-ea"/>
              </a:rPr>
              <a:t>의 </a:t>
            </a:r>
            <a:r>
              <a:rPr lang="en-US" altLang="ko-KR" sz="900" dirty="0">
                <a:latin typeface="+mn-ea"/>
              </a:rPr>
              <a:t>&lt;head&gt; </a:t>
            </a:r>
            <a:r>
              <a:rPr lang="ko-KR" altLang="en-US" sz="900" dirty="0">
                <a:latin typeface="+mn-ea"/>
              </a:rPr>
              <a:t>태그 내에 </a:t>
            </a:r>
            <a:r>
              <a:rPr lang="en-US" altLang="ko-KR" sz="900" dirty="0">
                <a:latin typeface="+mn-ea"/>
              </a:rPr>
              <a:t>&lt;meta&gt; </a:t>
            </a:r>
            <a:r>
              <a:rPr lang="ko-KR" altLang="en-US" sz="900" dirty="0">
                <a:latin typeface="+mn-ea"/>
              </a:rPr>
              <a:t>태그의 값으로 주어진다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 err="1">
                <a:latin typeface="+mn-ea"/>
              </a:rPr>
              <a:t>예를들어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아래와 같은 </a:t>
            </a:r>
            <a:r>
              <a:rPr lang="en-US" altLang="ko-KR" sz="900" dirty="0">
                <a:latin typeface="+mn-ea"/>
              </a:rPr>
              <a:t>meta tag</a:t>
            </a:r>
            <a:r>
              <a:rPr lang="ko-KR" altLang="en-US" sz="900" dirty="0">
                <a:latin typeface="+mn-ea"/>
              </a:rPr>
              <a:t>가 있으면 이 </a:t>
            </a:r>
            <a:r>
              <a:rPr lang="ko-KR" altLang="en-US" sz="900" dirty="0" err="1">
                <a:latin typeface="+mn-ea"/>
              </a:rPr>
              <a:t>웹페이지의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은 </a:t>
            </a:r>
            <a:r>
              <a:rPr lang="en-US" altLang="ko-KR" sz="900" dirty="0">
                <a:latin typeface="+mn-ea"/>
              </a:rPr>
              <a:t>https://careers.kakao.com/index </a:t>
            </a:r>
            <a:r>
              <a:rPr lang="ko-KR" altLang="en-US" sz="900" dirty="0">
                <a:latin typeface="+mn-ea"/>
              </a:rPr>
              <a:t>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&lt;meta property=</a:t>
            </a:r>
            <a:r>
              <a:rPr lang="en-US" altLang="ko-KR" sz="900" dirty="0" err="1">
                <a:latin typeface="+mn-ea"/>
              </a:rPr>
              <a:t>og:url</a:t>
            </a:r>
            <a:r>
              <a:rPr lang="en-US" altLang="ko-KR" sz="900" dirty="0">
                <a:latin typeface="+mn-ea"/>
              </a:rPr>
              <a:t> content=https://careers.kakao.com/index /&gt;</a:t>
            </a:r>
          </a:p>
          <a:p>
            <a:r>
              <a:rPr lang="ko-KR" altLang="en-US" sz="900" dirty="0">
                <a:latin typeface="+mn-ea"/>
              </a:rPr>
              <a:t>한 </a:t>
            </a:r>
            <a:r>
              <a:rPr lang="ko-KR" altLang="en-US" sz="900" dirty="0" err="1">
                <a:latin typeface="+mn-ea"/>
              </a:rPr>
              <a:t>웹페이지에서</a:t>
            </a:r>
            <a:r>
              <a:rPr lang="ko-KR" altLang="en-US" sz="900" dirty="0">
                <a:latin typeface="+mn-ea"/>
              </a:rPr>
              <a:t> 모든 외부 링크는 </a:t>
            </a:r>
            <a:r>
              <a:rPr lang="en-US" altLang="ko-KR" sz="900" dirty="0">
                <a:latin typeface="+mn-ea"/>
              </a:rPr>
              <a:t>&lt;a </a:t>
            </a:r>
            <a:r>
              <a:rPr lang="en-US" altLang="ko-KR" sz="900" dirty="0" err="1">
                <a:latin typeface="+mn-ea"/>
              </a:rPr>
              <a:t>href</a:t>
            </a:r>
            <a:r>
              <a:rPr lang="en-US" altLang="ko-KR" sz="900" dirty="0">
                <a:latin typeface="+mn-ea"/>
              </a:rPr>
              <a:t>=https://careers.kakao.com/index&gt;</a:t>
            </a:r>
            <a:r>
              <a:rPr lang="ko-KR" altLang="en-US" sz="900" dirty="0">
                <a:latin typeface="+mn-ea"/>
              </a:rPr>
              <a:t>의 형태를 가진다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&lt;a&gt; </a:t>
            </a:r>
            <a:r>
              <a:rPr lang="ko-KR" altLang="en-US" sz="900" dirty="0">
                <a:latin typeface="+mn-ea"/>
              </a:rPr>
              <a:t>내에 다른 </a:t>
            </a:r>
            <a:r>
              <a:rPr lang="en-US" altLang="ko-KR" sz="900" dirty="0">
                <a:latin typeface="+mn-ea"/>
              </a:rPr>
              <a:t>attribute</a:t>
            </a:r>
            <a:r>
              <a:rPr lang="ko-KR" altLang="en-US" sz="900" dirty="0">
                <a:latin typeface="+mn-ea"/>
              </a:rPr>
              <a:t>가 주어지는 경우는 없으며 항상 </a:t>
            </a:r>
            <a:r>
              <a:rPr lang="en-US" altLang="ko-KR" sz="900" dirty="0" err="1">
                <a:latin typeface="+mn-ea"/>
              </a:rPr>
              <a:t>href</a:t>
            </a:r>
            <a:r>
              <a:rPr lang="ko-KR" altLang="en-US" sz="900" dirty="0">
                <a:latin typeface="+mn-ea"/>
              </a:rPr>
              <a:t>로 연결할 사이트의 </a:t>
            </a:r>
            <a:r>
              <a:rPr lang="en-US" altLang="ko-KR" sz="900" dirty="0" err="1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만 포함된다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위의 경우에서 해당 </a:t>
            </a:r>
            <a:r>
              <a:rPr lang="ko-KR" altLang="en-US" sz="900" dirty="0" err="1">
                <a:latin typeface="+mn-ea"/>
              </a:rPr>
              <a:t>웹페이지는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https://careers.kakao.com/index </a:t>
            </a:r>
            <a:r>
              <a:rPr lang="ko-KR" altLang="en-US" sz="900" dirty="0">
                <a:latin typeface="+mn-ea"/>
              </a:rPr>
              <a:t>로 외부링크를 가지고 있다고 볼 수 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모든 </a:t>
            </a:r>
            <a:r>
              <a:rPr lang="en-US" altLang="ko-KR" sz="900" dirty="0" err="1">
                <a:latin typeface="+mn-ea"/>
              </a:rPr>
              <a:t>url</a:t>
            </a:r>
            <a:r>
              <a:rPr lang="ko-KR" altLang="en-US" sz="900" dirty="0">
                <a:latin typeface="+mn-ea"/>
              </a:rPr>
              <a:t>은 </a:t>
            </a:r>
            <a:r>
              <a:rPr lang="en-US" altLang="ko-KR" sz="900" dirty="0">
                <a:latin typeface="+mn-ea"/>
              </a:rPr>
              <a:t>https:// </a:t>
            </a:r>
            <a:r>
              <a:rPr lang="ko-KR" altLang="en-US" sz="900" dirty="0">
                <a:latin typeface="+mn-ea"/>
              </a:rPr>
              <a:t>로만 시작한다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 err="1">
                <a:latin typeface="+mn-ea"/>
              </a:rPr>
              <a:t>검색어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word</a:t>
            </a:r>
            <a:r>
              <a:rPr lang="ko-KR" altLang="en-US" sz="900" dirty="0">
                <a:latin typeface="+mn-ea"/>
              </a:rPr>
              <a:t>는 하나의 영어 단어로만 주어지며 알파벳 소문자와 대문자로만 이루어져 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word</a:t>
            </a:r>
            <a:r>
              <a:rPr lang="ko-KR" altLang="en-US" sz="900" dirty="0">
                <a:latin typeface="+mn-ea"/>
              </a:rPr>
              <a:t>의 길이는 </a:t>
            </a:r>
            <a:r>
              <a:rPr lang="en-US" altLang="ko-KR" sz="900" dirty="0">
                <a:latin typeface="+mn-ea"/>
              </a:rPr>
              <a:t>1 </a:t>
            </a:r>
            <a:r>
              <a:rPr lang="ko-KR" altLang="en-US" sz="900" dirty="0">
                <a:latin typeface="+mn-ea"/>
              </a:rPr>
              <a:t>이상 </a:t>
            </a:r>
            <a:r>
              <a:rPr lang="en-US" altLang="ko-KR" sz="900" dirty="0">
                <a:latin typeface="+mn-ea"/>
              </a:rPr>
              <a:t>12 </a:t>
            </a:r>
            <a:r>
              <a:rPr lang="ko-KR" altLang="en-US" sz="900" dirty="0">
                <a:latin typeface="+mn-ea"/>
              </a:rPr>
              <a:t>이하이다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r>
              <a:rPr lang="ko-KR" altLang="en-US" sz="900" dirty="0" err="1" smtClean="0">
                <a:latin typeface="+mn-ea"/>
              </a:rPr>
              <a:t>검색어를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찾을 때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대소문자 구분은 무시하고 찾는다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r>
              <a:rPr lang="ko-KR" altLang="en-US" sz="900" dirty="0" err="1" smtClean="0">
                <a:latin typeface="+mn-ea"/>
              </a:rPr>
              <a:t>예를들어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검색어가 </a:t>
            </a:r>
            <a:r>
              <a:rPr lang="en-US" altLang="ko-KR" sz="900" dirty="0">
                <a:latin typeface="+mn-ea"/>
              </a:rPr>
              <a:t>blind</a:t>
            </a:r>
            <a:r>
              <a:rPr lang="ko-KR" altLang="en-US" sz="900" dirty="0">
                <a:latin typeface="+mn-ea"/>
              </a:rPr>
              <a:t>일 때</a:t>
            </a:r>
            <a:r>
              <a:rPr lang="en-US" altLang="ko-KR" sz="900" dirty="0">
                <a:latin typeface="+mn-ea"/>
              </a:rPr>
              <a:t>, HTML </a:t>
            </a:r>
            <a:r>
              <a:rPr lang="ko-KR" altLang="en-US" sz="900" dirty="0">
                <a:latin typeface="+mn-ea"/>
              </a:rPr>
              <a:t>내에 </a:t>
            </a:r>
            <a:r>
              <a:rPr lang="en-US" altLang="ko-KR" sz="900" dirty="0">
                <a:latin typeface="+mn-ea"/>
              </a:rPr>
              <a:t>Blind</a:t>
            </a:r>
            <a:r>
              <a:rPr lang="ko-KR" altLang="en-US" sz="900" dirty="0">
                <a:latin typeface="+mn-ea"/>
              </a:rPr>
              <a:t>라는 단어가 있거나</a:t>
            </a:r>
            <a:r>
              <a:rPr lang="en-US" altLang="ko-KR" sz="900" dirty="0">
                <a:latin typeface="+mn-ea"/>
              </a:rPr>
              <a:t>, BLIND</a:t>
            </a:r>
            <a:r>
              <a:rPr lang="ko-KR" altLang="en-US" sz="900" dirty="0">
                <a:latin typeface="+mn-ea"/>
              </a:rPr>
              <a:t>라는 단어가 있으면 두 경우 모두 해당된다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 err="1" smtClean="0">
                <a:latin typeface="+mn-ea"/>
              </a:rPr>
              <a:t>검색어는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단어 단위로 비교하며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단어와 완전히 일치하는 경우에만 기본 점수에 반영한다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단어는 알파벳을 제외한 다른 모든 문자로 구분한다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err="1" smtClean="0">
                <a:latin typeface="+mn-ea"/>
              </a:rPr>
              <a:t>예를들어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검색어가 </a:t>
            </a:r>
            <a:r>
              <a:rPr lang="en-US" altLang="ko-KR" sz="900" dirty="0">
                <a:latin typeface="+mn-ea"/>
              </a:rPr>
              <a:t>aba </a:t>
            </a:r>
            <a:r>
              <a:rPr lang="ko-KR" altLang="en-US" sz="900" dirty="0">
                <a:latin typeface="+mn-ea"/>
              </a:rPr>
              <a:t>일 때</a:t>
            </a:r>
            <a:r>
              <a:rPr lang="en-US" altLang="ko-KR" sz="900" dirty="0">
                <a:latin typeface="+mn-ea"/>
              </a:rPr>
              <a:t>, </a:t>
            </a:r>
            <a:r>
              <a:rPr lang="en-US" altLang="ko-KR" sz="900" dirty="0" err="1">
                <a:latin typeface="+mn-ea"/>
              </a:rPr>
              <a:t>abab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abababa</a:t>
            </a:r>
            <a:r>
              <a:rPr lang="ko-KR" altLang="en-US" sz="900" dirty="0">
                <a:latin typeface="+mn-ea"/>
              </a:rPr>
              <a:t>는 단어 단위로 </a:t>
            </a:r>
            <a:r>
              <a:rPr lang="ko-KR" altLang="en-US" sz="900" dirty="0" err="1">
                <a:latin typeface="+mn-ea"/>
              </a:rPr>
              <a:t>일치하는게</a:t>
            </a:r>
            <a:r>
              <a:rPr lang="ko-KR" altLang="en-US" sz="900" dirty="0">
                <a:latin typeface="+mn-ea"/>
              </a:rPr>
              <a:t> 없으니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기본 점수는 </a:t>
            </a:r>
            <a:r>
              <a:rPr lang="en-US" altLang="ko-KR" sz="900" dirty="0">
                <a:latin typeface="+mn-ea"/>
              </a:rPr>
              <a:t>0</a:t>
            </a:r>
            <a:r>
              <a:rPr lang="ko-KR" altLang="en-US" sz="900" dirty="0">
                <a:latin typeface="+mn-ea"/>
              </a:rPr>
              <a:t>점이 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만약 검색어가 </a:t>
            </a:r>
            <a:r>
              <a:rPr lang="en-US" altLang="ko-KR" sz="900" dirty="0">
                <a:latin typeface="+mn-ea"/>
              </a:rPr>
              <a:t>aba </a:t>
            </a:r>
            <a:r>
              <a:rPr lang="ko-KR" altLang="en-US" sz="900" dirty="0">
                <a:latin typeface="+mn-ea"/>
              </a:rPr>
              <a:t>라면</a:t>
            </a:r>
            <a:r>
              <a:rPr lang="en-US" altLang="ko-KR" sz="900" dirty="0">
                <a:latin typeface="+mn-ea"/>
              </a:rPr>
              <a:t>, </a:t>
            </a:r>
            <a:r>
              <a:rPr lang="en-US" altLang="ko-KR" sz="900" dirty="0" err="1">
                <a:latin typeface="+mn-ea"/>
              </a:rPr>
              <a:t>aba@aba</a:t>
            </a:r>
            <a:r>
              <a:rPr lang="en-US" altLang="ko-KR" sz="900" dirty="0">
                <a:latin typeface="+mn-ea"/>
              </a:rPr>
              <a:t> aba</a:t>
            </a:r>
            <a:r>
              <a:rPr lang="ko-KR" altLang="en-US" sz="900" dirty="0">
                <a:latin typeface="+mn-ea"/>
              </a:rPr>
              <a:t>는 단어 단위로 </a:t>
            </a:r>
            <a:r>
              <a:rPr lang="ko-KR" altLang="en-US" sz="900" dirty="0" err="1">
                <a:latin typeface="+mn-ea"/>
              </a:rPr>
              <a:t>세개가</a:t>
            </a:r>
            <a:r>
              <a:rPr lang="ko-KR" altLang="en-US" sz="900" dirty="0">
                <a:latin typeface="+mn-ea"/>
              </a:rPr>
              <a:t> 일치하므로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기본 점수는 </a:t>
            </a:r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점이다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결과를 </a:t>
            </a:r>
            <a:r>
              <a:rPr lang="ko-KR" altLang="en-US" sz="900" dirty="0" err="1">
                <a:latin typeface="+mn-ea"/>
              </a:rPr>
              <a:t>돌려줄때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동일한 </a:t>
            </a:r>
            <a:r>
              <a:rPr lang="ko-KR" altLang="en-US" sz="900" dirty="0" err="1">
                <a:latin typeface="+mn-ea"/>
              </a:rPr>
              <a:t>매칭점수를</a:t>
            </a:r>
            <a:r>
              <a:rPr lang="ko-KR" altLang="en-US" sz="900" dirty="0">
                <a:latin typeface="+mn-ea"/>
              </a:rPr>
              <a:t> 가진 </a:t>
            </a:r>
            <a:r>
              <a:rPr lang="ko-KR" altLang="en-US" sz="900" dirty="0" err="1">
                <a:latin typeface="+mn-ea"/>
              </a:rPr>
              <a:t>웹페이지가</a:t>
            </a:r>
            <a:r>
              <a:rPr lang="ko-KR" altLang="en-US" sz="900" dirty="0">
                <a:latin typeface="+mn-ea"/>
              </a:rPr>
              <a:t> 여러 개라면 </a:t>
            </a:r>
            <a:r>
              <a:rPr lang="ko-KR" altLang="en-US" sz="900" dirty="0" err="1">
                <a:latin typeface="+mn-ea"/>
              </a:rPr>
              <a:t>그중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index </a:t>
            </a:r>
            <a:r>
              <a:rPr lang="ko-KR" altLang="en-US" sz="900" dirty="0">
                <a:latin typeface="+mn-ea"/>
              </a:rPr>
              <a:t>번호가 가장 작은 </a:t>
            </a:r>
            <a:r>
              <a:rPr lang="ko-KR" altLang="en-US" sz="900" dirty="0" err="1">
                <a:latin typeface="+mn-ea"/>
              </a:rPr>
              <a:t>것를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리턴한다</a:t>
            </a:r>
            <a:endParaRPr lang="ko-KR" altLang="en-US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즉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 err="1">
                <a:latin typeface="+mn-ea"/>
              </a:rPr>
              <a:t>웹페이지가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세개이고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각각 </a:t>
            </a:r>
            <a:r>
              <a:rPr lang="ko-KR" altLang="en-US" sz="900" dirty="0" err="1">
                <a:latin typeface="+mn-ea"/>
              </a:rPr>
              <a:t>매칭점수가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3,1,3 </a:t>
            </a:r>
            <a:r>
              <a:rPr lang="ko-KR" altLang="en-US" sz="900" dirty="0">
                <a:latin typeface="+mn-ea"/>
              </a:rPr>
              <a:t>이라면 제일 적은 </a:t>
            </a:r>
            <a:r>
              <a:rPr lang="en-US" altLang="ko-KR" sz="900" dirty="0">
                <a:latin typeface="+mn-ea"/>
              </a:rPr>
              <a:t>index </a:t>
            </a:r>
            <a:r>
              <a:rPr lang="ko-KR" altLang="en-US" sz="900" dirty="0">
                <a:latin typeface="+mn-ea"/>
              </a:rPr>
              <a:t>번호인 </a:t>
            </a:r>
            <a:r>
              <a:rPr lang="en-US" altLang="ko-KR" sz="900" dirty="0">
                <a:latin typeface="+mn-ea"/>
              </a:rPr>
              <a:t>0</a:t>
            </a:r>
            <a:r>
              <a:rPr lang="ko-KR" altLang="en-US" sz="900" dirty="0">
                <a:latin typeface="+mn-ea"/>
              </a:rPr>
              <a:t>을 </a:t>
            </a:r>
            <a:r>
              <a:rPr lang="ko-KR" altLang="en-US" sz="900" dirty="0" err="1">
                <a:latin typeface="+mn-ea"/>
              </a:rPr>
              <a:t>리턴하면</a:t>
            </a:r>
            <a:r>
              <a:rPr lang="ko-KR" altLang="en-US" sz="900" dirty="0">
                <a:latin typeface="+mn-ea"/>
              </a:rPr>
              <a:t> 된다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3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18125</TotalTime>
  <Words>2867</Words>
  <Application>Microsoft Office PowerPoint</Application>
  <PresentationFormat>화면 슬라이드 쇼(4:3)</PresentationFormat>
  <Paragraphs>524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나눔고딕</vt:lpstr>
      <vt:lpstr>맑은 고딕</vt:lpstr>
      <vt:lpstr>Wingdings</vt:lpstr>
      <vt:lpstr>Arial</vt:lpstr>
      <vt:lpstr>Dotum</vt:lpstr>
      <vt:lpstr>돋움체</vt:lpstr>
      <vt:lpstr>Office 테마</vt:lpstr>
      <vt:lpstr>   취업대비 코딩 테스트 실습 #9 </vt:lpstr>
      <vt:lpstr>PowerPoint 프레젠테이션</vt:lpstr>
      <vt:lpstr>강의소개</vt:lpstr>
      <vt:lpstr>퀴즈 – 개미수열 프로그래밍</vt:lpstr>
      <vt:lpstr>퀴즈 풀이 – 개미수열 프로그래밍</vt:lpstr>
      <vt:lpstr>N개의 부동소수점의 부분최대합</vt:lpstr>
      <vt:lpstr>N개의 부동소수점의 부분최대합</vt:lpstr>
      <vt:lpstr>N개의 부동소수점의 부분최대합</vt:lpstr>
      <vt:lpstr>기출문제- 카카오2019 매칭점수</vt:lpstr>
      <vt:lpstr>기출문제- 카카오2019 매칭점수</vt:lpstr>
      <vt:lpstr>기출문제- 카카오2019 매칭점수</vt:lpstr>
      <vt:lpstr>기출문제- 카카오2019 블록게임</vt:lpstr>
      <vt:lpstr>기출문제- 카카오2019 블록게임</vt:lpstr>
      <vt:lpstr>기출문제- 카카오2019 블록게임</vt:lpstr>
      <vt:lpstr>직사각형의 넓이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프로그래밍시 주의사항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926</cp:revision>
  <cp:lastPrinted>2015-07-01T03:29:24Z</cp:lastPrinted>
  <dcterms:created xsi:type="dcterms:W3CDTF">2011-08-24T01:05:33Z</dcterms:created>
  <dcterms:modified xsi:type="dcterms:W3CDTF">2019-07-11T00:26:19Z</dcterms:modified>
</cp:coreProperties>
</file>