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386" r:id="rId3"/>
    <p:sldId id="282" r:id="rId4"/>
    <p:sldId id="411" r:id="rId5"/>
    <p:sldId id="409" r:id="rId6"/>
    <p:sldId id="410" r:id="rId7"/>
    <p:sldId id="424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5" r:id="rId21"/>
    <p:sldId id="278" r:id="rId22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66014" autoAdjust="0"/>
  </p:normalViewPr>
  <p:slideViewPr>
    <p:cSldViewPr snapToGrid="0">
      <p:cViewPr varScale="1">
        <p:scale>
          <a:sx n="77" d="100"/>
          <a:sy n="77" d="100"/>
        </p:scale>
        <p:origin x="2562" y="5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6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3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3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4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8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8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1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6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yes24.com/Product/Goods/1469763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Product/Goods/55254076?scode=032&amp;OzSrank=1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Product/Goods/44130507?Acode=101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gonfly.github.io/2018/01/27/jekyll-remote-theme.html" TargetMode="External"/><Relationship Id="rId2" Type="http://schemas.openxmlformats.org/officeDocument/2006/relationships/hyperlink" Target="https://zoops.github.io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ko-KR/GDG-SongDo/" TargetMode="External"/><Relationship Id="rId3" Type="http://schemas.openxmlformats.org/officeDocument/2006/relationships/hyperlink" Target="https://www.meetup.com/ko-KR/GDG-SongDo/events/262726909/" TargetMode="External"/><Relationship Id="rId7" Type="http://schemas.openxmlformats.org/officeDocument/2006/relationships/hyperlink" Target="https://open.kakao.com/o/gHsHtdp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cheon.devs.co.kr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eetup.com/GDG-SongDo/events/262774007" TargetMode="External"/><Relationship Id="rId9" Type="http://schemas.openxmlformats.org/officeDocument/2006/relationships/hyperlink" Target="https://discord.gg/vC6Sxh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 </a:t>
            </a:r>
            <a:r>
              <a:rPr lang="en-US" altLang="ko-KR" sz="2800" smtClean="0"/>
              <a:t>#10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/>
              <a:t>기타 </a:t>
            </a:r>
            <a:r>
              <a:rPr lang="en-US" altLang="ko-KR" sz="2000" b="1" dirty="0" smtClean="0"/>
              <a:t>- </a:t>
            </a:r>
            <a:r>
              <a:rPr lang="en-US" altLang="ko-KR" sz="2000" b="1" dirty="0"/>
              <a:t>SOLID – </a:t>
            </a:r>
            <a:r>
              <a:rPr lang="ko-KR" altLang="en-US" sz="2000" b="1" dirty="0"/>
              <a:t>객체지향 </a:t>
            </a:r>
            <a:r>
              <a:rPr lang="en-US" altLang="ko-KR" sz="2000" b="1" dirty="0"/>
              <a:t>5</a:t>
            </a:r>
            <a:r>
              <a:rPr lang="ko-KR" altLang="en-US" sz="2000" b="1" dirty="0" smtClean="0"/>
              <a:t>원칙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543" y="1433318"/>
            <a:ext cx="85890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SOLID 의 영어 뜻이 단단한/견고한/튼튼한 등을 가진 단어인데 중의적인 의미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ko-KR" altLang="en-US" sz="1050" dirty="0"/>
              <a:t>RP : Single Responsibility Principle – 단일 책임 원칙</a:t>
            </a:r>
          </a:p>
          <a:p>
            <a:r>
              <a:rPr lang="ko-KR" altLang="en-US" sz="1050" dirty="0"/>
              <a:t>객체는 오직 하나의 책임을 가져야 한다. (객체는 오직 하나의 변경의 이유만을 가져야 한다.)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ko-KR" altLang="en-US" sz="1050" dirty="0"/>
              <a:t>CP : Open Closed Principle – 개방/폐쇄 원칙</a:t>
            </a:r>
          </a:p>
          <a:p>
            <a:r>
              <a:rPr lang="ko-KR" altLang="en-US" sz="1050" dirty="0"/>
              <a:t>객체는 확장에 대해서는 개방적이고 수정에 대해서는 폐쇄적이어야 한다는 원칙이다. 즉, 객체 기능의 확장을 허용하고 스스로의 변경은 피해야 한다.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ko-KR" altLang="en-US" sz="1050" dirty="0"/>
              <a:t>SP : Liskov Subsititution Principle – </a:t>
            </a:r>
            <a:r>
              <a:rPr lang="ko-KR" altLang="en-US" sz="1050" dirty="0" err="1"/>
              <a:t>리스코프</a:t>
            </a:r>
            <a:r>
              <a:rPr lang="ko-KR" altLang="en-US" sz="1050" dirty="0"/>
              <a:t> 치환 원칙</a:t>
            </a:r>
          </a:p>
          <a:p>
            <a:r>
              <a:rPr lang="ko-KR" altLang="en-US" sz="1050" dirty="0"/>
              <a:t>자식 클래스는 언제나 자신의 부모 클래스를 대체할 수 있다는 원칙이다. </a:t>
            </a:r>
          </a:p>
          <a:p>
            <a:r>
              <a:rPr lang="ko-KR" altLang="en-US" sz="1050" dirty="0"/>
              <a:t>즉 부모 클래스가 들어갈 자리에 자식 클래스를 넣어도 계획대로 잘 작동해야 한다는 것. </a:t>
            </a:r>
          </a:p>
          <a:p>
            <a:r>
              <a:rPr lang="ko-KR" altLang="en-US" sz="1050" dirty="0"/>
              <a:t>상속의 본질인데, 이를 지키지 않으면 부모 클래스 본래의 의미가 변해서 is a 관계가 깨진다.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ko-KR" altLang="en-US" sz="1050" dirty="0"/>
              <a:t>SP : Interface Segregation Principle – 인터페이스 분리 원칙</a:t>
            </a:r>
          </a:p>
          <a:p>
            <a:r>
              <a:rPr lang="ko-KR" altLang="en-US" sz="1050" dirty="0"/>
              <a:t>클라이언트에서 사용하지 않는 </a:t>
            </a:r>
            <a:r>
              <a:rPr lang="ko-KR" altLang="en-US" sz="1050" dirty="0" err="1"/>
              <a:t>메서드는</a:t>
            </a:r>
            <a:r>
              <a:rPr lang="ko-KR" altLang="en-US" sz="1050" dirty="0"/>
              <a:t> 사용해선 </a:t>
            </a:r>
            <a:r>
              <a:rPr lang="ko-KR" altLang="en-US" sz="1050" dirty="0" err="1"/>
              <a:t>안된다</a:t>
            </a:r>
            <a:r>
              <a:rPr lang="ko-KR" altLang="en-US" sz="1050" dirty="0"/>
              <a:t>. </a:t>
            </a:r>
          </a:p>
          <a:p>
            <a:r>
              <a:rPr lang="ko-KR" altLang="en-US" sz="1050" dirty="0"/>
              <a:t>그러므로 인터페이스를 다시 작게 나누어 만든다. </a:t>
            </a:r>
          </a:p>
          <a:p>
            <a:r>
              <a:rPr lang="ko-KR" altLang="en-US" sz="1050" dirty="0"/>
              <a:t>OCP와 비슷한 느낌도 들지만 엄연히 다른 원칙이다. </a:t>
            </a:r>
          </a:p>
          <a:p>
            <a:r>
              <a:rPr lang="ko-KR" altLang="en-US" sz="1050" dirty="0"/>
              <a:t>하지만 ISP를 잘 지키면 OCP도 잘 지키게 될 확률이 비약적으로 증가한다.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 sz="1050" dirty="0"/>
              <a:t>IP : Dependency Inversion Principle – 의존성 역전 원칙</a:t>
            </a:r>
          </a:p>
          <a:p>
            <a:r>
              <a:rPr lang="ko-KR" altLang="en-US" sz="1050" dirty="0"/>
              <a:t>추상성이 높고 안정적인 고수준의 클래스는 구체적이고 불안정한 </a:t>
            </a:r>
            <a:r>
              <a:rPr lang="ko-KR" altLang="en-US" sz="1050" dirty="0" err="1"/>
              <a:t>저수준의</a:t>
            </a:r>
            <a:r>
              <a:rPr lang="ko-KR" altLang="en-US" sz="1050" dirty="0"/>
              <a:t> 클래스에 의존해서는 </a:t>
            </a:r>
            <a:r>
              <a:rPr lang="ko-KR" altLang="en-US" sz="1050" dirty="0" err="1"/>
              <a:t>안된다는</a:t>
            </a:r>
            <a:r>
              <a:rPr lang="ko-KR" altLang="en-US" sz="1050" dirty="0"/>
              <a:t> 원칙으로서, </a:t>
            </a:r>
          </a:p>
          <a:p>
            <a:r>
              <a:rPr lang="ko-KR" altLang="en-US" sz="1050" dirty="0"/>
              <a:t>일반적으로 객체지향의 인터페이스를 통해서 이 원칙을 준수할 수 있게 된다. </a:t>
            </a:r>
          </a:p>
          <a:p>
            <a:r>
              <a:rPr lang="ko-KR" altLang="en-US" sz="1050" dirty="0"/>
              <a:t>(상대적으로 고수준인) 클라이언트는 </a:t>
            </a:r>
            <a:r>
              <a:rPr lang="ko-KR" altLang="en-US" sz="1050" dirty="0" err="1"/>
              <a:t>저수준의</a:t>
            </a:r>
            <a:r>
              <a:rPr lang="ko-KR" altLang="en-US" sz="1050" dirty="0"/>
              <a:t> 클래스에서 추상화한 인터페이스만을 바라보기 때문에, </a:t>
            </a:r>
          </a:p>
          <a:p>
            <a:r>
              <a:rPr lang="ko-KR" altLang="en-US" sz="1050" dirty="0"/>
              <a:t>이 인터페이스를 구현한 클래스는 클라이언트에 어떤 변경도 없이 얼마든지 나중에 교체될 수 있다.</a:t>
            </a:r>
          </a:p>
          <a:p>
            <a:endParaRPr lang="ko-KR" altLang="en-US" sz="1050" dirty="0"/>
          </a:p>
        </p:txBody>
      </p:sp>
      <p:pic>
        <p:nvPicPr>
          <p:cNvPr id="2051" name="Picture 3" descr="WRITING SOLID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77" y="3206261"/>
            <a:ext cx="2441889" cy="34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1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/>
              <a:t>기타 </a:t>
            </a:r>
            <a:r>
              <a:rPr lang="en-US" altLang="ko-KR" sz="2000" b="1" dirty="0" smtClean="0"/>
              <a:t>- </a:t>
            </a:r>
            <a:r>
              <a:rPr lang="ko-KR" altLang="en-US" sz="2000" dirty="0" err="1"/>
              <a:t>그외</a:t>
            </a:r>
            <a:r>
              <a:rPr lang="ko-KR" altLang="en-US" sz="2000" dirty="0"/>
              <a:t> 원칙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365" y="1281052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543" y="1433318"/>
            <a:ext cx="8589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DRY – Don’t Repeat Yourself : </a:t>
            </a:r>
            <a:r>
              <a:rPr lang="ko-KR" altLang="en-US" sz="900" dirty="0">
                <a:latin typeface="+mn-ea"/>
              </a:rPr>
              <a:t>중복을 허용치 말라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프로그래머가 </a:t>
            </a:r>
            <a:r>
              <a:rPr lang="ko-KR" altLang="en-US" sz="900" dirty="0" err="1">
                <a:latin typeface="+mn-ea"/>
              </a:rPr>
              <a:t>기억해야할</a:t>
            </a:r>
            <a:r>
              <a:rPr lang="ko-KR" altLang="en-US" sz="900" dirty="0">
                <a:latin typeface="+mn-ea"/>
              </a:rPr>
              <a:t> 가장 중요한 덕목이다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추상화의 원칙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프로그램에서 각각의 중요한 기능은 소스코드의 한 곳에서만 구현한다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KISS(Keep it simple, stupid) : </a:t>
            </a:r>
            <a:r>
              <a:rPr lang="ko-KR" altLang="en-US" sz="900" dirty="0">
                <a:latin typeface="+mn-ea"/>
              </a:rPr>
              <a:t>간결하게</a:t>
            </a:r>
            <a:r>
              <a:rPr lang="en-US" altLang="ko-KR" sz="900" dirty="0">
                <a:latin typeface="+mn-ea"/>
              </a:rPr>
              <a:t>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YAGNI(You aren’t going to need it) </a:t>
            </a:r>
            <a:r>
              <a:rPr lang="ko-KR" altLang="en-US" sz="900" dirty="0">
                <a:latin typeface="+mn-ea"/>
              </a:rPr>
              <a:t>피하기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 err="1">
                <a:latin typeface="+mn-ea"/>
              </a:rPr>
              <a:t>필요없는</a:t>
            </a:r>
            <a:r>
              <a:rPr lang="ko-KR" altLang="en-US" sz="900" dirty="0">
                <a:latin typeface="+mn-ea"/>
              </a:rPr>
              <a:t> 기능을 지금 추가하려 </a:t>
            </a:r>
            <a:r>
              <a:rPr lang="ko-KR" altLang="en-US" sz="900" dirty="0" err="1">
                <a:latin typeface="+mn-ea"/>
              </a:rPr>
              <a:t>들지말라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작동 가능한 가장 간단한 형태로 만들라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코드 읽는 이를 생각하게 만들지 말라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읽고 이해하기 어려운 코드는 간결하게 바꾸라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개방 폐쇄</a:t>
            </a:r>
            <a:r>
              <a:rPr lang="en-US" altLang="ko-KR" sz="900" dirty="0">
                <a:latin typeface="+mn-ea"/>
              </a:rPr>
              <a:t>(Open/Closed)</a:t>
            </a:r>
            <a:r>
              <a:rPr lang="ko-KR" altLang="en-US" sz="900" dirty="0">
                <a:latin typeface="+mn-ea"/>
              </a:rPr>
              <a:t>의 원칙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모듈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클래스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함수 등은 확장에는 열려있고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수정에는 닫혀있어야 한다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 err="1">
                <a:latin typeface="+mn-ea"/>
              </a:rPr>
              <a:t>예를들면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클래스를 </a:t>
            </a:r>
            <a:r>
              <a:rPr lang="ko-KR" altLang="en-US" sz="900" dirty="0" err="1">
                <a:latin typeface="+mn-ea"/>
              </a:rPr>
              <a:t>만들때</a:t>
            </a:r>
            <a:r>
              <a:rPr lang="ko-KR" altLang="en-US" sz="900" dirty="0">
                <a:latin typeface="+mn-ea"/>
              </a:rPr>
              <a:t> 클래스 사용자가 클래스소스를 수정하게 만들지 말고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클래스를 상속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확장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해서 쓸 수 있게 만들어라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+mn-ea"/>
              </a:rPr>
              <a:t>유지보수하는</a:t>
            </a:r>
            <a:r>
              <a:rPr lang="ko-KR" altLang="en-US" sz="900" dirty="0">
                <a:latin typeface="+mn-ea"/>
              </a:rPr>
              <a:t> 사람을 위한 코드를 만들라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먼 훗날 나 혹은 다른 사람이 유지보수 할 때 문제 없는 코드를 만들라</a:t>
            </a:r>
            <a:r>
              <a:rPr lang="en-US" altLang="ko-KR" sz="900" dirty="0">
                <a:latin typeface="+mn-ea"/>
              </a:rPr>
              <a:t>. “</a:t>
            </a:r>
            <a:r>
              <a:rPr lang="ko-KR" altLang="en-US" sz="900" dirty="0">
                <a:latin typeface="+mn-ea"/>
              </a:rPr>
              <a:t>내가 짠 코드를 내가 사는 곳이 어딘지를 아는 미친 살인마가 유지보수 할 것이라는 생각을 가지고 </a:t>
            </a:r>
            <a:r>
              <a:rPr lang="ko-KR" altLang="en-US" sz="900" dirty="0" err="1">
                <a:latin typeface="+mn-ea"/>
              </a:rPr>
              <a:t>코딩하라</a:t>
            </a:r>
            <a:r>
              <a:rPr lang="ko-KR" altLang="en-US" sz="900" dirty="0">
                <a:latin typeface="+mn-ea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최소 놀람의 원칙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코드가 읽는 이를 놀라게 해서는 </a:t>
            </a:r>
            <a:r>
              <a:rPr lang="ko-KR" altLang="en-US" sz="900" dirty="0" err="1">
                <a:latin typeface="+mn-ea"/>
              </a:rPr>
              <a:t>안된다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표준 코딩 </a:t>
            </a:r>
            <a:r>
              <a:rPr lang="ko-KR" altLang="en-US" sz="900" dirty="0" err="1">
                <a:latin typeface="+mn-ea"/>
              </a:rPr>
              <a:t>컨벤션을</a:t>
            </a:r>
            <a:r>
              <a:rPr lang="ko-KR" altLang="en-US" sz="900" dirty="0">
                <a:latin typeface="+mn-ea"/>
              </a:rPr>
              <a:t> 따르고 주석과 명명이 의미 전달을 잘 해야 하며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잠재적으로 </a:t>
            </a:r>
            <a:r>
              <a:rPr lang="ko-KR" altLang="en-US" sz="900" dirty="0" err="1">
                <a:latin typeface="+mn-ea"/>
              </a:rPr>
              <a:t>놀래킬</a:t>
            </a:r>
            <a:r>
              <a:rPr lang="ko-KR" altLang="en-US" sz="900" dirty="0">
                <a:latin typeface="+mn-ea"/>
              </a:rPr>
              <a:t> 수 있는 부작용을 최소화 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단일 책임</a:t>
            </a:r>
            <a:r>
              <a:rPr lang="en-US" altLang="ko-KR" sz="900" dirty="0">
                <a:latin typeface="+mn-ea"/>
              </a:rPr>
              <a:t>(Single Responsibility) </a:t>
            </a:r>
            <a:r>
              <a:rPr lang="ko-KR" altLang="en-US" sz="900" dirty="0">
                <a:latin typeface="+mn-ea"/>
              </a:rPr>
              <a:t>원칙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하나의 컴포넌트는 잘 정의된 하나의 작업만 수행하게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결합도</a:t>
            </a:r>
            <a:r>
              <a:rPr lang="en-US" altLang="ko-KR" sz="900" dirty="0">
                <a:latin typeface="+mn-ea"/>
              </a:rPr>
              <a:t>(Coupling)</a:t>
            </a:r>
            <a:r>
              <a:rPr lang="ko-KR" altLang="en-US" sz="900" dirty="0">
                <a:latin typeface="+mn-ea"/>
              </a:rPr>
              <a:t>를 낮추라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코드의 한 부분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코드 </a:t>
            </a:r>
            <a:r>
              <a:rPr lang="ko-KR" altLang="en-US" sz="900" dirty="0" err="1">
                <a:latin typeface="+mn-ea"/>
              </a:rPr>
              <a:t>블럭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함수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클래스 등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은 다른 코드에 의존을 최소화해야 한다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변수 공유를 최소화 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응집도</a:t>
            </a:r>
            <a:r>
              <a:rPr lang="en-US" altLang="ko-KR" sz="900" dirty="0">
                <a:latin typeface="+mn-ea"/>
              </a:rPr>
              <a:t>(Cohesion)</a:t>
            </a:r>
            <a:r>
              <a:rPr lang="ko-KR" altLang="en-US" sz="900" dirty="0">
                <a:latin typeface="+mn-ea"/>
              </a:rPr>
              <a:t>을 높이라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비슷한 기능을 하는 코드는 동일한 위치에 두라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상세한 구현은 숨기라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구현을 숨길수록 해당 컴포넌트를 사용하는 코드에 영향을 최소한으로 주고 수정을 할 수 있게 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+mn-ea"/>
              </a:rPr>
              <a:t>디미터의</a:t>
            </a:r>
            <a:r>
              <a:rPr lang="ko-KR" altLang="en-US" sz="900" dirty="0">
                <a:latin typeface="+mn-ea"/>
              </a:rPr>
              <a:t> 법칙</a:t>
            </a:r>
            <a:r>
              <a:rPr lang="en-US" altLang="ko-KR" sz="900" dirty="0">
                <a:latin typeface="+mn-ea"/>
              </a:rPr>
              <a:t>(Law of Demeter) : </a:t>
            </a:r>
            <a:r>
              <a:rPr lang="ko-KR" altLang="en-US" sz="900" dirty="0">
                <a:latin typeface="+mn-ea"/>
              </a:rPr>
              <a:t>직접적 관련인 있는 코드만 호출하라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조급한 최적화를 피하라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코드를 재사용하라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관심사의 분리</a:t>
            </a:r>
            <a:r>
              <a:rPr lang="en-US" altLang="ko-KR" sz="900" dirty="0">
                <a:latin typeface="+mn-ea"/>
              </a:rPr>
              <a:t>(Separation of Concerns ) : </a:t>
            </a:r>
            <a:r>
              <a:rPr lang="ko-KR" altLang="en-US" sz="900" dirty="0">
                <a:latin typeface="+mn-ea"/>
              </a:rPr>
              <a:t>서로 다른 기능들이 섞이는 것을 최소화 하라</a:t>
            </a:r>
            <a:r>
              <a:rPr lang="en-US" altLang="ko-KR" sz="900" dirty="0">
                <a:latin typeface="+mn-ea"/>
              </a:rPr>
              <a:t>. HTML/CSS, AOP </a:t>
            </a:r>
            <a:r>
              <a:rPr lang="ko-KR" altLang="en-US" sz="900" dirty="0">
                <a:latin typeface="+mn-ea"/>
              </a:rPr>
              <a:t>등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변화를 포용하라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 err="1">
                <a:latin typeface="+mn-ea"/>
              </a:rPr>
              <a:t>애자일의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원칙중에</a:t>
            </a:r>
            <a:r>
              <a:rPr lang="ko-KR" altLang="en-US" sz="900" dirty="0">
                <a:latin typeface="+mn-ea"/>
              </a:rPr>
              <a:t> 하나이며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위에 나온 많은 원칙들이 코드의 변화를 </a:t>
            </a:r>
            <a:r>
              <a:rPr lang="ko-KR" altLang="en-US" sz="900" dirty="0" err="1">
                <a:latin typeface="+mn-ea"/>
              </a:rPr>
              <a:t>쉽게하기위한</a:t>
            </a:r>
            <a:r>
              <a:rPr lang="ko-KR" altLang="en-US" sz="900" dirty="0">
                <a:latin typeface="+mn-ea"/>
              </a:rPr>
              <a:t> 것들이다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09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hlinkClick r:id="rId2"/>
              </a:rPr>
              <a:t>http://</a:t>
            </a:r>
            <a:r>
              <a:rPr lang="en-US" altLang="ko-KR" sz="2400" dirty="0" smtClean="0">
                <a:hlinkClick r:id="rId2"/>
              </a:rPr>
              <a:t>www.yes24.com/Product/Goods/1469763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ì¡°ì ì¨ ìíí¸ì¨ì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316163"/>
            <a:ext cx="2571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60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íë¡ê·¸ëë°ì ì ì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771" y="1600200"/>
            <a:ext cx="353245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7264" y="6211669"/>
            <a:ext cx="8019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http://www.yes24.com/Product/Goods/55254076?scode=032&amp;OzSrank=1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4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ode Complete ì½ë ì»´íë¦¬í¸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27" y="1600200"/>
            <a:ext cx="360634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07525" y="6308725"/>
            <a:ext cx="673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http://www.yes24.com/Product/Goods/44130507?Acode=101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lean Code í´ë¦° ì½ë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906"/>
            <a:ext cx="2886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ì¤ì©ì£¼ì íë¡ê·¸ëë¨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54" y="1618071"/>
            <a:ext cx="2552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ìíí¸ì¨ì´ ì¥ì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33" y="1618071"/>
            <a:ext cx="2581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19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무료 서버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무료 플랜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AWS</a:t>
            </a:r>
          </a:p>
          <a:p>
            <a:pPr lvl="1"/>
            <a:r>
              <a:rPr lang="en-US" altLang="ko-KR" dirty="0" smtClean="0"/>
              <a:t>Azure</a:t>
            </a:r>
          </a:p>
          <a:p>
            <a:pPr lvl="1"/>
            <a:r>
              <a:rPr lang="en-US" altLang="ko-KR" dirty="0" smtClean="0"/>
              <a:t>GCP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4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2000" b="1" dirty="0" err="1" smtClean="0">
                <a:solidFill>
                  <a:schemeClr val="tx1"/>
                </a:solidFill>
              </a:rPr>
              <a:t>Github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Pages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Tx/>
              <a:buChar char="-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Pages </a:t>
            </a:r>
          </a:p>
          <a:p>
            <a:pPr marL="800100" lvl="2" indent="-342900">
              <a:buFontTx/>
              <a:buChar char="-"/>
            </a:pPr>
            <a:r>
              <a:rPr lang="en-US" altLang="ko-KR" b="1" dirty="0"/>
              <a:t>Why? = Because We need HTTPS.</a:t>
            </a:r>
          </a:p>
          <a:p>
            <a:pPr marL="800100" lvl="2" indent="-342900">
              <a:buFontTx/>
              <a:buChar char="-"/>
            </a:pPr>
            <a:r>
              <a:rPr lang="en-US" altLang="ko-KR" b="1" dirty="0" err="1"/>
              <a:t>Github</a:t>
            </a:r>
            <a:r>
              <a:rPr lang="en-US" altLang="ko-KR" b="1" dirty="0"/>
              <a:t> </a:t>
            </a:r>
            <a:r>
              <a:rPr lang="ko-KR" altLang="en-US" b="1" dirty="0"/>
              <a:t>가입 </a:t>
            </a:r>
            <a:endParaRPr lang="en-US" altLang="ko-KR" b="1" dirty="0"/>
          </a:p>
          <a:p>
            <a:pPr marL="800100" lvl="2" indent="-342900">
              <a:buFontTx/>
              <a:buChar char="-"/>
            </a:pPr>
            <a:r>
              <a:rPr lang="en-US" altLang="ko-KR" b="1" dirty="0"/>
              <a:t>Id.github.io </a:t>
            </a:r>
            <a:r>
              <a:rPr lang="ko-KR" altLang="en-US" b="1" dirty="0" err="1"/>
              <a:t>레파지토리</a:t>
            </a:r>
            <a:r>
              <a:rPr lang="ko-KR" altLang="en-US" b="1" dirty="0"/>
              <a:t>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 marL="800100" lvl="2" indent="-342900">
              <a:buFontTx/>
              <a:buChar char="-"/>
            </a:pPr>
            <a:r>
              <a:rPr lang="ko-KR" altLang="en-US" b="1" dirty="0" err="1" smtClean="0"/>
              <a:t>백엔드</a:t>
            </a:r>
            <a:r>
              <a:rPr lang="ko-KR" altLang="en-US" b="1" dirty="0" smtClean="0"/>
              <a:t> 사용 못함</a:t>
            </a:r>
            <a:endParaRPr lang="en-US" altLang="ko-KR" b="1" dirty="0" smtClean="0"/>
          </a:p>
          <a:p>
            <a:pPr marL="1257300" lvl="3" indent="-342900">
              <a:buFontTx/>
              <a:buChar char="-"/>
            </a:pPr>
            <a:r>
              <a:rPr lang="en-US" altLang="ko-KR" b="1" dirty="0" err="1" smtClean="0"/>
              <a:t>Heroku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 이용</a:t>
            </a:r>
            <a:endParaRPr lang="en-US" altLang="ko-KR" b="1" dirty="0" smtClean="0"/>
          </a:p>
          <a:p>
            <a:pPr marL="400050" lvl="1" indent="-342900">
              <a:buFontTx/>
              <a:buChar char="-"/>
            </a:pPr>
            <a:r>
              <a:rPr lang="en-US" altLang="ko-KR" sz="3200" dirty="0">
                <a:hlinkClick r:id="rId2"/>
              </a:rPr>
              <a:t>https://zoops.github.io</a:t>
            </a:r>
            <a:r>
              <a:rPr lang="en-US" altLang="ko-KR" sz="3200" dirty="0" smtClean="0">
                <a:hlinkClick r:id="rId2"/>
              </a:rPr>
              <a:t>/</a:t>
            </a:r>
            <a:endParaRPr lang="en-US" altLang="ko-KR" sz="3200" dirty="0" smtClean="0"/>
          </a:p>
          <a:p>
            <a:pPr marL="400050" lvl="1" indent="-342900">
              <a:buFontTx/>
              <a:buChar char="-"/>
            </a:pPr>
            <a:r>
              <a:rPr lang="ko-KR" altLang="en-US" sz="3200" b="1" dirty="0" err="1" smtClean="0"/>
              <a:t>블로그</a:t>
            </a:r>
            <a:r>
              <a:rPr lang="ko-KR" altLang="en-US" sz="3200" b="1" dirty="0" smtClean="0"/>
              <a:t> 운영 가능</a:t>
            </a:r>
            <a:endParaRPr lang="en-US" altLang="ko-KR" sz="3200" b="1" dirty="0" smtClean="0"/>
          </a:p>
          <a:p>
            <a:pPr marL="800100" lvl="2" indent="-342900">
              <a:buFontTx/>
              <a:buChar char="-"/>
            </a:pPr>
            <a:r>
              <a:rPr lang="en-US" altLang="ko-KR" dirty="0" err="1" smtClean="0">
                <a:hlinkClick r:id="rId3"/>
              </a:rPr>
              <a:t>jekyll</a:t>
            </a:r>
            <a:endParaRPr lang="ko-KR" altLang="en-US" dirty="0">
              <a:hlinkClick r:id="rId3"/>
            </a:endParaRPr>
          </a:p>
          <a:p>
            <a:pPr marL="800100" lvl="2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49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89329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altLang="ko-KR" sz="2000" dirty="0" smtClean="0"/>
              <a:t>0. </a:t>
            </a:r>
            <a:r>
              <a:rPr lang="en-US" altLang="ko-KR" sz="2000" dirty="0" err="1" smtClean="0"/>
              <a:t>Heroku</a:t>
            </a:r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무료 </a:t>
            </a:r>
            <a:r>
              <a:rPr lang="en-US" altLang="ko-KR" sz="2000" dirty="0" smtClean="0"/>
              <a:t>Node.js </a:t>
            </a:r>
            <a:r>
              <a:rPr lang="ko-KR" altLang="en-US" sz="2000" dirty="0" err="1" smtClean="0"/>
              <a:t>호스팅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(Ruby </a:t>
            </a:r>
            <a:r>
              <a:rPr lang="ko-KR" altLang="en-US" sz="2000" dirty="0" smtClean="0"/>
              <a:t>나 </a:t>
            </a:r>
            <a:endParaRPr lang="en-US" altLang="ko-KR" sz="2000" dirty="0" smtClean="0"/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유료모델 있으나 </a:t>
            </a:r>
            <a:r>
              <a:rPr lang="ko-KR" altLang="en-US" sz="2000" dirty="0" err="1" smtClean="0"/>
              <a:t>테스트정도는</a:t>
            </a:r>
            <a:r>
              <a:rPr lang="ko-KR" altLang="en-US" sz="2000" dirty="0" smtClean="0"/>
              <a:t> 무료로 이용 가능</a:t>
            </a:r>
            <a:r>
              <a:rPr lang="en-US" altLang="ko-KR" sz="2000" dirty="0" smtClean="0"/>
              <a:t>. 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조금 느리다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아시아 </a:t>
            </a:r>
            <a:r>
              <a:rPr lang="ko-KR" altLang="en-US" sz="2000" dirty="0" err="1" smtClean="0"/>
              <a:t>리전</a:t>
            </a:r>
            <a:r>
              <a:rPr lang="ko-KR" altLang="en-US" sz="2000" dirty="0" smtClean="0"/>
              <a:t> 없음</a:t>
            </a:r>
            <a:r>
              <a:rPr lang="en-US" altLang="ko-KR" sz="2000" dirty="0" smtClean="0"/>
              <a:t>)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이용자 없으면 </a:t>
            </a:r>
            <a:r>
              <a:rPr lang="en-US" altLang="ko-KR" sz="2000" dirty="0" smtClean="0"/>
              <a:t>Sleep </a:t>
            </a:r>
            <a:r>
              <a:rPr lang="ko-KR" altLang="en-US" sz="2000" dirty="0" smtClean="0"/>
              <a:t>모드 들어가고 다시 </a:t>
            </a:r>
            <a:r>
              <a:rPr lang="ko-KR" altLang="en-US" sz="2000" dirty="0" err="1" smtClean="0"/>
              <a:t>실행될때</a:t>
            </a:r>
            <a:r>
              <a:rPr lang="ko-KR" altLang="en-US" sz="2000" dirty="0" smtClean="0"/>
              <a:t> 시간이 걸림</a:t>
            </a:r>
            <a:endParaRPr lang="en-US" altLang="ko-KR" sz="2000" dirty="0" smtClean="0"/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무료는 하루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시간만 사용 가능함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이상 사용하려면 유료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17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292" y="1417638"/>
            <a:ext cx="4967416" cy="26906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4335" y="4474516"/>
            <a:ext cx="31999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DDNS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r>
              <a:rPr lang="ko-KR" altLang="en-US" dirty="0" err="1" smtClean="0"/>
              <a:t>웹서버부터</a:t>
            </a:r>
            <a:r>
              <a:rPr lang="ko-KR" altLang="en-US" dirty="0" smtClean="0"/>
              <a:t> 다양한 기능 지원</a:t>
            </a:r>
            <a:endParaRPr lang="en-US" altLang="ko-KR" dirty="0" smtClean="0"/>
          </a:p>
          <a:p>
            <a:r>
              <a:rPr lang="en-US" altLang="ko-KR" dirty="0" smtClean="0"/>
              <a:t>Tomcat</a:t>
            </a:r>
          </a:p>
          <a:p>
            <a:r>
              <a:rPr lang="en-US" altLang="ko-KR" dirty="0" smtClean="0"/>
              <a:t>PHP</a:t>
            </a:r>
          </a:p>
          <a:p>
            <a:r>
              <a:rPr lang="en-US" altLang="ko-KR" dirty="0" smtClean="0"/>
              <a:t>WP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64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878" y="314361"/>
            <a:ext cx="8506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4" y="1859772"/>
            <a:ext cx="3720481" cy="2924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645" y="4852460"/>
            <a:ext cx="8406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https://www.meetup.com/ko-KR/GDG-SongDo/events/262726909/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952509" y="485245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4"/>
              </a:rPr>
              <a:t>https://www.meetup.com/GDG-SongDo/events/262774007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119" y="1859772"/>
            <a:ext cx="4082016" cy="24541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473" y="5521123"/>
            <a:ext cx="81631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6"/>
              </a:rPr>
              <a:t>인천 </a:t>
            </a:r>
            <a:r>
              <a:rPr lang="ko-KR" altLang="en-US" sz="2000" dirty="0" err="1" smtClean="0">
                <a:hlinkClick r:id="rId6"/>
              </a:rPr>
              <a:t>데브</a:t>
            </a:r>
            <a:r>
              <a:rPr lang="en-US" altLang="ko-KR" sz="2000" dirty="0" smtClean="0">
                <a:hlinkClick r:id="rId6"/>
              </a:rPr>
              <a:t> : </a:t>
            </a:r>
            <a:r>
              <a:rPr lang="en-US" altLang="ko-KR" sz="2000" dirty="0" smtClean="0"/>
              <a:t>	</a:t>
            </a:r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://incheon.devs.co.kr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>
                <a:hlinkClick r:id="rId7"/>
              </a:rPr>
              <a:t>		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open.kakao.com/o/gHsHtdpb</a:t>
            </a:r>
            <a:endParaRPr lang="en-US" altLang="ko-KR" sz="1600" dirty="0"/>
          </a:p>
          <a:p>
            <a:r>
              <a:rPr lang="en-US" altLang="ko-KR" sz="2000" dirty="0">
                <a:hlinkClick r:id="rId8"/>
              </a:rPr>
              <a:t>GDG</a:t>
            </a:r>
            <a:r>
              <a:rPr lang="ko-KR" altLang="en-US" sz="2000" dirty="0" smtClean="0">
                <a:hlinkClick r:id="rId8"/>
              </a:rPr>
              <a:t>송도 </a:t>
            </a:r>
            <a:r>
              <a:rPr lang="en-US" altLang="ko-KR" sz="2000" dirty="0" smtClean="0">
                <a:hlinkClick r:id="rId8"/>
              </a:rPr>
              <a:t>: 	</a:t>
            </a:r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://www.meetup.com/ko-KR/GDG-SongDo/</a:t>
            </a:r>
            <a:endParaRPr lang="en-US" altLang="ko-KR" sz="1600" dirty="0"/>
          </a:p>
          <a:p>
            <a:r>
              <a:rPr lang="en-US" altLang="ko-KR" sz="2000" dirty="0" err="1" smtClean="0">
                <a:solidFill>
                  <a:srgbClr val="FF0000"/>
                </a:solidFill>
                <a:hlinkClick r:id="rId9"/>
              </a:rPr>
              <a:t>CivicHackers</a:t>
            </a:r>
            <a:r>
              <a:rPr lang="en-US" altLang="ko-KR" sz="2000" dirty="0" smtClean="0">
                <a:solidFill>
                  <a:srgbClr val="FF0000"/>
                </a:solidFill>
                <a:hlinkClick r:id="rId9"/>
              </a:rPr>
              <a:t> : 	</a:t>
            </a:r>
            <a:r>
              <a:rPr lang="en-US" altLang="ko-KR" sz="1600" dirty="0" smtClean="0">
                <a:solidFill>
                  <a:srgbClr val="FF0000"/>
                </a:solidFill>
                <a:hlinkClick r:id="rId9"/>
              </a:rPr>
              <a:t>https</a:t>
            </a:r>
            <a:r>
              <a:rPr lang="en-US" altLang="ko-KR" sz="1600" dirty="0">
                <a:solidFill>
                  <a:srgbClr val="FF0000"/>
                </a:solidFill>
                <a:hlinkClick r:id="rId9"/>
              </a:rPr>
              <a:t>://discord.gg/vC6SxhF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스터디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소개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11" y="1303299"/>
            <a:ext cx="657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https://www.meetup.com/ko-KR/GDG-SongDo/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8" y="2107800"/>
            <a:ext cx="7349953" cy="37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</a:rPr>
              <a:t>자료구조와 </a:t>
            </a:r>
            <a:r>
              <a:rPr lang="ko-KR" altLang="en-US" sz="1600" b="1" dirty="0" err="1">
                <a:solidFill>
                  <a:srgbClr val="FF0000"/>
                </a:solidFill>
              </a:rPr>
              <a:t>알고리즘외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코딩면접때</a:t>
            </a:r>
            <a:r>
              <a:rPr lang="ko-KR" altLang="en-US" sz="1600" b="1" dirty="0">
                <a:solidFill>
                  <a:srgbClr val="FF0000"/>
                </a:solidFill>
              </a:rPr>
              <a:t> 유용한 지식</a:t>
            </a:r>
            <a:r>
              <a:rPr lang="en-US" altLang="ko-KR" sz="1600" b="1" dirty="0">
                <a:solidFill>
                  <a:srgbClr val="FF0000"/>
                </a:solidFill>
              </a:rPr>
              <a:t>. </a:t>
            </a:r>
          </a:p>
          <a:p>
            <a:pPr marL="800100" lvl="1" indent="-342900">
              <a:buAutoNum type="arabicPeriod"/>
            </a:pPr>
            <a:r>
              <a:rPr lang="ko-KR" altLang="en-US" sz="1600" b="1" dirty="0" err="1" smtClean="0">
                <a:solidFill>
                  <a:srgbClr val="FF0000"/>
                </a:solidFill>
              </a:rPr>
              <a:t>코딩컨벤션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</a:rPr>
              <a:t>객체지향 </a:t>
            </a:r>
            <a:r>
              <a:rPr lang="en-US" altLang="ko-KR" sz="1600" b="1" dirty="0">
                <a:solidFill>
                  <a:srgbClr val="FF0000"/>
                </a:solidFill>
              </a:rPr>
              <a:t>/ </a:t>
            </a:r>
            <a:r>
              <a:rPr lang="ko-KR" altLang="en-US" sz="1600" b="1" dirty="0">
                <a:solidFill>
                  <a:srgbClr val="FF0000"/>
                </a:solidFill>
              </a:rPr>
              <a:t>함수형 프로그래밍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</a:rPr>
              <a:t>디자인패턴 및 소프트웨어 </a:t>
            </a:r>
            <a:r>
              <a:rPr lang="ko-KR" altLang="en-US" sz="1600" b="1" dirty="0" err="1">
                <a:solidFill>
                  <a:srgbClr val="FF0000"/>
                </a:solidFill>
              </a:rPr>
              <a:t>아키텍쳐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600" b="1" strike="sngStrike" dirty="0">
                <a:solidFill>
                  <a:srgbClr val="FF0000"/>
                </a:solidFill>
              </a:rPr>
              <a:t>개발방법론</a:t>
            </a:r>
            <a:endParaRPr lang="en-US" altLang="ko-KR" sz="1600" b="1" strike="sngStrike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600" b="1" strike="sngStrike" dirty="0">
                <a:solidFill>
                  <a:srgbClr val="FF0000"/>
                </a:solidFill>
              </a:rPr>
              <a:t>병렬처리 및 분산처리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언어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/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툴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/ </a:t>
            </a:r>
            <a:r>
              <a:rPr lang="ko-KR" altLang="en-US" sz="4000" b="1" spc="-150" dirty="0" err="1" smtClean="0">
                <a:solidFill>
                  <a:srgbClr val="1D314E"/>
                </a:solidFill>
              </a:rPr>
              <a:t>트랜드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564839"/>
            <a:ext cx="840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C/C++, Java, C#,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HTML/CSS, Python,  Dart(</a:t>
            </a:r>
            <a:r>
              <a:rPr lang="ko-KR" altLang="en-US" dirty="0" smtClean="0"/>
              <a:t>플로터</a:t>
            </a:r>
            <a:r>
              <a:rPr lang="en-US" altLang="ko-KR" dirty="0" smtClean="0"/>
              <a:t>), Swift, </a:t>
            </a:r>
            <a:r>
              <a:rPr lang="en-US" altLang="ko-KR" dirty="0" err="1" smtClean="0"/>
              <a:t>Kotlin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Visual Studio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Eclipse STS, </a:t>
            </a:r>
            <a:r>
              <a:rPr lang="en-US" altLang="ko-KR" dirty="0" err="1" smtClean="0"/>
              <a:t>Intellij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Visual Studio Code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430176" y="20591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JIRA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Slack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64803" y="3319165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Jenkins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Docker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Azure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GCP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블록체인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7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/>
              <a:t>코딩 </a:t>
            </a:r>
            <a:r>
              <a:rPr lang="ko-KR" altLang="en-US" sz="2000" b="1" dirty="0" err="1" smtClean="0"/>
              <a:t>컨벤션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365" y="1281052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+mn-ea"/>
              </a:rPr>
              <a:t>코드 작성 표준 </a:t>
            </a:r>
            <a:endParaRPr lang="en-US" altLang="ko-KR" sz="1800" dirty="0" smtClean="0">
              <a:latin typeface="+mn-ea"/>
            </a:endParaRPr>
          </a:p>
          <a:p>
            <a:pPr marL="685800" lvl="1"/>
            <a:r>
              <a:rPr lang="ko-KR" altLang="en-US" sz="1400" dirty="0" smtClean="0">
                <a:latin typeface="+mn-ea"/>
              </a:rPr>
              <a:t>사람마다 업체마다 다름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685800" lvl="1"/>
            <a:r>
              <a:rPr lang="ko-KR" altLang="en-US" sz="1400" dirty="0" smtClean="0">
                <a:latin typeface="+mn-ea"/>
              </a:rPr>
              <a:t>옳고 그름이 아니라 통일성이 중요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err="1" smtClean="0">
                <a:latin typeface="+mn-ea"/>
              </a:rPr>
              <a:t>협업시</a:t>
            </a:r>
            <a:r>
              <a:rPr lang="ko-KR" altLang="en-US" sz="1400" dirty="0" smtClean="0">
                <a:latin typeface="+mn-ea"/>
              </a:rPr>
              <a:t> 서로 이해하기 빠르고 코드 읽기 편함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err="1">
                <a:latin typeface="+mn-ea"/>
              </a:rPr>
              <a:t>네이밍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err="1" smtClean="0">
                <a:latin typeface="+mn-ea"/>
              </a:rPr>
              <a:t>가독성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685800" lvl="1"/>
            <a:endParaRPr lang="en-US" altLang="ko-KR" sz="1400" dirty="0">
              <a:latin typeface="+mn-ea"/>
            </a:endParaRPr>
          </a:p>
          <a:p>
            <a:pPr marL="285750"/>
            <a:r>
              <a:rPr lang="ko-KR" altLang="en-US" sz="1800" dirty="0" smtClean="0">
                <a:latin typeface="+mn-ea"/>
              </a:rPr>
              <a:t>표기법</a:t>
            </a:r>
            <a:endParaRPr lang="en-US" altLang="ko-KR" sz="1800" dirty="0" smtClean="0">
              <a:latin typeface="+mn-ea"/>
            </a:endParaRPr>
          </a:p>
          <a:p>
            <a:pPr marL="685800" lvl="1"/>
            <a:r>
              <a:rPr lang="ko-KR" altLang="en-US" sz="1400" dirty="0" err="1" smtClean="0">
                <a:latin typeface="+mn-ea"/>
              </a:rPr>
              <a:t>카멜표기법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unitCnt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smtClean="0">
                <a:latin typeface="+mn-ea"/>
              </a:rPr>
              <a:t>파스칼표기법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UnitCnt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err="1" smtClean="0">
                <a:latin typeface="+mn-ea"/>
              </a:rPr>
              <a:t>헝가리안표기법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 err="1" smtClean="0">
                <a:latin typeface="+mn-ea"/>
              </a:rPr>
              <a:t>iUnitCnt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en-US" altLang="ko-KR" sz="1400" dirty="0" err="1" smtClean="0">
                <a:latin typeface="+mn-ea"/>
              </a:rPr>
              <a:t>nUnitCnt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685800" lvl="1"/>
            <a:r>
              <a:rPr lang="ko-KR" altLang="en-US" sz="1400" dirty="0" err="1" smtClean="0">
                <a:latin typeface="+mn-ea"/>
              </a:rPr>
              <a:t>팟홀</a:t>
            </a:r>
            <a:r>
              <a:rPr lang="en-US" altLang="ko-KR" sz="1400" dirty="0" smtClean="0">
                <a:latin typeface="+mn-ea"/>
              </a:rPr>
              <a:t>(Pothole) </a:t>
            </a:r>
            <a:r>
              <a:rPr lang="ko-KR" altLang="en-US" sz="1400" dirty="0" smtClean="0">
                <a:latin typeface="+mn-ea"/>
              </a:rPr>
              <a:t>표기법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 err="1" smtClean="0">
                <a:latin typeface="+mn-ea"/>
              </a:rPr>
              <a:t>unit_cnt</a:t>
            </a:r>
            <a:r>
              <a:rPr lang="en-US" altLang="ko-KR" sz="1400" dirty="0" smtClean="0">
                <a:latin typeface="+mn-ea"/>
              </a:rPr>
              <a:t> (underscore or </a:t>
            </a:r>
            <a:r>
              <a:rPr lang="en-US" altLang="ko-KR" sz="1400" dirty="0" err="1" smtClean="0">
                <a:latin typeface="+mn-ea"/>
              </a:rPr>
              <a:t>underbar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  <a:p>
            <a:pPr marL="685800" lvl="1"/>
            <a:endParaRPr lang="en-US" altLang="ko-KR" sz="1400" dirty="0" smtClean="0">
              <a:latin typeface="+mn-ea"/>
            </a:endParaRPr>
          </a:p>
          <a:p>
            <a:pPr marL="285750"/>
            <a:r>
              <a:rPr lang="en-US" altLang="ko-KR" sz="1800" dirty="0" smtClean="0">
                <a:latin typeface="+mn-ea"/>
              </a:rPr>
              <a:t>LINT </a:t>
            </a:r>
          </a:p>
          <a:p>
            <a:pPr marL="685800" lvl="1"/>
            <a:r>
              <a:rPr lang="ko-KR" altLang="en-US" sz="1400" dirty="0" err="1" smtClean="0">
                <a:latin typeface="+mn-ea"/>
              </a:rPr>
              <a:t>명명법이나</a:t>
            </a:r>
            <a:r>
              <a:rPr lang="ko-KR" altLang="en-US" sz="1400" dirty="0" smtClean="0">
                <a:latin typeface="+mn-ea"/>
              </a:rPr>
              <a:t> 코드 </a:t>
            </a:r>
            <a:r>
              <a:rPr lang="ko-KR" altLang="en-US" sz="1400" dirty="0" err="1" smtClean="0">
                <a:latin typeface="+mn-ea"/>
              </a:rPr>
              <a:t>정적분석</a:t>
            </a:r>
            <a:r>
              <a:rPr lang="ko-KR" altLang="en-US" sz="1400" dirty="0" smtClean="0">
                <a:latin typeface="+mn-ea"/>
              </a:rPr>
              <a:t> 등을 담당하는 도구</a:t>
            </a:r>
            <a:endParaRPr lang="en-US" altLang="ko-KR" sz="1400" dirty="0" smtClean="0">
              <a:latin typeface="+mn-ea"/>
            </a:endParaRPr>
          </a:p>
          <a:p>
            <a:pPr marL="685800" lvl="1"/>
            <a:endParaRPr lang="en-US" altLang="ko-KR" sz="1400" dirty="0">
              <a:latin typeface="+mn-ea"/>
            </a:endParaRPr>
          </a:p>
          <a:p>
            <a:pPr marL="285750"/>
            <a:r>
              <a:rPr lang="en-US" altLang="ko-KR" sz="1800" dirty="0" smtClean="0">
                <a:latin typeface="+mn-ea"/>
              </a:rPr>
              <a:t>{ } </a:t>
            </a:r>
            <a:r>
              <a:rPr lang="ko-KR" altLang="en-US" sz="1800" dirty="0" smtClean="0">
                <a:latin typeface="+mn-ea"/>
              </a:rPr>
              <a:t>표기 </a:t>
            </a:r>
            <a:endParaRPr lang="en-US" altLang="ko-KR" sz="1800" dirty="0" smtClean="0">
              <a:latin typeface="+mn-ea"/>
            </a:endParaRPr>
          </a:p>
          <a:p>
            <a:pPr marL="685800" lvl="1"/>
            <a:endParaRPr lang="ko-KR" altLang="en-US" sz="1400" dirty="0">
              <a:latin typeface="+mn-ea"/>
            </a:endParaRPr>
          </a:p>
        </p:txBody>
      </p:sp>
      <p:pic>
        <p:nvPicPr>
          <p:cNvPr id="5122" name="Picture 2" descr="ì¤ë¦¬ì½ë°¸ë¦¬ ë¯¸ë { ì¬ìì¹êµ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37" y="361657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ì¤ë¦¬ì½ë°¸ë¦¬ ë¯¸ë { ì¬ìì¹êµ¬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99" y="5284158"/>
            <a:ext cx="3502513" cy="13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객체지향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56483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필요에 의한 발전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이진코드 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어셈블러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절차지향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객체지향 언어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64803" y="376609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객체지향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사람이 생각하는 방식과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분리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재활용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상속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은닉성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8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함수형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7174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부작용을 없애기 위한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위해 노력하는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프로그래밍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순수함수를 지향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부작용이 없고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입력이 같으면 항상 출력이 보장되는 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순수함수의 조합으로 프로그래밍을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Mutable </a:t>
            </a:r>
            <a:r>
              <a:rPr lang="ko-KR" altLang="en-US" dirty="0" smtClean="0">
                <a:latin typeface="+mn-ea"/>
              </a:rPr>
              <a:t>데이터를 지양 </a:t>
            </a:r>
            <a:r>
              <a:rPr lang="en-US" altLang="ko-KR" dirty="0" smtClean="0">
                <a:latin typeface="+mn-ea"/>
              </a:rPr>
              <a:t>(immutable </a:t>
            </a:r>
            <a:r>
              <a:rPr lang="ko-KR" altLang="en-US" dirty="0" smtClean="0">
                <a:latin typeface="+mn-ea"/>
              </a:rPr>
              <a:t>지향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err="1" smtClean="0">
                <a:latin typeface="+mn-ea"/>
              </a:rPr>
              <a:t>급객체인</a:t>
            </a:r>
            <a:r>
              <a:rPr lang="ko-KR" altLang="en-US" dirty="0" smtClean="0">
                <a:latin typeface="+mn-ea"/>
              </a:rPr>
              <a:t> 함수를 이용 고차함수를 </a:t>
            </a:r>
            <a:r>
              <a:rPr lang="ko-KR" altLang="en-US" dirty="0">
                <a:latin typeface="+mn-ea"/>
              </a:rPr>
              <a:t>통한 </a:t>
            </a:r>
            <a:r>
              <a:rPr lang="ko-KR" altLang="en-US" dirty="0" err="1" smtClean="0">
                <a:latin typeface="+mn-ea"/>
              </a:rPr>
              <a:t>재사용성</a:t>
            </a:r>
            <a:r>
              <a:rPr lang="ko-KR" altLang="en-US" dirty="0" smtClean="0">
                <a:latin typeface="+mn-ea"/>
              </a:rPr>
              <a:t>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810" y="4462221"/>
            <a:ext cx="85576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공유 상태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(Shared state)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와 부작용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(Side effects)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대신 순수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(Pure function)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변경 가능한 데이터보다는 불변성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(Immutability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명령형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흐름 제어보다는 합성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(Function composition)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많은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데이터 유형에 대해 작업할 수 있도록 고차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(Higher order functions)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명령적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인 코드보다는 선언적으로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(Declarative,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어떻게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하는지보다는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무엇을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해야하는지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구문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(statement)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표현식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(expression)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ad-hoc polymorphism(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가장 단순한 형태의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다형성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컨테이너와 고차 함수를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rgbClr val="4D5256"/>
                </a:solidFill>
                <a:latin typeface="+mn-ea"/>
              </a:rPr>
            </a:b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5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디자인패턴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3" y="1495425"/>
            <a:ext cx="6362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디자인패턴 </a:t>
            </a:r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2000" b="1" dirty="0" err="1"/>
              <a:t>GoF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의 분류와 종류 </a:t>
            </a:r>
            <a:r>
              <a:rPr lang="en-US" altLang="ko-KR" sz="2000" b="1" dirty="0"/>
              <a:t>(3</a:t>
            </a:r>
            <a:r>
              <a:rPr lang="ko-KR" altLang="en-US" sz="2000" b="1" dirty="0"/>
              <a:t>가지 분류와 </a:t>
            </a:r>
            <a:r>
              <a:rPr lang="en-US" altLang="ko-KR" sz="2000" b="1" dirty="0"/>
              <a:t>23</a:t>
            </a:r>
            <a:r>
              <a:rPr lang="ko-KR" altLang="en-US" sz="2000" b="1" dirty="0"/>
              <a:t>가지 종류</a:t>
            </a:r>
            <a:r>
              <a:rPr lang="en-US" altLang="ko-KR" sz="2000" b="1" dirty="0" smtClean="0"/>
              <a:t>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669263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Creational Pattern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생성패턴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 err="1">
                <a:solidFill>
                  <a:srgbClr val="1A1A1A"/>
                </a:solidFill>
                <a:latin typeface="+mn-ea"/>
              </a:rPr>
              <a:t>Facotry</a:t>
            </a: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 Method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팩토리메소드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Abstract Factory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추상팩토리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Builder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빌더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Prototype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원형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Singleton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단일체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Structural Pattern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구조패턴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Adapter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적응자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Bridge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가교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Composite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복합체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Decorator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장식자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Facade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퍼사드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Flyweight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플라이급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Proxy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프록시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Behavioral Pattern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행위패턴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Command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명령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Chain of Responsibility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책임연쇄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Mediator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중재자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Interpreter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해석자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Iterator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반복자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Observer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감시자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State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상태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Strategy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전략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Template Method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템플릿메소드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Visitor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방문자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Memento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메멘토</a:t>
            </a:r>
            <a:endParaRPr lang="ko-KR" altLang="en-US" sz="1200" b="0" i="0" dirty="0">
              <a:solidFill>
                <a:srgbClr val="1A1A1A"/>
              </a:solidFill>
              <a:effectLst/>
              <a:latin typeface="+mn-ea"/>
            </a:endParaRPr>
          </a:p>
        </p:txBody>
      </p:sp>
      <p:pic>
        <p:nvPicPr>
          <p:cNvPr id="3074" name="Picture 2" descr="GoFì ëìì¸ í¨í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262" y="2096795"/>
            <a:ext cx="3461239" cy="4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8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17977</TotalTime>
  <Words>1081</Words>
  <Application>Microsoft Office PowerPoint</Application>
  <PresentationFormat>화면 슬라이드 쇼(4:3)</PresentationFormat>
  <Paragraphs>227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나눔고딕</vt:lpstr>
      <vt:lpstr>Wingdings</vt:lpstr>
      <vt:lpstr>Arial</vt:lpstr>
      <vt:lpstr>맑은 고딕</vt:lpstr>
      <vt:lpstr>Office 테마</vt:lpstr>
      <vt:lpstr>   취업대비 코딩 테스트 실습 #10 </vt:lpstr>
      <vt:lpstr>PowerPoint 프레젠테이션</vt:lpstr>
      <vt:lpstr>강의소개</vt:lpstr>
      <vt:lpstr>언어 / 툴 / 트랜드</vt:lpstr>
      <vt:lpstr>코딩 컨벤션</vt:lpstr>
      <vt:lpstr>객체지향</vt:lpstr>
      <vt:lpstr>함수형 프로그래밍</vt:lpstr>
      <vt:lpstr>디자인패턴</vt:lpstr>
      <vt:lpstr>디자인패턴 - GoF 의 분류와 종류 (3가지 분류와 23가지 종류)</vt:lpstr>
      <vt:lpstr>기타 - SOLID – 객체지향 5원칙</vt:lpstr>
      <vt:lpstr>기타 - 그외 원칙</vt:lpstr>
      <vt:lpstr>PowerPoint 프레젠테이션</vt:lpstr>
      <vt:lpstr>PowerPoint 프레젠테이션</vt:lpstr>
      <vt:lpstr>PowerPoint 프레젠테이션</vt:lpstr>
      <vt:lpstr>PowerPoint 프레젠테이션</vt:lpstr>
      <vt:lpstr>무료 서버 소개</vt:lpstr>
      <vt:lpstr>Github Pages </vt:lpstr>
      <vt:lpstr>Heroku</vt:lpstr>
      <vt:lpstr>NAS</vt:lpstr>
      <vt:lpstr>스터디 소개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936</cp:revision>
  <cp:lastPrinted>2015-07-01T03:29:24Z</cp:lastPrinted>
  <dcterms:created xsi:type="dcterms:W3CDTF">2011-08-24T01:05:33Z</dcterms:created>
  <dcterms:modified xsi:type="dcterms:W3CDTF">2019-07-05T00:02:26Z</dcterms:modified>
</cp:coreProperties>
</file>