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94" r:id="rId3"/>
    <p:sldId id="279" r:id="rId4"/>
    <p:sldId id="271" r:id="rId5"/>
    <p:sldId id="293" r:id="rId6"/>
    <p:sldId id="288" r:id="rId7"/>
    <p:sldId id="291" r:id="rId8"/>
    <p:sldId id="290" r:id="rId9"/>
    <p:sldId id="289" r:id="rId10"/>
    <p:sldId id="292" r:id="rId11"/>
    <p:sldId id="307" r:id="rId12"/>
    <p:sldId id="308" r:id="rId13"/>
    <p:sldId id="306" r:id="rId14"/>
    <p:sldId id="309" r:id="rId15"/>
    <p:sldId id="310" r:id="rId16"/>
    <p:sldId id="311" r:id="rId17"/>
    <p:sldId id="312" r:id="rId18"/>
    <p:sldId id="313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78" r:id="rId28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65710" autoAdjust="0"/>
  </p:normalViewPr>
  <p:slideViewPr>
    <p:cSldViewPr snapToGrid="0">
      <p:cViewPr varScale="1">
        <p:scale>
          <a:sx n="46" d="100"/>
          <a:sy n="46" d="100"/>
        </p:scale>
        <p:origin x="1194" y="5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6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6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6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37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31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7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17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56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9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cpp/intro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cpp/intro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cpp/intro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cpp/intro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cpp/intro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cpp/intro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cpp/intro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cpp/intro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GDG-SongDo/events/262774007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77516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dirty="0"/>
              <a:t>취업대비 코딩 테스트 실습 </a:t>
            </a:r>
            <a:r>
              <a:rPr lang="en-US" altLang="ko-KR" sz="5400" dirty="0"/>
              <a:t>#4</a:t>
            </a:r>
            <a:r>
              <a:rPr lang="ko-KR" altLang="en-US" sz="3600" dirty="0"/>
              <a:t/>
            </a:r>
            <a:br>
              <a:rPr lang="ko-KR" altLang="en-US" sz="3600" dirty="0"/>
            </a:b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C++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STL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Standard Template Library</a:t>
            </a:r>
          </a:p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Vector, list, map</a:t>
            </a:r>
          </a:p>
          <a:p>
            <a:pPr lvl="1"/>
            <a:r>
              <a:rPr lang="ko-KR" altLang="en-US" dirty="0" smtClean="0"/>
              <a:t>같은 타입의 객체를 저장하는 객체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Copy, Sort, find, merge…</a:t>
            </a:r>
          </a:p>
          <a:p>
            <a:r>
              <a:rPr lang="ko-KR" altLang="en-US" dirty="0" err="1" smtClean="0"/>
              <a:t>이터레이터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Iterator </a:t>
            </a:r>
          </a:p>
          <a:p>
            <a:pPr lvl="1"/>
            <a:r>
              <a:rPr lang="ko-KR" altLang="en-US" dirty="0" smtClean="0"/>
              <a:t>포인터를 관리하는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* ++ </a:t>
            </a:r>
            <a:r>
              <a:rPr lang="ko-KR" altLang="en-US" dirty="0" smtClean="0"/>
              <a:t>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보이는 객체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1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</a:t>
            </a:r>
            <a:endParaRPr lang="ko-KR" altLang="en-US" dirty="0"/>
          </a:p>
        </p:txBody>
      </p:sp>
      <p:graphicFrame>
        <p:nvGraphicFramePr>
          <p:cNvPr id="10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41136"/>
              </p:ext>
            </p:extLst>
          </p:nvPr>
        </p:nvGraphicFramePr>
        <p:xfrm>
          <a:off x="457200" y="2084281"/>
          <a:ext cx="8229600" cy="3545117"/>
        </p:xfrm>
        <a:graphic>
          <a:graphicData uri="http://schemas.openxmlformats.org/drawingml/2006/table">
            <a:tbl>
              <a:tblPr/>
              <a:tblGrid>
                <a:gridCol w="1647692"/>
                <a:gridCol w="4943075"/>
                <a:gridCol w="1638833"/>
              </a:tblGrid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컨테이너 종류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컨테이너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9415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effectLst/>
                          <a:latin typeface="+mn-lt"/>
                        </a:rPr>
                        <a:t>시퀀스 컨테이너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>
                          <a:effectLst/>
                          <a:latin typeface="+mn-lt"/>
                        </a:rPr>
                        <a:t>데이터를 선형으로 저장하며</a:t>
                      </a:r>
                      <a:r>
                        <a:rPr lang="en-US" altLang="ko-KR" sz="170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700">
                          <a:effectLst/>
                          <a:latin typeface="+mn-lt"/>
                        </a:rPr>
                        <a:t>특별한 제약이나 규칙이 없는 가장 일반적인 컨테이너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  <a:latin typeface="+mn-lt"/>
                        </a:rPr>
                        <a:t>vector, deque, list, forwad_list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15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effectLst/>
                          <a:latin typeface="+mn-lt"/>
                        </a:rPr>
                        <a:t>연관 컨테이너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>
                          <a:effectLst/>
                          <a:latin typeface="+mn-lt"/>
                        </a:rPr>
                        <a:t>데이터를 일정 규칙에 따라 조직화하여 저장하고 관리하는 컨테이너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  <a:latin typeface="+mn-lt"/>
                        </a:rPr>
                        <a:t>set, multiset, map, multimap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6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effectLst/>
                          <a:latin typeface="+mn-lt"/>
                        </a:rPr>
                        <a:t>컨테이너 어댑터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>
                          <a:effectLst/>
                          <a:latin typeface="+mn-lt"/>
                        </a:rPr>
                        <a:t>간결함과 명료성을 위해 인터페이스를 제한한 시퀀스나 연관 컨테이너의 변형</a:t>
                      </a:r>
                    </a:p>
                    <a:p>
                      <a:pPr algn="l" latinLnBrk="1"/>
                      <a:r>
                        <a:rPr lang="ko-KR" altLang="en-US" sz="1700">
                          <a:effectLst/>
                          <a:latin typeface="+mn-lt"/>
                        </a:rPr>
                        <a:t>단</a:t>
                      </a:r>
                      <a:r>
                        <a:rPr lang="en-US" altLang="ko-KR" sz="170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700">
                          <a:effectLst/>
                          <a:latin typeface="+mn-lt"/>
                        </a:rPr>
                        <a:t>반복자를 지원하지 않으므로 </a:t>
                      </a:r>
                      <a:r>
                        <a:rPr lang="en-US" altLang="ko-KR" sz="1700">
                          <a:effectLst/>
                          <a:latin typeface="+mn-lt"/>
                        </a:rPr>
                        <a:t>STL </a:t>
                      </a:r>
                      <a:r>
                        <a:rPr lang="ko-KR" altLang="en-US" sz="1700">
                          <a:effectLst/>
                          <a:latin typeface="+mn-lt"/>
                        </a:rPr>
                        <a:t>알고리즘에서는 사용할 수 없습니다</a:t>
                      </a:r>
                      <a:r>
                        <a:rPr lang="en-US" altLang="ko-KR" sz="170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+mn-lt"/>
                        </a:rPr>
                        <a:t>stack, queue, </a:t>
                      </a:r>
                      <a:r>
                        <a:rPr lang="en-US" sz="1700" dirty="0" err="1">
                          <a:effectLst/>
                          <a:latin typeface="+mn-lt"/>
                        </a:rPr>
                        <a:t>priority_queue</a:t>
                      </a:r>
                      <a:endParaRPr lang="en-US" sz="1700" dirty="0">
                        <a:effectLst/>
                        <a:latin typeface="+mn-lt"/>
                      </a:endParaRP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990" y="5899139"/>
            <a:ext cx="793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://tcpschool.com/cpp/intro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93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b="1" dirty="0"/>
              <a:t>반복자</a:t>
            </a:r>
            <a:r>
              <a:rPr lang="en-US" altLang="ko-KR" b="1" dirty="0"/>
              <a:t>(iterator)</a:t>
            </a:r>
          </a:p>
          <a:p>
            <a:r>
              <a:rPr lang="ko-KR" altLang="en-US" dirty="0"/>
              <a:t>반복자</a:t>
            </a:r>
            <a:r>
              <a:rPr lang="en-US" altLang="ko-KR" dirty="0"/>
              <a:t>(iterator)</a:t>
            </a:r>
            <a:r>
              <a:rPr lang="ko-KR" altLang="en-US" dirty="0"/>
              <a:t>란 </a:t>
            </a:r>
            <a:r>
              <a:rPr lang="en-US" altLang="ko-KR" dirty="0"/>
              <a:t>STL </a:t>
            </a:r>
            <a:r>
              <a:rPr lang="ko-KR" altLang="en-US" dirty="0"/>
              <a:t>컨테이너에 저장된 요소를 반복적으로 순회하여</a:t>
            </a:r>
            <a:r>
              <a:rPr lang="en-US" altLang="ko-KR" dirty="0"/>
              <a:t>, </a:t>
            </a:r>
            <a:r>
              <a:rPr lang="ko-KR" altLang="en-US" dirty="0"/>
              <a:t>각각의 요소에 대한 접근을 제공하는 객체입니다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컨테이너의 구조나 요소의 타입과는 상관없이 컨테이너에 저장된 데이터를 순회하는 과정을 일반화한 표현입니다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템플릿이 타입과 상관없이 알고리즘을 표현할 수 있게 해준다면</a:t>
            </a:r>
            <a:r>
              <a:rPr lang="en-US" altLang="ko-KR" dirty="0"/>
              <a:t>, </a:t>
            </a:r>
            <a:r>
              <a:rPr lang="ko-KR" altLang="en-US" dirty="0"/>
              <a:t>반복자는 컨테이너와 상관없이 알고리즘을 표현할 수 있게 해주는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/>
              <a:t>반복자가 가져야 할 요구 사항과 정의되어야 할 연산자는 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가리키는 요소의 값에 접근할 수 있어야 합니다</a:t>
            </a:r>
            <a:r>
              <a:rPr lang="en-US" altLang="ko-KR" dirty="0"/>
              <a:t>. </a:t>
            </a:r>
            <a:r>
              <a:rPr lang="ko-KR" altLang="en-US" dirty="0"/>
              <a:t>따라서 참조 연산자</a:t>
            </a:r>
            <a:r>
              <a:rPr lang="en-US" altLang="ko-KR" dirty="0"/>
              <a:t>(*)</a:t>
            </a:r>
            <a:r>
              <a:rPr lang="ko-KR" altLang="en-US" dirty="0"/>
              <a:t>가 정의되어야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반복자 사이의 대입 연산</a:t>
            </a:r>
            <a:r>
              <a:rPr lang="en-US" altLang="ko-KR" dirty="0"/>
              <a:t>, </a:t>
            </a:r>
            <a:r>
              <a:rPr lang="ko-KR" altLang="en-US" dirty="0"/>
              <a:t>비교 연산이 가능해야 합니다</a:t>
            </a:r>
            <a:r>
              <a:rPr lang="en-US" altLang="ko-KR" dirty="0"/>
              <a:t>. </a:t>
            </a:r>
            <a:r>
              <a:rPr lang="ko-KR" altLang="en-US" dirty="0"/>
              <a:t>따라서 대입</a:t>
            </a:r>
            <a:r>
              <a:rPr lang="en-US" altLang="ko-KR" dirty="0"/>
              <a:t>, </a:t>
            </a:r>
            <a:r>
              <a:rPr lang="ko-KR" altLang="en-US" dirty="0"/>
              <a:t>관계 연산자가 정의되어야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가리키는 요소의 주변 요소로 이동할 수 있어야 합니다</a:t>
            </a:r>
            <a:r>
              <a:rPr lang="en-US" altLang="ko-KR" dirty="0"/>
              <a:t>. </a:t>
            </a:r>
            <a:r>
              <a:rPr lang="ko-KR" altLang="en-US" dirty="0"/>
              <a:t>따라서 증가 연산자</a:t>
            </a:r>
            <a:r>
              <a:rPr lang="en-US" altLang="ko-KR" dirty="0"/>
              <a:t>(++)</a:t>
            </a:r>
            <a:r>
              <a:rPr lang="ko-KR" altLang="en-US" dirty="0"/>
              <a:t>가 정의되어야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/>
              <a:t>위와 같은 요구 사항을 모두 갖춰야만 </a:t>
            </a:r>
            <a:r>
              <a:rPr lang="en-US" altLang="ko-KR" dirty="0"/>
              <a:t>STL </a:t>
            </a:r>
            <a:r>
              <a:rPr lang="ko-KR" altLang="en-US" dirty="0"/>
              <a:t>알고리즘에서 반복자로 사용될 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6990" y="5899139"/>
            <a:ext cx="793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://tcpschool.com/cpp/intro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1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함수객체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08272"/>
              </p:ext>
            </p:extLst>
          </p:nvPr>
        </p:nvGraphicFramePr>
        <p:xfrm>
          <a:off x="457200" y="1900911"/>
          <a:ext cx="8229599" cy="3924540"/>
        </p:xfrm>
        <a:graphic>
          <a:graphicData uri="http://schemas.openxmlformats.org/drawingml/2006/table">
            <a:tbl>
              <a:tblPr/>
              <a:tblGrid>
                <a:gridCol w="2064044"/>
                <a:gridCol w="2055185"/>
                <a:gridCol w="2055185"/>
                <a:gridCol w="2055185"/>
              </a:tblGrid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함수 객체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연산자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함수 객체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연산자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plus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greater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minus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greater_equal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&gt;=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multiplies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less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&lt;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divides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/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less_equal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&lt;=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modulus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logical_and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&amp;&amp;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  <a:latin typeface="+mn-lt"/>
                        </a:rPr>
                        <a:t>negate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logical_or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||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equal_to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==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  <a:latin typeface="+mn-lt"/>
                        </a:rPr>
                        <a:t>logical_not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  <a:latin typeface="+mn-lt"/>
                        </a:rPr>
                        <a:t>!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83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  <a:latin typeface="+mn-lt"/>
                        </a:rPr>
                        <a:t>not_equal_to</a:t>
                      </a:r>
                      <a:endParaRPr lang="en-US" sz="1700" dirty="0">
                        <a:effectLst/>
                        <a:latin typeface="+mn-lt"/>
                      </a:endParaRP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effectLst/>
                          <a:latin typeface="+mn-lt"/>
                        </a:rPr>
                        <a:t>!=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8490" marR="88490" marT="88490" marB="8849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6990" y="5899139"/>
            <a:ext cx="793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://tcpschool.com/cpp/intro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41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읽기 알고리즘</a:t>
            </a:r>
            <a:r>
              <a:rPr lang="en-US" altLang="ko-KR" dirty="0"/>
              <a:t>(algorithm </a:t>
            </a:r>
            <a:r>
              <a:rPr lang="ko-KR" altLang="en-US" dirty="0"/>
              <a:t>헤더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변경 알고리즘</a:t>
            </a:r>
            <a:r>
              <a:rPr lang="en-US" altLang="ko-KR" dirty="0"/>
              <a:t>(algorithm </a:t>
            </a:r>
            <a:r>
              <a:rPr lang="ko-KR" altLang="en-US" dirty="0"/>
              <a:t>헤더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정렬 알고리즘</a:t>
            </a:r>
            <a:r>
              <a:rPr lang="en-US" altLang="ko-KR" dirty="0"/>
              <a:t>(algorithm </a:t>
            </a:r>
            <a:r>
              <a:rPr lang="ko-KR" altLang="en-US" dirty="0"/>
              <a:t>헤더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수치 알고리즘</a:t>
            </a:r>
            <a:r>
              <a:rPr lang="en-US" altLang="ko-KR" dirty="0"/>
              <a:t>(numeric </a:t>
            </a:r>
            <a:r>
              <a:rPr lang="ko-KR" altLang="en-US" dirty="0"/>
              <a:t>헤더 파일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6990" y="5899139"/>
            <a:ext cx="793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://tcpschool.com/cpp/intro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읽기 </a:t>
            </a:r>
            <a:r>
              <a:rPr lang="ko-KR" altLang="en-US" b="1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STL </a:t>
            </a:r>
            <a:r>
              <a:rPr lang="ko-KR" altLang="en-US" dirty="0"/>
              <a:t>읽기 알고리즘 함수는 컨테이너를 변경하지 않으며</a:t>
            </a:r>
            <a:r>
              <a:rPr lang="en-US" altLang="ko-KR" dirty="0"/>
              <a:t>, </a:t>
            </a:r>
            <a:r>
              <a:rPr lang="ko-KR" altLang="en-US" dirty="0"/>
              <a:t>컨테이너의 지정된 범위에서 특정 데이터를 읽기만 하는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STL</a:t>
            </a:r>
            <a:r>
              <a:rPr lang="ko-KR" altLang="en-US" dirty="0"/>
              <a:t>에서 제공하는 대표적인 읽기 알고리즘 함수는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1. find()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for_each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find() </a:t>
            </a:r>
            <a:r>
              <a:rPr lang="ko-KR" altLang="en-US" dirty="0"/>
              <a:t>함수는 두 개의 입력 반복자로 지정된 범위에서 특정 값을 가지는 첫 번째 요소를 가리키는 입력 반복자를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for_each</a:t>
            </a:r>
            <a:r>
              <a:rPr lang="en-US" altLang="ko-KR" dirty="0"/>
              <a:t>() </a:t>
            </a:r>
            <a:r>
              <a:rPr lang="ko-KR" altLang="en-US" dirty="0"/>
              <a:t>함수는 두 개의 입력 반복자로 지정된 범위의 모든 요소를 함수 객체에 대입한 후</a:t>
            </a:r>
            <a:r>
              <a:rPr lang="en-US" altLang="ko-KR" dirty="0"/>
              <a:t>, </a:t>
            </a:r>
            <a:r>
              <a:rPr lang="ko-KR" altLang="en-US" dirty="0"/>
              <a:t>대입한 함수 객체를 반환합니다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6990" y="5899139"/>
            <a:ext cx="793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://tcpschool.com/cpp/intro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98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변경 </a:t>
            </a:r>
            <a:r>
              <a:rPr lang="ko-KR" altLang="en-US" b="1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STL </a:t>
            </a:r>
            <a:r>
              <a:rPr lang="ko-KR" altLang="en-US" dirty="0"/>
              <a:t>변경 알고리즘 함수는 컨테이너를 변경하지 않으며</a:t>
            </a:r>
            <a:r>
              <a:rPr lang="en-US" altLang="ko-KR" dirty="0"/>
              <a:t>, </a:t>
            </a:r>
            <a:r>
              <a:rPr lang="ko-KR" altLang="en-US" dirty="0"/>
              <a:t>컨테이너의 지정된 범위에서 요소의 값만을 변경할 수 있는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STL</a:t>
            </a:r>
            <a:r>
              <a:rPr lang="ko-KR" altLang="en-US" dirty="0"/>
              <a:t>에서 제공하는 대표적인 변경 알고리즘 함수는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1. copy()</a:t>
            </a:r>
          </a:p>
          <a:p>
            <a:r>
              <a:rPr lang="en-US" altLang="ko-KR" dirty="0"/>
              <a:t>2. swap()</a:t>
            </a:r>
          </a:p>
          <a:p>
            <a:r>
              <a:rPr lang="en-US" altLang="ko-KR" dirty="0"/>
              <a:t>3. transform()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copy() </a:t>
            </a:r>
            <a:r>
              <a:rPr lang="ko-KR" altLang="en-US" dirty="0"/>
              <a:t>함수는 두 개의 입력 반복자로 지정된 범위의 모든 요소를 출력 반복자가 가리키는 위치에 복사합니다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swap() </a:t>
            </a:r>
            <a:r>
              <a:rPr lang="ko-KR" altLang="en-US" dirty="0"/>
              <a:t>함수는 두 개의 참조가 가리키는 위치의 값을 서로 교환합니다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transform() </a:t>
            </a:r>
            <a:r>
              <a:rPr lang="ko-KR" altLang="en-US" dirty="0"/>
              <a:t>함수는 두 개의 입력 반복자로 지정된 범위의 모든 요소를 함수 객체에 대입한 후</a:t>
            </a:r>
            <a:r>
              <a:rPr lang="en-US" altLang="ko-KR" dirty="0"/>
              <a:t>, </a:t>
            </a:r>
            <a:r>
              <a:rPr lang="ko-KR" altLang="en-US" dirty="0"/>
              <a:t>출력 반복자가 가리키는 위치에 복사합니다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6990" y="5899139"/>
            <a:ext cx="793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://tcpschool.com/cpp/intro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81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정렬 </a:t>
            </a:r>
            <a:r>
              <a:rPr lang="ko-KR" altLang="en-US" b="1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STL </a:t>
            </a:r>
            <a:r>
              <a:rPr lang="ko-KR" altLang="en-US" dirty="0"/>
              <a:t>정렬 알고리즘 함수는 컨테이너의 지정된 범위의 요소들이 정렬되도록 컨테이너를 변경하는 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정렬 알고리즘 함수는 올바른 정렬을 위해 임의 접근 반복자를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임의 접근이 가능한 컨테이너만이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STL</a:t>
            </a:r>
            <a:r>
              <a:rPr lang="ko-KR" altLang="en-US" dirty="0"/>
              <a:t>에서 제공하는 대표적인 정렬 알고리즘 함수는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1. sort()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stable_sort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binary_search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sort() </a:t>
            </a:r>
            <a:r>
              <a:rPr lang="ko-KR" altLang="en-US" dirty="0"/>
              <a:t>함수는 두 개의 임의 접근 반복자로 지정된 범위의 모든 요소를 서로 비교하여</a:t>
            </a:r>
            <a:r>
              <a:rPr lang="en-US" altLang="ko-KR" dirty="0"/>
              <a:t>, </a:t>
            </a:r>
            <a:r>
              <a:rPr lang="ko-KR" altLang="en-US" dirty="0"/>
              <a:t>오름차순으로 정렬합니다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stable_sort</a:t>
            </a:r>
            <a:r>
              <a:rPr lang="en-US" altLang="ko-KR" dirty="0"/>
              <a:t>() </a:t>
            </a:r>
            <a:r>
              <a:rPr lang="ko-KR" altLang="en-US" dirty="0"/>
              <a:t>함수는 두 개의 임의 접근 반복자로 지정된 범위의 모든 요소를 서로 비교하여</a:t>
            </a:r>
            <a:r>
              <a:rPr lang="en-US" altLang="ko-KR" dirty="0"/>
              <a:t>, </a:t>
            </a:r>
            <a:r>
              <a:rPr lang="ko-KR" altLang="en-US" dirty="0"/>
              <a:t>값이 서로 같은 요소들의 상대적인 순서는 유지하면서 오름차순으로 정렬합니다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binary_search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sort() </a:t>
            </a:r>
            <a:r>
              <a:rPr lang="ko-KR" altLang="en-US" dirty="0"/>
              <a:t>함수를 사용하여 오름차순으로 정렬한 후에</a:t>
            </a:r>
            <a:r>
              <a:rPr lang="en-US" altLang="ko-KR" dirty="0"/>
              <a:t>, </a:t>
            </a:r>
            <a:r>
              <a:rPr lang="ko-KR" altLang="en-US" dirty="0"/>
              <a:t>전달된 값과 같은 값이 있으면 참</a:t>
            </a:r>
            <a:r>
              <a:rPr lang="en-US" altLang="ko-KR" dirty="0"/>
              <a:t>(true)</a:t>
            </a:r>
            <a:r>
              <a:rPr lang="ko-KR" altLang="en-US" dirty="0"/>
              <a:t>을 반환하고 없으면 거짓</a:t>
            </a:r>
            <a:r>
              <a:rPr lang="en-US" altLang="ko-KR" dirty="0"/>
              <a:t>(false)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6990" y="5899139"/>
            <a:ext cx="793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://tcpschool.com/cpp/intro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15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수치 </a:t>
            </a:r>
            <a:r>
              <a:rPr lang="ko-KR" altLang="en-US" b="1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수치</a:t>
            </a:r>
            <a:r>
              <a:rPr lang="ko-KR" altLang="en-US" dirty="0"/>
              <a:t> 알고리즘 함수는 다른 알고리즘 함수와는 달리 </a:t>
            </a:r>
            <a:r>
              <a:rPr lang="en-US" altLang="ko-KR" dirty="0"/>
              <a:t>numeric </a:t>
            </a:r>
            <a:r>
              <a:rPr lang="ko-KR" altLang="en-US" dirty="0"/>
              <a:t>헤더 파일에 정의되어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수치 알고리즘 함수는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1. accumulate()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accumulate() </a:t>
            </a:r>
            <a:r>
              <a:rPr lang="ko-KR" altLang="en-US" dirty="0"/>
              <a:t>함수는 두 개의 입력 반복자로 지정된 범위의 모든 요소의 합을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6990" y="5899139"/>
            <a:ext cx="793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출처 </a:t>
            </a:r>
            <a:r>
              <a:rPr lang="en-US" altLang="ko-KR" dirty="0" smtClean="0">
                <a:hlinkClick r:id="rId2"/>
              </a:rPr>
              <a:t>: http</a:t>
            </a:r>
            <a:r>
              <a:rPr lang="en-US" altLang="ko-KR" dirty="0">
                <a:hlinkClick r:id="rId2"/>
              </a:rPr>
              <a:t>://tcpschool.com/cpp/intro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33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7174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부작용을 없애기 위한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위해 노력하는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프로그래밍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순수함수를 지향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부작용이 없고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입력이 같으면 항상 출력이 보장되는 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순수함수의 조합으로 프로그래밍을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Mutable </a:t>
            </a:r>
            <a:r>
              <a:rPr lang="ko-KR" altLang="en-US" dirty="0" smtClean="0">
                <a:latin typeface="+mn-ea"/>
              </a:rPr>
              <a:t>데이터를 지양 </a:t>
            </a:r>
            <a:r>
              <a:rPr lang="en-US" altLang="ko-KR" dirty="0" smtClean="0">
                <a:latin typeface="+mn-ea"/>
              </a:rPr>
              <a:t>(immutable </a:t>
            </a:r>
            <a:r>
              <a:rPr lang="ko-KR" altLang="en-US" dirty="0" smtClean="0">
                <a:latin typeface="+mn-ea"/>
              </a:rPr>
              <a:t>지향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err="1" smtClean="0">
                <a:latin typeface="+mn-ea"/>
              </a:rPr>
              <a:t>급객체인</a:t>
            </a:r>
            <a:r>
              <a:rPr lang="ko-KR" altLang="en-US" dirty="0" smtClean="0">
                <a:latin typeface="+mn-ea"/>
              </a:rPr>
              <a:t> 함수를 이용 고차함수를 </a:t>
            </a:r>
            <a:r>
              <a:rPr lang="ko-KR" altLang="en-US" dirty="0">
                <a:latin typeface="+mn-ea"/>
              </a:rPr>
              <a:t>통한 </a:t>
            </a:r>
            <a:r>
              <a:rPr lang="ko-KR" altLang="en-US" dirty="0" err="1" smtClean="0">
                <a:latin typeface="+mn-ea"/>
              </a:rPr>
              <a:t>재사용성</a:t>
            </a:r>
            <a:r>
              <a:rPr lang="ko-KR" altLang="en-US" dirty="0" smtClean="0">
                <a:latin typeface="+mn-ea"/>
              </a:rPr>
              <a:t>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810" y="4462221"/>
            <a:ext cx="85576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공유 상태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(Shared state)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와 부작용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(Side effects)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대신 순수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(Pure function)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변경 가능한 데이터보다는 불변성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(Immutability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명령형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흐름 제어보다는 합성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(Function composition)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많은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데이터 유형에 대해 작업할 수 있도록 고차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(Higher order functions)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명령적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인 코드보다는 선언적으로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(Declarative,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어떻게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하는지보다는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무엇을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해야하는지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구문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(statement)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(expression)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ad-hoc polymorphism(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가장 단순한 형태의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다형성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컨테이너와 고차 함수를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rgbClr val="4D5256"/>
                </a:solidFill>
                <a:latin typeface="+mn-ea"/>
              </a:rPr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0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7" y="113944"/>
            <a:ext cx="8506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</a:t>
            </a:r>
            <a:r>
              <a:rPr lang="en-US" altLang="ko-KR" b="1" dirty="0" smtClean="0"/>
              <a:t>github.com/zoops/201907-inu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58119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2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3" y="4403868"/>
            <a:ext cx="4082016" cy="24541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2878" y="960692"/>
            <a:ext cx="8895862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 smtClean="0"/>
              <a:t>멘티모집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선착순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명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err="1" smtClean="0"/>
              <a:t>방학동안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멘토링</a:t>
            </a:r>
            <a:r>
              <a:rPr lang="ko-KR" altLang="en-US" b="1" dirty="0" smtClean="0"/>
              <a:t> 받고 싶은 사람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일주일에 한번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혹은 그 이상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온라인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행아웃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으로 </a:t>
            </a:r>
            <a:r>
              <a:rPr lang="ko-KR" altLang="en-US" b="1" dirty="0" err="1" smtClean="0"/>
              <a:t>멘토링</a:t>
            </a:r>
            <a:r>
              <a:rPr lang="ko-KR" altLang="en-US" b="1" dirty="0" smtClean="0"/>
              <a:t> 진행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가끔 오프라인으로 고기 먹을 수 있음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b="1" dirty="0" err="1" smtClean="0"/>
              <a:t>방학동안</a:t>
            </a:r>
            <a:r>
              <a:rPr lang="ko-KR" altLang="en-US" b="1" dirty="0" smtClean="0"/>
              <a:t> 달성하고자 하는 목표가 </a:t>
            </a:r>
            <a:r>
              <a:rPr lang="ko-KR" altLang="en-US" b="1" dirty="0" err="1" smtClean="0"/>
              <a:t>분명해야함</a:t>
            </a:r>
            <a:r>
              <a:rPr lang="en-US" altLang="ko-KR" b="1" dirty="0" smtClean="0"/>
              <a:t>. </a:t>
            </a:r>
          </a:p>
          <a:p>
            <a:pPr marL="1200150" lvl="2" indent="-285750">
              <a:buFontTx/>
              <a:buChar char="-"/>
            </a:pPr>
            <a:r>
              <a:rPr lang="en-US" altLang="ko-KR" b="1" dirty="0" smtClean="0"/>
              <a:t>( </a:t>
            </a:r>
            <a:r>
              <a:rPr lang="ko-KR" altLang="en-US" b="1" dirty="0" smtClean="0"/>
              <a:t>포트폴리오완성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언어 마스터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특정 책 완독 등</a:t>
            </a:r>
            <a:r>
              <a:rPr lang="en-US" altLang="ko-KR" b="1" dirty="0" smtClean="0"/>
              <a:t>…)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열심히 목표를 </a:t>
            </a:r>
            <a:r>
              <a:rPr lang="ko-KR" altLang="en-US" b="1" dirty="0" smtClean="0"/>
              <a:t>달성하고자 하는 열정과 끈기</a:t>
            </a:r>
            <a:r>
              <a:rPr lang="en-US" altLang="ko-KR" b="1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인천 송도 </a:t>
            </a:r>
            <a:r>
              <a:rPr lang="en-US" altLang="ko-KR" b="1" dirty="0" smtClean="0"/>
              <a:t>IT </a:t>
            </a:r>
            <a:r>
              <a:rPr lang="ko-KR" altLang="en-US" b="1" dirty="0" smtClean="0"/>
              <a:t>독서모임 참석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목표와 </a:t>
            </a:r>
            <a:r>
              <a:rPr lang="ko-KR" altLang="en-US" b="1" dirty="0" err="1" smtClean="0"/>
              <a:t>멘토링</a:t>
            </a:r>
            <a:r>
              <a:rPr lang="ko-KR" altLang="en-US" b="1" dirty="0" smtClean="0"/>
              <a:t> 받고자 하는 이유를 적어서 </a:t>
            </a:r>
            <a:r>
              <a:rPr lang="ko-KR" altLang="en-US" b="1" dirty="0" err="1" smtClean="0"/>
              <a:t>오늘내에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메일주시면</a:t>
            </a:r>
            <a:r>
              <a:rPr lang="ko-KR" altLang="en-US" b="1" dirty="0" smtClean="0"/>
              <a:t> 답변 드립니다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78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999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(Higher order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Lambda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람다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Closure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클로저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24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3200" dirty="0" err="1" smtClean="0">
                <a:solidFill>
                  <a:srgbClr val="4D5256"/>
                </a:solidFill>
                <a:latin typeface="+mn-ea"/>
              </a:rPr>
              <a:t>급객체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1809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함수는 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 조건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변수나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데이타에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할당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인자로 사용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리턴값으로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사용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 타입 필요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7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3200" dirty="0" err="1" smtClean="0">
                <a:solidFill>
                  <a:srgbClr val="4D5256"/>
                </a:solidFill>
                <a:latin typeface="+mn-ea"/>
              </a:rPr>
              <a:t>급객체</a:t>
            </a:r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- </a:t>
            </a:r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함수타입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12860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[capture</a:t>
            </a:r>
            <a:r>
              <a:rPr lang="ko-KR" altLang="en-US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](</a:t>
            </a:r>
            <a:r>
              <a:rPr lang="ko-KR" altLang="en-US" sz="2000" b="1" dirty="0" err="1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파라메터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)-&gt;</a:t>
            </a:r>
            <a:r>
              <a:rPr lang="ko-KR" altLang="en-US" sz="2000" b="1" dirty="0" err="1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리턴타입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</a:t>
            </a:r>
            <a:r>
              <a:rPr lang="ko-KR" altLang="en-US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함수내용 </a:t>
            </a:r>
            <a:r>
              <a:rPr lang="en-US" altLang="ko-KR" sz="2000" b="1" dirty="0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4D52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함수를 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급객체로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다룰려면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 함수타입이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있어야함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 타입은 변수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파라메터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리턴 모두 사용할 수 있음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0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고차 </a:t>
            </a:r>
            <a:r>
              <a:rPr lang="ko-KR" altLang="en-US" sz="3200" dirty="0">
                <a:solidFill>
                  <a:srgbClr val="4D5256"/>
                </a:solidFill>
                <a:latin typeface="+mn-ea"/>
              </a:rPr>
              <a:t>함수</a:t>
            </a:r>
            <a:r>
              <a:rPr lang="en-US" altLang="ko-KR" sz="3200" dirty="0">
                <a:solidFill>
                  <a:srgbClr val="4D5256"/>
                </a:solidFill>
                <a:latin typeface="+mn-ea"/>
              </a:rPr>
              <a:t>(Higher order functions)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82137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함수를 인자로 받거나 함수를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리턴하는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함수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이전엔 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함수 포인터로 처리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익명 객체로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처리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함수가 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급 객체이기 때문에 고차 함수 작성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다른 함수를 이용해서 새로운 함수를 조립하는 방법으로 프로그램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합성함수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3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람다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19" y="1433318"/>
            <a:ext cx="82943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이름없는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익명함수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표현식으로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기술한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것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함수를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선언하지 않고 곧바로 식으로 전달돼서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표현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함수가 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급객체이기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때문에 람다함수도 변수에 할당하거나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파라메터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리턴으로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사용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클로저를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생성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장점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코드를 간결하게 만들 수 있는 여지가 있다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단점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디버깅이 어려울 수 있다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4111" y="3864671"/>
            <a:ext cx="79499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[capture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](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파라메터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)-&gt;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리턴타입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함수내용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장점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1.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코드가 간단해질 수 있다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2.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함수포인터나 함수객체처럼 실행코드를 변수에 할당하거나 데이터화 해서 전달 할 수 있다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일급객체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3.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성능 최적화의 기회가 있다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컴파일러 최적화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늦은 평가에 의한 최적화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4.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클로저에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의해 상태를 가지는 함수를 만들 수 있음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2850" y="5348361"/>
            <a:ext cx="8268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capture (closure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-[&amp;]() { . . . 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외부의 모든 변수들을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레퍼런스로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가져온다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함수의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 - by - reference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생각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 [=]() { . . . 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외부의 모든 변수들을 값으로 가져온다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함수의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 - by - value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생각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 [=, &amp;x, &amp;y] { . . . }, [&amp;, x, y] { . . . 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외부의 모든 변수들을 값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레퍼런스로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가져오되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레퍼런스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값으로 가져온다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 [x, &amp;y, &amp;z] { . . . 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지정한 변수들을 지정한 바에 따라 가져온다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348" y="3249200"/>
            <a:ext cx="818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기본문법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[capture](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param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mutable throw() -&gt;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statements;}  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생략가능한것은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생략할 수 있다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[]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안됨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4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774859"/>
            <a:ext cx="9144000" cy="76328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exe(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)&gt;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fnLambda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fnLambda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testLambda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"lambda start"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1;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[](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mutable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-&gt;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"lambda basic"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}(10, 20);</a:t>
            </a:r>
          </a:p>
          <a:p>
            <a:pPr lvl="1"/>
            <a:r>
              <a:rPr lang="de-D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std::cout </a:t>
            </a:r>
            <a:r>
              <a:rPr lang="de-DE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</a:t>
            </a:r>
            <a:r>
              <a:rPr lang="de-DE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de-D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std::endl;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)&gt;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[] {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"lambda with functional"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exe(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추론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=&gt;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재귀 사용 못함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fn2 = [] {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"lambda2 with auto"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exe(fn2);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포인터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capture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있으면 안됨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fn3 = []() {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"lambda2 with function pointer"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exe(fn3);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=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0; </a:t>
            </a:r>
            <a:r>
              <a:rPr lang="en-US" altLang="ko-KR" sz="1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0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fc = [&amp;, n](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mutable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m = ++n +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"inner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};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fc(4);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</a:t>
            </a:r>
          </a:p>
          <a:p>
            <a:pPr lvl="1"/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[&amp;](</a:t>
            </a:r>
            <a:r>
              <a:rPr lang="pt-B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m = ++n + </a:t>
            </a:r>
            <a:r>
              <a:rPr lang="pt-BR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}(4);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 = &amp;n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[&amp;m, p](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m = ++(*p) +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; }(4);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fc(4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"!!!!!"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)&gt; fact;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fact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[&amp;fact](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)-&gt;</a:t>
            </a:r>
            <a:r>
              <a:rPr lang="en-US" altLang="ko-KR" sz="1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 }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*fact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}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"factorial(4)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fact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"lambda end"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2000" y="3226237"/>
            <a:ext cx="457200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1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lvl="1"/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operator()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pPr lvl="2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"Simple </a:t>
            </a:r>
            <a:r>
              <a:rPr lang="en-US" altLang="ko-KR" sz="10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Functor</a:t>
            </a:r>
            <a:r>
              <a:rPr lang="en-US" altLang="ko-KR" sz="1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exeFunctor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fn</a:t>
            </a:r>
            <a:r>
              <a:rPr lang="en-US" altLang="ko-KR" sz="10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testFunctor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pPr lvl="1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functor</a:t>
            </a:r>
            <a:r>
              <a:rPr lang="en-US" altLang="ko-KR" sz="1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start"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(10);</a:t>
            </a:r>
          </a:p>
          <a:p>
            <a:pPr lvl="1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exeFunctor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functor</a:t>
            </a:r>
            <a:r>
              <a:rPr lang="en-US" altLang="ko-KR" sz="1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end"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0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클로저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210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람다식의</a:t>
            </a:r>
            <a:r>
              <a:rPr lang="ko-KR" altLang="en-US" dirty="0" smtClean="0"/>
              <a:t> 경우 함수외부 범위에서 선언 된 변수에 접근할 수 있다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56543" y="2231915"/>
            <a:ext cx="8268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capture (closure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-[&amp;]() { . . . 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외부의 모든 변수들을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레퍼런스로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가져온다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함수의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 - by - reference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생각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 [=]() { . . . 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외부의 모든 변수들을 값으로 가져온다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함수의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 - by - value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생각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 [=, &amp;x, &amp;y] { . . . }, [&amp;, x, y] { . . . 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외부의 모든 변수들을 값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레퍼런스로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가져오되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레퍼런스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값으로 가져온다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 [x, &amp;y, &amp;z] { . . . }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지정한 변수들을 지정한 바에 따라 가져온다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C++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multi-paradigm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제너릭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(template)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/>
              <a:t>키워드 추가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inline</a:t>
            </a:r>
            <a:r>
              <a:rPr lang="en-US" altLang="ko-KR" dirty="0"/>
              <a:t>, exception, namespace, class, virtual, protected, private, public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변수위치</a:t>
            </a:r>
            <a:r>
              <a:rPr lang="en-US" altLang="ko-KR" dirty="0"/>
              <a:t>, </a:t>
            </a:r>
            <a:r>
              <a:rPr lang="ko-KR" altLang="en-US" dirty="0" err="1"/>
              <a:t>스트림</a:t>
            </a:r>
            <a:r>
              <a:rPr lang="en-US" altLang="ko-KR" dirty="0"/>
              <a:t>(</a:t>
            </a:r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디폴트 </a:t>
            </a:r>
            <a:r>
              <a:rPr lang="ko-KR" altLang="en-US" dirty="0"/>
              <a:t>인자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overload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override </a:t>
            </a:r>
          </a:p>
          <a:p>
            <a:pPr lvl="1"/>
            <a:r>
              <a:rPr lang="en-US" altLang="ko-KR" dirty="0"/>
              <a:t>operator </a:t>
            </a:r>
            <a:r>
              <a:rPr lang="en-US" altLang="ko-KR" dirty="0" smtClean="0"/>
              <a:t>overload </a:t>
            </a:r>
          </a:p>
          <a:p>
            <a:pPr lvl="1"/>
            <a:r>
              <a:rPr lang="en-US" altLang="ko-KR" dirty="0" smtClean="0"/>
              <a:t>template </a:t>
            </a:r>
          </a:p>
          <a:p>
            <a:pPr lvl="1"/>
            <a:r>
              <a:rPr lang="en-US" altLang="ko-KR" dirty="0" smtClean="0"/>
              <a:t>new/delete </a:t>
            </a:r>
          </a:p>
          <a:p>
            <a:pPr lvl="1"/>
            <a:r>
              <a:rPr lang="ko-KR" altLang="en-US" dirty="0" err="1" smtClean="0"/>
              <a:t>생성자</a:t>
            </a:r>
            <a:r>
              <a:rPr lang="en-US" altLang="ko-KR" dirty="0"/>
              <a:t>/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</a:t>
            </a:r>
          </a:p>
          <a:p>
            <a:pPr lvl="1"/>
            <a:r>
              <a:rPr lang="ko-KR" altLang="en-US" dirty="0" smtClean="0"/>
              <a:t>상속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PIE </a:t>
            </a:r>
          </a:p>
          <a:p>
            <a:pPr lvl="2"/>
            <a:r>
              <a:rPr lang="en-US" altLang="ko-KR" dirty="0" err="1" smtClean="0"/>
              <a:t>polymophysm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Inheritance </a:t>
            </a:r>
          </a:p>
          <a:p>
            <a:pPr lvl="2"/>
            <a:r>
              <a:rPr lang="en-US" altLang="ko-KR" dirty="0" smtClean="0"/>
              <a:t>Encapsulation 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객체지향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56483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필요에 의한 발전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이진코드 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어셈블러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절차지향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객체지향 언어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64803" y="37660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객체지향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사람이 생각하는 방식과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분리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재활용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상속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은닉성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C++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++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30" name="Picture 6" descr="https://encrypted-tbn3.gstatic.com/images?q=tbn:ANd9GcSZr_FEcZGm6fUz4vf5_JXGba7LuXOdtgjbIWO3lKcSw8_DoIjW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18" y="1945101"/>
            <a:ext cx="5221872" cy="23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0989" y="45292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/>
              <a:t>PIE </a:t>
            </a:r>
          </a:p>
          <a:p>
            <a:pPr lvl="2"/>
            <a:r>
              <a:rPr lang="en-US" altLang="ko-KR" dirty="0" err="1"/>
              <a:t>polymophysm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Inheritance </a:t>
            </a:r>
          </a:p>
          <a:p>
            <a:pPr lvl="2"/>
            <a:r>
              <a:rPr lang="en-US" altLang="ko-KR" dirty="0"/>
              <a:t>Encapsulation </a:t>
            </a:r>
          </a:p>
        </p:txBody>
      </p:sp>
    </p:spTree>
    <p:extLst>
      <p:ext uri="{BB962C8B-B14F-4D97-AF65-F5344CB8AC3E}">
        <p14:creationId xmlns:p14="http://schemas.microsoft.com/office/powerpoint/2010/main" val="26223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C++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데이터 추상화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동작 추상화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=&gt; </a:t>
            </a:r>
            <a:r>
              <a:rPr lang="ko-KR" altLang="en-US" dirty="0" smtClean="0"/>
              <a:t>객체화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71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C++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은닉성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원하지 않는 부분은 외부에 숨길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Public, private, protected</a:t>
            </a:r>
          </a:p>
          <a:p>
            <a:r>
              <a:rPr lang="ko-KR" altLang="en-US" dirty="0" smtClean="0"/>
              <a:t>외부에 영향을 주는 부분과 그렇지 않은 부분이 분리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7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C++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상속성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를 상속받아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코드재활용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부분만 재정의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</a:t>
            </a:r>
            <a:endParaRPr lang="en-US" altLang="ko-KR" dirty="0"/>
          </a:p>
          <a:p>
            <a:pPr lvl="1"/>
            <a:r>
              <a:rPr lang="ko-KR" altLang="en-US" dirty="0" smtClean="0"/>
              <a:t>구현상속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다중상속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구현의 다중상속은 </a:t>
            </a:r>
            <a:r>
              <a:rPr lang="ko-KR" altLang="en-US" dirty="0" err="1" smtClean="0"/>
              <a:t>지양해야함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C++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250" dirty="0" err="1">
                <a:solidFill>
                  <a:schemeClr val="accent4">
                    <a:lumMod val="50000"/>
                  </a:schemeClr>
                </a:solidFill>
              </a:rPr>
              <a:t>다형성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같아보이지만</a:t>
            </a:r>
            <a:r>
              <a:rPr lang="ko-KR" altLang="en-US" dirty="0" smtClean="0"/>
              <a:t> 실제로는 다른 성격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Override  : </a:t>
            </a:r>
          </a:p>
          <a:p>
            <a:pPr lvl="2"/>
            <a:r>
              <a:rPr lang="en-US" altLang="ko-KR" dirty="0" smtClean="0"/>
              <a:t>Virtual : </a:t>
            </a:r>
            <a:r>
              <a:rPr lang="ko-KR" altLang="en-US" dirty="0" smtClean="0"/>
              <a:t>가상함수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순수가상함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상속관계에서 같은 이름의 함수지만 실제 객체의 함수가 호출됨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Overload : </a:t>
            </a:r>
          </a:p>
          <a:p>
            <a:pPr lvl="2"/>
            <a:r>
              <a:rPr lang="ko-KR" altLang="en-US" dirty="0" smtClean="0"/>
              <a:t>같은 이름의 함수지만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따라 맞는 함수가 호출됨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연산자를 함수처럼 재정의 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1692</Words>
  <Application>Microsoft Office PowerPoint</Application>
  <PresentationFormat>화면 슬라이드 쇼(4:3)</PresentationFormat>
  <Paragraphs>393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Wingdings</vt:lpstr>
      <vt:lpstr>돋움체</vt:lpstr>
      <vt:lpstr>Arial</vt:lpstr>
      <vt:lpstr>나눔고딕</vt:lpstr>
      <vt:lpstr>맑은 고딕</vt:lpstr>
      <vt:lpstr>Office 테마</vt:lpstr>
      <vt:lpstr> 취업대비 코딩 테스트 실습 #4 </vt:lpstr>
      <vt:lpstr>PowerPoint 프레젠테이션</vt:lpstr>
      <vt:lpstr>C++</vt:lpstr>
      <vt:lpstr>객체지향</vt:lpstr>
      <vt:lpstr>C++</vt:lpstr>
      <vt:lpstr>class</vt:lpstr>
      <vt:lpstr>은닉성</vt:lpstr>
      <vt:lpstr>상속성</vt:lpstr>
      <vt:lpstr>다형성</vt:lpstr>
      <vt:lpstr>STL</vt:lpstr>
      <vt:lpstr>컨테이너</vt:lpstr>
      <vt:lpstr>반복자</vt:lpstr>
      <vt:lpstr>함수객체</vt:lpstr>
      <vt:lpstr>알고리즘</vt:lpstr>
      <vt:lpstr>읽기 알고리즘</vt:lpstr>
      <vt:lpstr>변경 알고리즘</vt:lpstr>
      <vt:lpstr>정렬 알고리즘</vt:lpstr>
      <vt:lpstr>수치 알고리즘</vt:lpstr>
      <vt:lpstr>함수형 프로그래밍</vt:lpstr>
      <vt:lpstr>함수형 프로그래밍</vt:lpstr>
      <vt:lpstr>1급객체</vt:lpstr>
      <vt:lpstr>1급객체 - 함수타입</vt:lpstr>
      <vt:lpstr>고차 함수(Higher order functions)</vt:lpstr>
      <vt:lpstr>람다</vt:lpstr>
      <vt:lpstr>PowerPoint 프레젠테이션</vt:lpstr>
      <vt:lpstr>클로저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321</cp:revision>
  <cp:lastPrinted>2011-08-28T13:13:29Z</cp:lastPrinted>
  <dcterms:created xsi:type="dcterms:W3CDTF">2011-08-24T01:05:33Z</dcterms:created>
  <dcterms:modified xsi:type="dcterms:W3CDTF">2019-07-04T04:22:26Z</dcterms:modified>
</cp:coreProperties>
</file>