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86" r:id="rId3"/>
    <p:sldId id="282" r:id="rId4"/>
    <p:sldId id="413" r:id="rId5"/>
    <p:sldId id="414" r:id="rId6"/>
    <p:sldId id="385" r:id="rId7"/>
    <p:sldId id="418" r:id="rId8"/>
    <p:sldId id="419" r:id="rId9"/>
    <p:sldId id="420" r:id="rId10"/>
    <p:sldId id="421" r:id="rId11"/>
    <p:sldId id="422" r:id="rId12"/>
    <p:sldId id="387" r:id="rId13"/>
    <p:sldId id="393" r:id="rId14"/>
    <p:sldId id="409" r:id="rId15"/>
    <p:sldId id="410" r:id="rId16"/>
    <p:sldId id="411" r:id="rId17"/>
    <p:sldId id="412" r:id="rId18"/>
    <p:sldId id="415" r:id="rId19"/>
    <p:sldId id="416" r:id="rId20"/>
    <p:sldId id="417" r:id="rId21"/>
    <p:sldId id="403" r:id="rId22"/>
    <p:sldId id="278" r:id="rId23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6"/>
      <p:bold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Nirmala UI" panose="020B0502040204020203" pitchFamily="34" charset="0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3774" autoAdjust="0"/>
  </p:normalViewPr>
  <p:slideViewPr>
    <p:cSldViewPr snapToGrid="0">
      <p:cViewPr varScale="1">
        <p:scale>
          <a:sx n="62" d="100"/>
          <a:sy n="62" d="100"/>
        </p:scale>
        <p:origin x="720" y="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98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5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7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50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0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4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1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4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A0%95%EB%A0%AC%20%EC%95%8C%EA%B3%A0%EB%A6%AC%EC%A6%98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74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kakao.com/o/gHsHtdpb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ncheon.devs.co.kr/" TargetMode="External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://www.yes24.com/Product/goods/67350256" TargetMode="External"/><Relationship Id="rId5" Type="http://schemas.openxmlformats.org/officeDocument/2006/relationships/hyperlink" Target="https://www.meetup.com/GDG-SongDo/events/262774007" TargetMode="External"/><Relationship Id="rId10" Type="http://schemas.openxmlformats.org/officeDocument/2006/relationships/hyperlink" Target="https://discord.gg/vC6SxhF" TargetMode="External"/><Relationship Id="rId4" Type="http://schemas.openxmlformats.org/officeDocument/2006/relationships/hyperlink" Target="https://www.meetup.com/ko-KR/GDG-SongDo/events/262726909/" TargetMode="External"/><Relationship Id="rId9" Type="http://schemas.openxmlformats.org/officeDocument/2006/relationships/hyperlink" Target="https://www.meetup.com/ko-KR/GDG-SongD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74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74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62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62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dirty="0" smtClean="0"/>
              <a:t>#3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358231"/>
            <a:ext cx="5943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173" y="1600200"/>
            <a:ext cx="688565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정렬 알고리즘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0" y="1743075"/>
            <a:ext cx="7591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 smtClean="0"/>
              <a:t>선택 정렬 </a:t>
            </a:r>
            <a:r>
              <a:rPr lang="en-US" altLang="ko-KR" sz="4000" dirty="0" smtClean="0"/>
              <a:t>– selection sort</a:t>
            </a:r>
            <a:endParaRPr lang="en-US" altLang="ko-KR" sz="4000" dirty="0"/>
          </a:p>
        </p:txBody>
      </p:sp>
      <p:pic>
        <p:nvPicPr>
          <p:cNvPr id="1028" name="Picture 4" descr="https://t1.daumcdn.net/cfile/tistory/244575335708D4992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11" y="2323606"/>
            <a:ext cx="952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7496" y="2323606"/>
            <a:ext cx="67909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</a:rPr>
              <a:t>① 정렬 되지 않은 인덱스의 맨 앞에서 </a:t>
            </a:r>
            <a:r>
              <a:rPr lang="ko-KR" altLang="en-US" sz="1400" dirty="0" err="1">
                <a:solidFill>
                  <a:srgbClr val="000000"/>
                </a:solidFill>
              </a:rPr>
              <a:t>부터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ko-KR" altLang="en-US" sz="1400" dirty="0">
                <a:solidFill>
                  <a:srgbClr val="000000"/>
                </a:solidFill>
              </a:rPr>
              <a:t>이를 포함한 그 이후의 </a:t>
            </a:r>
            <a:r>
              <a:rPr lang="ko-KR" altLang="en-US" sz="1400" dirty="0" err="1">
                <a:solidFill>
                  <a:srgbClr val="000000"/>
                </a:solidFill>
              </a:rPr>
              <a:t>배열값</a:t>
            </a:r>
            <a:r>
              <a:rPr lang="ko-KR" altLang="en-US" sz="1400" dirty="0">
                <a:solidFill>
                  <a:srgbClr val="000000"/>
                </a:solidFill>
              </a:rPr>
              <a:t> 중 가장 작은 값을 찾아간다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ko-KR" altLang="en-US" sz="1400" dirty="0">
                <a:solidFill>
                  <a:srgbClr val="000000"/>
                </a:solidFill>
              </a:rPr>
              <a:t>정렬되지 않은 인덱스의 맨 앞은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초기 입력에서는 배열의 시작위치일 것이다</a:t>
            </a:r>
            <a:r>
              <a:rPr lang="en-US" altLang="ko-KR" sz="1400" dirty="0">
                <a:solidFill>
                  <a:srgbClr val="000000"/>
                </a:solidFill>
              </a:rPr>
              <a:t>.)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② </a:t>
            </a:r>
            <a:r>
              <a:rPr lang="ko-KR" altLang="en-US" sz="1400" dirty="0">
                <a:solidFill>
                  <a:srgbClr val="000000"/>
                </a:solidFill>
              </a:rPr>
              <a:t>가장 작은 값을 찾으면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그 값을 현재 인덱스의 값과 바꿔준다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③ </a:t>
            </a:r>
            <a:r>
              <a:rPr lang="ko-KR" altLang="en-US" sz="1400" dirty="0">
                <a:solidFill>
                  <a:srgbClr val="000000"/>
                </a:solidFill>
              </a:rPr>
              <a:t>다음 인덱스에서 위 과정을 반복해준다</a:t>
            </a:r>
            <a:r>
              <a:rPr lang="en-US" altLang="ko-KR" sz="1400" dirty="0">
                <a:solidFill>
                  <a:srgbClr val="000000"/>
                </a:solidFill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62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 smtClean="0"/>
              <a:t>삽입 정렬 </a:t>
            </a:r>
            <a:r>
              <a:rPr lang="en-US" altLang="ko-KR" sz="4000" dirty="0" smtClean="0"/>
              <a:t>– Insertion Sort</a:t>
            </a:r>
            <a:endParaRPr lang="en-US" altLang="ko-KR" sz="4000" dirty="0"/>
          </a:p>
        </p:txBody>
      </p:sp>
      <p:pic>
        <p:nvPicPr>
          <p:cNvPr id="5122" name="Picture 2" descr="https://t1.daumcdn.net/cfile/tistory/2379163F5708D7B00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53" y="4067896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6543" y="1859340"/>
            <a:ext cx="85142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① 삽입 정렬은 두 번째 인덱스부터 시작한다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현재 인덱스는 별도의 변수에 저장해주고</a:t>
            </a:r>
            <a:r>
              <a:rPr lang="en-US" altLang="ko-KR" dirty="0">
                <a:solidFill>
                  <a:srgbClr val="000000"/>
                </a:solidFill>
              </a:rPr>
              <a:t>, </a:t>
            </a:r>
            <a:r>
              <a:rPr lang="ko-KR" altLang="en-US" dirty="0">
                <a:solidFill>
                  <a:srgbClr val="000000"/>
                </a:solidFill>
              </a:rPr>
              <a:t>비교 인덱스를 현재 인덱스 </a:t>
            </a:r>
            <a:r>
              <a:rPr lang="en-US" altLang="ko-KR" dirty="0">
                <a:solidFill>
                  <a:srgbClr val="000000"/>
                </a:solidFill>
              </a:rPr>
              <a:t>-1</a:t>
            </a:r>
            <a:r>
              <a:rPr lang="ko-KR" altLang="en-US" dirty="0">
                <a:solidFill>
                  <a:srgbClr val="000000"/>
                </a:solidFill>
              </a:rPr>
              <a:t>로 잡는다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② </a:t>
            </a:r>
            <a:r>
              <a:rPr lang="ko-KR" altLang="en-US" dirty="0">
                <a:solidFill>
                  <a:srgbClr val="000000"/>
                </a:solidFill>
              </a:rPr>
              <a:t>별도로 저장해 둔 삽입을 위한 변수와</a:t>
            </a:r>
            <a:r>
              <a:rPr lang="en-US" altLang="ko-KR" dirty="0">
                <a:solidFill>
                  <a:srgbClr val="000000"/>
                </a:solidFill>
              </a:rPr>
              <a:t>, </a:t>
            </a:r>
            <a:r>
              <a:rPr lang="ko-KR" altLang="en-US" dirty="0">
                <a:solidFill>
                  <a:srgbClr val="000000"/>
                </a:solidFill>
              </a:rPr>
              <a:t>비교 인덱스의 배열 값을 비교한다</a:t>
            </a:r>
            <a:r>
              <a:rPr lang="en-US" altLang="ko-KR" dirty="0">
                <a:solidFill>
                  <a:srgbClr val="000000"/>
                </a:solidFill>
              </a:rPr>
              <a:t>. 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③ </a:t>
            </a:r>
            <a:r>
              <a:rPr lang="ko-KR" altLang="en-US" dirty="0">
                <a:solidFill>
                  <a:srgbClr val="000000"/>
                </a:solidFill>
              </a:rPr>
              <a:t>삽입 변수의 값이 더 작으면 현재 인덱스로 비교 인덱스의 값을 저장해주고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비교 인덱스를 </a:t>
            </a:r>
            <a:r>
              <a:rPr lang="en-US" altLang="ko-KR" dirty="0">
                <a:solidFill>
                  <a:srgbClr val="000000"/>
                </a:solidFill>
              </a:rPr>
              <a:t>-1</a:t>
            </a:r>
            <a:r>
              <a:rPr lang="ko-KR" altLang="en-US" dirty="0">
                <a:solidFill>
                  <a:srgbClr val="000000"/>
                </a:solidFill>
              </a:rPr>
              <a:t>하여 비교를 반복한다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④ </a:t>
            </a:r>
            <a:r>
              <a:rPr lang="ko-KR" altLang="en-US" dirty="0">
                <a:solidFill>
                  <a:srgbClr val="000000"/>
                </a:solidFill>
              </a:rPr>
              <a:t>만약 삽입 변수가 더 크면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비교 인덱스</a:t>
            </a:r>
            <a:r>
              <a:rPr lang="en-US" altLang="ko-KR" dirty="0">
                <a:solidFill>
                  <a:srgbClr val="000000"/>
                </a:solidFill>
              </a:rPr>
              <a:t>+1</a:t>
            </a:r>
            <a:r>
              <a:rPr lang="ko-KR" altLang="en-US" dirty="0">
                <a:solidFill>
                  <a:srgbClr val="000000"/>
                </a:solidFill>
              </a:rPr>
              <a:t>에 삽입 변수를 저장한다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56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 smtClean="0"/>
              <a:t>버블 정렬 </a:t>
            </a:r>
            <a:r>
              <a:rPr lang="en-US" altLang="ko-KR" sz="4000" dirty="0" smtClean="0"/>
              <a:t>– </a:t>
            </a:r>
            <a:r>
              <a:rPr lang="en-US" altLang="ko-KR" sz="4000" dirty="0" err="1" smtClean="0"/>
              <a:t>Bulbble</a:t>
            </a:r>
            <a:r>
              <a:rPr lang="en-US" altLang="ko-KR" sz="4000" dirty="0" smtClean="0"/>
              <a:t> Sort</a:t>
            </a:r>
            <a:endParaRPr lang="en-US" altLang="ko-KR" sz="4000" dirty="0"/>
          </a:p>
        </p:txBody>
      </p:sp>
      <p:sp>
        <p:nvSpPr>
          <p:cNvPr id="3" name="직사각형 2"/>
          <p:cNvSpPr/>
          <p:nvPr/>
        </p:nvSpPr>
        <p:spPr>
          <a:xfrm>
            <a:off x="364803" y="2136339"/>
            <a:ext cx="8584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① </a:t>
            </a:r>
            <a:r>
              <a:rPr lang="ko-KR" altLang="en-US" dirty="0" smtClean="0">
                <a:solidFill>
                  <a:srgbClr val="000000"/>
                </a:solidFill>
              </a:rPr>
              <a:t>두 </a:t>
            </a:r>
            <a:r>
              <a:rPr lang="ko-KR" altLang="en-US" dirty="0">
                <a:solidFill>
                  <a:srgbClr val="000000"/>
                </a:solidFill>
              </a:rPr>
              <a:t>번째 인덱스부터 시작한다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현재 인덱스 값과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바로 이전의 인덱스 값을 비교한다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② </a:t>
            </a:r>
            <a:r>
              <a:rPr lang="ko-KR" altLang="en-US" dirty="0">
                <a:solidFill>
                  <a:srgbClr val="000000"/>
                </a:solidFill>
              </a:rPr>
              <a:t>만약 이전 인덱스가 더 크면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현재 인덱스와 바꿔준다</a:t>
            </a:r>
            <a:r>
              <a:rPr lang="en-US" altLang="ko-KR" dirty="0">
                <a:solidFill>
                  <a:srgbClr val="000000"/>
                </a:solidFill>
              </a:rPr>
              <a:t>. 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③ </a:t>
            </a:r>
            <a:r>
              <a:rPr lang="ko-KR" altLang="en-US" dirty="0">
                <a:solidFill>
                  <a:srgbClr val="000000"/>
                </a:solidFill>
              </a:rPr>
              <a:t>현재 인덱스가 더 크면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교환하지 않고 다음 두 연속된 </a:t>
            </a:r>
            <a:r>
              <a:rPr lang="ko-KR" altLang="en-US" dirty="0" err="1">
                <a:solidFill>
                  <a:srgbClr val="000000"/>
                </a:solidFill>
              </a:rPr>
              <a:t>배열값을</a:t>
            </a:r>
            <a:r>
              <a:rPr lang="ko-KR" altLang="en-US" dirty="0">
                <a:solidFill>
                  <a:srgbClr val="000000"/>
                </a:solidFill>
              </a:rPr>
              <a:t> 비교한다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④ </a:t>
            </a:r>
            <a:r>
              <a:rPr lang="ko-KR" altLang="en-US" dirty="0">
                <a:solidFill>
                  <a:srgbClr val="000000"/>
                </a:solidFill>
              </a:rPr>
              <a:t>이를 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전체 배열의 크기 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현재까지 순환한 바퀴 수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>
                <a:solidFill>
                  <a:srgbClr val="000000"/>
                </a:solidFill>
              </a:rPr>
              <a:t>만큼 반복한다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098" name="Picture 2" descr="https://t1.daumcdn.net/cfile/tistory/261CE2435708D7C21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15" y="4344896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 smtClean="0"/>
              <a:t>합병 정렬 </a:t>
            </a:r>
            <a:r>
              <a:rPr lang="en-US" altLang="ko-KR" sz="4000" dirty="0" smtClean="0"/>
              <a:t>- </a:t>
            </a:r>
            <a:r>
              <a:rPr lang="en-US" altLang="ko-KR" sz="4000" dirty="0"/>
              <a:t>Merge Sort</a:t>
            </a:r>
          </a:p>
        </p:txBody>
      </p:sp>
      <p:pic>
        <p:nvPicPr>
          <p:cNvPr id="3074" name="Picture 2" descr="https://t1.daumcdn.net/cfile/tistory/221CC1415708D8053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53" y="514350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4803" y="1433318"/>
            <a:ext cx="852316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</a:rPr>
              <a:t>분할 </a:t>
            </a: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dirty="0">
                <a:solidFill>
                  <a:srgbClr val="000000"/>
                </a:solidFill>
              </a:rPr>
              <a:t>① </a:t>
            </a:r>
            <a:r>
              <a:rPr lang="ko-KR" altLang="en-US" sz="1600" dirty="0">
                <a:solidFill>
                  <a:srgbClr val="000000"/>
                </a:solidFill>
              </a:rPr>
              <a:t>현재 배열을 반으로 </a:t>
            </a:r>
            <a:r>
              <a:rPr lang="ko-KR" altLang="en-US" sz="1600" dirty="0" err="1">
                <a:solidFill>
                  <a:srgbClr val="000000"/>
                </a:solidFill>
              </a:rPr>
              <a:t>쪼깬다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배열의 시작 위치와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종료 위치를 </a:t>
            </a:r>
            <a:r>
              <a:rPr lang="ko-KR" altLang="en-US" sz="1600" dirty="0" err="1">
                <a:solidFill>
                  <a:srgbClr val="000000"/>
                </a:solidFill>
              </a:rPr>
              <a:t>입력받아</a:t>
            </a:r>
            <a:r>
              <a:rPr lang="ko-KR" altLang="en-US" sz="1600" dirty="0">
                <a:solidFill>
                  <a:srgbClr val="000000"/>
                </a:solidFill>
              </a:rPr>
              <a:t> 둘을 더한 후 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ko-KR" altLang="en-US" sz="1600" dirty="0">
                <a:solidFill>
                  <a:srgbClr val="000000"/>
                </a:solidFill>
              </a:rPr>
              <a:t>를 나눠 그 위치를 기준으로 나눈다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② </a:t>
            </a:r>
            <a:r>
              <a:rPr lang="ko-KR" altLang="en-US" sz="1600" dirty="0">
                <a:solidFill>
                  <a:srgbClr val="000000"/>
                </a:solidFill>
              </a:rPr>
              <a:t>이를 쪼갠 배열의 크기가 </a:t>
            </a:r>
            <a:r>
              <a:rPr lang="en-US" altLang="ko-KR" sz="1600" dirty="0">
                <a:solidFill>
                  <a:srgbClr val="000000"/>
                </a:solidFill>
              </a:rPr>
              <a:t>0</a:t>
            </a:r>
            <a:r>
              <a:rPr lang="ko-KR" altLang="en-US" sz="1600" dirty="0">
                <a:solidFill>
                  <a:srgbClr val="000000"/>
                </a:solidFill>
              </a:rPr>
              <a:t>이거나 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ko-KR" altLang="en-US" sz="1600" dirty="0" err="1">
                <a:solidFill>
                  <a:srgbClr val="000000"/>
                </a:solidFill>
              </a:rPr>
              <a:t>일때</a:t>
            </a:r>
            <a:r>
              <a:rPr lang="ko-KR" altLang="en-US" sz="1600" dirty="0">
                <a:solidFill>
                  <a:srgbClr val="000000"/>
                </a:solidFill>
              </a:rPr>
              <a:t> 까지 반복한다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/>
            </a:r>
            <a:br>
              <a:rPr lang="en-US" altLang="ko-KR" sz="1600" dirty="0">
                <a:solidFill>
                  <a:srgbClr val="000000"/>
                </a:solidFill>
              </a:rPr>
            </a:b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ko-KR" altLang="en-US" sz="1600" dirty="0">
                <a:solidFill>
                  <a:srgbClr val="000000"/>
                </a:solidFill>
              </a:rPr>
              <a:t>합병 </a:t>
            </a: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dirty="0">
                <a:solidFill>
                  <a:srgbClr val="000000"/>
                </a:solidFill>
              </a:rPr>
              <a:t>① </a:t>
            </a:r>
            <a:r>
              <a:rPr lang="ko-KR" altLang="en-US" sz="1600" dirty="0">
                <a:solidFill>
                  <a:srgbClr val="000000"/>
                </a:solidFill>
              </a:rPr>
              <a:t>두 배열 </a:t>
            </a:r>
            <a:r>
              <a:rPr lang="en-US" altLang="ko-KR" sz="1600" dirty="0">
                <a:solidFill>
                  <a:srgbClr val="000000"/>
                </a:solidFill>
              </a:rPr>
              <a:t>A,B</a:t>
            </a:r>
            <a:r>
              <a:rPr lang="ko-KR" altLang="en-US" sz="1600" dirty="0">
                <a:solidFill>
                  <a:srgbClr val="000000"/>
                </a:solidFill>
              </a:rPr>
              <a:t>의 크기를 비교한다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각각의 배열의 현재 인덱스를 </a:t>
            </a:r>
            <a:r>
              <a:rPr lang="en-US" altLang="ko-KR" sz="1600" dirty="0" err="1">
                <a:solidFill>
                  <a:srgbClr val="000000"/>
                </a:solidFill>
              </a:rPr>
              <a:t>i,j</a:t>
            </a:r>
            <a:r>
              <a:rPr lang="ko-KR" altLang="en-US" sz="1600" dirty="0">
                <a:solidFill>
                  <a:srgbClr val="000000"/>
                </a:solidFill>
              </a:rPr>
              <a:t>로 가정하자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② 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ko-KR" altLang="en-US" sz="1600" dirty="0">
                <a:solidFill>
                  <a:srgbClr val="000000"/>
                </a:solidFill>
              </a:rPr>
              <a:t>에는 </a:t>
            </a:r>
            <a:r>
              <a:rPr lang="en-US" altLang="ko-KR" sz="1600" dirty="0">
                <a:solidFill>
                  <a:srgbClr val="000000"/>
                </a:solidFill>
              </a:rPr>
              <a:t>A</a:t>
            </a:r>
            <a:r>
              <a:rPr lang="ko-KR" altLang="en-US" sz="1600" dirty="0">
                <a:solidFill>
                  <a:srgbClr val="000000"/>
                </a:solidFill>
              </a:rPr>
              <a:t>배열의 시작 인덱스를 저장하고</a:t>
            </a:r>
            <a:r>
              <a:rPr lang="en-US" altLang="ko-KR" sz="1600" dirty="0">
                <a:solidFill>
                  <a:srgbClr val="000000"/>
                </a:solidFill>
              </a:rPr>
              <a:t>, j</a:t>
            </a:r>
            <a:r>
              <a:rPr lang="ko-KR" altLang="en-US" sz="1600" dirty="0">
                <a:solidFill>
                  <a:srgbClr val="000000"/>
                </a:solidFill>
              </a:rPr>
              <a:t>에는 </a:t>
            </a:r>
            <a:r>
              <a:rPr lang="en-US" altLang="ko-KR" sz="1600" dirty="0">
                <a:solidFill>
                  <a:srgbClr val="000000"/>
                </a:solidFill>
              </a:rPr>
              <a:t>B</a:t>
            </a:r>
            <a:r>
              <a:rPr lang="ko-KR" altLang="en-US" sz="1600" dirty="0">
                <a:solidFill>
                  <a:srgbClr val="000000"/>
                </a:solidFill>
              </a:rPr>
              <a:t>배열의 시작 주소를 저장한다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③ A[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r>
              <a:rPr lang="ko-KR" altLang="en-US" sz="1600" dirty="0">
                <a:solidFill>
                  <a:srgbClr val="000000"/>
                </a:solidFill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</a:rPr>
              <a:t>B[j]</a:t>
            </a:r>
            <a:r>
              <a:rPr lang="ko-KR" altLang="en-US" sz="1600" dirty="0">
                <a:solidFill>
                  <a:srgbClr val="000000"/>
                </a:solidFill>
              </a:rPr>
              <a:t>를 비교한다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오름차순의 경우 이중에 작은 값을 새 배열 </a:t>
            </a:r>
            <a:r>
              <a:rPr lang="en-US" altLang="ko-KR" sz="1600" dirty="0">
                <a:solidFill>
                  <a:srgbClr val="000000"/>
                </a:solidFill>
              </a:rPr>
              <a:t>C</a:t>
            </a:r>
            <a:r>
              <a:rPr lang="ko-KR" altLang="en-US" sz="1600" dirty="0">
                <a:solidFill>
                  <a:srgbClr val="000000"/>
                </a:solidFill>
              </a:rPr>
              <a:t>에 저장한다</a:t>
            </a:r>
            <a:r>
              <a:rPr lang="en-US" altLang="ko-KR" sz="1600" dirty="0">
                <a:solidFill>
                  <a:srgbClr val="000000"/>
                </a:solidFill>
              </a:rPr>
              <a:t>. 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   A[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r>
              <a:rPr lang="ko-KR" altLang="en-US" sz="1600" dirty="0">
                <a:solidFill>
                  <a:srgbClr val="000000"/>
                </a:solidFill>
              </a:rPr>
              <a:t>가 더 컸다면 </a:t>
            </a:r>
            <a:r>
              <a:rPr lang="en-US" altLang="ko-KR" sz="1600" dirty="0">
                <a:solidFill>
                  <a:srgbClr val="000000"/>
                </a:solidFill>
              </a:rPr>
              <a:t>A[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r>
              <a:rPr lang="ko-KR" altLang="en-US" sz="1600" dirty="0">
                <a:solidFill>
                  <a:srgbClr val="000000"/>
                </a:solidFill>
              </a:rPr>
              <a:t>의 값을 배열 </a:t>
            </a:r>
            <a:r>
              <a:rPr lang="en-US" altLang="ko-KR" sz="1600" dirty="0">
                <a:solidFill>
                  <a:srgbClr val="000000"/>
                </a:solidFill>
              </a:rPr>
              <a:t>C</a:t>
            </a:r>
            <a:r>
              <a:rPr lang="ko-KR" altLang="en-US" sz="1600" dirty="0">
                <a:solidFill>
                  <a:srgbClr val="000000"/>
                </a:solidFill>
              </a:rPr>
              <a:t>에 저장해주고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ko-KR" altLang="en-US" sz="1600" dirty="0">
                <a:solidFill>
                  <a:srgbClr val="000000"/>
                </a:solidFill>
              </a:rPr>
              <a:t>의 값을 하나 증가시켜준다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④ </a:t>
            </a:r>
            <a:r>
              <a:rPr lang="ko-KR" altLang="en-US" sz="1600" dirty="0">
                <a:solidFill>
                  <a:srgbClr val="000000"/>
                </a:solidFill>
              </a:rPr>
              <a:t>이를 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ko-KR" altLang="en-US" sz="1600" dirty="0">
                <a:solidFill>
                  <a:srgbClr val="000000"/>
                </a:solidFill>
              </a:rPr>
              <a:t>나 </a:t>
            </a:r>
            <a:r>
              <a:rPr lang="en-US" altLang="ko-KR" sz="1600" dirty="0">
                <a:solidFill>
                  <a:srgbClr val="000000"/>
                </a:solidFill>
              </a:rPr>
              <a:t>j </a:t>
            </a:r>
            <a:r>
              <a:rPr lang="ko-KR" altLang="en-US" sz="1600" dirty="0" err="1">
                <a:solidFill>
                  <a:srgbClr val="000000"/>
                </a:solidFill>
              </a:rPr>
              <a:t>둘중</a:t>
            </a:r>
            <a:r>
              <a:rPr lang="ko-KR" altLang="en-US" sz="1600" dirty="0">
                <a:solidFill>
                  <a:srgbClr val="000000"/>
                </a:solidFill>
              </a:rPr>
              <a:t> 하나가 각자 배열의 끝에 도달할 때 까지 반복한다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⑤ </a:t>
            </a:r>
            <a:r>
              <a:rPr lang="ko-KR" altLang="en-US" sz="1600" dirty="0">
                <a:solidFill>
                  <a:srgbClr val="000000"/>
                </a:solidFill>
              </a:rPr>
              <a:t>끝까지 저장을 못한 배열의 값을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순서대로 전부 다 </a:t>
            </a:r>
            <a:r>
              <a:rPr lang="en-US" altLang="ko-KR" sz="1600" dirty="0">
                <a:solidFill>
                  <a:srgbClr val="000000"/>
                </a:solidFill>
              </a:rPr>
              <a:t>C</a:t>
            </a:r>
            <a:r>
              <a:rPr lang="ko-KR" altLang="en-US" sz="1600" dirty="0">
                <a:solidFill>
                  <a:srgbClr val="000000"/>
                </a:solidFill>
              </a:rPr>
              <a:t>에 저장한다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⑥ C </a:t>
            </a:r>
            <a:r>
              <a:rPr lang="ko-KR" altLang="en-US" sz="1600" dirty="0">
                <a:solidFill>
                  <a:srgbClr val="000000"/>
                </a:solidFill>
              </a:rPr>
              <a:t>배열을 원래의 배열에 저장해준다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6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 err="1" smtClean="0"/>
              <a:t>퀵</a:t>
            </a:r>
            <a:r>
              <a:rPr lang="ko-KR" altLang="en-US" sz="4000" dirty="0" smtClean="0"/>
              <a:t> 정렬 </a:t>
            </a:r>
            <a:r>
              <a:rPr lang="en-US" altLang="ko-KR" sz="4000" dirty="0" smtClean="0"/>
              <a:t>- </a:t>
            </a:r>
            <a:r>
              <a:rPr lang="en-US" altLang="ko-KR" sz="4000" dirty="0"/>
              <a:t>Quick Sort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6544" y="1433318"/>
            <a:ext cx="85142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①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pivot point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로 잡을 배열의 값 하나를 정한다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보통 맨 앞이나 맨 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혹은 전체 배열 값 중 </a:t>
            </a:r>
            <a:r>
              <a:rPr lang="ko-KR" altLang="en-US" sz="1400" dirty="0" err="1">
                <a:solidFill>
                  <a:srgbClr val="000000"/>
                </a:solidFill>
                <a:latin typeface="+mj-ea"/>
                <a:ea typeface="+mj-ea"/>
              </a:rPr>
              <a:t>중간값이나나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 랜덤 값으로 정한다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②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분할을 진행하기에 앞서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비교를 진행하기 위해 가장 왼쪽 배열의 인덱스를 저장하는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변수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가장 오른쪽 배열의 인덱스를 저장한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right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변수를 생성한다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③ right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부터 비교를 진행한다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비교는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right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보다 클 때만 반복하며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비교한 </a:t>
            </a:r>
            <a:r>
              <a:rPr lang="ko-KR" altLang="en-US" sz="1400" dirty="0" err="1">
                <a:solidFill>
                  <a:srgbClr val="000000"/>
                </a:solidFill>
                <a:latin typeface="+mj-ea"/>
                <a:ea typeface="+mj-ea"/>
              </a:rPr>
              <a:t>배열값이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pivot point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보다 크면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right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를 하나 감소시키고 비교를 반복한다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    pivot point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보다 작은 배열 값을 찾으면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반복을 중지한다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④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그 다음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부터 비교를 진행한다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비교는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right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보다 클 때만 반복하며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비교한 </a:t>
            </a:r>
            <a:r>
              <a:rPr lang="ko-KR" altLang="en-US" sz="1400" dirty="0" err="1">
                <a:solidFill>
                  <a:srgbClr val="000000"/>
                </a:solidFill>
                <a:latin typeface="+mj-ea"/>
                <a:ea typeface="+mj-ea"/>
              </a:rPr>
              <a:t>배열값이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pivot point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보다 작으면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를 하나 증가시키고 비교를 반복한다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    pivot point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보다 큰 배열 값을 찾으면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반복을 중지한다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⑤ left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인덱스의 값과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right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인덱스의 값을 바꿔준다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⑥ 3,4,5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과정을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left&lt;right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가 만족 할 때 까지 반복한다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⑦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위 과정이 끝나면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의 값과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pivot point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를 바꿔준다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⑧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맨 왼쪽부터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left - 1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까지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, left+1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부터 맨 오른쪽까지로 나눠 </a:t>
            </a:r>
            <a:r>
              <a:rPr lang="ko-KR" altLang="en-US" sz="1400" dirty="0" err="1">
                <a:solidFill>
                  <a:srgbClr val="000000"/>
                </a:solidFill>
                <a:latin typeface="+mj-ea"/>
                <a:ea typeface="+mj-ea"/>
              </a:rPr>
              <a:t>퀵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 정렬을 반복한다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050" name="Picture 2" descr="https://t1.daumcdn.net/cfile/tistory/245791455708D82B1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07" y="4694127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https://namu.wiki/w/%EC%A0%95%EB%A0%AC%20%EC%95%8C%EA%B3%A0%EB%A6%AC%EC%A6%98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89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3" y="700126"/>
            <a:ext cx="8319045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K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번째수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문제정의하기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48883"/>
            <a:ext cx="830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https://programmers.co.kr/learn/courses/30/lessons/42748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014" y="2186046"/>
            <a:ext cx="8921578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: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 배열 </a:t>
            </a:r>
            <a:r>
              <a:rPr lang="en-US" altLang="ko-KR" dirty="0" smtClean="0"/>
              <a:t>{ </a:t>
            </a:r>
            <a:r>
              <a:rPr lang="en-US" altLang="ko-KR" dirty="0"/>
              <a:t>1, 5, 2, 6, 3, 7, 4 </a:t>
            </a:r>
            <a:r>
              <a:rPr lang="en-US" altLang="ko-KR" dirty="0" smtClean="0"/>
              <a:t>}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 배열 </a:t>
            </a:r>
            <a:r>
              <a:rPr lang="en-US" altLang="ko-KR" dirty="0" smtClean="0"/>
              <a:t> </a:t>
            </a:r>
            <a:r>
              <a:rPr lang="en-US" altLang="ko-KR" dirty="0"/>
              <a:t>{ {2, 5, 3},{4, 4, 1},{1, 7, 3} 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: [0]</a:t>
            </a:r>
            <a:r>
              <a:rPr lang="ko-KR" altLang="en-US" dirty="0" smtClean="0"/>
              <a:t>값의 순서부터</a:t>
            </a:r>
            <a:r>
              <a:rPr lang="en-US" altLang="ko-KR" dirty="0" smtClean="0"/>
              <a:t>, [1]</a:t>
            </a:r>
            <a:r>
              <a:rPr lang="ko-KR" altLang="en-US" dirty="0" smtClean="0"/>
              <a:t>값의 순서까지 </a:t>
            </a:r>
            <a:r>
              <a:rPr lang="ko-KR" altLang="en-US" dirty="0" err="1" smtClean="0"/>
              <a:t>수배열을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자른후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[2]</a:t>
            </a:r>
            <a:r>
              <a:rPr lang="ko-KR" altLang="en-US" dirty="0" smtClean="0"/>
              <a:t>값의 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 :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명령에 의해 나온 수 배열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명령수만큼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길이는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이하입니다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각 원소는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이하입니다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commands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길이는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이하입니다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commands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각 원소는 길이가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834" y="5965446"/>
            <a:ext cx="8921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배열을 잘라서 정렬 후 값 찾기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211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8" y="314361"/>
            <a:ext cx="8506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" y="1859772"/>
            <a:ext cx="3720481" cy="2924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645" y="4852460"/>
            <a:ext cx="45287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https://www.meetup.com/ko-KR/GDG-SongDo/events/262726909/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52509" y="485245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5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119" y="1859772"/>
            <a:ext cx="4082016" cy="24541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473" y="5521123"/>
            <a:ext cx="81631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7"/>
              </a:rPr>
              <a:t>인천 </a:t>
            </a:r>
            <a:r>
              <a:rPr lang="ko-KR" altLang="en-US" sz="2000" dirty="0" err="1" smtClean="0">
                <a:hlinkClick r:id="rId7"/>
              </a:rPr>
              <a:t>데브</a:t>
            </a:r>
            <a:r>
              <a:rPr lang="en-US" altLang="ko-KR" sz="2000" dirty="0" smtClean="0">
                <a:hlinkClick r:id="rId7"/>
              </a:rPr>
              <a:t> : </a:t>
            </a:r>
            <a:r>
              <a:rPr lang="en-US" altLang="ko-KR" sz="2000" dirty="0" smtClean="0"/>
              <a:t>	</a:t>
            </a:r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://incheon.devs.co.kr</a:t>
            </a:r>
            <a:r>
              <a:rPr lang="en-US" altLang="ko-KR" sz="1600" dirty="0" smtClean="0">
                <a:hlinkClick r:id="rId7"/>
              </a:rPr>
              <a:t>/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>
                <a:hlinkClick r:id="rId8"/>
              </a:rPr>
              <a:t>		https</a:t>
            </a:r>
            <a:r>
              <a:rPr lang="en-US" altLang="ko-KR" sz="1600" dirty="0">
                <a:hlinkClick r:id="rId8"/>
              </a:rPr>
              <a:t>://</a:t>
            </a:r>
            <a:r>
              <a:rPr lang="en-US" altLang="ko-KR" sz="1600" dirty="0" smtClean="0">
                <a:hlinkClick r:id="rId8"/>
              </a:rPr>
              <a:t>open.kakao.com/o/gHsHtdpb</a:t>
            </a:r>
            <a:endParaRPr lang="en-US" altLang="ko-KR" sz="1600" dirty="0"/>
          </a:p>
          <a:p>
            <a:r>
              <a:rPr lang="en-US" altLang="ko-KR" sz="2000" dirty="0">
                <a:hlinkClick r:id="rId9"/>
              </a:rPr>
              <a:t>GDG</a:t>
            </a:r>
            <a:r>
              <a:rPr lang="ko-KR" altLang="en-US" sz="2000" dirty="0" smtClean="0">
                <a:hlinkClick r:id="rId9"/>
              </a:rPr>
              <a:t>송도 </a:t>
            </a:r>
            <a:r>
              <a:rPr lang="en-US" altLang="ko-KR" sz="2000" dirty="0" smtClean="0">
                <a:hlinkClick r:id="rId9"/>
              </a:rPr>
              <a:t>: 	</a:t>
            </a:r>
            <a:r>
              <a:rPr lang="en-US" altLang="ko-KR" sz="1600" dirty="0" smtClean="0">
                <a:hlinkClick r:id="rId9"/>
              </a:rPr>
              <a:t>https</a:t>
            </a:r>
            <a:r>
              <a:rPr lang="en-US" altLang="ko-KR" sz="1600" dirty="0">
                <a:hlinkClick r:id="rId9"/>
              </a:rPr>
              <a:t>://www.meetup.com/ko-KR/GDG-SongDo/</a:t>
            </a:r>
            <a:endParaRPr lang="en-US" altLang="ko-KR" sz="1600" dirty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10"/>
              </a:rPr>
              <a:t>CivicHackers</a:t>
            </a:r>
            <a:r>
              <a:rPr lang="en-US" altLang="ko-KR" sz="2000" dirty="0" smtClean="0">
                <a:solidFill>
                  <a:srgbClr val="FF0000"/>
                </a:solidFill>
                <a:hlinkClick r:id="rId10"/>
              </a:rPr>
              <a:t> : 	</a:t>
            </a:r>
            <a:r>
              <a:rPr lang="en-US" altLang="ko-KR" sz="16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10"/>
              </a:rPr>
              <a:t>://discord.gg/vC6SxhF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52509" y="504031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96CF"/>
                </a:solidFill>
                <a:latin typeface="Nirmala UI" panose="020B0502040204020203" pitchFamily="34" charset="0"/>
                <a:cs typeface="Nirmala UI" panose="020B0502040204020203" pitchFamily="34" charset="0"/>
                <a:hlinkClick r:id="rId11" tooltip="http://www.yes24.com/Product/goods/67350256"/>
              </a:rPr>
              <a:t>http://www.yes24.com/Product/goods/67350256</a:t>
            </a:r>
            <a:endParaRPr lang="ko-KR" altLang="en-US" sz="12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026" name="Picture 2" descr="í¨ê» ìë¼ê¸°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58" y="2668018"/>
            <a:ext cx="1265977" cy="179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3" y="700126"/>
            <a:ext cx="8319045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K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번째수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48883"/>
            <a:ext cx="830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https://programmers.co.kr/learn/courses/30/lessons/42748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061" y="2186046"/>
            <a:ext cx="8561483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solution(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command :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(command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command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pPr lvl="2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::copy(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(command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(command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arr.begin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2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arr.begin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arr.end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command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96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가장큰수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https://programmers.co.kr/learn/courses/30/lessons/42746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64803" y="318383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같이 풀기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올리기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발표해보기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코드리뷰해보기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과제발표 및 풀이</a:t>
            </a:r>
            <a:endParaRPr lang="en-US" altLang="ko-KR" sz="1800" dirty="0" smtClean="0"/>
          </a:p>
          <a:p>
            <a:pPr marL="0" indent="180975"/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- GUI</a:t>
            </a:r>
          </a:p>
          <a:p>
            <a:pPr marL="0" indent="180975"/>
            <a:r>
              <a:rPr lang="ko-KR" altLang="en-US" sz="1800" dirty="0" smtClean="0"/>
              <a:t>정렬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bubble sort</a:t>
            </a:r>
          </a:p>
          <a:p>
            <a:pPr lvl="1"/>
            <a:r>
              <a:rPr lang="en-US" altLang="ko-KR" sz="1800" dirty="0"/>
              <a:t>selection sort</a:t>
            </a:r>
          </a:p>
          <a:p>
            <a:pPr lvl="1"/>
            <a:r>
              <a:rPr lang="en-US" altLang="ko-KR" sz="1800" dirty="0"/>
              <a:t>insertion sort</a:t>
            </a:r>
          </a:p>
          <a:p>
            <a:pPr lvl="1"/>
            <a:r>
              <a:rPr lang="en-US" altLang="ko-KR" sz="1800" dirty="0"/>
              <a:t>merge sort</a:t>
            </a:r>
          </a:p>
          <a:p>
            <a:pPr lvl="1"/>
            <a:r>
              <a:rPr lang="en-US" altLang="ko-KR" sz="1800" dirty="0"/>
              <a:t>quick sort</a:t>
            </a:r>
          </a:p>
          <a:p>
            <a:pPr lvl="1"/>
            <a:r>
              <a:rPr lang="en-US" altLang="ko-KR" sz="1800" strike="sngStrike" dirty="0"/>
              <a:t>Heap sort</a:t>
            </a:r>
          </a:p>
          <a:p>
            <a:pPr lvl="1"/>
            <a:r>
              <a:rPr lang="en-US" altLang="ko-KR" sz="1800" strike="sngStrike" dirty="0"/>
              <a:t>Bucket sort – O(</a:t>
            </a:r>
            <a:r>
              <a:rPr lang="en-US" altLang="ko-KR" sz="1800" strike="sngStrike" dirty="0" err="1"/>
              <a:t>n+k</a:t>
            </a:r>
            <a:r>
              <a:rPr lang="en-US" altLang="ko-KR" sz="1800" strike="sngStrike" dirty="0"/>
              <a:t>)</a:t>
            </a:r>
          </a:p>
          <a:p>
            <a:pPr lvl="1"/>
            <a:r>
              <a:rPr lang="en-US" altLang="ko-KR" sz="1800" strike="sngStrike" dirty="0"/>
              <a:t>Radix sort – O(</a:t>
            </a:r>
            <a:r>
              <a:rPr lang="en-US" altLang="ko-KR" sz="1800" strike="sngStrike" dirty="0" err="1"/>
              <a:t>nk</a:t>
            </a:r>
            <a:r>
              <a:rPr lang="en-US" altLang="ko-KR" sz="1800" strike="sngStrike" dirty="0"/>
              <a:t>)</a:t>
            </a:r>
          </a:p>
          <a:p>
            <a:pPr marL="400050" lvl="1" indent="180975"/>
            <a:endParaRPr lang="en-US" altLang="ko-KR" sz="1400" dirty="0" smtClean="0"/>
          </a:p>
          <a:p>
            <a:pPr marL="400050" lvl="1" indent="0">
              <a:buNone/>
            </a:pPr>
            <a:endParaRPr lang="en-US" altLang="ko-KR" sz="1000" strike="sngStrike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더맵게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281052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https://programmers.co.kr/learn/courses/30/lessons/42626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1000" y="3548467"/>
            <a:ext cx="8313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제한 사항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scoville</a:t>
            </a:r>
            <a:r>
              <a:rPr lang="ko-KR" altLang="en-US" sz="1200" dirty="0"/>
              <a:t>의 길이는 </a:t>
            </a:r>
            <a:r>
              <a:rPr lang="en-US" altLang="ko-KR" sz="1200" dirty="0"/>
              <a:t>1 </a:t>
            </a:r>
            <a:r>
              <a:rPr lang="ko-KR" altLang="en-US" sz="1200" dirty="0"/>
              <a:t>이상 </a:t>
            </a:r>
            <a:r>
              <a:rPr lang="en-US" altLang="ko-KR" sz="1200" dirty="0"/>
              <a:t>1,000,000 </a:t>
            </a:r>
            <a:r>
              <a:rPr lang="ko-KR" altLang="en-US" sz="1200" dirty="0"/>
              <a:t>이하입니다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/>
              <a:t>0 </a:t>
            </a:r>
            <a:r>
              <a:rPr lang="ko-KR" altLang="en-US" sz="1200" dirty="0"/>
              <a:t>이상 </a:t>
            </a:r>
            <a:r>
              <a:rPr lang="en-US" altLang="ko-KR" sz="1200" dirty="0"/>
              <a:t>1,000,000,000 </a:t>
            </a:r>
            <a:r>
              <a:rPr lang="ko-KR" altLang="en-US" sz="1200" dirty="0"/>
              <a:t>이하입니다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scoville</a:t>
            </a:r>
            <a:r>
              <a:rPr lang="ko-KR" altLang="en-US" sz="1200" dirty="0"/>
              <a:t>의 원소는 각각 </a:t>
            </a:r>
            <a:r>
              <a:rPr lang="en-US" altLang="ko-KR" sz="1200" dirty="0"/>
              <a:t>0 </a:t>
            </a:r>
            <a:r>
              <a:rPr lang="ko-KR" altLang="en-US" sz="1200" dirty="0"/>
              <a:t>이상 </a:t>
            </a:r>
            <a:r>
              <a:rPr lang="en-US" altLang="ko-KR" sz="1200" dirty="0"/>
              <a:t>1,000,000 </a:t>
            </a:r>
            <a:r>
              <a:rPr lang="ko-KR" altLang="en-US" sz="1200" dirty="0"/>
              <a:t>이하입니다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모든 음식의 </a:t>
            </a:r>
            <a:r>
              <a:rPr lang="ko-KR" altLang="en-US" sz="1200" dirty="0" err="1"/>
              <a:t>스코빌</a:t>
            </a:r>
            <a:r>
              <a:rPr lang="ko-KR" altLang="en-US" sz="1200" dirty="0"/>
              <a:t> 지수를 </a:t>
            </a:r>
            <a:r>
              <a:rPr lang="en-US" altLang="ko-KR" sz="1200" dirty="0"/>
              <a:t>K </a:t>
            </a:r>
            <a:r>
              <a:rPr lang="ko-KR" altLang="en-US" sz="1200" dirty="0"/>
              <a:t>이상으로 만들 수 없는 경우에는 </a:t>
            </a:r>
            <a:r>
              <a:rPr lang="en-US" altLang="ko-KR" sz="1200" dirty="0"/>
              <a:t>-1</a:t>
            </a:r>
            <a:r>
              <a:rPr lang="ko-KR" altLang="en-US" sz="1200" dirty="0"/>
              <a:t>을 </a:t>
            </a:r>
            <a:r>
              <a:rPr lang="en-US" altLang="ko-KR" sz="1200" dirty="0"/>
              <a:t>return </a:t>
            </a:r>
            <a:r>
              <a:rPr lang="ko-KR" altLang="en-US" sz="1200" dirty="0"/>
              <a:t>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4803" y="2106577"/>
            <a:ext cx="8405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/>
              <a:t>섞은 음식의 </a:t>
            </a:r>
            <a:r>
              <a:rPr lang="ko-KR" altLang="en-US" sz="1200" dirty="0" err="1"/>
              <a:t>스코빌</a:t>
            </a:r>
            <a:r>
              <a:rPr lang="ko-KR" altLang="en-US" sz="1200" dirty="0"/>
              <a:t> 지수 </a:t>
            </a:r>
            <a:r>
              <a:rPr lang="en-US" altLang="ko-KR" sz="1200" dirty="0"/>
              <a:t>= </a:t>
            </a:r>
            <a:r>
              <a:rPr lang="ko-KR" altLang="en-US" sz="1200" dirty="0"/>
              <a:t>가장 맵지 않은 음식의 </a:t>
            </a:r>
            <a:r>
              <a:rPr lang="ko-KR" altLang="en-US" sz="1200" dirty="0" err="1"/>
              <a:t>스코빌</a:t>
            </a:r>
            <a:r>
              <a:rPr lang="ko-KR" altLang="en-US" sz="1200" dirty="0"/>
              <a:t> 지수 </a:t>
            </a:r>
            <a:r>
              <a:rPr lang="en-US" altLang="ko-KR" sz="1200" dirty="0"/>
              <a:t>+ (</a:t>
            </a:r>
            <a:r>
              <a:rPr lang="ko-KR" altLang="en-US" sz="1200" dirty="0"/>
              <a:t>두 번째로 맵지 않은 음식의 </a:t>
            </a:r>
            <a:r>
              <a:rPr lang="ko-KR" altLang="en-US" sz="1200" dirty="0" err="1"/>
              <a:t>스코빌</a:t>
            </a:r>
            <a:r>
              <a:rPr lang="ko-KR" altLang="en-US" sz="1200" dirty="0"/>
              <a:t> 지수 * </a:t>
            </a:r>
            <a:r>
              <a:rPr lang="en-US" altLang="ko-KR" sz="1200" dirty="0"/>
              <a:t>2)</a:t>
            </a:r>
            <a:r>
              <a:rPr lang="ko-KR" altLang="ko-KR" sz="1200" dirty="0" smtClean="0"/>
              <a:t> </a:t>
            </a:r>
            <a:endParaRPr lang="en-US" altLang="ko-KR" sz="1200" dirty="0"/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 smtClean="0"/>
              <a:t>input </a:t>
            </a:r>
            <a:r>
              <a:rPr lang="en-US" altLang="ko-KR" sz="1200" dirty="0"/>
              <a:t>: </a:t>
            </a: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 dirty="0"/>
              <a:t>음식의 </a:t>
            </a:r>
            <a:r>
              <a:rPr lang="ko-KR" altLang="en-US" sz="1200" dirty="0" err="1"/>
              <a:t>스코빌</a:t>
            </a:r>
            <a:r>
              <a:rPr lang="ko-KR" altLang="en-US" sz="1200" dirty="0"/>
              <a:t> 지수 </a:t>
            </a:r>
            <a:r>
              <a:rPr lang="en-US" altLang="ko-KR" sz="1200" dirty="0"/>
              <a:t>: { 1, 2, 3, 9, 10, 12 }</a:t>
            </a: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 dirty="0"/>
              <a:t>원하는 </a:t>
            </a:r>
            <a:r>
              <a:rPr lang="ko-KR" altLang="en-US" sz="1200" dirty="0" err="1"/>
              <a:t>스코빌</a:t>
            </a:r>
            <a:r>
              <a:rPr lang="ko-KR" altLang="en-US" sz="1200" dirty="0"/>
              <a:t> 지수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7</a:t>
            </a: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 smtClean="0"/>
              <a:t>output :</a:t>
            </a: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 dirty="0" smtClean="0"/>
              <a:t>섞어야 하는 횟수</a:t>
            </a:r>
            <a:endParaRPr lang="ko-KR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6544" y="5737162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가장 맵지 않은 음식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우선순위 큐 </a:t>
            </a:r>
            <a:r>
              <a:rPr lang="en-US" altLang="ko-KR" dirty="0" smtClean="0">
                <a:sym typeface="Wingdings" panose="05000000000000000000" pitchFamily="2" charset="2"/>
              </a:rPr>
              <a:t>(heap)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6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더맵게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281052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https://programmers.co.kr/learn/courses/30/lessons/42626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6545" y="2014244"/>
            <a:ext cx="8514258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solution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scoville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 = 0;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priority_queue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greater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scoville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pq.push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/>
              <a:t>!</a:t>
            </a:r>
            <a:r>
              <a:rPr lang="en-US" altLang="ko-KR" sz="1200" dirty="0" err="1"/>
              <a:t>pq.empty</a:t>
            </a:r>
            <a:r>
              <a:rPr lang="en-US" altLang="ko-KR" sz="1200" dirty="0"/>
              <a:t>()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s1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pq.top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2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(s1 &gt;=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// </a:t>
            </a:r>
            <a:r>
              <a:rPr lang="ko-KR" altLang="en-US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정렬되어 있으므로 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 </a:t>
            </a:r>
            <a:r>
              <a:rPr lang="ko-KR" altLang="en-US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큰 값이 나오면 나머지는 모두 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 </a:t>
            </a:r>
            <a:r>
              <a:rPr lang="ko-KR" altLang="en-US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</a:t>
            </a:r>
            <a:r>
              <a:rPr lang="ko-KR" altLang="en-US" sz="12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큰것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 2)</a:t>
            </a:r>
          </a:p>
          <a:p>
            <a:pPr lvl="3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pPr lvl="2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pq.pop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s1</a:t>
            </a:r>
            <a:r>
              <a:rPr lang="ko-KR" altLang="en-US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s2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pq.top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endParaRPr lang="en-US" altLang="ko-KR" sz="12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pq.pop</a:t>
            </a:r>
            <a:r>
              <a:rPr lang="en-US" altLang="ko-KR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s2</a:t>
            </a:r>
            <a:r>
              <a:rPr lang="ko-KR" altLang="en-US" sz="12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pq.push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 + s2 * 2);</a:t>
            </a:r>
          </a:p>
          <a:p>
            <a:pPr lvl="2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answer++;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2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– GUI Tool -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SourceTree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0350" y="1433318"/>
            <a:ext cx="8420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CLI (Command Line Interface)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로 편하게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처리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47" y="1807029"/>
            <a:ext cx="6225220" cy="4924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2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641" y="1600200"/>
            <a:ext cx="6266718" cy="4525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59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84" y="1600200"/>
            <a:ext cx="6902231" cy="4525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03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98" y="1600200"/>
            <a:ext cx="6844004" cy="4525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12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18270</TotalTime>
  <Words>591</Words>
  <Application>Microsoft Office PowerPoint</Application>
  <PresentationFormat>화면 슬라이드 쇼(4:3)</PresentationFormat>
  <Paragraphs>176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돋움체</vt:lpstr>
      <vt:lpstr>맑은 고딕</vt:lpstr>
      <vt:lpstr>나눔고딕</vt:lpstr>
      <vt:lpstr>Wingdings</vt:lpstr>
      <vt:lpstr>Nirmala UI</vt:lpstr>
      <vt:lpstr>Arial</vt:lpstr>
      <vt:lpstr>Office 테마</vt:lpstr>
      <vt:lpstr>   취업대비 코딩 테스트 실습 #3 </vt:lpstr>
      <vt:lpstr>PowerPoint 프레젠테이션</vt:lpstr>
      <vt:lpstr>강의소개</vt:lpstr>
      <vt:lpstr>PowerPoint 프레젠테이션</vt:lpstr>
      <vt:lpstr>PowerPoint 프레젠테이션</vt:lpstr>
      <vt:lpstr>Git – GUI Tool - SourceTree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정렬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970</cp:revision>
  <cp:lastPrinted>2015-07-01T03:29:24Z</cp:lastPrinted>
  <dcterms:created xsi:type="dcterms:W3CDTF">2011-08-24T01:05:33Z</dcterms:created>
  <dcterms:modified xsi:type="dcterms:W3CDTF">2019-07-03T02:57:51Z</dcterms:modified>
</cp:coreProperties>
</file>