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7" r:id="rId2"/>
    <p:sldId id="282" r:id="rId3"/>
    <p:sldId id="385" r:id="rId4"/>
    <p:sldId id="331" r:id="rId5"/>
    <p:sldId id="381" r:id="rId6"/>
    <p:sldId id="382" r:id="rId7"/>
    <p:sldId id="360" r:id="rId8"/>
    <p:sldId id="364" r:id="rId9"/>
    <p:sldId id="375" r:id="rId10"/>
    <p:sldId id="376" r:id="rId11"/>
    <p:sldId id="377" r:id="rId12"/>
    <p:sldId id="378" r:id="rId13"/>
    <p:sldId id="359" r:id="rId14"/>
    <p:sldId id="361" r:id="rId15"/>
    <p:sldId id="363" r:id="rId16"/>
    <p:sldId id="383" r:id="rId17"/>
    <p:sldId id="384" r:id="rId18"/>
    <p:sldId id="362" r:id="rId19"/>
    <p:sldId id="365" r:id="rId20"/>
    <p:sldId id="386" r:id="rId21"/>
    <p:sldId id="366" r:id="rId22"/>
    <p:sldId id="372" r:id="rId23"/>
    <p:sldId id="367" r:id="rId24"/>
    <p:sldId id="374" r:id="rId25"/>
    <p:sldId id="368" r:id="rId26"/>
    <p:sldId id="373" r:id="rId27"/>
    <p:sldId id="369" r:id="rId28"/>
    <p:sldId id="371" r:id="rId29"/>
    <p:sldId id="380" r:id="rId30"/>
    <p:sldId id="370" r:id="rId31"/>
    <p:sldId id="387" r:id="rId32"/>
    <p:sldId id="388" r:id="rId33"/>
    <p:sldId id="278" r:id="rId34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37"/>
      <p:bold r:id="rId38"/>
    </p:embeddedFont>
    <p:embeddedFont>
      <p:font typeface="나눔고딕" panose="020D0604000000000000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66014" autoAdjust="0"/>
  </p:normalViewPr>
  <p:slideViewPr>
    <p:cSldViewPr snapToGrid="0">
      <p:cViewPr varScale="1">
        <p:scale>
          <a:sx n="47" d="100"/>
          <a:sy n="47" d="100"/>
        </p:scale>
        <p:origin x="1164" y="3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13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414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10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11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969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8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894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17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476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5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433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34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12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99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738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90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77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51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037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16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406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727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14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90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833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2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6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ncheon.devs.co.kr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iscord.gg/vC6SxhF" TargetMode="External"/><Relationship Id="rId4" Type="http://schemas.openxmlformats.org/officeDocument/2006/relationships/hyperlink" Target="https://www.meetup.com/ko-KR/GDG-SongD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eetup.com/ko-KR/GDG-SongDo/events/262726909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wars.com/" TargetMode="External"/><Relationship Id="rId3" Type="http://schemas.openxmlformats.org/officeDocument/2006/relationships/hyperlink" Target="https://www.algorithmlabs.co.kr/" TargetMode="External"/><Relationship Id="rId7" Type="http://schemas.openxmlformats.org/officeDocument/2006/relationships/hyperlink" Target="https://www.acmicpc.net/" TargetMode="External"/><Relationship Id="rId12" Type="http://schemas.openxmlformats.org/officeDocument/2006/relationships/hyperlink" Target="https://leetcode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odingdojang.com/" TargetMode="External"/><Relationship Id="rId11" Type="http://schemas.openxmlformats.org/officeDocument/2006/relationships/hyperlink" Target="https://projecteuler.net/about" TargetMode="External"/><Relationship Id="rId5" Type="http://schemas.openxmlformats.org/officeDocument/2006/relationships/hyperlink" Target="https://www.oncoder.com/company/" TargetMode="External"/><Relationship Id="rId10" Type="http://schemas.openxmlformats.org/officeDocument/2006/relationships/hyperlink" Target="https://www.interviewcake.com/" TargetMode="External"/><Relationship Id="rId4" Type="http://schemas.openxmlformats.org/officeDocument/2006/relationships/hyperlink" Target="https://programmers.co.kr/" TargetMode="External"/><Relationship Id="rId9" Type="http://schemas.openxmlformats.org/officeDocument/2006/relationships/hyperlink" Target="https://www.codechef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yobobook.co.kr/product/detailViewKor.laf?barcode=9788966260546" TargetMode="External"/><Relationship Id="rId7" Type="http://schemas.openxmlformats.org/officeDocument/2006/relationships/hyperlink" Target="https://www.digitalculture.or.kr/koi/StudyOnline.do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nflearn.com/course/%EC%BD%94%EB%94%A9-%EC%9D%B8%ED%84%B0%EB%B7%B0/" TargetMode="External"/><Relationship Id="rId5" Type="http://schemas.openxmlformats.org/officeDocument/2006/relationships/hyperlink" Target="http://www.kyobobook.co.kr/product/detailViewKor.laf?ejkGb=KOR&amp;mallGb=KOR&amp;barcode=9788966264001&amp;orderClick=LEA&amp;Kc=" TargetMode="External"/><Relationship Id="rId4" Type="http://schemas.openxmlformats.org/officeDocument/2006/relationships/hyperlink" Target="http://www.kyobobook.co.kr/product/detailViewKor.laf?ejkGb=KOR&amp;mallGb=KOR&amp;barcode=9788966263080&amp;orderClick=LAG&amp;Kc=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bera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devs-codelab.web.app/#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visualstudio.microsoft.com/ko/vs/community/?rr=https://www.google.com/" TargetMode="External"/><Relationship Id="rId4" Type="http://schemas.openxmlformats.org/officeDocument/2006/relationships/hyperlink" Target="https://git-scm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devs-codelab.web.app/#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6001WBq91Tc" TargetMode="External"/><Relationship Id="rId4" Type="http://schemas.openxmlformats.org/officeDocument/2006/relationships/hyperlink" Target="https://git-scm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ko/vs/community/?rr=https://www.goog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800" spc="-25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/>
              <a:t>취업대비 코딩 테스트 </a:t>
            </a:r>
            <a:r>
              <a:rPr lang="ko-KR" altLang="en-US" sz="2800" dirty="0" smtClean="0"/>
              <a:t>실습 </a:t>
            </a:r>
            <a:r>
              <a:rPr lang="en-US" altLang="ko-KR" sz="2800" smtClean="0"/>
              <a:t>#1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2800" spc="-25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2019.07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259796" y="1631109"/>
            <a:ext cx="2035729" cy="8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메모리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4012" y="4438651"/>
            <a:ext cx="1467296" cy="92392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Data segment</a:t>
            </a:r>
            <a:endParaRPr lang="ko-KR" altLang="en-US" sz="1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4012" y="2266950"/>
            <a:ext cx="1467296" cy="838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Stack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4012" y="5372100"/>
            <a:ext cx="1467296" cy="9334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Code segment </a:t>
            </a:r>
          </a:p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(Text segment)</a:t>
            </a:r>
            <a:endParaRPr lang="ko-KR" altLang="en-US" sz="1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4012" y="3486151"/>
            <a:ext cx="1467296" cy="9525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Heap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프로그램이 실행되는 원리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544012" y="2890837"/>
            <a:ext cx="571500" cy="42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6" name="위쪽 화살표 55"/>
          <p:cNvSpPr/>
          <p:nvPr/>
        </p:nvSpPr>
        <p:spPr>
          <a:xfrm>
            <a:off x="1439808" y="3262313"/>
            <a:ext cx="571500" cy="4286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281803" y="5639484"/>
            <a:ext cx="6475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실제 소스코드의 이미지가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기계어 코드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메모리에 </a:t>
            </a:r>
            <a:r>
              <a:rPr lang="ko-KR" altLang="en-US" sz="1200" dirty="0" err="1"/>
              <a:t>로드되었을때</a:t>
            </a:r>
            <a:r>
              <a:rPr lang="ko-KR" altLang="en-US" sz="1200" dirty="0"/>
              <a:t> 해당되는 영역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2281803" y="4705172"/>
            <a:ext cx="6475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전역 변수와 정적</a:t>
            </a:r>
            <a:r>
              <a:rPr lang="en-US" altLang="ko-KR" sz="1200" dirty="0"/>
              <a:t>(static) </a:t>
            </a:r>
            <a:r>
              <a:rPr lang="ko-KR" altLang="en-US" sz="1200" dirty="0"/>
              <a:t>변수가 할당된 곳</a:t>
            </a:r>
            <a:r>
              <a:rPr lang="en-US" altLang="ko-KR" sz="1200" dirty="0"/>
              <a:t>. </a:t>
            </a:r>
            <a:r>
              <a:rPr lang="ko-KR" altLang="en-US" sz="1200" dirty="0"/>
              <a:t>프로그램 시작과 동시에 할당되고</a:t>
            </a:r>
            <a:r>
              <a:rPr lang="en-US" altLang="ko-KR" sz="1200" dirty="0"/>
              <a:t>, </a:t>
            </a:r>
            <a:r>
              <a:rPr lang="ko-KR" altLang="en-US" sz="1200" dirty="0"/>
              <a:t>프로그램이 종료되어야만 메모리에서 소멸된다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95525" y="3733801"/>
            <a:ext cx="6461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프로그램 </a:t>
            </a:r>
            <a:r>
              <a:rPr lang="ko-KR" altLang="en-US" sz="1200" dirty="0" err="1"/>
              <a:t>실행중</a:t>
            </a:r>
            <a:r>
              <a:rPr lang="ko-KR" altLang="en-US" sz="1200" dirty="0"/>
              <a:t> 동적으로 메모리가 </a:t>
            </a:r>
            <a:r>
              <a:rPr lang="ko-KR" altLang="en-US" sz="1200" dirty="0" err="1"/>
              <a:t>할당되는곳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/>
              <a:t>프로그래머가 할당 및 해제를 해 줘야 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309247" y="2386310"/>
            <a:ext cx="6375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지역변수와 매개 변수가 저장된 곳</a:t>
            </a:r>
            <a:r>
              <a:rPr lang="en-US" altLang="ko-KR" sz="1200" dirty="0"/>
              <a:t>. </a:t>
            </a:r>
            <a:r>
              <a:rPr lang="ko-KR" altLang="en-US" sz="1200" dirty="0"/>
              <a:t>이 영역에 할당된 변수는 함수 호출이 완료되면 사라진다는 특징을 지닌다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컴파일 타임 크기 결정</a:t>
            </a:r>
          </a:p>
        </p:txBody>
      </p:sp>
    </p:spTree>
    <p:extLst>
      <p:ext uri="{BB962C8B-B14F-4D97-AF65-F5344CB8AC3E}">
        <p14:creationId xmlns:p14="http://schemas.microsoft.com/office/powerpoint/2010/main" val="37988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.2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프로그램이 실행되는 원리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259796" y="1631109"/>
            <a:ext cx="2035729" cy="8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레지스터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6832" y="4438651"/>
            <a:ext cx="1467296" cy="92392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Data segment</a:t>
            </a:r>
            <a:endParaRPr lang="ko-KR" altLang="en-US" sz="1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6832" y="2266950"/>
            <a:ext cx="1467296" cy="838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Stack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6832" y="5372100"/>
            <a:ext cx="1467296" cy="9334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Code segment </a:t>
            </a:r>
          </a:p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(Text segment)</a:t>
            </a:r>
            <a:endParaRPr lang="ko-KR" altLang="en-US" sz="1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6832" y="3486151"/>
            <a:ext cx="1467296" cy="9525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Heap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프로그램이 실행되는 원리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246832" y="2890837"/>
            <a:ext cx="571500" cy="42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6" name="위쪽 화살표 55"/>
          <p:cNvSpPr/>
          <p:nvPr/>
        </p:nvSpPr>
        <p:spPr>
          <a:xfrm>
            <a:off x="1142628" y="3262313"/>
            <a:ext cx="571500" cy="4286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1998345" y="2240708"/>
            <a:ext cx="2035729" cy="445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Stack Pointer</a:t>
            </a:r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1998343" y="6075688"/>
            <a:ext cx="2035729" cy="445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Instruction Pointer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09473" y="1347537"/>
            <a:ext cx="5252113" cy="52137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function(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a, 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b);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6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gc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;</a:t>
            </a:r>
            <a:endParaRPr lang="ko-KR" altLang="en-US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main()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{	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* p = new 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Static  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sc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;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c;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c = function(1, 2);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ko-KR" altLang="en-US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endParaRPr lang="ko-KR" altLang="en-US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function(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a, 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b)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a = 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a+b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;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return a;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70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.2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프로그램이 실행되는 원리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프로그램이 실행되는 원리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29069" y="1303770"/>
            <a:ext cx="4389201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 dirty="0"/>
              <a:t>_TEXT	SEGMENT</a:t>
            </a:r>
          </a:p>
          <a:p>
            <a:r>
              <a:rPr lang="en-US" altLang="ko-KR" sz="700" dirty="0"/>
              <a:t>_a$ = 8							; size = 4</a:t>
            </a:r>
          </a:p>
          <a:p>
            <a:r>
              <a:rPr lang="en-US" altLang="ko-KR" sz="700" dirty="0"/>
              <a:t>_b$ = 12						; size = 4</a:t>
            </a:r>
          </a:p>
          <a:p>
            <a:r>
              <a:rPr lang="en-US" altLang="ko-KR" sz="700" dirty="0"/>
              <a:t>?function@@YAHHH@Z PROC					; function, COMDAT</a:t>
            </a:r>
          </a:p>
          <a:p>
            <a:endParaRPr lang="en-US" altLang="ko-KR" sz="700" dirty="0"/>
          </a:p>
          <a:p>
            <a:r>
              <a:rPr lang="en-US" altLang="ko-KR" sz="700" dirty="0"/>
              <a:t>; 16   : {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00000	55		 push	 </a:t>
            </a:r>
            <a:r>
              <a:rPr lang="en-US" altLang="ko-KR" sz="700" dirty="0" err="1"/>
              <a:t>ebp</a:t>
            </a:r>
            <a:endParaRPr lang="en-US" altLang="ko-KR" sz="700" dirty="0"/>
          </a:p>
          <a:p>
            <a:r>
              <a:rPr lang="en-US" altLang="ko-KR" sz="700" dirty="0"/>
              <a:t>  00001	8b </a:t>
            </a:r>
            <a:r>
              <a:rPr lang="en-US" altLang="ko-KR" sz="700" dirty="0" err="1"/>
              <a:t>ec</a:t>
            </a:r>
            <a:r>
              <a:rPr lang="en-US" altLang="ko-KR" sz="700" dirty="0"/>
              <a:t>	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ebp</a:t>
            </a:r>
            <a:r>
              <a:rPr lang="en-US" altLang="ko-KR" sz="700" dirty="0"/>
              <a:t>, </a:t>
            </a:r>
            <a:r>
              <a:rPr lang="en-US" altLang="ko-KR" sz="700" dirty="0" err="1"/>
              <a:t>esp</a:t>
            </a:r>
            <a:endParaRPr lang="en-US" altLang="ko-KR" sz="700" dirty="0"/>
          </a:p>
          <a:p>
            <a:r>
              <a:rPr lang="en-US" altLang="ko-KR" sz="700" dirty="0"/>
              <a:t>  00003	81 </a:t>
            </a:r>
            <a:r>
              <a:rPr lang="en-US" altLang="ko-KR" sz="700" dirty="0" err="1"/>
              <a:t>ec</a:t>
            </a:r>
            <a:r>
              <a:rPr lang="en-US" altLang="ko-KR" sz="700" dirty="0"/>
              <a:t> c0 00 00</a:t>
            </a:r>
          </a:p>
          <a:p>
            <a:r>
              <a:rPr lang="en-US" altLang="ko-KR" sz="700" dirty="0"/>
              <a:t>	00		 sub	 </a:t>
            </a:r>
            <a:r>
              <a:rPr lang="en-US" altLang="ko-KR" sz="700" dirty="0" err="1"/>
              <a:t>esp</a:t>
            </a:r>
            <a:r>
              <a:rPr lang="en-US" altLang="ko-KR" sz="700" dirty="0"/>
              <a:t>, 192		; 000000c0H</a:t>
            </a:r>
          </a:p>
          <a:p>
            <a:r>
              <a:rPr lang="en-US" altLang="ko-KR" sz="700" dirty="0"/>
              <a:t>  00009	53		 push	 </a:t>
            </a:r>
            <a:r>
              <a:rPr lang="en-US" altLang="ko-KR" sz="700" dirty="0" err="1"/>
              <a:t>ebx</a:t>
            </a:r>
            <a:endParaRPr lang="en-US" altLang="ko-KR" sz="700" dirty="0"/>
          </a:p>
          <a:p>
            <a:r>
              <a:rPr lang="en-US" altLang="ko-KR" sz="700" dirty="0"/>
              <a:t>  0000a	56		 push	 </a:t>
            </a:r>
            <a:r>
              <a:rPr lang="en-US" altLang="ko-KR" sz="700" dirty="0" err="1"/>
              <a:t>esi</a:t>
            </a:r>
            <a:endParaRPr lang="en-US" altLang="ko-KR" sz="700" dirty="0"/>
          </a:p>
          <a:p>
            <a:r>
              <a:rPr lang="en-US" altLang="ko-KR" sz="700" dirty="0"/>
              <a:t>  0000b	57		 push	 </a:t>
            </a:r>
            <a:r>
              <a:rPr lang="en-US" altLang="ko-KR" sz="700" dirty="0" err="1"/>
              <a:t>edi</a:t>
            </a:r>
            <a:endParaRPr lang="en-US" altLang="ko-KR" sz="700" dirty="0"/>
          </a:p>
          <a:p>
            <a:r>
              <a:rPr lang="en-US" altLang="ko-KR" sz="700" dirty="0"/>
              <a:t>  0000c	8d </a:t>
            </a:r>
            <a:r>
              <a:rPr lang="en-US" altLang="ko-KR" sz="700" dirty="0" err="1"/>
              <a:t>bd</a:t>
            </a:r>
            <a:r>
              <a:rPr lang="en-US" altLang="ko-KR" sz="700" dirty="0"/>
              <a:t> 40 </a:t>
            </a:r>
            <a:r>
              <a:rPr lang="en-US" altLang="ko-KR" sz="700" dirty="0" err="1"/>
              <a:t>ff</a:t>
            </a:r>
            <a:r>
              <a:rPr lang="en-US" altLang="ko-KR" sz="700" dirty="0"/>
              <a:t> </a:t>
            </a:r>
            <a:r>
              <a:rPr lang="en-US" altLang="ko-KR" sz="700" dirty="0" err="1"/>
              <a:t>ff</a:t>
            </a:r>
            <a:endParaRPr lang="en-US" altLang="ko-KR" sz="700" dirty="0"/>
          </a:p>
          <a:p>
            <a:r>
              <a:rPr lang="en-US" altLang="ko-KR" sz="700" dirty="0"/>
              <a:t>	</a:t>
            </a:r>
            <a:r>
              <a:rPr lang="en-US" altLang="ko-KR" sz="700" dirty="0" err="1"/>
              <a:t>ff</a:t>
            </a:r>
            <a:r>
              <a:rPr lang="en-US" altLang="ko-KR" sz="700" dirty="0"/>
              <a:t>		 lea	 </a:t>
            </a:r>
            <a:r>
              <a:rPr lang="en-US" altLang="ko-KR" sz="700" dirty="0" err="1"/>
              <a:t>edi</a:t>
            </a:r>
            <a:r>
              <a:rPr lang="en-US" altLang="ko-KR" sz="700" dirty="0"/>
              <a:t>, DWORD PTR [ebp-192]</a:t>
            </a:r>
          </a:p>
          <a:p>
            <a:r>
              <a:rPr lang="en-US" altLang="ko-KR" sz="700" dirty="0"/>
              <a:t>  00012	b9 30 00 00 00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ecx</a:t>
            </a:r>
            <a:r>
              <a:rPr lang="en-US" altLang="ko-KR" sz="700" dirty="0"/>
              <a:t>, 48			; 00000030H</a:t>
            </a:r>
          </a:p>
          <a:p>
            <a:r>
              <a:rPr lang="en-US" altLang="ko-KR" sz="700" dirty="0"/>
              <a:t>  00017	b8 cc </a:t>
            </a:r>
            <a:r>
              <a:rPr lang="en-US" altLang="ko-KR" sz="700" dirty="0" err="1"/>
              <a:t>cc</a:t>
            </a:r>
            <a:r>
              <a:rPr lang="en-US" altLang="ko-KR" sz="700" dirty="0"/>
              <a:t> </a:t>
            </a:r>
            <a:r>
              <a:rPr lang="en-US" altLang="ko-KR" sz="700" dirty="0" err="1"/>
              <a:t>cc</a:t>
            </a:r>
            <a:r>
              <a:rPr lang="en-US" altLang="ko-KR" sz="700" dirty="0"/>
              <a:t> </a:t>
            </a:r>
            <a:r>
              <a:rPr lang="en-US" altLang="ko-KR" sz="700" dirty="0" err="1"/>
              <a:t>cc</a:t>
            </a:r>
            <a:r>
              <a:rPr lang="en-US" altLang="ko-KR" sz="700" dirty="0"/>
              <a:t>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eax</a:t>
            </a:r>
            <a:r>
              <a:rPr lang="en-US" altLang="ko-KR" sz="700" dirty="0"/>
              <a:t>, -858993460		; </a:t>
            </a:r>
            <a:r>
              <a:rPr lang="en-US" altLang="ko-KR" sz="700" dirty="0" err="1"/>
              <a:t>ccccccccH</a:t>
            </a:r>
            <a:endParaRPr lang="en-US" altLang="ko-KR" sz="700" dirty="0"/>
          </a:p>
          <a:p>
            <a:r>
              <a:rPr lang="en-US" altLang="ko-KR" sz="700" dirty="0"/>
              <a:t>  0001c	f3 </a:t>
            </a:r>
            <a:r>
              <a:rPr lang="en-US" altLang="ko-KR" sz="700" dirty="0" err="1"/>
              <a:t>ab</a:t>
            </a:r>
            <a:r>
              <a:rPr lang="en-US" altLang="ko-KR" sz="700" dirty="0"/>
              <a:t>		 rep </a:t>
            </a:r>
            <a:r>
              <a:rPr lang="en-US" altLang="ko-KR" sz="700" dirty="0" err="1"/>
              <a:t>stosd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; 17   : 	a = </a:t>
            </a:r>
            <a:r>
              <a:rPr lang="en-US" altLang="ko-KR" sz="700" dirty="0" err="1"/>
              <a:t>a+b</a:t>
            </a:r>
            <a:r>
              <a:rPr lang="en-US" altLang="ko-KR" sz="700" dirty="0"/>
              <a:t>; 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0001e	8b 45 08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eax</a:t>
            </a:r>
            <a:r>
              <a:rPr lang="en-US" altLang="ko-KR" sz="700" dirty="0"/>
              <a:t>, DWORD PTR _a$[</a:t>
            </a:r>
            <a:r>
              <a:rPr lang="en-US" altLang="ko-KR" sz="700" dirty="0" err="1"/>
              <a:t>ebp</a:t>
            </a:r>
            <a:r>
              <a:rPr lang="en-US" altLang="ko-KR" sz="700" dirty="0"/>
              <a:t>]</a:t>
            </a:r>
          </a:p>
          <a:p>
            <a:r>
              <a:rPr lang="en-US" altLang="ko-KR" sz="700" dirty="0"/>
              <a:t>  00021	03 45 0c	 add	 </a:t>
            </a:r>
            <a:r>
              <a:rPr lang="en-US" altLang="ko-KR" sz="700" dirty="0" err="1"/>
              <a:t>eax</a:t>
            </a:r>
            <a:r>
              <a:rPr lang="en-US" altLang="ko-KR" sz="700" dirty="0"/>
              <a:t>, DWORD PTR _b$[</a:t>
            </a:r>
            <a:r>
              <a:rPr lang="en-US" altLang="ko-KR" sz="700" dirty="0" err="1"/>
              <a:t>ebp</a:t>
            </a:r>
            <a:r>
              <a:rPr lang="en-US" altLang="ko-KR" sz="700" dirty="0"/>
              <a:t>]</a:t>
            </a:r>
          </a:p>
          <a:p>
            <a:r>
              <a:rPr lang="en-US" altLang="ko-KR" sz="700" dirty="0"/>
              <a:t>  00024	89 45 08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DWORD PTR _a$[</a:t>
            </a:r>
            <a:r>
              <a:rPr lang="en-US" altLang="ko-KR" sz="700" dirty="0" err="1"/>
              <a:t>ebp</a:t>
            </a:r>
            <a:r>
              <a:rPr lang="en-US" altLang="ko-KR" sz="700" dirty="0"/>
              <a:t>], </a:t>
            </a:r>
            <a:r>
              <a:rPr lang="en-US" altLang="ko-KR" sz="700" dirty="0" err="1"/>
              <a:t>eax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; 18   : 	return a;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00027	8b 45 08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eax</a:t>
            </a:r>
            <a:r>
              <a:rPr lang="en-US" altLang="ko-KR" sz="700" dirty="0"/>
              <a:t>, DWORD PTR _a$[</a:t>
            </a:r>
            <a:r>
              <a:rPr lang="en-US" altLang="ko-KR" sz="700" dirty="0" err="1"/>
              <a:t>ebp</a:t>
            </a:r>
            <a:r>
              <a:rPr lang="en-US" altLang="ko-KR" sz="700" dirty="0"/>
              <a:t>]</a:t>
            </a:r>
          </a:p>
          <a:p>
            <a:endParaRPr lang="en-US" altLang="ko-KR" sz="700" dirty="0"/>
          </a:p>
          <a:p>
            <a:r>
              <a:rPr lang="en-US" altLang="ko-KR" sz="700" dirty="0"/>
              <a:t>; 19   :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0002a	5f		 pop	 </a:t>
            </a:r>
            <a:r>
              <a:rPr lang="en-US" altLang="ko-KR" sz="700" dirty="0" err="1"/>
              <a:t>edi</a:t>
            </a:r>
            <a:endParaRPr lang="en-US" altLang="ko-KR" sz="700" dirty="0"/>
          </a:p>
          <a:p>
            <a:r>
              <a:rPr lang="en-US" altLang="ko-KR" sz="700" dirty="0"/>
              <a:t>  0002b	5e		 pop	 </a:t>
            </a:r>
            <a:r>
              <a:rPr lang="en-US" altLang="ko-KR" sz="700" dirty="0" err="1"/>
              <a:t>esi</a:t>
            </a:r>
            <a:endParaRPr lang="en-US" altLang="ko-KR" sz="700" dirty="0"/>
          </a:p>
          <a:p>
            <a:r>
              <a:rPr lang="en-US" altLang="ko-KR" sz="700" dirty="0"/>
              <a:t>  0002c	5b		 pop	 </a:t>
            </a:r>
            <a:r>
              <a:rPr lang="en-US" altLang="ko-KR" sz="700" dirty="0" err="1"/>
              <a:t>ebx</a:t>
            </a:r>
            <a:endParaRPr lang="en-US" altLang="ko-KR" sz="700" dirty="0"/>
          </a:p>
          <a:p>
            <a:r>
              <a:rPr lang="en-US" altLang="ko-KR" sz="700" dirty="0"/>
              <a:t>  0002d	8b e5	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esp</a:t>
            </a:r>
            <a:r>
              <a:rPr lang="en-US" altLang="ko-KR" sz="700" dirty="0"/>
              <a:t>, </a:t>
            </a:r>
            <a:r>
              <a:rPr lang="en-US" altLang="ko-KR" sz="700" dirty="0" err="1"/>
              <a:t>ebp</a:t>
            </a:r>
            <a:endParaRPr lang="en-US" altLang="ko-KR" sz="700" dirty="0"/>
          </a:p>
          <a:p>
            <a:r>
              <a:rPr lang="en-US" altLang="ko-KR" sz="700" dirty="0"/>
              <a:t>  0002f	5d		 pop	 </a:t>
            </a:r>
            <a:r>
              <a:rPr lang="en-US" altLang="ko-KR" sz="700" dirty="0" err="1"/>
              <a:t>ebp</a:t>
            </a:r>
            <a:endParaRPr lang="en-US" altLang="ko-KR" sz="700" dirty="0"/>
          </a:p>
          <a:p>
            <a:r>
              <a:rPr lang="en-US" altLang="ko-KR" sz="700" dirty="0"/>
              <a:t>  00030	c3		 ret	 0</a:t>
            </a:r>
          </a:p>
          <a:p>
            <a:r>
              <a:rPr lang="en-US" altLang="ko-KR" sz="700" dirty="0"/>
              <a:t>?function@@YAHHH@Z ENDP					; function</a:t>
            </a:r>
          </a:p>
          <a:p>
            <a:r>
              <a:rPr lang="en-US" altLang="ko-KR" sz="700" dirty="0"/>
              <a:t>_TEXT	ENDS</a:t>
            </a:r>
            <a:endParaRPr lang="ko-KR" altLang="en-US" sz="700" dirty="0"/>
          </a:p>
        </p:txBody>
      </p:sp>
      <p:sp>
        <p:nvSpPr>
          <p:cNvPr id="16" name="직사각형 15"/>
          <p:cNvSpPr/>
          <p:nvPr/>
        </p:nvSpPr>
        <p:spPr>
          <a:xfrm>
            <a:off x="114219" y="1303770"/>
            <a:ext cx="4389201" cy="569386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 dirty="0"/>
              <a:t>_TEXT	SEGMENT</a:t>
            </a:r>
          </a:p>
          <a:p>
            <a:r>
              <a:rPr lang="en-US" altLang="ko-KR" sz="700" dirty="0"/>
              <a:t>_c$ = -8						; size = 4</a:t>
            </a:r>
          </a:p>
          <a:p>
            <a:r>
              <a:rPr lang="en-US" altLang="ko-KR" sz="700" dirty="0"/>
              <a:t>_main	PROC						; COMDAT</a:t>
            </a:r>
          </a:p>
          <a:p>
            <a:endParaRPr lang="en-US" altLang="ko-KR" sz="700" dirty="0"/>
          </a:p>
          <a:p>
            <a:r>
              <a:rPr lang="en-US" altLang="ko-KR" sz="700" dirty="0"/>
              <a:t>; 9    : {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00000	55		 push	 </a:t>
            </a:r>
            <a:r>
              <a:rPr lang="en-US" altLang="ko-KR" sz="700" dirty="0" err="1"/>
              <a:t>ebp</a:t>
            </a:r>
            <a:endParaRPr lang="en-US" altLang="ko-KR" sz="700" dirty="0"/>
          </a:p>
          <a:p>
            <a:r>
              <a:rPr lang="en-US" altLang="ko-KR" sz="700" dirty="0"/>
              <a:t>  00001	8b </a:t>
            </a:r>
            <a:r>
              <a:rPr lang="en-US" altLang="ko-KR" sz="700" dirty="0" err="1"/>
              <a:t>ec</a:t>
            </a:r>
            <a:r>
              <a:rPr lang="en-US" altLang="ko-KR" sz="700" dirty="0"/>
              <a:t>	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ebp</a:t>
            </a:r>
            <a:r>
              <a:rPr lang="en-US" altLang="ko-KR" sz="700" dirty="0"/>
              <a:t>, </a:t>
            </a:r>
            <a:r>
              <a:rPr lang="en-US" altLang="ko-KR" sz="700" dirty="0" err="1"/>
              <a:t>esp</a:t>
            </a:r>
            <a:endParaRPr lang="en-US" altLang="ko-KR" sz="700" dirty="0"/>
          </a:p>
          <a:p>
            <a:r>
              <a:rPr lang="en-US" altLang="ko-KR" sz="700" dirty="0"/>
              <a:t>  00003	81 </a:t>
            </a:r>
            <a:r>
              <a:rPr lang="en-US" altLang="ko-KR" sz="700" dirty="0" err="1"/>
              <a:t>ec</a:t>
            </a:r>
            <a:r>
              <a:rPr lang="en-US" altLang="ko-KR" sz="700" dirty="0"/>
              <a:t> cc 00 00</a:t>
            </a:r>
          </a:p>
          <a:p>
            <a:r>
              <a:rPr lang="en-US" altLang="ko-KR" sz="700" dirty="0"/>
              <a:t>	00		 sub	 </a:t>
            </a:r>
            <a:r>
              <a:rPr lang="en-US" altLang="ko-KR" sz="700" dirty="0" err="1"/>
              <a:t>esp</a:t>
            </a:r>
            <a:r>
              <a:rPr lang="en-US" altLang="ko-KR" sz="700" dirty="0"/>
              <a:t>, 204		; 000000ccH</a:t>
            </a:r>
          </a:p>
          <a:p>
            <a:r>
              <a:rPr lang="en-US" altLang="ko-KR" sz="700" dirty="0"/>
              <a:t>  00009	53		 push	 </a:t>
            </a:r>
            <a:r>
              <a:rPr lang="en-US" altLang="ko-KR" sz="700" dirty="0" err="1"/>
              <a:t>ebx</a:t>
            </a:r>
            <a:endParaRPr lang="en-US" altLang="ko-KR" sz="700" dirty="0"/>
          </a:p>
          <a:p>
            <a:r>
              <a:rPr lang="en-US" altLang="ko-KR" sz="700" dirty="0"/>
              <a:t>  0000a	56		 push	 </a:t>
            </a:r>
            <a:r>
              <a:rPr lang="en-US" altLang="ko-KR" sz="700" dirty="0" err="1"/>
              <a:t>esi</a:t>
            </a:r>
            <a:endParaRPr lang="en-US" altLang="ko-KR" sz="700" dirty="0"/>
          </a:p>
          <a:p>
            <a:r>
              <a:rPr lang="en-US" altLang="ko-KR" sz="700" dirty="0"/>
              <a:t>  0000b	57		 push	 </a:t>
            </a:r>
            <a:r>
              <a:rPr lang="en-US" altLang="ko-KR" sz="700" dirty="0" err="1"/>
              <a:t>edi</a:t>
            </a:r>
            <a:endParaRPr lang="en-US" altLang="ko-KR" sz="700" dirty="0"/>
          </a:p>
          <a:p>
            <a:r>
              <a:rPr lang="en-US" altLang="ko-KR" sz="700" dirty="0"/>
              <a:t>  0000c	8d </a:t>
            </a:r>
            <a:r>
              <a:rPr lang="en-US" altLang="ko-KR" sz="700" dirty="0" err="1"/>
              <a:t>bd</a:t>
            </a:r>
            <a:r>
              <a:rPr lang="en-US" altLang="ko-KR" sz="700" dirty="0"/>
              <a:t> 34 </a:t>
            </a:r>
            <a:r>
              <a:rPr lang="en-US" altLang="ko-KR" sz="700" dirty="0" err="1"/>
              <a:t>ff</a:t>
            </a:r>
            <a:r>
              <a:rPr lang="en-US" altLang="ko-KR" sz="700" dirty="0"/>
              <a:t> </a:t>
            </a:r>
            <a:r>
              <a:rPr lang="en-US" altLang="ko-KR" sz="700" dirty="0" err="1"/>
              <a:t>ff</a:t>
            </a:r>
            <a:endParaRPr lang="en-US" altLang="ko-KR" sz="700" dirty="0"/>
          </a:p>
          <a:p>
            <a:r>
              <a:rPr lang="en-US" altLang="ko-KR" sz="700" dirty="0"/>
              <a:t>	</a:t>
            </a:r>
            <a:r>
              <a:rPr lang="en-US" altLang="ko-KR" sz="700" dirty="0" err="1"/>
              <a:t>ff</a:t>
            </a:r>
            <a:r>
              <a:rPr lang="en-US" altLang="ko-KR" sz="700" dirty="0"/>
              <a:t>		 lea	 </a:t>
            </a:r>
            <a:r>
              <a:rPr lang="en-US" altLang="ko-KR" sz="700" dirty="0" err="1"/>
              <a:t>edi</a:t>
            </a:r>
            <a:r>
              <a:rPr lang="en-US" altLang="ko-KR" sz="700" dirty="0"/>
              <a:t>, DWORD PTR [ebp-204]</a:t>
            </a:r>
          </a:p>
          <a:p>
            <a:r>
              <a:rPr lang="en-US" altLang="ko-KR" sz="700" dirty="0"/>
              <a:t>  00012	b9 33 00 00 00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ecx</a:t>
            </a:r>
            <a:r>
              <a:rPr lang="en-US" altLang="ko-KR" sz="700" dirty="0"/>
              <a:t>, 51			; 00000033H</a:t>
            </a:r>
          </a:p>
          <a:p>
            <a:r>
              <a:rPr lang="en-US" altLang="ko-KR" sz="700" dirty="0"/>
              <a:t>  00017	b8 cc </a:t>
            </a:r>
            <a:r>
              <a:rPr lang="en-US" altLang="ko-KR" sz="700" dirty="0" err="1"/>
              <a:t>cc</a:t>
            </a:r>
            <a:r>
              <a:rPr lang="en-US" altLang="ko-KR" sz="700" dirty="0"/>
              <a:t> </a:t>
            </a:r>
            <a:r>
              <a:rPr lang="en-US" altLang="ko-KR" sz="700" dirty="0" err="1"/>
              <a:t>cc</a:t>
            </a:r>
            <a:r>
              <a:rPr lang="en-US" altLang="ko-KR" sz="700" dirty="0"/>
              <a:t> </a:t>
            </a:r>
            <a:r>
              <a:rPr lang="en-US" altLang="ko-KR" sz="700" dirty="0" err="1"/>
              <a:t>cc</a:t>
            </a:r>
            <a:r>
              <a:rPr lang="en-US" altLang="ko-KR" sz="700" dirty="0"/>
              <a:t>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eax</a:t>
            </a:r>
            <a:r>
              <a:rPr lang="en-US" altLang="ko-KR" sz="700" dirty="0"/>
              <a:t>, -858993460		; </a:t>
            </a:r>
            <a:r>
              <a:rPr lang="en-US" altLang="ko-KR" sz="700" dirty="0" err="1"/>
              <a:t>ccccccccH</a:t>
            </a:r>
            <a:endParaRPr lang="en-US" altLang="ko-KR" sz="700" dirty="0"/>
          </a:p>
          <a:p>
            <a:r>
              <a:rPr lang="en-US" altLang="ko-KR" sz="700" dirty="0"/>
              <a:t>  0001c	f3 </a:t>
            </a:r>
            <a:r>
              <a:rPr lang="en-US" altLang="ko-KR" sz="700" dirty="0" err="1"/>
              <a:t>ab</a:t>
            </a:r>
            <a:r>
              <a:rPr lang="en-US" altLang="ko-KR" sz="700" dirty="0"/>
              <a:t>		 rep </a:t>
            </a:r>
            <a:r>
              <a:rPr lang="en-US" altLang="ko-KR" sz="700" dirty="0" err="1"/>
              <a:t>stosd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; 10   : 	</a:t>
            </a:r>
            <a:r>
              <a:rPr lang="en-US" altLang="ko-KR" sz="700" dirty="0" err="1"/>
              <a:t>int</a:t>
            </a:r>
            <a:r>
              <a:rPr lang="en-US" altLang="ko-KR" sz="700" dirty="0"/>
              <a:t> c;</a:t>
            </a:r>
          </a:p>
          <a:p>
            <a:r>
              <a:rPr lang="en-US" altLang="ko-KR" sz="700" dirty="0"/>
              <a:t>; 11   : 	c = function(1, 2);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0001e	6a 02		 push	 2</a:t>
            </a:r>
          </a:p>
          <a:p>
            <a:r>
              <a:rPr lang="en-US" altLang="ko-KR" sz="700" dirty="0"/>
              <a:t>  00020	6a 01		 push	 1</a:t>
            </a:r>
          </a:p>
          <a:p>
            <a:r>
              <a:rPr lang="en-US" altLang="ko-KR" sz="700" dirty="0"/>
              <a:t>  00022	e8 00 00 00 00	 call	 ?function@@YAHHH@Z	; function</a:t>
            </a:r>
          </a:p>
          <a:p>
            <a:r>
              <a:rPr lang="en-US" altLang="ko-KR" sz="700" dirty="0"/>
              <a:t>  00027	83 c4 08	 add	 </a:t>
            </a:r>
            <a:r>
              <a:rPr lang="en-US" altLang="ko-KR" sz="700" dirty="0" err="1"/>
              <a:t>esp</a:t>
            </a:r>
            <a:r>
              <a:rPr lang="en-US" altLang="ko-KR" sz="700" dirty="0"/>
              <a:t>, 8</a:t>
            </a:r>
          </a:p>
          <a:p>
            <a:r>
              <a:rPr lang="en-US" altLang="ko-KR" sz="700" dirty="0"/>
              <a:t>  0002a	89 45 f8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DWORD PTR _c$[</a:t>
            </a:r>
            <a:r>
              <a:rPr lang="en-US" altLang="ko-KR" sz="700" dirty="0" err="1"/>
              <a:t>ebp</a:t>
            </a:r>
            <a:r>
              <a:rPr lang="en-US" altLang="ko-KR" sz="700" dirty="0"/>
              <a:t>], </a:t>
            </a:r>
            <a:r>
              <a:rPr lang="en-US" altLang="ko-KR" sz="700" dirty="0" err="1"/>
              <a:t>eax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; 12   :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0002d	33 c0		 </a:t>
            </a:r>
            <a:r>
              <a:rPr lang="en-US" altLang="ko-KR" sz="700" dirty="0" err="1"/>
              <a:t>xor</a:t>
            </a:r>
            <a:r>
              <a:rPr lang="en-US" altLang="ko-KR" sz="700" dirty="0"/>
              <a:t>	 </a:t>
            </a:r>
            <a:r>
              <a:rPr lang="en-US" altLang="ko-KR" sz="700" dirty="0" err="1"/>
              <a:t>eax</a:t>
            </a:r>
            <a:r>
              <a:rPr lang="en-US" altLang="ko-KR" sz="700" dirty="0"/>
              <a:t>, </a:t>
            </a:r>
            <a:r>
              <a:rPr lang="en-US" altLang="ko-KR" sz="700" dirty="0" err="1"/>
              <a:t>eax</a:t>
            </a:r>
            <a:endParaRPr lang="en-US" altLang="ko-KR" sz="700" dirty="0"/>
          </a:p>
          <a:p>
            <a:r>
              <a:rPr lang="en-US" altLang="ko-KR" sz="700" dirty="0"/>
              <a:t>  0002f	5f		 pop	 </a:t>
            </a:r>
            <a:r>
              <a:rPr lang="en-US" altLang="ko-KR" sz="700" dirty="0" err="1"/>
              <a:t>edi</a:t>
            </a:r>
            <a:endParaRPr lang="en-US" altLang="ko-KR" sz="700" dirty="0"/>
          </a:p>
          <a:p>
            <a:r>
              <a:rPr lang="en-US" altLang="ko-KR" sz="700" dirty="0"/>
              <a:t>  00030	5e		 pop	 </a:t>
            </a:r>
            <a:r>
              <a:rPr lang="en-US" altLang="ko-KR" sz="700" dirty="0" err="1"/>
              <a:t>esi</a:t>
            </a:r>
            <a:endParaRPr lang="en-US" altLang="ko-KR" sz="700" dirty="0"/>
          </a:p>
          <a:p>
            <a:r>
              <a:rPr lang="en-US" altLang="ko-KR" sz="700" dirty="0"/>
              <a:t>  00031	5b		 pop	 </a:t>
            </a:r>
            <a:r>
              <a:rPr lang="en-US" altLang="ko-KR" sz="700" dirty="0" err="1"/>
              <a:t>ebx</a:t>
            </a:r>
            <a:endParaRPr lang="en-US" altLang="ko-KR" sz="700" dirty="0"/>
          </a:p>
          <a:p>
            <a:r>
              <a:rPr lang="en-US" altLang="ko-KR" sz="700" dirty="0"/>
              <a:t>  00032	81 c4 cc 00 00</a:t>
            </a:r>
          </a:p>
          <a:p>
            <a:r>
              <a:rPr lang="en-US" altLang="ko-KR" sz="700" dirty="0"/>
              <a:t>	00		 add	 </a:t>
            </a:r>
            <a:r>
              <a:rPr lang="en-US" altLang="ko-KR" sz="700" dirty="0" err="1"/>
              <a:t>esp</a:t>
            </a:r>
            <a:r>
              <a:rPr lang="en-US" altLang="ko-KR" sz="700" dirty="0"/>
              <a:t>, 204		; 000000ccH</a:t>
            </a:r>
          </a:p>
          <a:p>
            <a:r>
              <a:rPr lang="en-US" altLang="ko-KR" sz="700" dirty="0"/>
              <a:t>  00038	3b </a:t>
            </a:r>
            <a:r>
              <a:rPr lang="en-US" altLang="ko-KR" sz="700" dirty="0" err="1"/>
              <a:t>ec</a:t>
            </a:r>
            <a:r>
              <a:rPr lang="en-US" altLang="ko-KR" sz="700" dirty="0"/>
              <a:t>		 </a:t>
            </a:r>
            <a:r>
              <a:rPr lang="en-US" altLang="ko-KR" sz="700" dirty="0" err="1"/>
              <a:t>cmp</a:t>
            </a:r>
            <a:r>
              <a:rPr lang="en-US" altLang="ko-KR" sz="700" dirty="0"/>
              <a:t>	 </a:t>
            </a:r>
            <a:r>
              <a:rPr lang="en-US" altLang="ko-KR" sz="700" dirty="0" err="1"/>
              <a:t>ebp</a:t>
            </a:r>
            <a:r>
              <a:rPr lang="en-US" altLang="ko-KR" sz="700" dirty="0"/>
              <a:t>, </a:t>
            </a:r>
            <a:r>
              <a:rPr lang="en-US" altLang="ko-KR" sz="700" dirty="0" err="1"/>
              <a:t>esp</a:t>
            </a:r>
            <a:endParaRPr lang="en-US" altLang="ko-KR" sz="700" dirty="0"/>
          </a:p>
          <a:p>
            <a:r>
              <a:rPr lang="en-US" altLang="ko-KR" sz="700" dirty="0"/>
              <a:t>  0003a	e8 00 00 00 00	 call	 __</a:t>
            </a:r>
            <a:r>
              <a:rPr lang="en-US" altLang="ko-KR" sz="700" dirty="0" err="1"/>
              <a:t>RTC_CheckEsp</a:t>
            </a:r>
            <a:endParaRPr lang="en-US" altLang="ko-KR" sz="700" dirty="0"/>
          </a:p>
          <a:p>
            <a:r>
              <a:rPr lang="en-US" altLang="ko-KR" sz="700" dirty="0"/>
              <a:t>  0003f	8b e5	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esp</a:t>
            </a:r>
            <a:r>
              <a:rPr lang="en-US" altLang="ko-KR" sz="700" dirty="0"/>
              <a:t>, </a:t>
            </a:r>
            <a:r>
              <a:rPr lang="en-US" altLang="ko-KR" sz="700" dirty="0" err="1"/>
              <a:t>ebp</a:t>
            </a:r>
            <a:endParaRPr lang="en-US" altLang="ko-KR" sz="700" dirty="0"/>
          </a:p>
          <a:p>
            <a:r>
              <a:rPr lang="en-US" altLang="ko-KR" sz="700" dirty="0"/>
              <a:t>  00041	5d		 pop	 </a:t>
            </a:r>
            <a:r>
              <a:rPr lang="en-US" altLang="ko-KR" sz="700" dirty="0" err="1"/>
              <a:t>ebp</a:t>
            </a:r>
            <a:endParaRPr lang="en-US" altLang="ko-KR" sz="700" dirty="0"/>
          </a:p>
          <a:p>
            <a:r>
              <a:rPr lang="en-US" altLang="ko-KR" sz="700" dirty="0"/>
              <a:t>  00042	c3		 ret	 0</a:t>
            </a:r>
          </a:p>
          <a:p>
            <a:r>
              <a:rPr lang="en-US" altLang="ko-KR" sz="700" dirty="0"/>
              <a:t>_main	ENDP</a:t>
            </a:r>
          </a:p>
          <a:p>
            <a:r>
              <a:rPr lang="en-US" altLang="ko-KR" sz="700" dirty="0"/>
              <a:t>; Function compile flags: /</a:t>
            </a:r>
            <a:r>
              <a:rPr lang="en-US" altLang="ko-KR" sz="700" dirty="0" err="1"/>
              <a:t>Odtp</a:t>
            </a:r>
            <a:r>
              <a:rPr lang="en-US" altLang="ko-KR" sz="700" dirty="0"/>
              <a:t> /</a:t>
            </a:r>
            <a:r>
              <a:rPr lang="en-US" altLang="ko-KR" sz="700" dirty="0" err="1"/>
              <a:t>RTCsu</a:t>
            </a:r>
            <a:r>
              <a:rPr lang="en-US" altLang="ko-KR" sz="700" dirty="0"/>
              <a:t> /ZI</a:t>
            </a:r>
          </a:p>
          <a:p>
            <a:r>
              <a:rPr lang="en-US" altLang="ko-KR" sz="700" dirty="0"/>
              <a:t>_TEXT	ENDS</a:t>
            </a:r>
            <a:endParaRPr lang="ko-KR" altLang="en-US" sz="7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4219" y="3935259"/>
            <a:ext cx="4389201" cy="11396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코딩면접 타입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기술면접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코딩을 포함한 프로그래밍에 대한 전반적인 기술 에 대한 문답형식의 면접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지식을 포함한 열정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커뮤니케이션 능력 판단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코딩면접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코딩인터뷰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종이나 화이트보드에 코딩을 </a:t>
            </a:r>
            <a:r>
              <a:rPr lang="ko-KR" altLang="en-US" dirty="0" err="1" smtClean="0"/>
              <a:t>하는식의</a:t>
            </a:r>
            <a:r>
              <a:rPr lang="ko-KR" altLang="en-US" dirty="0" smtClean="0"/>
              <a:t> 면접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지식을 포함한 열정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커뮤니케이션 능력 판단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기술면접보다는 코딩능력에 비중을 두어 확인함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Pseudocode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부분점수 가능</a:t>
            </a:r>
            <a:endParaRPr lang="en-US" altLang="ko-KR" dirty="0" smtClean="0"/>
          </a:p>
          <a:p>
            <a:r>
              <a:rPr lang="ko-KR" altLang="en-US" dirty="0" smtClean="0"/>
              <a:t>코딩테스트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온라인 코딩 테스트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온사이트</a:t>
            </a:r>
            <a:r>
              <a:rPr lang="ko-KR" altLang="en-US" dirty="0" smtClean="0"/>
              <a:t> 코딩 테스트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빠른 시간에 문제파악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제약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해결방법 도출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완벽한 코드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코드를 다 작성해도 테스트 케이스 통과 못하면 안됨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smtClean="0"/>
              <a:t>예외처리 중요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606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 smtClean="0"/>
              <a:t>기술면접을 위한 팁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기본지식 </a:t>
            </a:r>
            <a:endParaRPr lang="en-US" altLang="ko-KR" sz="2000" dirty="0"/>
          </a:p>
          <a:p>
            <a:pPr lvl="1"/>
            <a:r>
              <a:rPr lang="ko-KR" altLang="en-US" sz="1200" dirty="0" smtClean="0"/>
              <a:t>언어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데이터구조 알고리즘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네트워크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데이터베이스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소프트웨어공학</a:t>
            </a:r>
            <a:endParaRPr lang="en-US" altLang="ko-KR" sz="1200" dirty="0" smtClean="0"/>
          </a:p>
          <a:p>
            <a:r>
              <a:rPr lang="ko-KR" altLang="en-US" sz="2000" dirty="0" err="1" smtClean="0"/>
              <a:t>트랜드</a:t>
            </a:r>
            <a:endParaRPr lang="en-US" altLang="ko-KR" sz="2000" dirty="0"/>
          </a:p>
          <a:p>
            <a:pPr lvl="1"/>
            <a:r>
              <a:rPr lang="en-US" altLang="ko-KR" sz="1200" dirty="0"/>
              <a:t>AI – </a:t>
            </a:r>
            <a:r>
              <a:rPr lang="ko-KR" altLang="en-US" sz="1200" dirty="0" err="1"/>
              <a:t>딥러닝</a:t>
            </a:r>
            <a:endParaRPr lang="en-US" altLang="ko-KR" sz="1200" dirty="0"/>
          </a:p>
          <a:p>
            <a:pPr lvl="1"/>
            <a:r>
              <a:rPr lang="ko-KR" altLang="en-US" sz="1200" dirty="0" smtClean="0"/>
              <a:t>블록체인</a:t>
            </a:r>
            <a:endParaRPr lang="en-US" altLang="ko-KR" sz="1200" dirty="0" smtClean="0"/>
          </a:p>
          <a:p>
            <a:pPr lvl="1"/>
            <a:r>
              <a:rPr lang="ko-KR" altLang="en-US" sz="1200" dirty="0" err="1" smtClean="0"/>
              <a:t>클라우드</a:t>
            </a:r>
            <a:endParaRPr lang="ko-KR" altLang="en-US" sz="1200" dirty="0"/>
          </a:p>
          <a:p>
            <a:r>
              <a:rPr lang="ko-KR" altLang="en-US" sz="2000" dirty="0" smtClean="0"/>
              <a:t>지원회사분석</a:t>
            </a:r>
            <a:endParaRPr lang="en-US" altLang="ko-KR" sz="2000" dirty="0" smtClean="0"/>
          </a:p>
          <a:p>
            <a:pPr lvl="1"/>
            <a:r>
              <a:rPr lang="ko-KR" altLang="en-US" sz="1200" dirty="0"/>
              <a:t>지원회사에 대한 사전지식 조사</a:t>
            </a:r>
            <a:endParaRPr lang="en-US" altLang="ko-KR" sz="1200" dirty="0"/>
          </a:p>
          <a:p>
            <a:pPr lvl="1"/>
            <a:r>
              <a:rPr lang="ko-KR" altLang="en-US" sz="1200" dirty="0"/>
              <a:t>서비스 분석해서 필요한 기술 </a:t>
            </a:r>
            <a:r>
              <a:rPr lang="en-US" altLang="ko-KR" sz="1200" dirty="0"/>
              <a:t>/ </a:t>
            </a:r>
            <a:r>
              <a:rPr lang="ko-KR" altLang="en-US" sz="1200" dirty="0"/>
              <a:t>적용하고 싶은 기술 제안</a:t>
            </a:r>
            <a:r>
              <a:rPr lang="en-US" altLang="ko-KR" sz="1200" dirty="0"/>
              <a:t>. </a:t>
            </a:r>
          </a:p>
          <a:p>
            <a:r>
              <a:rPr lang="ko-KR" altLang="en-US" sz="2000" dirty="0" smtClean="0"/>
              <a:t>기술면접은 </a:t>
            </a:r>
            <a:r>
              <a:rPr lang="ko-KR" altLang="en-US" sz="2000" dirty="0" err="1"/>
              <a:t>솔직해야하고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열정적이여야</a:t>
            </a:r>
            <a:r>
              <a:rPr lang="ko-KR" altLang="en-US" sz="2000" dirty="0"/>
              <a:t> 한다</a:t>
            </a:r>
            <a:r>
              <a:rPr lang="en-US" altLang="ko-KR" sz="2000" dirty="0"/>
              <a:t>. </a:t>
            </a:r>
            <a:endParaRPr lang="en-US" altLang="ko-KR" sz="2000" dirty="0" smtClean="0"/>
          </a:p>
          <a:p>
            <a:pPr lvl="1"/>
            <a:r>
              <a:rPr lang="ko-KR" altLang="en-US" sz="1200" dirty="0"/>
              <a:t>떨어뜨리려고 기술면접을 </a:t>
            </a:r>
            <a:r>
              <a:rPr lang="ko-KR" altLang="en-US" sz="1200" dirty="0" err="1"/>
              <a:t>하는것이</a:t>
            </a:r>
            <a:r>
              <a:rPr lang="ko-KR" altLang="en-US" sz="1200" dirty="0"/>
              <a:t> 아니다</a:t>
            </a:r>
            <a:r>
              <a:rPr lang="en-US" altLang="ko-KR" sz="1200" dirty="0"/>
              <a:t>. </a:t>
            </a:r>
          </a:p>
          <a:p>
            <a:pPr lvl="1"/>
            <a:r>
              <a:rPr lang="ko-KR" altLang="en-US" sz="1200" dirty="0" err="1"/>
              <a:t>모르는것은</a:t>
            </a:r>
            <a:r>
              <a:rPr lang="ko-KR" altLang="en-US" sz="1200" dirty="0"/>
              <a:t> 마이너스가 아니다</a:t>
            </a:r>
            <a:r>
              <a:rPr lang="en-US" altLang="ko-KR" sz="1200" dirty="0"/>
              <a:t>. </a:t>
            </a:r>
          </a:p>
          <a:p>
            <a:pPr lvl="1"/>
            <a:r>
              <a:rPr lang="ko-KR" altLang="en-US" sz="1200" dirty="0"/>
              <a:t>몰라도 빨리 이해할 수 있는걸 보여주면 된다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 err="1"/>
              <a:t>모르는것을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아는척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하는것은</a:t>
            </a:r>
            <a:r>
              <a:rPr lang="ko-KR" altLang="en-US" sz="1200" dirty="0"/>
              <a:t> 마이너스</a:t>
            </a:r>
            <a:endParaRPr lang="en-US" altLang="ko-KR" sz="1200" dirty="0"/>
          </a:p>
          <a:p>
            <a:pPr lvl="1"/>
            <a:r>
              <a:rPr lang="ko-KR" altLang="en-US" sz="1200" dirty="0"/>
              <a:t>본인이 하지 </a:t>
            </a:r>
            <a:r>
              <a:rPr lang="ko-KR" altLang="en-US" sz="1200" dirty="0" err="1"/>
              <a:t>않은것을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한것처럼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하는것은</a:t>
            </a:r>
            <a:r>
              <a:rPr lang="ko-KR" altLang="en-US" sz="1200" dirty="0"/>
              <a:t> 마이너스</a:t>
            </a:r>
            <a:endParaRPr lang="en-US" altLang="ko-KR" sz="1200" dirty="0"/>
          </a:p>
          <a:p>
            <a:pPr lvl="1"/>
            <a:r>
              <a:rPr lang="ko-KR" altLang="en-US" sz="1200" dirty="0"/>
              <a:t>열정이 </a:t>
            </a:r>
            <a:r>
              <a:rPr lang="ko-KR" altLang="en-US" sz="1200" dirty="0" err="1"/>
              <a:t>없는것처럼</a:t>
            </a:r>
            <a:r>
              <a:rPr lang="ko-KR" altLang="en-US" sz="1200" dirty="0"/>
              <a:t> 느끼게 </a:t>
            </a:r>
            <a:r>
              <a:rPr lang="ko-KR" altLang="en-US" sz="1200" dirty="0" err="1"/>
              <a:t>하는것은</a:t>
            </a:r>
            <a:r>
              <a:rPr lang="ko-KR" altLang="en-US" sz="1200" dirty="0"/>
              <a:t> 마이너스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0125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그외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err="1" smtClean="0"/>
              <a:t>오픈소스나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인턴으로 프로젝트 참여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소프트웨어 </a:t>
            </a:r>
            <a:r>
              <a:rPr lang="ko-KR" altLang="en-US" sz="2000" dirty="0"/>
              <a:t>경진대회 </a:t>
            </a:r>
            <a:r>
              <a:rPr lang="en-US" altLang="ko-KR" sz="2000" dirty="0"/>
              <a:t>/ ACM-ICPC </a:t>
            </a:r>
            <a:r>
              <a:rPr lang="ko-KR" altLang="en-US" sz="2000" dirty="0"/>
              <a:t>참여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대외적인 활동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구글의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GDG </a:t>
            </a:r>
            <a:r>
              <a:rPr lang="ko-KR" altLang="en-US" sz="1600" dirty="0"/>
              <a:t>나 </a:t>
            </a:r>
            <a:r>
              <a:rPr lang="en-US" altLang="ko-KR" sz="1600" dirty="0" smtClean="0"/>
              <a:t>GDE</a:t>
            </a:r>
          </a:p>
          <a:p>
            <a:pPr lvl="1"/>
            <a:r>
              <a:rPr lang="en-US" altLang="ko-KR" sz="1600" dirty="0" smtClean="0"/>
              <a:t>MS</a:t>
            </a:r>
            <a:r>
              <a:rPr lang="ko-KR" altLang="en-US" sz="1600" dirty="0"/>
              <a:t>의 </a:t>
            </a:r>
            <a:r>
              <a:rPr lang="en-US" altLang="ko-KR" sz="1600" dirty="0"/>
              <a:t>MVP</a:t>
            </a:r>
          </a:p>
          <a:p>
            <a:r>
              <a:rPr lang="ko-KR" altLang="en-US" sz="2000" dirty="0" smtClean="0"/>
              <a:t>대내적인 활동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앱센터나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개발동아리 </a:t>
            </a:r>
            <a:r>
              <a:rPr lang="ko-KR" altLang="en-US" sz="1600" dirty="0" smtClean="0"/>
              <a:t>활동</a:t>
            </a:r>
            <a:endParaRPr lang="en-US" altLang="ko-KR" sz="1600" dirty="0" smtClean="0"/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개발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블로그</a:t>
            </a:r>
            <a:r>
              <a:rPr lang="ko-KR" altLang="en-US" sz="2000" dirty="0" smtClean="0">
                <a:solidFill>
                  <a:srgbClr val="FF0000"/>
                </a:solidFill>
              </a:rPr>
              <a:t> 운영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err="1" smtClean="0">
                <a:solidFill>
                  <a:srgbClr val="FF0000"/>
                </a:solidFill>
              </a:rPr>
              <a:t>GitHub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운영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97" y="2595385"/>
            <a:ext cx="5070821" cy="40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그외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hlinkClick r:id="rId3"/>
              </a:rPr>
              <a:t>인천 </a:t>
            </a:r>
            <a:r>
              <a:rPr lang="ko-KR" altLang="en-US" sz="2000" dirty="0" err="1" smtClean="0">
                <a:hlinkClick r:id="rId3"/>
              </a:rPr>
              <a:t>데브</a:t>
            </a:r>
            <a:endParaRPr lang="en-US" altLang="ko-KR" sz="2000" dirty="0" smtClean="0">
              <a:hlinkClick r:id="rId3"/>
            </a:endParaRPr>
          </a:p>
          <a:p>
            <a:pPr lvl="1"/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://incheon.devs.co.kr</a:t>
            </a:r>
            <a:r>
              <a:rPr lang="en-US" altLang="ko-KR" sz="1600" dirty="0" smtClean="0">
                <a:hlinkClick r:id="rId3"/>
              </a:rPr>
              <a:t>/</a:t>
            </a:r>
            <a:endParaRPr lang="en-US" altLang="ko-KR" sz="1600" dirty="0" smtClean="0"/>
          </a:p>
          <a:p>
            <a:r>
              <a:rPr lang="en-US" altLang="ko-KR" sz="2000" dirty="0" smtClean="0">
                <a:hlinkClick r:id="rId4"/>
              </a:rPr>
              <a:t>GDG</a:t>
            </a:r>
            <a:r>
              <a:rPr lang="ko-KR" altLang="en-US" sz="2000" dirty="0" smtClean="0">
                <a:hlinkClick r:id="rId4"/>
              </a:rPr>
              <a:t>송도</a:t>
            </a:r>
            <a:endParaRPr lang="en-US" altLang="ko-KR" sz="2000" dirty="0" smtClean="0">
              <a:hlinkClick r:id="rId4"/>
            </a:endParaRPr>
          </a:p>
          <a:p>
            <a:pPr lvl="1"/>
            <a:r>
              <a:rPr lang="en-US" altLang="ko-KR" sz="1600" dirty="0" smtClean="0">
                <a:hlinkClick r:id="rId4"/>
              </a:rPr>
              <a:t>https</a:t>
            </a:r>
            <a:r>
              <a:rPr lang="en-US" altLang="ko-KR" sz="1600" dirty="0">
                <a:hlinkClick r:id="rId4"/>
              </a:rPr>
              <a:t>://www.meetup.com/ko-KR/GDG-SongDo</a:t>
            </a:r>
            <a:r>
              <a:rPr lang="en-US" altLang="ko-KR" sz="1600" dirty="0" smtClean="0">
                <a:hlinkClick r:id="rId4"/>
              </a:rPr>
              <a:t>/</a:t>
            </a:r>
            <a:endParaRPr lang="en-US" altLang="ko-KR" sz="1600" dirty="0" smtClean="0"/>
          </a:p>
          <a:p>
            <a:r>
              <a:rPr lang="en-US" altLang="ko-KR" sz="2000" dirty="0" err="1" smtClean="0">
                <a:solidFill>
                  <a:srgbClr val="FF0000"/>
                </a:solidFill>
                <a:hlinkClick r:id="rId5"/>
              </a:rPr>
              <a:t>CivicHackers</a:t>
            </a:r>
            <a:endParaRPr lang="en-US" altLang="ko-KR" sz="2000" dirty="0" smtClean="0">
              <a:solidFill>
                <a:srgbClr val="FF0000"/>
              </a:solidFill>
              <a:hlinkClick r:id="rId5"/>
            </a:endParaRPr>
          </a:p>
          <a:p>
            <a:pPr lvl="1"/>
            <a:r>
              <a:rPr lang="en-US" altLang="ko-KR" sz="1600" dirty="0" smtClean="0">
                <a:solidFill>
                  <a:srgbClr val="FF0000"/>
                </a:solidFill>
                <a:hlinkClick r:id="rId5"/>
              </a:rPr>
              <a:t>https</a:t>
            </a:r>
            <a:r>
              <a:rPr lang="en-US" altLang="ko-KR" sz="1600" dirty="0">
                <a:solidFill>
                  <a:srgbClr val="FF0000"/>
                </a:solidFill>
                <a:hlinkClick r:id="rId5"/>
              </a:rPr>
              <a:t>://</a:t>
            </a:r>
            <a:r>
              <a:rPr lang="en-US" altLang="ko-KR" sz="1600" dirty="0" smtClean="0">
                <a:solidFill>
                  <a:srgbClr val="FF0000"/>
                </a:solidFill>
                <a:hlinkClick r:id="rId5"/>
              </a:rPr>
              <a:t>discord.gg/vC6SxhF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191" y="1600200"/>
            <a:ext cx="5757618" cy="45259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4803" y="750864"/>
            <a:ext cx="84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https://www.meetup.com/ko-KR/GDG-SongDo/events/262726909/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6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코딩테스트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알고리즘</a:t>
            </a:r>
            <a:endParaRPr lang="en-US" altLang="ko-KR" sz="2000" dirty="0" smtClean="0"/>
          </a:p>
          <a:p>
            <a:r>
              <a:rPr lang="ko-KR" altLang="en-US" sz="2000" dirty="0" smtClean="0"/>
              <a:t>문제해결능력</a:t>
            </a:r>
            <a:endParaRPr lang="en-US" altLang="ko-KR" sz="2000" dirty="0" smtClean="0"/>
          </a:p>
          <a:p>
            <a:r>
              <a:rPr lang="ko-KR" altLang="en-US" sz="2000" dirty="0" smtClean="0"/>
              <a:t>많은 문제 케이스 </a:t>
            </a:r>
            <a:r>
              <a:rPr lang="ko-KR" altLang="en-US" sz="2000" dirty="0" err="1" smtClean="0"/>
              <a:t>스터디</a:t>
            </a:r>
            <a:r>
              <a:rPr lang="ko-KR" altLang="en-US" sz="2000" dirty="0" smtClean="0"/>
              <a:t> 필요 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국내사이트</a:t>
            </a:r>
            <a:endParaRPr lang="en-US" altLang="ko-KR" sz="2000" dirty="0" smtClean="0"/>
          </a:p>
          <a:p>
            <a:pPr lvl="1"/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://www.algorithmlabs.co.kr</a:t>
            </a:r>
            <a:r>
              <a:rPr lang="en-US" altLang="ko-KR" sz="1600" dirty="0" smtClean="0">
                <a:hlinkClick r:id="rId3"/>
              </a:rPr>
              <a:t>/</a:t>
            </a: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알고리즘랩스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4"/>
              </a:rPr>
              <a:t>https</a:t>
            </a:r>
            <a:r>
              <a:rPr lang="en-US" altLang="ko-KR" sz="1600" dirty="0">
                <a:hlinkClick r:id="rId4"/>
              </a:rPr>
              <a:t>://programmers.co.kr/</a:t>
            </a:r>
            <a:r>
              <a:rPr lang="ko-KR" altLang="en-US" sz="1600" dirty="0"/>
              <a:t> 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프로그래머스</a:t>
            </a:r>
            <a:r>
              <a:rPr lang="ko-KR" altLang="en-US" sz="1600" dirty="0"/>
              <a:t> </a:t>
            </a:r>
          </a:p>
          <a:p>
            <a:pPr lvl="1"/>
            <a:r>
              <a:rPr lang="en-US" altLang="ko-KR" sz="1600" dirty="0" smtClean="0">
                <a:hlinkClick r:id="rId5"/>
              </a:rPr>
              <a:t>https</a:t>
            </a:r>
            <a:r>
              <a:rPr lang="en-US" altLang="ko-KR" sz="1600" dirty="0">
                <a:hlinkClick r:id="rId5"/>
              </a:rPr>
              <a:t>://www.oncoder.com/company/</a:t>
            </a:r>
            <a:r>
              <a:rPr lang="ko-KR" altLang="en-US" sz="1600" dirty="0"/>
              <a:t> 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온코더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6"/>
              </a:rPr>
              <a:t>http</a:t>
            </a:r>
            <a:r>
              <a:rPr lang="en-US" altLang="ko-KR" sz="1600" dirty="0">
                <a:hlinkClick r:id="rId6"/>
              </a:rPr>
              <a:t>://codingdojang.com</a:t>
            </a:r>
            <a:r>
              <a:rPr lang="en-US" altLang="ko-KR" sz="1600" dirty="0" smtClean="0">
                <a:hlinkClick r:id="rId6"/>
              </a:rPr>
              <a:t>/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코딩도장</a:t>
            </a:r>
            <a:endParaRPr lang="en-US" altLang="ko-KR" sz="1600" dirty="0"/>
          </a:p>
          <a:p>
            <a:pPr lvl="1"/>
            <a:r>
              <a:rPr lang="en-US" altLang="ko-KR" sz="1600" dirty="0" smtClean="0">
                <a:hlinkClick r:id="rId7"/>
              </a:rPr>
              <a:t>https</a:t>
            </a:r>
            <a:r>
              <a:rPr lang="en-US" altLang="ko-KR" sz="1600" dirty="0">
                <a:hlinkClick r:id="rId7"/>
              </a:rPr>
              <a:t>://www.acmicpc.net</a:t>
            </a:r>
            <a:r>
              <a:rPr lang="en-US" altLang="ko-KR" sz="1600" dirty="0" smtClean="0">
                <a:hlinkClick r:id="rId7"/>
              </a:rPr>
              <a:t>/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백준</a:t>
            </a:r>
            <a:endParaRPr lang="en-US" altLang="ko-KR" sz="1600" dirty="0" smtClean="0"/>
          </a:p>
          <a:p>
            <a:r>
              <a:rPr lang="ko-KR" altLang="en-US" sz="2000" dirty="0" smtClean="0"/>
              <a:t>국외사이트</a:t>
            </a:r>
            <a:endParaRPr lang="ko-KR" altLang="en-US" sz="2000" dirty="0"/>
          </a:p>
          <a:p>
            <a:pPr lvl="1"/>
            <a:r>
              <a:rPr lang="en-US" altLang="ko-KR" sz="1600" dirty="0" smtClean="0">
                <a:hlinkClick r:id="rId8"/>
              </a:rPr>
              <a:t>https</a:t>
            </a:r>
            <a:r>
              <a:rPr lang="en-US" altLang="ko-KR" sz="1600" dirty="0">
                <a:hlinkClick r:id="rId8"/>
              </a:rPr>
              <a:t>://www.codewars.com</a:t>
            </a:r>
            <a:r>
              <a:rPr lang="en-US" altLang="ko-KR" sz="1600" dirty="0" smtClean="0">
                <a:hlinkClick r:id="rId8"/>
              </a:rPr>
              <a:t>/</a:t>
            </a: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코드워즈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9"/>
              </a:rPr>
              <a:t>https</a:t>
            </a:r>
            <a:r>
              <a:rPr lang="en-US" altLang="ko-KR" sz="1600" dirty="0">
                <a:hlinkClick r:id="rId9"/>
              </a:rPr>
              <a:t>://www.codechef.com</a:t>
            </a:r>
            <a:r>
              <a:rPr lang="en-US" altLang="ko-KR" sz="1600" dirty="0" smtClean="0">
                <a:hlinkClick r:id="rId9"/>
              </a:rPr>
              <a:t>/</a:t>
            </a: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코드쉐프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10"/>
              </a:rPr>
              <a:t>https</a:t>
            </a:r>
            <a:r>
              <a:rPr lang="en-US" altLang="ko-KR" sz="1600" dirty="0">
                <a:hlinkClick r:id="rId10"/>
              </a:rPr>
              <a:t>://www.interviewcake.com</a:t>
            </a:r>
            <a:r>
              <a:rPr lang="en-US" altLang="ko-KR" sz="1600" dirty="0" smtClean="0">
                <a:hlinkClick r:id="rId10"/>
              </a:rPr>
              <a:t>/</a:t>
            </a:r>
            <a:r>
              <a:rPr lang="en-US" altLang="ko-KR" sz="1600" dirty="0" smtClean="0"/>
              <a:t>  - </a:t>
            </a:r>
            <a:r>
              <a:rPr lang="ko-KR" altLang="en-US" sz="1600" dirty="0" smtClean="0"/>
              <a:t>인터뷰케이크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11"/>
              </a:rPr>
              <a:t>https</a:t>
            </a:r>
            <a:r>
              <a:rPr lang="en-US" altLang="ko-KR" sz="1600" dirty="0">
                <a:hlinkClick r:id="rId11"/>
              </a:rPr>
              <a:t>://</a:t>
            </a:r>
            <a:r>
              <a:rPr lang="en-US" altLang="ko-KR" sz="1600" dirty="0" smtClean="0">
                <a:hlinkClick r:id="rId11"/>
              </a:rPr>
              <a:t>projecteuler.net/about</a:t>
            </a: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프로젝트오일러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12"/>
              </a:rPr>
              <a:t>https</a:t>
            </a:r>
            <a:r>
              <a:rPr lang="en-US" altLang="ko-KR" sz="1600" dirty="0">
                <a:hlinkClick r:id="rId12"/>
              </a:rPr>
              <a:t>://leetcode.com</a:t>
            </a:r>
            <a:r>
              <a:rPr lang="en-US" altLang="ko-KR" sz="1600" dirty="0" smtClean="0">
                <a:hlinkClick r:id="rId12"/>
              </a:rPr>
              <a:t>/</a:t>
            </a:r>
            <a:r>
              <a:rPr lang="en-US" altLang="ko-KR" sz="1600" dirty="0" smtClean="0"/>
              <a:t>  - </a:t>
            </a:r>
            <a:r>
              <a:rPr lang="ko-KR" altLang="en-US" sz="1600" dirty="0" err="1" smtClean="0"/>
              <a:t>리트코드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76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기타 </a:t>
            </a:r>
            <a:r>
              <a:rPr lang="ko-KR" altLang="en-US" sz="2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레퍼런스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책</a:t>
            </a:r>
            <a:endParaRPr lang="en-US" altLang="ko-KR" sz="2000" dirty="0"/>
          </a:p>
          <a:p>
            <a:pPr lvl="1"/>
            <a:r>
              <a:rPr lang="ko-KR" altLang="en-US" sz="1600" dirty="0" smtClean="0"/>
              <a:t>알고리즘 </a:t>
            </a:r>
            <a:r>
              <a:rPr lang="ko-KR" altLang="en-US" sz="1600" dirty="0"/>
              <a:t>문제 해결 전략 세트 </a:t>
            </a:r>
            <a:r>
              <a:rPr lang="en-US" altLang="ko-KR" sz="1600" dirty="0"/>
              <a:t>- </a:t>
            </a:r>
            <a:r>
              <a:rPr lang="en-US" altLang="ko-KR" sz="1600" dirty="0">
                <a:hlinkClick r:id="rId3"/>
              </a:rPr>
              <a:t>http://</a:t>
            </a:r>
            <a:r>
              <a:rPr lang="en-US" altLang="ko-KR" sz="1600" dirty="0" smtClean="0">
                <a:hlinkClick r:id="rId3"/>
              </a:rPr>
              <a:t>www.kyobobook.co.kr/product/detailViewKor.laf?barcode=9788966260546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코딩 </a:t>
            </a:r>
            <a:r>
              <a:rPr lang="ko-KR" altLang="en-US" sz="1600" dirty="0"/>
              <a:t>인터뷰 완전 분석 </a:t>
            </a:r>
            <a:r>
              <a:rPr lang="en-US" altLang="ko-KR" sz="1600" dirty="0"/>
              <a:t>- </a:t>
            </a:r>
            <a:r>
              <a:rPr lang="en-US" altLang="ko-KR" sz="1600" dirty="0">
                <a:hlinkClick r:id="rId4"/>
              </a:rPr>
              <a:t>http://www.kyobobook.co.kr/product/detailViewKor.laf?ejkGb=KOR&amp;mallGb=KOR&amp;barcode=9788966263080&amp;orderClick=LAG&amp;Kc</a:t>
            </a:r>
            <a:r>
              <a:rPr lang="en-US" altLang="ko-KR" sz="1600" dirty="0" smtClean="0">
                <a:hlinkClick r:id="rId4"/>
              </a:rPr>
              <a:t>=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알고리즘 </a:t>
            </a:r>
            <a:r>
              <a:rPr lang="ko-KR" altLang="en-US" sz="1600" dirty="0"/>
              <a:t>트레이닝 </a:t>
            </a:r>
            <a:r>
              <a:rPr lang="en-US" altLang="ko-KR" sz="1600" dirty="0"/>
              <a:t>- </a:t>
            </a:r>
            <a:r>
              <a:rPr lang="en-US" altLang="ko-KR" sz="1600" dirty="0">
                <a:hlinkClick r:id="rId5"/>
              </a:rPr>
              <a:t>http://www.kyobobook.co.kr/product/detailViewKor.laf?ejkGb=KOR&amp;mallGb=KOR&amp;barcode=9788966264001&amp;orderClick=LEA&amp;Kc</a:t>
            </a:r>
            <a:r>
              <a:rPr lang="en-US" altLang="ko-KR" sz="1600" dirty="0" smtClean="0">
                <a:hlinkClick r:id="rId5"/>
              </a:rPr>
              <a:t>=</a:t>
            </a:r>
            <a:endParaRPr lang="en-US" altLang="ko-KR" sz="1600" dirty="0" smtClean="0"/>
          </a:p>
          <a:p>
            <a:pPr lvl="1"/>
            <a:endParaRPr lang="ko-KR" altLang="en-US" sz="1600" dirty="0"/>
          </a:p>
          <a:p>
            <a:r>
              <a:rPr lang="ko-KR" altLang="en-US" sz="2000" dirty="0" smtClean="0"/>
              <a:t>온라인 강의</a:t>
            </a:r>
            <a:r>
              <a:rPr lang="ko-KR" altLang="en-US" sz="2000" dirty="0"/>
              <a:t> </a:t>
            </a:r>
            <a:endParaRPr lang="en-US" altLang="ko-KR" sz="2000" dirty="0" smtClean="0"/>
          </a:p>
          <a:p>
            <a:pPr lvl="1"/>
            <a:r>
              <a:rPr lang="en-US" altLang="ko-KR" sz="1600" dirty="0" smtClean="0">
                <a:hlinkClick r:id="rId6"/>
              </a:rPr>
              <a:t>https</a:t>
            </a:r>
            <a:r>
              <a:rPr lang="en-US" altLang="ko-KR" sz="1600" dirty="0">
                <a:hlinkClick r:id="rId6"/>
              </a:rPr>
              <a:t>://www.inflearn.com/course/%EC%BD%94%EB%94%A9-%EC%9D%B8%ED%84%B0%EB%B7%B0/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7"/>
              </a:rPr>
              <a:t>https</a:t>
            </a:r>
            <a:r>
              <a:rPr lang="en-US" altLang="ko-KR" sz="1600" dirty="0">
                <a:hlinkClick r:id="rId7"/>
              </a:rPr>
              <a:t>://</a:t>
            </a:r>
            <a:r>
              <a:rPr lang="en-US" altLang="ko-KR" sz="1600" dirty="0" smtClean="0">
                <a:hlinkClick r:id="rId7"/>
              </a:rPr>
              <a:t>www.digitalculture.or.kr/koi/StudyOnline.do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2400" dirty="0"/>
              <a:t/>
            </a:r>
            <a:br>
              <a:rPr lang="ko-KR" altLang="en-US" sz="24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63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#1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800" dirty="0" smtClean="0"/>
              <a:t>강사소개 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백지훈 인천대 컴퓨터공학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전자계산학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95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학번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현 </a:t>
            </a:r>
            <a:r>
              <a:rPr lang="ko-KR" altLang="en-US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모베란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대표이사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http://www.moberan.com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</a:t>
            </a:r>
          </a:p>
          <a:p>
            <a:pPr marL="400050" lvl="1" indent="180975"/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Email : jhbaik@moberan.com</a:t>
            </a:r>
            <a:endParaRPr lang="en-US" altLang="ko-KR" sz="1800" dirty="0" smtClean="0"/>
          </a:p>
          <a:p>
            <a:pPr marL="0" indent="180975"/>
            <a:r>
              <a:rPr lang="ko-KR" altLang="en-US" sz="1800" dirty="0" smtClean="0"/>
              <a:t>강의 </a:t>
            </a:r>
            <a:endParaRPr lang="en-US" altLang="ko-KR" sz="1800" dirty="0" smtClean="0"/>
          </a:p>
          <a:p>
            <a:pPr marL="400050" lvl="1" indent="180975"/>
            <a:r>
              <a:rPr lang="en-US" altLang="ko-KR" sz="1400" dirty="0" smtClean="0"/>
              <a:t>2019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07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01 ~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12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(2</a:t>
            </a:r>
            <a:r>
              <a:rPr lang="ko-KR" altLang="en-US" sz="1400" dirty="0" smtClean="0"/>
              <a:t>주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일간</a:t>
            </a:r>
            <a:r>
              <a:rPr lang="en-US" altLang="ko-KR" sz="1400" dirty="0" smtClean="0"/>
              <a:t>)</a:t>
            </a:r>
          </a:p>
          <a:p>
            <a:pPr marL="400050" lvl="1" indent="180975"/>
            <a:r>
              <a:rPr lang="en-US" altLang="ko-KR" sz="1400" dirty="0" smtClean="0"/>
              <a:t>10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~12</a:t>
            </a:r>
            <a:r>
              <a:rPr lang="ko-KR" altLang="en-US" sz="1400" dirty="0" smtClean="0"/>
              <a:t>시 </a:t>
            </a:r>
            <a:endParaRPr lang="en-US" altLang="ko-KR" sz="1400" dirty="0" smtClean="0"/>
          </a:p>
          <a:p>
            <a:pPr marL="400050" lvl="1" indent="180975"/>
            <a:r>
              <a:rPr lang="ko-KR" altLang="en-US" sz="1400" dirty="0"/>
              <a:t>취업대비 코딩 테스트 실습</a:t>
            </a:r>
            <a:endParaRPr lang="en-US" altLang="ko-KR" sz="1400" dirty="0" smtClean="0"/>
          </a:p>
          <a:p>
            <a:pPr marL="0" indent="180975"/>
            <a:r>
              <a:rPr lang="ko-KR" altLang="en-US" sz="1800" dirty="0" smtClean="0"/>
              <a:t>목표 </a:t>
            </a:r>
            <a:endParaRPr lang="en-US" altLang="ko-KR" sz="1800" dirty="0"/>
          </a:p>
          <a:p>
            <a:pPr marL="400050" lvl="1" indent="180975"/>
            <a:r>
              <a:rPr lang="ko-KR" altLang="en-US" sz="1400" dirty="0" smtClean="0"/>
              <a:t>프로그래밍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코딩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이란</a:t>
            </a:r>
            <a:endParaRPr lang="en-US" altLang="ko-KR" sz="1400" dirty="0" smtClean="0"/>
          </a:p>
          <a:p>
            <a:pPr marL="400050" lvl="1" indent="180975"/>
            <a:r>
              <a:rPr lang="ko-KR" altLang="en-US" sz="1400" dirty="0" smtClean="0"/>
              <a:t>취업 코딩 면접 준비</a:t>
            </a:r>
            <a:endParaRPr lang="en-US" altLang="ko-KR" sz="1400" dirty="0" smtClean="0"/>
          </a:p>
          <a:p>
            <a:pPr marL="400050" lvl="1" indent="180975"/>
            <a:r>
              <a:rPr lang="ko-KR" altLang="en-US" sz="1400" dirty="0" smtClean="0"/>
              <a:t>면접관 입장에서의 코딩 면접 </a:t>
            </a:r>
            <a:endParaRPr lang="en-US" altLang="ko-KR" sz="1400" dirty="0" smtClean="0"/>
          </a:p>
          <a:p>
            <a:pPr marL="400050" lvl="1" indent="180975"/>
            <a:r>
              <a:rPr lang="ko-KR" altLang="en-US" sz="1400" dirty="0" smtClean="0"/>
              <a:t>데이터구조</a:t>
            </a:r>
            <a:endParaRPr lang="en-US" altLang="ko-KR" sz="1400" dirty="0" smtClean="0"/>
          </a:p>
          <a:p>
            <a:pPr marL="400050" lvl="1" indent="180975"/>
            <a:r>
              <a:rPr lang="ko-KR" altLang="en-US" sz="1400" dirty="0" smtClean="0"/>
              <a:t>알고리즘</a:t>
            </a:r>
            <a:endParaRPr lang="en-US" altLang="ko-KR" sz="1400" dirty="0" smtClean="0"/>
          </a:p>
          <a:p>
            <a:pPr marL="400050" lvl="1" indent="180975"/>
            <a:r>
              <a:rPr lang="ko-KR" altLang="en-US" sz="1400" dirty="0" smtClean="0"/>
              <a:t>문제풀이</a:t>
            </a:r>
            <a:endParaRPr lang="en-US" altLang="ko-KR" sz="1400" dirty="0" smtClean="0"/>
          </a:p>
          <a:p>
            <a:pPr marL="0" indent="180975"/>
            <a:r>
              <a:rPr lang="ko-KR" altLang="en-US" sz="1800" dirty="0" smtClean="0"/>
              <a:t>필요사항 </a:t>
            </a:r>
            <a:endParaRPr lang="en-US" altLang="ko-KR" sz="1400" dirty="0" smtClean="0"/>
          </a:p>
          <a:p>
            <a:pPr marL="400050" lvl="1" indent="180975"/>
            <a:r>
              <a:rPr lang="en-US" altLang="ko-KR" sz="1400" dirty="0" smtClean="0"/>
              <a:t>C++ </a:t>
            </a:r>
            <a:r>
              <a:rPr lang="ko-KR" altLang="en-US" sz="1400" dirty="0" smtClean="0"/>
              <a:t>문법 </a:t>
            </a:r>
            <a:endParaRPr lang="en-US" altLang="ko-KR" sz="1400" dirty="0" smtClean="0"/>
          </a:p>
          <a:p>
            <a:pPr marL="0" indent="180975"/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321" y="1315995"/>
            <a:ext cx="7092830" cy="45259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5051383"/>
            <a:ext cx="35052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03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알고리즘 복잡도에 대해서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시간복잡도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수행시간에 대한 평가 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영향을 가장 많이 주는 항목 기준으로 산출</a:t>
            </a:r>
            <a:endParaRPr lang="ko-KR" altLang="en-US" sz="1600" dirty="0"/>
          </a:p>
          <a:p>
            <a:r>
              <a:rPr lang="ko-KR" altLang="en-US" sz="2000" dirty="0" smtClean="0"/>
              <a:t>공간복잡도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메모리 사용량에 대한 평가</a:t>
            </a:r>
            <a:endParaRPr lang="en-US" altLang="ko-KR" sz="1600" dirty="0" smtClean="0"/>
          </a:p>
          <a:p>
            <a:r>
              <a:rPr lang="ko-KR" altLang="en-US" sz="2000" dirty="0" smtClean="0"/>
              <a:t>일반적으로 시간복잡도와 공간복잡도는 반비례 경향 </a:t>
            </a:r>
            <a:endParaRPr lang="en-US" altLang="ko-KR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/>
              <a:t>Big-O Notation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98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알고리즘 복잡도에 대해서</a:t>
            </a:r>
          </a:p>
        </p:txBody>
      </p:sp>
      <p:pic>
        <p:nvPicPr>
          <p:cNvPr id="7" name="Picture 2" descr="https://joshuajangblog.files.wordpress.com/2016/09/1.jpg?w=6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0" y="1174520"/>
            <a:ext cx="4490003" cy="337102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0" y="4647876"/>
            <a:ext cx="6829425" cy="2143125"/>
          </a:xfrm>
          <a:prstGeom prst="rect">
            <a:avLst/>
          </a:prstGeom>
        </p:spPr>
      </p:pic>
      <p:pic>
        <p:nvPicPr>
          <p:cNvPr id="11" name="Picture 4" descr="ìê³ ë¦¬ì¦ ë³µì¡ë ê·¸ëí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170" y="1174520"/>
            <a:ext cx="4006633" cy="33710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4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6241"/>
            <a:ext cx="8229600" cy="5569023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배열</a:t>
            </a:r>
            <a:endParaRPr lang="en-US" altLang="ko-KR" sz="1600" dirty="0" smtClean="0"/>
          </a:p>
          <a:p>
            <a:pPr marL="742950" lvl="2" indent="-342900"/>
            <a:r>
              <a:rPr lang="ko-KR" altLang="en-US" sz="1200" dirty="0"/>
              <a:t>연속된 메모리</a:t>
            </a:r>
            <a:endParaRPr lang="en-US" altLang="ko-KR" sz="1200" dirty="0"/>
          </a:p>
          <a:p>
            <a:pPr marL="742950" lvl="2" indent="-342900"/>
            <a:r>
              <a:rPr lang="en-US" altLang="ko-KR" sz="1200" dirty="0"/>
              <a:t>Vector</a:t>
            </a:r>
          </a:p>
          <a:p>
            <a:pPr marL="742950" lvl="2" indent="-342900"/>
            <a:r>
              <a:rPr lang="en-US" altLang="ko-KR" sz="1200" dirty="0"/>
              <a:t>Array</a:t>
            </a:r>
            <a:endParaRPr lang="ko-KR" altLang="en-US" sz="1200" dirty="0"/>
          </a:p>
          <a:p>
            <a:r>
              <a:rPr lang="ko-KR" altLang="en-US" sz="1600" dirty="0" err="1"/>
              <a:t>링크트리스트</a:t>
            </a:r>
            <a:endParaRPr lang="en-US" altLang="ko-KR" sz="1600" dirty="0"/>
          </a:p>
          <a:p>
            <a:pPr marL="742950" lvl="2" indent="-342900"/>
            <a:r>
              <a:rPr lang="ko-KR" altLang="en-US" sz="1200" dirty="0" smtClean="0"/>
              <a:t>다음 </a:t>
            </a:r>
            <a:r>
              <a:rPr lang="ko-KR" altLang="en-US" sz="1200" dirty="0" err="1" smtClean="0"/>
              <a:t>노드를</a:t>
            </a:r>
            <a:r>
              <a:rPr lang="ko-KR" altLang="en-US" sz="1200" dirty="0" smtClean="0"/>
              <a:t> 찾을 수 있는 포인터를 가짐</a:t>
            </a:r>
            <a:r>
              <a:rPr lang="en-US" altLang="ko-KR" sz="1200" dirty="0" smtClean="0"/>
              <a:t>.</a:t>
            </a:r>
          </a:p>
          <a:p>
            <a:pPr marL="742950" lvl="2" indent="-342900"/>
            <a:r>
              <a:rPr lang="ko-KR" altLang="en-US" sz="1200" dirty="0" smtClean="0"/>
              <a:t>이전 </a:t>
            </a:r>
            <a:r>
              <a:rPr lang="ko-KR" altLang="en-US" sz="1200" dirty="0" err="1" smtClean="0"/>
              <a:t>노드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더블링크트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혹은 </a:t>
            </a:r>
            <a:r>
              <a:rPr lang="ko-KR" altLang="en-US" sz="1200" dirty="0" err="1" smtClean="0"/>
              <a:t>여러노드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(Tree, Graph) </a:t>
            </a:r>
            <a:r>
              <a:rPr lang="ko-KR" altLang="en-US" sz="1200" dirty="0" smtClean="0"/>
              <a:t>포인터를 가지도록 확장</a:t>
            </a:r>
            <a:r>
              <a:rPr lang="en-US" altLang="ko-KR" sz="1200" dirty="0" smtClean="0"/>
              <a:t>. </a:t>
            </a:r>
          </a:p>
          <a:p>
            <a:pPr marL="742950" lvl="2" indent="-342900"/>
            <a:r>
              <a:rPr lang="en-US" altLang="ko-KR" sz="1200" dirty="0" smtClean="0"/>
              <a:t>List</a:t>
            </a:r>
            <a:endParaRPr lang="en-US" altLang="ko-KR" sz="1200" dirty="0"/>
          </a:p>
          <a:p>
            <a:r>
              <a:rPr lang="ko-KR" altLang="en-US" sz="1600" dirty="0" err="1"/>
              <a:t>스택</a:t>
            </a:r>
            <a:endParaRPr lang="en-US" altLang="ko-KR" sz="1600" dirty="0"/>
          </a:p>
          <a:p>
            <a:pPr marL="742950" lvl="2" indent="-342900"/>
            <a:r>
              <a:rPr lang="en-US" altLang="ko-KR" sz="1200" dirty="0" smtClean="0"/>
              <a:t>LIFO (Last In First Out) </a:t>
            </a:r>
            <a:r>
              <a:rPr lang="ko-KR" altLang="en-US" sz="1200" dirty="0" err="1" smtClean="0"/>
              <a:t>후입선출</a:t>
            </a:r>
            <a:endParaRPr lang="ko-KR" altLang="en-US" sz="1200" dirty="0"/>
          </a:p>
          <a:p>
            <a:r>
              <a:rPr lang="ko-KR" altLang="en-US" sz="1600" dirty="0"/>
              <a:t>큐</a:t>
            </a:r>
            <a:endParaRPr lang="en-US" altLang="ko-KR" sz="1600" dirty="0"/>
          </a:p>
          <a:p>
            <a:pPr marL="742950" lvl="2" indent="-342900"/>
            <a:r>
              <a:rPr lang="en-US" altLang="ko-KR" sz="1200" dirty="0" smtClean="0"/>
              <a:t>FIFO (First In First Out) </a:t>
            </a:r>
            <a:r>
              <a:rPr lang="ko-KR" altLang="en-US" sz="1200" dirty="0" smtClean="0"/>
              <a:t>선입선출</a:t>
            </a:r>
            <a:endParaRPr lang="ko-KR" altLang="en-US" sz="1200" dirty="0"/>
          </a:p>
          <a:p>
            <a:r>
              <a:rPr lang="ko-KR" altLang="en-US" sz="1600" dirty="0"/>
              <a:t>트리</a:t>
            </a:r>
            <a:endParaRPr lang="en-US" altLang="ko-KR" sz="1600" dirty="0"/>
          </a:p>
          <a:p>
            <a:pPr marL="742950" lvl="2" indent="-342900"/>
            <a:r>
              <a:rPr lang="en-US" altLang="ko-KR" sz="1200" dirty="0" smtClean="0"/>
              <a:t>BST (</a:t>
            </a:r>
            <a:r>
              <a:rPr lang="ko-KR" altLang="en-US" sz="1200" dirty="0" smtClean="0"/>
              <a:t>바이너리 </a:t>
            </a:r>
            <a:r>
              <a:rPr lang="ko-KR" altLang="en-US" sz="1200" dirty="0" err="1" smtClean="0"/>
              <a:t>서치</a:t>
            </a:r>
            <a:r>
              <a:rPr lang="ko-KR" altLang="en-US" sz="1200" dirty="0" smtClean="0"/>
              <a:t> 트리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marL="742950" lvl="2" indent="-342900"/>
            <a:r>
              <a:rPr lang="ko-KR" altLang="en-US" sz="1200" dirty="0" err="1"/>
              <a:t>레드</a:t>
            </a:r>
            <a:r>
              <a:rPr lang="en-US" altLang="ko-KR" sz="1200" dirty="0"/>
              <a:t>-</a:t>
            </a:r>
            <a:r>
              <a:rPr lang="ko-KR" altLang="en-US" sz="1200" dirty="0"/>
              <a:t>블랙 </a:t>
            </a:r>
            <a:r>
              <a:rPr lang="ko-KR" altLang="en-US" sz="1200" dirty="0" smtClean="0"/>
              <a:t>트리 </a:t>
            </a:r>
            <a:endParaRPr lang="en-US" altLang="ko-KR" sz="1200" dirty="0" smtClean="0"/>
          </a:p>
          <a:p>
            <a:pPr marL="742950" lvl="2" indent="-342900"/>
            <a:r>
              <a:rPr lang="en-US" altLang="ko-KR" sz="1200" dirty="0" smtClean="0"/>
              <a:t>Map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TreeMap</a:t>
            </a:r>
            <a:r>
              <a:rPr lang="en-US" altLang="ko-KR" sz="1200" dirty="0" smtClean="0"/>
              <a:t>)</a:t>
            </a:r>
          </a:p>
          <a:p>
            <a:pPr marL="742950" lvl="2" indent="-342900"/>
            <a:r>
              <a:rPr lang="ko-KR" altLang="en-US" sz="1200" dirty="0" smtClean="0"/>
              <a:t>정렬됨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600" dirty="0" err="1" smtClean="0"/>
              <a:t>Hashtable</a:t>
            </a:r>
            <a:endParaRPr lang="en-US" altLang="ko-KR" sz="1600" dirty="0" smtClean="0"/>
          </a:p>
          <a:p>
            <a:pPr marL="742950" lvl="2" indent="-342900"/>
            <a:r>
              <a:rPr lang="ko-KR" altLang="en-US" sz="1200" dirty="0" err="1" smtClean="0"/>
              <a:t>해쉬함수</a:t>
            </a:r>
            <a:r>
              <a:rPr lang="ko-KR" altLang="en-US" sz="1200" dirty="0" smtClean="0"/>
              <a:t> 필요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해쉬충돌</a:t>
            </a:r>
            <a:r>
              <a:rPr lang="ko-KR" altLang="en-US" sz="1200" dirty="0" smtClean="0"/>
              <a:t> 전략 필요</a:t>
            </a:r>
            <a:endParaRPr lang="en-US" altLang="ko-KR" sz="1200" dirty="0" smtClean="0"/>
          </a:p>
          <a:p>
            <a:pPr marL="742950" lvl="2" indent="-342900"/>
            <a:r>
              <a:rPr lang="en-US" altLang="ko-KR" sz="1200" dirty="0" err="1" smtClean="0"/>
              <a:t>HashMap</a:t>
            </a:r>
            <a:endParaRPr lang="en-US" altLang="ko-KR" sz="1200" dirty="0"/>
          </a:p>
          <a:p>
            <a:pPr marL="742950" lvl="2" indent="-342900"/>
            <a:r>
              <a:rPr lang="ko-KR" altLang="en-US" sz="1200" dirty="0" smtClean="0"/>
              <a:t>정렬되지 않음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792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/>
              <a:t>자료구조의 시간복잡도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40" y="1433318"/>
            <a:ext cx="77343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정렬과 탐색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en-US" altLang="ko-KR" sz="1600" dirty="0" smtClean="0"/>
              <a:t>bubble </a:t>
            </a:r>
            <a:r>
              <a:rPr lang="en-US" altLang="ko-KR" sz="1600" dirty="0"/>
              <a:t>sort</a:t>
            </a:r>
          </a:p>
          <a:p>
            <a:r>
              <a:rPr lang="en-US" altLang="ko-KR" sz="1600" dirty="0" smtClean="0"/>
              <a:t>selection </a:t>
            </a:r>
            <a:r>
              <a:rPr lang="en-US" altLang="ko-KR" sz="1600" dirty="0"/>
              <a:t>sort</a:t>
            </a:r>
          </a:p>
          <a:p>
            <a:r>
              <a:rPr lang="en-US" altLang="ko-KR" sz="1600" dirty="0" smtClean="0"/>
              <a:t>insertion </a:t>
            </a:r>
            <a:r>
              <a:rPr lang="en-US" altLang="ko-KR" sz="1600" dirty="0"/>
              <a:t>sort</a:t>
            </a:r>
          </a:p>
          <a:p>
            <a:r>
              <a:rPr lang="en-US" altLang="ko-KR" sz="1600" dirty="0" smtClean="0"/>
              <a:t>merge </a:t>
            </a:r>
            <a:r>
              <a:rPr lang="en-US" altLang="ko-KR" sz="1600" dirty="0"/>
              <a:t>sort</a:t>
            </a:r>
          </a:p>
          <a:p>
            <a:r>
              <a:rPr lang="en-US" altLang="ko-KR" sz="1600" dirty="0" smtClean="0"/>
              <a:t>quick </a:t>
            </a:r>
            <a:r>
              <a:rPr lang="en-US" altLang="ko-KR" sz="1600" dirty="0"/>
              <a:t>sort</a:t>
            </a:r>
          </a:p>
          <a:p>
            <a:r>
              <a:rPr lang="en-US" altLang="ko-KR" sz="1600" dirty="0" smtClean="0"/>
              <a:t>Heap sort</a:t>
            </a:r>
          </a:p>
          <a:p>
            <a:r>
              <a:rPr lang="en-US" altLang="ko-KR" sz="1600" dirty="0" smtClean="0"/>
              <a:t>Bucket sort – O(</a:t>
            </a:r>
            <a:r>
              <a:rPr lang="en-US" altLang="ko-KR" sz="1600" dirty="0" err="1" smtClean="0"/>
              <a:t>n+k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Radix sort – O(</a:t>
            </a:r>
            <a:r>
              <a:rPr lang="en-US" altLang="ko-KR" sz="1600" dirty="0" err="1" smtClean="0"/>
              <a:t>nk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4" name="직사각형 3"/>
          <p:cNvSpPr/>
          <p:nvPr/>
        </p:nvSpPr>
        <p:spPr>
          <a:xfrm>
            <a:off x="4791206" y="1360558"/>
            <a:ext cx="4572000" cy="10833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Binary search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tree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Red-Black Tree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DFS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(Depth First Search)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BFS (Breadth First Search)</a:t>
            </a:r>
          </a:p>
        </p:txBody>
      </p:sp>
    </p:spTree>
    <p:extLst>
      <p:ext uri="{BB962C8B-B14F-4D97-AF65-F5344CB8AC3E}">
        <p14:creationId xmlns:p14="http://schemas.microsoft.com/office/powerpoint/2010/main" val="91503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/>
              <a:t>정렬의 시간복잡도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1438275"/>
            <a:ext cx="75914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기타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비트연산</a:t>
            </a:r>
            <a:endParaRPr lang="ko-KR" altLang="en-US" sz="2000" dirty="0"/>
          </a:p>
          <a:p>
            <a:r>
              <a:rPr lang="ko-KR" altLang="en-US" sz="2000" dirty="0" smtClean="0"/>
              <a:t>문자열 </a:t>
            </a:r>
            <a:r>
              <a:rPr lang="ko-KR" altLang="en-US" sz="2000" dirty="0"/>
              <a:t>뒤집기</a:t>
            </a:r>
            <a:r>
              <a:rPr lang="en-US" altLang="ko-KR" sz="2000" dirty="0"/>
              <a:t>/</a:t>
            </a:r>
            <a:r>
              <a:rPr lang="ko-KR" altLang="en-US" sz="2000" dirty="0" err="1"/>
              <a:t>단어수찾기</a:t>
            </a:r>
            <a:endParaRPr lang="ko-KR" altLang="en-US" sz="2000" dirty="0"/>
          </a:p>
          <a:p>
            <a:r>
              <a:rPr lang="ko-KR" altLang="en-US" sz="2000" dirty="0" smtClean="0"/>
              <a:t>최단경로검색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다익스트라</a:t>
            </a:r>
            <a:r>
              <a:rPr lang="ko-KR" altLang="en-US" sz="2000" dirty="0"/>
              <a:t> 알고리즘</a:t>
            </a:r>
          </a:p>
          <a:p>
            <a:r>
              <a:rPr lang="ko-KR" altLang="en-US" sz="2000" dirty="0" smtClean="0"/>
              <a:t>순열 </a:t>
            </a:r>
            <a:r>
              <a:rPr lang="ko-KR" altLang="en-US" sz="2000" dirty="0"/>
              <a:t>알고리즘</a:t>
            </a:r>
          </a:p>
          <a:p>
            <a:r>
              <a:rPr lang="ko-KR" altLang="en-US" sz="2000" dirty="0" smtClean="0"/>
              <a:t>하노이타워</a:t>
            </a:r>
            <a:endParaRPr lang="ko-KR" altLang="en-US" sz="2000" dirty="0"/>
          </a:p>
          <a:p>
            <a:r>
              <a:rPr lang="ko-KR" altLang="en-US" sz="2000" dirty="0" smtClean="0"/>
              <a:t>피보나치</a:t>
            </a:r>
            <a:endParaRPr lang="ko-KR" altLang="en-US" sz="2000" dirty="0"/>
          </a:p>
          <a:p>
            <a:r>
              <a:rPr lang="ko-KR" altLang="en-US" sz="2000" dirty="0" smtClean="0"/>
              <a:t>개미수열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51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사례탐구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이진 탐색 트리 에서 중위순회를 하는 반복자</a:t>
            </a:r>
            <a:r>
              <a:rPr lang="en-US" altLang="ko-KR" sz="2000" dirty="0"/>
              <a:t>(iterator)</a:t>
            </a:r>
            <a:r>
              <a:rPr lang="ko-KR" altLang="en-US" sz="2000" dirty="0"/>
              <a:t>를 만드는데 필요한 </a:t>
            </a:r>
            <a:r>
              <a:rPr lang="en-US" altLang="ko-KR" sz="2000" dirty="0" smtClean="0"/>
              <a:t>next </a:t>
            </a:r>
            <a:r>
              <a:rPr lang="ko-KR" altLang="en-US" sz="2000" dirty="0"/>
              <a:t>함수 </a:t>
            </a:r>
            <a:r>
              <a:rPr lang="ko-KR" altLang="en-US" sz="2000" dirty="0" smtClean="0"/>
              <a:t>작성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</p:txBody>
      </p:sp>
      <p:pic>
        <p:nvPicPr>
          <p:cNvPr id="4098" name="Picture 2" descr="http://minjang.github.io/assets/2016/bst-exampl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0" y="2270972"/>
            <a:ext cx="3355123" cy="22655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608772" y="2270972"/>
            <a:ext cx="507802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Node* next(Node* node) {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 == 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(node-&gt;right != 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findMinimum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(node-&gt;right);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2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Node* parent = node-&gt;parent;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(parent != 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parent-&gt;value &lt; node-&gt;value)</a:t>
            </a:r>
          </a:p>
          <a:p>
            <a:pPr lvl="3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parent = parent-&gt;parent;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parent;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399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사례탐구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64803" y="1305342"/>
            <a:ext cx="8405999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Node* next(Node* node) {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 ==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(node-&gt;right !=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findMinimum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(node-&gt;right);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Node* parent = node-&gt;parent;</a:t>
            </a:r>
          </a:p>
          <a:p>
            <a:pPr lvl="2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(parent !=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parent-&gt;right == node) {</a:t>
            </a:r>
          </a:p>
          <a:p>
            <a:pPr lvl="3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 = parent;</a:t>
            </a:r>
          </a:p>
          <a:p>
            <a:pPr lvl="3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parent = parent-&gt;parent;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parent;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2902998" y="2396971"/>
            <a:ext cx="1455938" cy="186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en-US" altLang="ko-KR" sz="1800" dirty="0" smtClean="0"/>
              <a:t>10</a:t>
            </a:r>
            <a:r>
              <a:rPr lang="ko-KR" altLang="en-US" sz="1800" dirty="0" smtClean="0"/>
              <a:t>일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시간 강의로 시도할 것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800" dirty="0" smtClean="0"/>
              <a:t>프로그래밍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코딩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무엇인지 인지하기</a:t>
            </a:r>
            <a:endParaRPr lang="en-US" altLang="ko-KR" sz="1800" dirty="0" smtClean="0"/>
          </a:p>
          <a:p>
            <a:pPr marL="400050" lvl="1" indent="180975"/>
            <a:r>
              <a:rPr lang="en-US" altLang="ko-KR" sz="1800" dirty="0" err="1" smtClean="0"/>
              <a:t>Git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소개 </a:t>
            </a:r>
            <a:r>
              <a:rPr lang="en-US" altLang="ko-KR" sz="1800" dirty="0" smtClean="0"/>
              <a:t>+ </a:t>
            </a:r>
            <a:r>
              <a:rPr lang="en-US" altLang="ko-KR" sz="1800" dirty="0" err="1" smtClean="0"/>
              <a:t>GitHub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만들기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800" dirty="0" smtClean="0"/>
              <a:t>데이터 구조 알고리즘 소개 </a:t>
            </a:r>
            <a:endParaRPr lang="en-US" altLang="ko-KR" sz="1800" dirty="0" smtClean="0"/>
          </a:p>
          <a:p>
            <a:pPr marL="800100" lvl="2" indent="180975"/>
            <a:r>
              <a:rPr lang="ko-KR" altLang="en-US" sz="1400" dirty="0" smtClean="0"/>
              <a:t>소개위주 </a:t>
            </a:r>
            <a:endParaRPr lang="en-US" altLang="ko-KR" sz="1400" dirty="0"/>
          </a:p>
          <a:p>
            <a:pPr marL="800100" lvl="2" indent="180975"/>
            <a:r>
              <a:rPr lang="ko-KR" altLang="en-US" sz="1400" dirty="0" smtClean="0"/>
              <a:t>나머진 스스로 채워야 함</a:t>
            </a:r>
            <a:endParaRPr lang="en-US" altLang="ko-KR" sz="1400" dirty="0"/>
          </a:p>
          <a:p>
            <a:pPr marL="400050" lvl="1" indent="180975"/>
            <a:r>
              <a:rPr lang="en-US" altLang="ko-KR" sz="1800" dirty="0" smtClean="0"/>
              <a:t>C++ </a:t>
            </a:r>
            <a:r>
              <a:rPr lang="ko-KR" altLang="en-US" sz="1800" dirty="0" smtClean="0"/>
              <a:t>코딩 테스트 연습 풀이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혹은 원하는 언어로</a:t>
            </a:r>
            <a:r>
              <a:rPr lang="en-US" altLang="ko-KR" sz="1800" dirty="0" smtClean="0"/>
              <a:t>..)</a:t>
            </a:r>
          </a:p>
          <a:p>
            <a:pPr marL="800100" lvl="2" indent="180975"/>
            <a:r>
              <a:rPr lang="ko-KR" altLang="en-US" sz="1400" dirty="0" err="1" smtClean="0"/>
              <a:t>프로그래머스</a:t>
            </a:r>
            <a:r>
              <a:rPr lang="ko-KR" altLang="en-US" sz="1400" dirty="0" smtClean="0"/>
              <a:t> 위주</a:t>
            </a:r>
            <a:endParaRPr lang="en-US" altLang="ko-KR" sz="1400" dirty="0" smtClean="0"/>
          </a:p>
          <a:p>
            <a:pPr marL="400050" lvl="1" indent="180975"/>
            <a:r>
              <a:rPr lang="en-US" altLang="ko-KR" sz="1800" dirty="0" err="1" smtClean="0"/>
              <a:t>GitHub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에 올리기</a:t>
            </a:r>
            <a:endParaRPr lang="en-US" altLang="ko-KR" sz="1800" dirty="0" smtClean="0"/>
          </a:p>
          <a:p>
            <a:pPr marL="400050" lvl="1" indent="180975"/>
            <a:endParaRPr lang="en-US" altLang="ko-KR" sz="1800" dirty="0"/>
          </a:p>
          <a:p>
            <a:pPr marL="400050" lvl="1" indent="180975"/>
            <a:r>
              <a:rPr lang="ko-KR" altLang="en-US" sz="1800" dirty="0" smtClean="0"/>
              <a:t>코딩 면접에 도움 될만한 것들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소개</a:t>
            </a:r>
            <a:endParaRPr lang="en-US" altLang="ko-KR" sz="1800" dirty="0" smtClean="0"/>
          </a:p>
          <a:p>
            <a:pPr marL="0" indent="180975"/>
            <a:endParaRPr lang="en-US" altLang="ko-KR" sz="1800" dirty="0" smtClean="0"/>
          </a:p>
          <a:p>
            <a:pPr marL="0" indent="180975"/>
            <a:r>
              <a:rPr lang="en-US" altLang="ko-KR" sz="1800" dirty="0" err="1" smtClean="0"/>
              <a:t>Git</a:t>
            </a:r>
            <a:r>
              <a:rPr lang="ko-KR" altLang="en-US" sz="1800" dirty="0" smtClean="0"/>
              <a:t>설치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+ GUI Tool(</a:t>
            </a:r>
            <a:r>
              <a:rPr lang="en-US" altLang="ko-KR" sz="1800" dirty="0" err="1" smtClean="0"/>
              <a:t>SourceTree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설치  </a:t>
            </a:r>
            <a:endParaRPr lang="en-US" altLang="ko-KR" sz="1800" dirty="0" smtClean="0"/>
          </a:p>
          <a:p>
            <a:pPr marL="400050" lvl="1" indent="180975"/>
            <a:r>
              <a:rPr lang="en-US" altLang="ko-KR" sz="1400" dirty="0">
                <a:hlinkClick r:id="rId3"/>
              </a:rPr>
              <a:t>https://idevs-codelab.web.app/#/</a:t>
            </a:r>
            <a:endParaRPr lang="en-US" altLang="ko-KR" sz="1400" dirty="0" smtClean="0"/>
          </a:p>
          <a:p>
            <a:pPr marL="400050" lvl="1" indent="180975"/>
            <a:r>
              <a:rPr lang="en-US" altLang="ko-KR" sz="1400" dirty="0" smtClean="0">
                <a:hlinkClick r:id="rId4"/>
              </a:rPr>
              <a:t>https</a:t>
            </a:r>
            <a:r>
              <a:rPr lang="en-US" altLang="ko-KR" sz="1400" dirty="0">
                <a:hlinkClick r:id="rId4"/>
              </a:rPr>
              <a:t>://git-scm.com/</a:t>
            </a:r>
            <a:endParaRPr lang="en-US" altLang="ko-KR" sz="1400" dirty="0" smtClean="0"/>
          </a:p>
          <a:p>
            <a:pPr marL="400050" lvl="1" indent="180975"/>
            <a:r>
              <a:rPr lang="en-US" altLang="ko-KR" sz="1400" dirty="0"/>
              <a:t>https://www.youtube.com/watch?v=6001WBq91Tc</a:t>
            </a:r>
            <a:endParaRPr lang="en-US" altLang="ko-KR" sz="1400" dirty="0" smtClean="0"/>
          </a:p>
          <a:p>
            <a:pPr marL="0" indent="180975"/>
            <a:r>
              <a:rPr lang="en-US" altLang="ko-KR" sz="1800" dirty="0" smtClean="0"/>
              <a:t>VC++ Community Edition </a:t>
            </a:r>
            <a:r>
              <a:rPr lang="ko-KR" altLang="en-US" sz="1800" dirty="0" smtClean="0"/>
              <a:t>설치 </a:t>
            </a:r>
            <a:r>
              <a:rPr lang="en-US" altLang="ko-KR" sz="1800" dirty="0" smtClean="0"/>
              <a:t>– </a:t>
            </a:r>
          </a:p>
          <a:p>
            <a:pPr marL="400050" lvl="1" indent="180975"/>
            <a:r>
              <a:rPr lang="en-US" altLang="ko-KR" sz="1400" dirty="0">
                <a:hlinkClick r:id="rId5"/>
              </a:rPr>
              <a:t>https://visualstudio.microsoft.com/ko/vs/community/?rr=https%3A%2F%2Fwww.google.com%2F</a:t>
            </a:r>
            <a:endParaRPr lang="en-US" altLang="ko-KR" sz="1400" dirty="0" smtClean="0"/>
          </a:p>
          <a:p>
            <a:pPr marL="400050" lvl="1" indent="180975"/>
            <a:endParaRPr lang="en-US" altLang="ko-KR" sz="1400" dirty="0" smtClean="0"/>
          </a:p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0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문제</a:t>
            </a:r>
            <a:r>
              <a:rPr lang="en-US" altLang="ko-KR" sz="2000" b="1" spc="-1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아스키 문자열을 </a:t>
            </a:r>
            <a:r>
              <a:rPr lang="ko-KR" altLang="en-US" sz="2000" dirty="0" err="1" smtClean="0"/>
              <a:t>입력받아</a:t>
            </a:r>
            <a:r>
              <a:rPr lang="ko-KR" altLang="en-US" sz="2000" dirty="0" smtClean="0"/>
              <a:t> 뒤집어 </a:t>
            </a:r>
            <a:r>
              <a:rPr lang="ko-KR" altLang="en-US" sz="2000" dirty="0" err="1" smtClean="0"/>
              <a:t>리턴하는</a:t>
            </a:r>
            <a:r>
              <a:rPr lang="ko-KR" altLang="en-US" sz="2000" dirty="0" smtClean="0"/>
              <a:t> 함수 작성</a:t>
            </a:r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err="1" smtClean="0"/>
              <a:t>두개의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정수값을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입력받아</a:t>
            </a:r>
            <a:r>
              <a:rPr lang="ko-KR" altLang="en-US" sz="2000" dirty="0" smtClean="0"/>
              <a:t> 서로 값을 바꾸는 </a:t>
            </a:r>
            <a:r>
              <a:rPr lang="en-US" altLang="ko-KR" sz="2000" dirty="0" smtClean="0"/>
              <a:t>swap </a:t>
            </a:r>
            <a:r>
              <a:rPr lang="ko-KR" altLang="en-US" sz="2000" dirty="0" smtClean="0"/>
              <a:t>함수 작성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2206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8281" y="0"/>
            <a:ext cx="8563232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pch.h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&lt;algorithm&gt;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reverseStr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::reverse(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pPr lvl="1"/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strReverse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*ret =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*left =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(*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- 2;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(left &lt;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*left;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*left++ = *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"Hello world!"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output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reverseStr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(input);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output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input2[]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"www.moberan.com"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input2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output2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strReverse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(input2);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input2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output2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70979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563" y="499020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pch.h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&lt;algorithm&gt;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swap1(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swap2(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*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*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1000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= 10;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 = 20;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a &lt;&lt; ", " &lt;&lt; b &lt;&lt;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::swap(a, b);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a &lt;&lt; ", " &lt;&lt; b &lt;&lt;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swap1(a, b);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a &lt;&lt; ", " &lt;&lt; b &lt;&lt;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swap2(&amp;a, &amp;b);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a &lt;&lt; ", " &lt;&lt; b &lt;&lt;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05409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4463" y="3553107"/>
            <a:ext cx="8506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강의자료 </a:t>
            </a:r>
            <a:endParaRPr lang="en-US" altLang="ko-KR" b="1" dirty="0" smtClean="0"/>
          </a:p>
          <a:p>
            <a:r>
              <a:rPr lang="en-US" altLang="ko-KR" b="1" dirty="0"/>
              <a:t>https://github.com/zoops/201907-inu</a:t>
            </a:r>
          </a:p>
          <a:p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1425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 err="1"/>
              <a:t>Git</a:t>
            </a:r>
            <a:r>
              <a:rPr lang="ko-KR" altLang="en-US" sz="4000" dirty="0"/>
              <a:t>설치</a:t>
            </a:r>
            <a:r>
              <a:rPr lang="en-US" altLang="ko-KR" sz="4000" dirty="0"/>
              <a:t> + GUI Tool(</a:t>
            </a:r>
            <a:r>
              <a:rPr lang="en-US" altLang="ko-KR" sz="4000" dirty="0" err="1"/>
              <a:t>SourceTree</a:t>
            </a:r>
            <a:r>
              <a:rPr lang="en-US" altLang="ko-KR" sz="4000" dirty="0"/>
              <a:t>) </a:t>
            </a:r>
            <a:r>
              <a:rPr lang="ko-KR" altLang="en-US" sz="4000" dirty="0"/>
              <a:t>설치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/>
            <a:r>
              <a:rPr lang="en-US" altLang="ko-KR" dirty="0" err="1"/>
              <a:t>Git</a:t>
            </a:r>
            <a:r>
              <a:rPr lang="ko-KR" altLang="en-US" dirty="0"/>
              <a:t>설치</a:t>
            </a:r>
            <a:r>
              <a:rPr lang="en-US" altLang="ko-KR" dirty="0"/>
              <a:t> + GUI Tool(</a:t>
            </a:r>
            <a:r>
              <a:rPr lang="en-US" altLang="ko-KR" dirty="0" err="1"/>
              <a:t>SourceTree</a:t>
            </a:r>
            <a:r>
              <a:rPr lang="en-US" altLang="ko-KR" dirty="0"/>
              <a:t>)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indent="180975"/>
            <a:endParaRPr lang="en-US" altLang="ko-KR" dirty="0"/>
          </a:p>
          <a:p>
            <a:pPr indent="180975"/>
            <a:r>
              <a:rPr lang="ko-KR" altLang="en-US" dirty="0" smtClean="0"/>
              <a:t>  </a:t>
            </a:r>
            <a:endParaRPr lang="en-US" altLang="ko-KR" dirty="0" smtClean="0"/>
          </a:p>
          <a:p>
            <a:pPr indent="180975"/>
            <a:endParaRPr lang="en-US" altLang="ko-KR" dirty="0"/>
          </a:p>
          <a:p>
            <a:pPr marL="400050" lvl="1" indent="180975"/>
            <a:r>
              <a:rPr lang="en-US" altLang="ko-KR" sz="2400" dirty="0">
                <a:hlinkClick r:id="rId3"/>
              </a:rPr>
              <a:t>https://idevs-codelab.web.app</a:t>
            </a:r>
            <a:r>
              <a:rPr lang="en-US" altLang="ko-KR" sz="2400" dirty="0" smtClean="0">
                <a:hlinkClick r:id="rId3"/>
              </a:rPr>
              <a:t>/#/</a:t>
            </a:r>
            <a:endParaRPr lang="en-US" altLang="ko-KR" sz="2400" dirty="0" smtClean="0"/>
          </a:p>
          <a:p>
            <a:pPr marL="400050" lvl="1" indent="180975"/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스터디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코드랩</a:t>
            </a:r>
            <a:r>
              <a:rPr lang="ko-KR" altLang="en-US" sz="2400" dirty="0" smtClean="0"/>
              <a:t> 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개념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설명 및 실습</a:t>
            </a:r>
            <a:r>
              <a:rPr lang="en-US" altLang="ko-KR" sz="2400" dirty="0" smtClean="0"/>
              <a:t>)</a:t>
            </a:r>
          </a:p>
          <a:p>
            <a:pPr marL="400050" lvl="1" indent="180975"/>
            <a:endParaRPr lang="en-US" altLang="ko-KR" sz="2400" dirty="0"/>
          </a:p>
          <a:p>
            <a:pPr marL="400050" lvl="1" indent="180975"/>
            <a:r>
              <a:rPr lang="en-US" altLang="ko-KR" sz="2400" dirty="0">
                <a:hlinkClick r:id="rId4"/>
              </a:rPr>
              <a:t>https://git-scm.com</a:t>
            </a:r>
            <a:r>
              <a:rPr lang="en-US" altLang="ko-KR" sz="2400" dirty="0" smtClean="0">
                <a:hlinkClick r:id="rId4"/>
              </a:rPr>
              <a:t>/</a:t>
            </a:r>
            <a:endParaRPr lang="en-US" altLang="ko-KR" sz="2400" dirty="0" smtClean="0"/>
          </a:p>
          <a:p>
            <a:pPr marL="400050" lvl="1" indent="180975"/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사이트</a:t>
            </a:r>
            <a:endParaRPr lang="en-US" altLang="ko-KR" sz="2400" dirty="0"/>
          </a:p>
          <a:p>
            <a:pPr marL="400050" lvl="1" indent="180975"/>
            <a:endParaRPr lang="en-US" altLang="ko-KR" sz="2400" dirty="0" smtClean="0"/>
          </a:p>
          <a:p>
            <a:pPr marL="400050" lvl="1" indent="180975"/>
            <a:r>
              <a:rPr lang="en-US" altLang="ko-KR" sz="2400" dirty="0" smtClean="0">
                <a:hlinkClick r:id="rId5"/>
              </a:rPr>
              <a:t>https</a:t>
            </a:r>
            <a:r>
              <a:rPr lang="en-US" altLang="ko-KR" sz="2400" dirty="0">
                <a:hlinkClick r:id="rId5"/>
              </a:rPr>
              <a:t>://</a:t>
            </a:r>
            <a:r>
              <a:rPr lang="en-US" altLang="ko-KR" sz="2400" dirty="0" smtClean="0">
                <a:hlinkClick r:id="rId5"/>
              </a:rPr>
              <a:t>www.youtube.com/watch?v=6001WBq91Tc</a:t>
            </a:r>
            <a:endParaRPr lang="en-US" altLang="ko-KR" sz="2400" dirty="0" smtClean="0"/>
          </a:p>
          <a:p>
            <a:pPr marL="400050" lvl="1" indent="180975"/>
            <a:r>
              <a:rPr lang="en-US" altLang="ko-KR" sz="2400" dirty="0" smtClean="0"/>
              <a:t>- </a:t>
            </a:r>
            <a:r>
              <a:rPr lang="ko-KR" altLang="en-US" sz="2400" dirty="0" smtClean="0"/>
              <a:t>윈도우에서 </a:t>
            </a:r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설치 영상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13002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dirty="0"/>
              <a:t>VC++ Community Edition </a:t>
            </a:r>
            <a:r>
              <a:rPr lang="ko-KR" altLang="en-US" sz="4000" dirty="0"/>
              <a:t>설치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461331" y="3184999"/>
            <a:ext cx="92321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180975"/>
            <a:endParaRPr lang="en-US" altLang="ko-KR" sz="2400" dirty="0">
              <a:hlinkClick r:id="rId3"/>
            </a:endParaRPr>
          </a:p>
          <a:p>
            <a:pPr marL="400050" lvl="1" indent="180975"/>
            <a:endParaRPr lang="en-US" altLang="ko-KR" dirty="0" smtClean="0">
              <a:hlinkClick r:id="rId3"/>
            </a:endParaRPr>
          </a:p>
          <a:p>
            <a:pPr marL="400050" lvl="1" indent="180975"/>
            <a:r>
              <a:rPr lang="en-US" altLang="ko-KR" sz="2800" dirty="0" smtClean="0">
                <a:hlinkClick r:id="rId3"/>
              </a:rPr>
              <a:t>https</a:t>
            </a:r>
            <a:r>
              <a:rPr lang="en-US" altLang="ko-KR" sz="2800" dirty="0">
                <a:hlinkClick r:id="rId3"/>
              </a:rPr>
              <a:t>://</a:t>
            </a:r>
            <a:r>
              <a:rPr lang="en-US" altLang="ko-KR" sz="2800" dirty="0" smtClean="0">
                <a:hlinkClick r:id="rId3"/>
              </a:rPr>
              <a:t>visualstudio.microsoft.com/ko/vs/community</a:t>
            </a:r>
            <a:endParaRPr lang="en-US" altLang="ko-KR" sz="28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6544" y="1546410"/>
            <a:ext cx="8413002" cy="1802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000" dirty="0" smtClean="0"/>
              <a:t>IDE – </a:t>
            </a:r>
            <a:r>
              <a:rPr lang="ko-KR" altLang="en-US" sz="4000" dirty="0" smtClean="0"/>
              <a:t>통합 개발 환경 </a:t>
            </a:r>
            <a:endParaRPr lang="en-US" altLang="ko-KR" sz="4000" dirty="0"/>
          </a:p>
          <a:p>
            <a:pPr algn="l"/>
            <a:r>
              <a:rPr lang="ko-KR" altLang="en-US" sz="1800" dirty="0" smtClean="0"/>
              <a:t>다른 개발환경 사용시 원하는 환경 설치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예 </a:t>
            </a:r>
            <a:r>
              <a:rPr lang="en-US" altLang="ko-KR" sz="1800" dirty="0" smtClean="0"/>
              <a:t>– java &amp; eclipse or java &amp; </a:t>
            </a:r>
            <a:r>
              <a:rPr lang="en-US" altLang="ko-KR" sz="1800" dirty="0" err="1" smtClean="0"/>
              <a:t>intellij</a:t>
            </a:r>
            <a:r>
              <a:rPr lang="en-US" altLang="ko-KR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6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 smtClean="0"/>
              <a:t>프로그래밍이란 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3036132"/>
          </a:xfrm>
        </p:spPr>
        <p:txBody>
          <a:bodyPr>
            <a:noAutofit/>
          </a:bodyPr>
          <a:lstStyle/>
          <a:p>
            <a:r>
              <a:rPr lang="ko-KR" altLang="en-US" sz="1400" dirty="0" smtClean="0"/>
              <a:t>하드웨어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컴퓨터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와 플랫폼</a:t>
            </a:r>
            <a:r>
              <a:rPr lang="en-US" altLang="ko-KR" sz="1400" dirty="0" smtClean="0"/>
              <a:t>(Windows, Linux, JVM… )</a:t>
            </a:r>
            <a:r>
              <a:rPr lang="ko-KR" altLang="en-US" sz="1400" dirty="0" smtClean="0"/>
              <a:t> 위에서  </a:t>
            </a:r>
            <a:endParaRPr lang="en-US" altLang="ko-KR" sz="1400" dirty="0" smtClean="0"/>
          </a:p>
          <a:p>
            <a:r>
              <a:rPr lang="ko-KR" altLang="en-US" sz="1400" dirty="0" smtClean="0"/>
              <a:t>누군가가 </a:t>
            </a:r>
            <a:r>
              <a:rPr lang="ko-KR" altLang="en-US" sz="1400" dirty="0" err="1" smtClean="0"/>
              <a:t>원하는것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요구사항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잘 관리하면서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잇슈트래커</a:t>
            </a:r>
            <a:r>
              <a:rPr lang="en-US" altLang="ko-KR" sz="1400" dirty="0" smtClean="0"/>
              <a:t> - JIRA / REDMINE)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프로그램 언어</a:t>
            </a:r>
            <a:r>
              <a:rPr lang="en-US" altLang="ko-KR" sz="1400" dirty="0" smtClean="0"/>
              <a:t>(C/C++, JAVA, C#, JS…) </a:t>
            </a:r>
            <a:r>
              <a:rPr lang="ko-KR" altLang="en-US" sz="1400" dirty="0" smtClean="0"/>
              <a:t>와 라이브러리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표준함수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플랫폼</a:t>
            </a:r>
            <a:r>
              <a:rPr lang="en-US" altLang="ko-KR" sz="1400" dirty="0" smtClean="0"/>
              <a:t>SDK, API </a:t>
            </a:r>
            <a:r>
              <a:rPr lang="ko-KR" altLang="en-US" sz="1400" dirty="0" smtClean="0"/>
              <a:t>등등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을 가지고</a:t>
            </a:r>
            <a:endParaRPr lang="en-US" altLang="ko-KR" sz="1400" dirty="0"/>
          </a:p>
          <a:p>
            <a:r>
              <a:rPr lang="ko-KR" altLang="en-US" sz="1400" dirty="0" smtClean="0"/>
              <a:t>논리에 맞고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효율적으로 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데이터구조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알고리즘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누구나 알아보기 쉽고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다루기 쉬고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수정하기 쉽게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소프트웨어 공학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아키텍쳐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디자인패턴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애자일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등등 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협업하여 코드를 만들고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만들어진 코드를 잘 관리하고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(SCM – SVN, GIT &lt;GITHUB&gt; )</a:t>
            </a:r>
          </a:p>
          <a:p>
            <a:r>
              <a:rPr lang="ko-KR" altLang="en-US" sz="1400" dirty="0" smtClean="0"/>
              <a:t>배포하고  </a:t>
            </a:r>
            <a:r>
              <a:rPr lang="en-US" altLang="ko-KR" sz="1400" dirty="0" smtClean="0"/>
              <a:t>(CI – JENKINS)</a:t>
            </a:r>
          </a:p>
          <a:p>
            <a:r>
              <a:rPr lang="ko-KR" altLang="en-US" sz="1400" dirty="0" smtClean="0"/>
              <a:t>유지하는 작업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6834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/>
              <a:t>프로그래밍을 잘 하기 위해 공부해야 할 중요</a:t>
            </a:r>
            <a:r>
              <a:rPr lang="en-US" altLang="ko-KR" sz="2800" dirty="0"/>
              <a:t>/</a:t>
            </a:r>
            <a:r>
              <a:rPr lang="ko-KR" altLang="en-US" sz="2800" dirty="0"/>
              <a:t>기본 지식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1100" dirty="0" smtClean="0"/>
              <a:t>컴퓨터구조</a:t>
            </a:r>
            <a:endParaRPr lang="ko-KR" altLang="en-US" sz="1100" dirty="0"/>
          </a:p>
          <a:p>
            <a:r>
              <a:rPr lang="ko-KR" altLang="en-US" sz="1100" dirty="0" smtClean="0"/>
              <a:t>프로그래밍 언어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문법 </a:t>
            </a:r>
            <a:r>
              <a:rPr lang="en-US" altLang="ko-KR" sz="1100" dirty="0"/>
              <a:t>+ </a:t>
            </a:r>
            <a:r>
              <a:rPr lang="ko-KR" altLang="en-US" sz="1100" dirty="0"/>
              <a:t>표준함수</a:t>
            </a:r>
          </a:p>
          <a:p>
            <a:r>
              <a:rPr lang="ko-KR" altLang="en-US" sz="1100" dirty="0" smtClean="0"/>
              <a:t>자료구조</a:t>
            </a:r>
            <a:endParaRPr lang="ko-KR" altLang="en-US" sz="1100" dirty="0"/>
          </a:p>
          <a:p>
            <a:r>
              <a:rPr lang="ko-KR" altLang="en-US" sz="1100" dirty="0" smtClean="0"/>
              <a:t>알고리즘</a:t>
            </a:r>
            <a:endParaRPr lang="ko-KR" altLang="en-US" sz="1100" dirty="0"/>
          </a:p>
          <a:p>
            <a:r>
              <a:rPr lang="en-US" altLang="ko-KR" sz="1100" dirty="0" smtClean="0"/>
              <a:t>Database</a:t>
            </a:r>
            <a:endParaRPr lang="en-US" altLang="ko-KR" sz="1100" dirty="0"/>
          </a:p>
          <a:p>
            <a:r>
              <a:rPr lang="en-US" altLang="ko-KR" sz="1100" dirty="0" smtClean="0"/>
              <a:t>Network - TCP/UDP, </a:t>
            </a:r>
            <a:r>
              <a:rPr lang="en-US" altLang="ko-KR" sz="1100" dirty="0"/>
              <a:t>HTTP</a:t>
            </a:r>
          </a:p>
          <a:p>
            <a:r>
              <a:rPr lang="en-US" altLang="ko-KR" sz="1100" dirty="0"/>
              <a:t>Process </a:t>
            </a:r>
            <a:r>
              <a:rPr lang="en-US" altLang="ko-KR" sz="1100" dirty="0" err="1"/>
              <a:t>vs</a:t>
            </a:r>
            <a:r>
              <a:rPr lang="en-US" altLang="ko-KR" sz="1100" dirty="0"/>
              <a:t> Thread</a:t>
            </a:r>
          </a:p>
          <a:p>
            <a:r>
              <a:rPr lang="en-US" altLang="ko-KR" sz="1100" dirty="0" smtClean="0"/>
              <a:t>Stream</a:t>
            </a:r>
            <a:endParaRPr lang="en-US" altLang="ko-KR" sz="1100" dirty="0"/>
          </a:p>
          <a:p>
            <a:r>
              <a:rPr lang="en-US" altLang="ko-KR" sz="1100" dirty="0" smtClean="0"/>
              <a:t>Compress</a:t>
            </a:r>
            <a:endParaRPr lang="en-US" altLang="ko-KR" sz="1100" dirty="0"/>
          </a:p>
          <a:p>
            <a:r>
              <a:rPr lang="en-US" altLang="ko-KR" sz="1100" dirty="0" smtClean="0"/>
              <a:t>UTF</a:t>
            </a:r>
            <a:endParaRPr lang="en-US" altLang="ko-KR" sz="1100" dirty="0"/>
          </a:p>
          <a:p>
            <a:r>
              <a:rPr lang="en-US" altLang="ko-KR" sz="1100" dirty="0" smtClean="0"/>
              <a:t>MIME</a:t>
            </a:r>
            <a:endParaRPr lang="en-US" altLang="ko-KR" sz="1100" dirty="0"/>
          </a:p>
          <a:p>
            <a:r>
              <a:rPr lang="en-US" altLang="ko-KR" sz="1100" dirty="0" smtClean="0"/>
              <a:t>Encode/Decode</a:t>
            </a:r>
            <a:endParaRPr lang="en-US" altLang="ko-KR" sz="1100" dirty="0"/>
          </a:p>
          <a:p>
            <a:r>
              <a:rPr lang="en-US" altLang="ko-KR" sz="1100" dirty="0" smtClean="0"/>
              <a:t>API</a:t>
            </a:r>
            <a:endParaRPr lang="en-US" altLang="ko-KR" sz="1100" dirty="0"/>
          </a:p>
          <a:p>
            <a:r>
              <a:rPr lang="en-US" altLang="ko-KR" sz="1100" dirty="0" smtClean="0"/>
              <a:t>System </a:t>
            </a:r>
            <a:r>
              <a:rPr lang="en-US" altLang="ko-KR" sz="1100" dirty="0"/>
              <a:t>(Platform) - windows / </a:t>
            </a:r>
            <a:r>
              <a:rPr lang="en-US" altLang="ko-KR" sz="1100" dirty="0" err="1"/>
              <a:t>linux</a:t>
            </a:r>
            <a:r>
              <a:rPr lang="en-US" altLang="ko-KR" sz="1100" dirty="0"/>
              <a:t> / android / </a:t>
            </a:r>
            <a:r>
              <a:rPr lang="en-US" altLang="ko-KR" sz="1100" dirty="0" err="1"/>
              <a:t>ios</a:t>
            </a:r>
            <a:r>
              <a:rPr lang="en-US" altLang="ko-KR" sz="1100" dirty="0"/>
              <a:t> / web ...</a:t>
            </a:r>
          </a:p>
          <a:p>
            <a:r>
              <a:rPr lang="ko-KR" altLang="en-US" sz="1100" dirty="0" smtClean="0"/>
              <a:t>개발 툴 </a:t>
            </a:r>
            <a:r>
              <a:rPr lang="en-US" altLang="ko-KR" sz="1100" dirty="0" smtClean="0"/>
              <a:t>IDE </a:t>
            </a:r>
            <a:r>
              <a:rPr lang="en-US" altLang="ko-KR" sz="1100" dirty="0"/>
              <a:t>(Visual Studio, Visual Studio Code, Android Studio, </a:t>
            </a:r>
            <a:r>
              <a:rPr lang="en-US" altLang="ko-KR" sz="1100" dirty="0" err="1"/>
              <a:t>Intellij</a:t>
            </a:r>
            <a:r>
              <a:rPr lang="en-US" altLang="ko-KR" sz="1100" dirty="0"/>
              <a:t>, Eclipse...)</a:t>
            </a:r>
          </a:p>
          <a:p>
            <a:r>
              <a:rPr lang="en-US" altLang="ko-KR" sz="1100" dirty="0" smtClean="0"/>
              <a:t>SCM </a:t>
            </a:r>
            <a:r>
              <a:rPr lang="en-US" altLang="ko-KR" sz="1100" dirty="0"/>
              <a:t>(SVN, </a:t>
            </a:r>
            <a:r>
              <a:rPr lang="en-US" altLang="ko-KR" sz="1100" dirty="0" err="1"/>
              <a:t>Git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GitHub</a:t>
            </a:r>
            <a:r>
              <a:rPr lang="en-US" altLang="ko-KR" sz="1100" dirty="0"/>
              <a:t>... )</a:t>
            </a:r>
          </a:p>
          <a:p>
            <a:r>
              <a:rPr lang="ko-KR" altLang="en-US" sz="1100" dirty="0" err="1" smtClean="0"/>
              <a:t>프레임웍</a:t>
            </a:r>
            <a:r>
              <a:rPr lang="ko-KR" altLang="en-US" sz="1100" dirty="0"/>
              <a:t> </a:t>
            </a:r>
          </a:p>
          <a:p>
            <a:r>
              <a:rPr lang="ko-KR" altLang="en-US" sz="1100" dirty="0" smtClean="0"/>
              <a:t>개발방법론</a:t>
            </a:r>
            <a:endParaRPr lang="ko-KR" altLang="en-US" sz="1100" dirty="0"/>
          </a:p>
          <a:p>
            <a:r>
              <a:rPr lang="ko-KR" altLang="en-US" sz="1100" dirty="0" smtClean="0"/>
              <a:t>객체지향 프로그래밍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함수형 </a:t>
            </a:r>
            <a:r>
              <a:rPr lang="ko-KR" altLang="en-US" sz="1100" dirty="0"/>
              <a:t>프로그래밍</a:t>
            </a:r>
          </a:p>
          <a:p>
            <a:r>
              <a:rPr lang="ko-KR" altLang="en-US" sz="1100" dirty="0" smtClean="0"/>
              <a:t>디자인패턴 </a:t>
            </a:r>
            <a:r>
              <a:rPr lang="en-US" altLang="ko-KR" sz="1100" dirty="0" smtClean="0"/>
              <a:t>/ </a:t>
            </a:r>
            <a:r>
              <a:rPr lang="ko-KR" altLang="en-US" sz="1100" dirty="0" err="1" smtClean="0"/>
              <a:t>리팩토링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/ SW </a:t>
            </a:r>
            <a:r>
              <a:rPr lang="ko-KR" altLang="en-US" sz="1100" dirty="0" err="1" smtClean="0"/>
              <a:t>아키텍쳐링</a:t>
            </a:r>
            <a:endParaRPr lang="ko-KR" altLang="en-US" sz="1100" dirty="0"/>
          </a:p>
          <a:p>
            <a:r>
              <a:rPr lang="ko-KR" altLang="en-US" sz="1100" dirty="0" smtClean="0"/>
              <a:t>병렬처리</a:t>
            </a:r>
            <a:endParaRPr lang="ko-KR" altLang="en-US" sz="1100" dirty="0"/>
          </a:p>
          <a:p>
            <a:r>
              <a:rPr lang="ko-KR" altLang="en-US" sz="1100" dirty="0" smtClean="0"/>
              <a:t>분산처리</a:t>
            </a:r>
            <a:endParaRPr lang="ko-KR" altLang="en-US" sz="1100" dirty="0"/>
          </a:p>
          <a:p>
            <a:r>
              <a:rPr lang="ko-KR" altLang="en-US" sz="1100" dirty="0" smtClean="0"/>
              <a:t>분석능력</a:t>
            </a:r>
            <a:endParaRPr lang="ko-KR" altLang="en-US" sz="1100" dirty="0"/>
          </a:p>
          <a:p>
            <a:r>
              <a:rPr lang="ko-KR" altLang="en-US" sz="1100" dirty="0" smtClean="0"/>
              <a:t>문제해결능력</a:t>
            </a:r>
            <a:endParaRPr lang="en-US" altLang="ko-KR" sz="1100" dirty="0" smtClean="0"/>
          </a:p>
          <a:p>
            <a:r>
              <a:rPr lang="ko-KR" altLang="en-US" sz="1100" dirty="0" smtClean="0"/>
              <a:t>등등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2885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>
            <a:off x="351747" y="170333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Oracle Database</a:t>
            </a:r>
          </a:p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(ADO)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545917" y="3215700"/>
            <a:ext cx="481957" cy="419223"/>
            <a:chOff x="4692746" y="3958042"/>
            <a:chExt cx="1033266" cy="898771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/>
          <p:cNvSpPr/>
          <p:nvPr/>
        </p:nvSpPr>
        <p:spPr>
          <a:xfrm>
            <a:off x="1977795" y="170333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OPENGL</a:t>
            </a:r>
          </a:p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(GLEW)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720276" y="2409552"/>
            <a:ext cx="2034253" cy="2034253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방송 그래픽 프로그램</a:t>
            </a: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lvl="1" algn="l" rtl="0" latinLnBrk="1">
              <a:spcBef>
                <a:spcPct val="0"/>
              </a:spcBef>
            </a:pPr>
            <a:r>
              <a:rPr lang="ko-KR" altLang="en-US" sz="4000" b="1" spc="-150" dirty="0" smtClean="0">
                <a:solidFill>
                  <a:srgbClr val="1D314E"/>
                </a:solidFill>
              </a:rPr>
              <a:t>프로그래밍 예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29" y="5328119"/>
            <a:ext cx="2642400" cy="1506546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396645" y="305002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TCP Network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96645" y="4262570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Windows API/MFC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006370" y="3053836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C++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015895" y="4262570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ETC…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836" y="4504670"/>
            <a:ext cx="2834379" cy="1550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6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259796" y="1631109"/>
            <a:ext cx="2035729" cy="8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실행파일 생성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7700" y="1952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나눔고딕" pitchFamily="50" charset="-127"/>
                <a:ea typeface="나눔고딕" pitchFamily="50" charset="-127"/>
              </a:rPr>
              <a:t>소스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15453" y="1952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링크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23500" y="1952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나눔고딕" pitchFamily="50" charset="-127"/>
                <a:ea typeface="나눔고딕" pitchFamily="50" charset="-127"/>
              </a:rPr>
              <a:t>컴파일</a:t>
            </a:r>
            <a:endParaRPr lang="en-US" altLang="ko-KR" sz="1400" b="1" spc="-5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b="1" spc="-50" dirty="0" err="1" smtClean="0">
                <a:latin typeface="나눔고딕" pitchFamily="50" charset="-127"/>
                <a:ea typeface="나눔고딕" pitchFamily="50" charset="-127"/>
              </a:rPr>
              <a:t>전처리포함</a:t>
            </a:r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00416" y="1952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실행파일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ctr"/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(PE FILE)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프로그램이 실행되는 원리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171700" y="2464001"/>
            <a:ext cx="481957" cy="419223"/>
            <a:chOff x="4692746" y="3958042"/>
            <a:chExt cx="1033266" cy="898771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292293" y="2465368"/>
            <a:ext cx="481957" cy="419223"/>
            <a:chOff x="4692746" y="3958042"/>
            <a:chExt cx="1033266" cy="898771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6323385" y="2481132"/>
            <a:ext cx="481957" cy="419223"/>
            <a:chOff x="4692746" y="3958042"/>
            <a:chExt cx="1033266" cy="898771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내용 개체 틀 2"/>
          <p:cNvSpPr txBox="1">
            <a:spLocks/>
          </p:cNvSpPr>
          <p:nvPr/>
        </p:nvSpPr>
        <p:spPr>
          <a:xfrm>
            <a:off x="263455" y="3917109"/>
            <a:ext cx="2035729" cy="8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실행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51359" y="4238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나눔고딕" pitchFamily="50" charset="-127"/>
                <a:ea typeface="나눔고딕" pitchFamily="50" charset="-127"/>
              </a:rPr>
              <a:t>실행파일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819112" y="4238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프로세스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27159" y="4238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err="1" smtClean="0">
                <a:latin typeface="나눔고딕" pitchFamily="50" charset="-127"/>
                <a:ea typeface="나눔고딕" pitchFamily="50" charset="-127"/>
              </a:rPr>
              <a:t>로더</a:t>
            </a:r>
            <a:endParaRPr lang="ko-KR" altLang="en-US" sz="1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04075" y="4238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실행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175359" y="4750001"/>
            <a:ext cx="481957" cy="419223"/>
            <a:chOff x="4692746" y="3958042"/>
            <a:chExt cx="1033266" cy="898771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4295952" y="4751368"/>
            <a:ext cx="481957" cy="419223"/>
            <a:chOff x="4692746" y="3958042"/>
            <a:chExt cx="1033266" cy="898771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6327044" y="4767132"/>
            <a:ext cx="481957" cy="419223"/>
            <a:chOff x="4692746" y="3958042"/>
            <a:chExt cx="1033266" cy="898771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62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17228</TotalTime>
  <Words>1518</Words>
  <Application>Microsoft Office PowerPoint</Application>
  <PresentationFormat>화면 슬라이드 쇼(4:3)</PresentationFormat>
  <Paragraphs>529</Paragraphs>
  <Slides>33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돋움체</vt:lpstr>
      <vt:lpstr>맑은 고딕</vt:lpstr>
      <vt:lpstr>Wingdings</vt:lpstr>
      <vt:lpstr>나눔고딕</vt:lpstr>
      <vt:lpstr>Arial</vt:lpstr>
      <vt:lpstr>Office 테마</vt:lpstr>
      <vt:lpstr>   취업대비 코딩 테스트 실습 #1 </vt:lpstr>
      <vt:lpstr>강의소개 #1</vt:lpstr>
      <vt:lpstr>강의소개 #2</vt:lpstr>
      <vt:lpstr>Git설치 + GUI Tool(SourceTree) 설치</vt:lpstr>
      <vt:lpstr>VC++ Community Edition 설치</vt:lpstr>
      <vt:lpstr>프로그래밍이란 </vt:lpstr>
      <vt:lpstr>프로그래밍을 잘 하기 위해 공부해야 할 중요/기본 지식</vt:lpstr>
      <vt:lpstr>프로그래밍 예</vt:lpstr>
      <vt:lpstr>프로그램이 실행되는 원리</vt:lpstr>
      <vt:lpstr>프로그램이 실행되는 원리</vt:lpstr>
      <vt:lpstr>프로그램이 실행되는 원리</vt:lpstr>
      <vt:lpstr>프로그램이 실행되는 원리</vt:lpstr>
      <vt:lpstr>코딩면접 타입</vt:lpstr>
      <vt:lpstr>기술면접을 위한 팁</vt:lpstr>
      <vt:lpstr>그외</vt:lpstr>
      <vt:lpstr>그외</vt:lpstr>
      <vt:lpstr>PowerPoint 프레젠테이션</vt:lpstr>
      <vt:lpstr>코딩테스트</vt:lpstr>
      <vt:lpstr>기타 레퍼런스</vt:lpstr>
      <vt:lpstr>PowerPoint 프레젠테이션</vt:lpstr>
      <vt:lpstr>알고리즘 복잡도에 대해서</vt:lpstr>
      <vt:lpstr>알고리즘 복잡도에 대해서</vt:lpstr>
      <vt:lpstr>자료구조</vt:lpstr>
      <vt:lpstr>자료구조의 시간복잡도</vt:lpstr>
      <vt:lpstr>정렬과 탐색</vt:lpstr>
      <vt:lpstr>정렬의 시간복잡도</vt:lpstr>
      <vt:lpstr>기타</vt:lpstr>
      <vt:lpstr>사례탐구</vt:lpstr>
      <vt:lpstr>사례탐구</vt:lpstr>
      <vt:lpstr>문제. 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820</cp:revision>
  <cp:lastPrinted>2015-07-01T03:29:24Z</cp:lastPrinted>
  <dcterms:created xsi:type="dcterms:W3CDTF">2011-08-24T01:05:33Z</dcterms:created>
  <dcterms:modified xsi:type="dcterms:W3CDTF">2019-07-01T23:18:00Z</dcterms:modified>
</cp:coreProperties>
</file>