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1375" y="1090549"/>
            <a:ext cx="1050925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4256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425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4256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4256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1375" y="1090549"/>
            <a:ext cx="1050925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4256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525" y="1540192"/>
            <a:ext cx="10648949" cy="405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425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2401" y="6441747"/>
            <a:ext cx="22860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oviee/Redefining-The-Space-Access-with-Data-Science/blob/main/EDA%20with%20Visualizations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oviee/Redefining-The-Space-Access-with-Data-Science/blob/main/EDA%20with%20SQL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oviee/Redefining-The-Space-Access-with-Data-Science/blob/main/Interactive%20VIsualizations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oviee/Redefining-The-Space-Access-with-Data-Science/blob/main/dash_interactivity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oviee/Redefining-The-Space-Access-with-Data-Science/blob/main/Machine%20Learning%20Prediction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oviee/Redefining-The-Space-Access-with-Data-Scienc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oviee/Redefining-The-Space-Access-with-Data-Science/blob/main/Data%20Collection%20with%20API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oviee/Redefining-The-Space-Access-with-Data-Science/blob/main/Data%20Collection%20Web%20Scraping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oviee/Redefining-The-Space-Access-with-Data-Science/blob/main/Data%20Wrangling%20Notebook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374" y="1086737"/>
            <a:ext cx="4645025" cy="107401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lang="en-US" b="1" spc="30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US" b="1" spc="15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b="1" spc="-50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b="1" spc="-30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n-US" b="1" spc="-50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b="1" spc="-45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ng</a:t>
            </a:r>
            <a:r>
              <a:rPr lang="en-US" b="1" spc="-32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spc="85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b="1" spc="75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b="1" spc="-27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spc="9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b="1" spc="3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b="1" spc="-3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 </a:t>
            </a:r>
            <a:r>
              <a:rPr lang="en-US" b="1" spc="1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b="1" spc="4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b="1" spc="-3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b="1" spc="-55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b="1" spc="25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b="1" spc="-33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spc="105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="1" spc="25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b="1" spc="1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US" b="1" spc="-28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spc="60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b="1" spc="25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b="1" spc="-6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  Science</a:t>
            </a:r>
          </a:p>
        </p:txBody>
      </p:sp>
      <p:sp>
        <p:nvSpPr>
          <p:cNvPr id="3" name="object 3"/>
          <p:cNvSpPr/>
          <p:nvPr/>
        </p:nvSpPr>
        <p:spPr>
          <a:xfrm>
            <a:off x="866775" y="866775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6981" y="0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375" y="2870834"/>
            <a:ext cx="4264025" cy="6450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Name:</a:t>
            </a:r>
            <a:r>
              <a:rPr sz="2000" b="1" spc="-4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b="1" spc="-2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Oluwaseyi Akinsanya</a:t>
            </a:r>
          </a:p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000" b="1" spc="-2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September 10, 2023.</a:t>
            </a:r>
            <a:endParaRPr sz="2000" b="1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8325" y="57"/>
            <a:ext cx="6543675" cy="68578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58601" y="6441747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40385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9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EDA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with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Data</a:t>
            </a:r>
            <a:r>
              <a:rPr sz="3950" u="heavy" spc="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Visualization	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2401" y="6441747"/>
            <a:ext cx="229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360613"/>
            <a:ext cx="10297477" cy="5292587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50825" algn="l"/>
                <a:tab pos="251460" algn="l"/>
              </a:tabLst>
            </a:pPr>
            <a:r>
              <a:rPr sz="2400" dirty="0">
                <a:latin typeface="Calibri"/>
                <a:cs typeface="Calibri"/>
              </a:rPr>
              <a:t>Scatterplots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represent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between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two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variables,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including:</a:t>
            </a:r>
            <a:endParaRPr sz="2400" dirty="0">
              <a:latin typeface="Calibri"/>
              <a:cs typeface="Calibri"/>
            </a:endParaRPr>
          </a:p>
          <a:p>
            <a:pPr marL="615315" lvl="1" indent="-107950">
              <a:lnSpc>
                <a:spcPts val="2865"/>
              </a:lnSpc>
              <a:spcBef>
                <a:spcPts val="520"/>
              </a:spcBef>
              <a:buSzPct val="95833"/>
              <a:buFont typeface="Arial MT"/>
              <a:buChar char="•"/>
              <a:tabLst>
                <a:tab pos="615950" algn="l"/>
              </a:tabLst>
            </a:pP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number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vs.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payload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mass</a:t>
            </a:r>
            <a:endParaRPr sz="2000" dirty="0">
              <a:latin typeface="Calibri"/>
              <a:cs typeface="Calibri"/>
            </a:endParaRPr>
          </a:p>
          <a:p>
            <a:pPr marL="615315" lvl="1" indent="-107950">
              <a:lnSpc>
                <a:spcPts val="2865"/>
              </a:lnSpc>
              <a:buSzPct val="95833"/>
              <a:buFont typeface="Arial MT"/>
              <a:buChar char="•"/>
              <a:tabLst>
                <a:tab pos="615950" algn="l"/>
              </a:tabLst>
            </a:pP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 </a:t>
            </a:r>
            <a:r>
              <a:rPr sz="2000" spc="5" dirty="0">
                <a:latin typeface="Calibri"/>
                <a:cs typeface="Calibri"/>
              </a:rPr>
              <a:t>number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vs.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site</a:t>
            </a:r>
            <a:endParaRPr sz="2000" dirty="0">
              <a:latin typeface="Calibri"/>
              <a:cs typeface="Calibri"/>
            </a:endParaRPr>
          </a:p>
          <a:p>
            <a:pPr marL="615315" lvl="1" indent="-107950">
              <a:lnSpc>
                <a:spcPts val="2865"/>
              </a:lnSpc>
              <a:spcBef>
                <a:spcPts val="50"/>
              </a:spcBef>
              <a:buSzPct val="95833"/>
              <a:buFont typeface="Arial MT"/>
              <a:buChar char="•"/>
              <a:tabLst>
                <a:tab pos="615950" algn="l"/>
              </a:tabLst>
            </a:pP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Payload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mass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vs.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site</a:t>
            </a:r>
          </a:p>
          <a:p>
            <a:pPr marL="615315" lvl="1" indent="-107950">
              <a:lnSpc>
                <a:spcPts val="2865"/>
              </a:lnSpc>
              <a:buSzPct val="95833"/>
              <a:buFont typeface="Arial MT"/>
              <a:buChar char="•"/>
              <a:tabLst>
                <a:tab pos="615950" algn="l"/>
              </a:tabLst>
            </a:pP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number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vs.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orbit</a:t>
            </a:r>
            <a:endParaRPr sz="2000" dirty="0">
              <a:latin typeface="Calibri"/>
              <a:cs typeface="Calibri"/>
            </a:endParaRPr>
          </a:p>
          <a:p>
            <a:pPr marL="615315" lvl="1" indent="-107950">
              <a:lnSpc>
                <a:spcPct val="100000"/>
              </a:lnSpc>
              <a:spcBef>
                <a:spcPts val="50"/>
              </a:spcBef>
              <a:buSzPct val="95833"/>
              <a:buFont typeface="Arial MT"/>
              <a:buChar char="•"/>
              <a:tabLst>
                <a:tab pos="615950" algn="l"/>
              </a:tabLst>
            </a:pP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Orbit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vs.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payload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mass</a:t>
            </a:r>
            <a:endParaRPr sz="2000" dirty="0">
              <a:latin typeface="Calibri"/>
              <a:cs typeface="Calibri"/>
            </a:endParaRPr>
          </a:p>
          <a:p>
            <a:pPr marL="298450" marR="5080" indent="-286385" algn="just">
              <a:lnSpc>
                <a:spcPct val="100400"/>
              </a:lnSpc>
              <a:spcBef>
                <a:spcPts val="159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latin typeface="Calibri"/>
                <a:cs typeface="Calibri"/>
              </a:rPr>
              <a:t>Bar </a:t>
            </a:r>
            <a:r>
              <a:rPr sz="2400" spc="-5" dirty="0">
                <a:latin typeface="Calibri"/>
                <a:cs typeface="Calibri"/>
              </a:rPr>
              <a:t>Charts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25" dirty="0">
                <a:latin typeface="Calibri"/>
                <a:cs typeface="Calibri"/>
              </a:rPr>
              <a:t>Bar </a:t>
            </a:r>
            <a:r>
              <a:rPr sz="2400" dirty="0">
                <a:latin typeface="Calibri"/>
                <a:cs typeface="Calibri"/>
              </a:rPr>
              <a:t>charts </a:t>
            </a:r>
            <a:r>
              <a:rPr sz="2400" spc="-15" dirty="0">
                <a:latin typeface="Calibri"/>
                <a:cs typeface="Calibri"/>
              </a:rPr>
              <a:t>are utilized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compare </a:t>
            </a:r>
            <a:r>
              <a:rPr sz="2400" spc="-10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categorical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5" dirty="0">
                <a:latin typeface="Calibri"/>
                <a:cs typeface="Calibri"/>
              </a:rPr>
              <a:t>discrete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variables,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specifically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horizontal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compare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success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orbits.</a:t>
            </a:r>
          </a:p>
          <a:p>
            <a:pPr marL="298450" indent="-286385" algn="just">
              <a:lnSpc>
                <a:spcPts val="2855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spc="-15" dirty="0">
                <a:latin typeface="Calibri"/>
                <a:cs typeface="Calibri"/>
              </a:rPr>
              <a:t>Line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employed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display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trends,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focus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</a:p>
          <a:p>
            <a:pPr marL="298450" algn="just">
              <a:lnSpc>
                <a:spcPct val="100000"/>
              </a:lnSpc>
              <a:spcBef>
                <a:spcPts val="45"/>
              </a:spcBef>
            </a:pP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cc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126364" algn="just">
              <a:lnSpc>
                <a:spcPct val="100000"/>
              </a:lnSpc>
              <a:spcBef>
                <a:spcPts val="2025"/>
              </a:spcBef>
            </a:pP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GitHub</a:t>
            </a:r>
            <a:r>
              <a:rPr lang="en-US" sz="16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42560"/>
                </a:solidFill>
                <a:latin typeface="Calibri"/>
                <a:cs typeface="Calibri"/>
              </a:rPr>
              <a:t>URL</a:t>
            </a:r>
            <a:r>
              <a:rPr lang="en-US" sz="1600" dirty="0">
                <a:solidFill>
                  <a:srgbClr val="042560"/>
                </a:solidFill>
                <a:latin typeface="Calibri"/>
                <a:cs typeface="Calibri"/>
              </a:rPr>
              <a:t>: </a:t>
            </a:r>
            <a:r>
              <a:rPr lang="en-US" sz="1600" dirty="0">
                <a:hlinkClick r:id="rId2"/>
              </a:rPr>
              <a:t>Redefining-The-Space-Access-with-Data-Science/EDA with </a:t>
            </a:r>
            <a:r>
              <a:rPr lang="en-US" sz="1600" dirty="0" err="1">
                <a:hlinkClick r:id="rId2"/>
              </a:rPr>
              <a:t>Visualizations.ipynb</a:t>
            </a:r>
            <a:r>
              <a:rPr lang="en-US" sz="1600" dirty="0">
                <a:hlinkClick r:id="rId2"/>
              </a:rPr>
              <a:t> at main · </a:t>
            </a:r>
            <a:r>
              <a:rPr lang="en-US" sz="1600" dirty="0" err="1">
                <a:hlinkClick r:id="rId2"/>
              </a:rPr>
              <a:t>zooviee</a:t>
            </a:r>
            <a:r>
              <a:rPr lang="en-US" sz="1600" dirty="0">
                <a:hlinkClick r:id="rId2"/>
              </a:rPr>
              <a:t>/Redefining-The-Space-Access-with-Data-Science (github.com)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34288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EDA</a:t>
            </a:r>
            <a:r>
              <a:rPr sz="3950" u="heavy" spc="-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with</a:t>
            </a:r>
            <a:r>
              <a:rPr sz="3950" u="heavy" spc="-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SQL	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510" y="1339595"/>
            <a:ext cx="9956800" cy="4789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6385">
              <a:lnSpc>
                <a:spcPts val="2865"/>
              </a:lnSpc>
              <a:spcBef>
                <a:spcPts val="10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Display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unique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site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names.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865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Show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5</a:t>
            </a:r>
            <a:r>
              <a:rPr sz="2400" spc="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records</a:t>
            </a:r>
            <a:r>
              <a:rPr sz="2400" spc="-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with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starting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'CCA'.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865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Calculate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total</a:t>
            </a:r>
            <a:r>
              <a:rPr sz="2400" spc="-1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r>
              <a:rPr sz="2400" spc="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mass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carried</a:t>
            </a:r>
            <a:r>
              <a:rPr sz="2400" spc="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NASA</a:t>
            </a:r>
            <a:r>
              <a:rPr sz="2400" spc="-1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(CRS)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boosters.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865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Find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average</a:t>
            </a:r>
            <a:r>
              <a:rPr sz="2400" spc="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r>
              <a:rPr sz="2400" spc="1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mass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carried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booster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version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F9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v1.1.</a:t>
            </a:r>
            <a:endParaRPr sz="2400">
              <a:latin typeface="Calibri"/>
              <a:cs typeface="Calibri"/>
            </a:endParaRPr>
          </a:p>
          <a:p>
            <a:pPr marL="298450" marR="174625" indent="-286385">
              <a:lnSpc>
                <a:spcPts val="2850"/>
              </a:lnSpc>
              <a:spcBef>
                <a:spcPts val="17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Identify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boosters</a:t>
            </a:r>
            <a:r>
              <a:rPr sz="2400" spc="-1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successful</a:t>
            </a:r>
            <a:r>
              <a:rPr sz="2400" spc="-2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drone</a:t>
            </a:r>
            <a:r>
              <a:rPr sz="2400" spc="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ship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landings,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r>
              <a:rPr sz="2400" spc="1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mass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between </a:t>
            </a:r>
            <a:r>
              <a:rPr sz="2400" spc="-5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4000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6000,</a:t>
            </a:r>
            <a:r>
              <a:rPr sz="2400" spc="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names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2015.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77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List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total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number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successful</a:t>
            </a:r>
            <a:r>
              <a:rPr sz="2400" spc="-2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failure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mission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outcomes.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87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Determine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names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booster</a:t>
            </a:r>
            <a:r>
              <a:rPr sz="2400" spc="-1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versions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carried</a:t>
            </a:r>
            <a:r>
              <a:rPr sz="2400" spc="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maximum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70"/>
              </a:lnSpc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mass.</a:t>
            </a:r>
            <a:endParaRPr sz="2400">
              <a:latin typeface="Calibri"/>
              <a:cs typeface="Calibri"/>
            </a:endParaRPr>
          </a:p>
          <a:p>
            <a:pPr marL="298450" marR="673100" indent="-286385">
              <a:lnSpc>
                <a:spcPts val="2850"/>
              </a:lnSpc>
              <a:spcBef>
                <a:spcPts val="17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Highlight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failed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landing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outcomes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on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drone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ships,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including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their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booster </a:t>
            </a:r>
            <a:r>
              <a:rPr sz="2400" spc="-5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versions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names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2015.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77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Rank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count</a:t>
            </a:r>
            <a:r>
              <a:rPr sz="2400" spc="-1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landing</a:t>
            </a:r>
            <a:r>
              <a:rPr sz="2400" spc="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outcomes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between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dates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2010-06-04</a:t>
            </a:r>
            <a:r>
              <a:rPr sz="2400" spc="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2017-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45"/>
              </a:spcBef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03-20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descending</a:t>
            </a:r>
            <a:r>
              <a:rPr sz="2400" spc="-1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1255" y="6298565"/>
            <a:ext cx="995654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GitHub</a:t>
            </a:r>
            <a:r>
              <a:rPr sz="16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URL</a:t>
            </a:r>
            <a:r>
              <a:rPr sz="16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r>
              <a:rPr sz="16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hlinkClick r:id="rId2"/>
              </a:rPr>
              <a:t>Redefining-The-Space-Access-with-Data-Science/EDA with </a:t>
            </a:r>
            <a:r>
              <a:rPr lang="en-US" sz="1600" dirty="0" err="1">
                <a:hlinkClick r:id="rId2"/>
              </a:rPr>
              <a:t>SQL.ipynb</a:t>
            </a:r>
            <a:r>
              <a:rPr lang="en-US" sz="1600" dirty="0">
                <a:hlinkClick r:id="rId2"/>
              </a:rPr>
              <a:t> at main · </a:t>
            </a:r>
            <a:r>
              <a:rPr lang="en-US" sz="1600" dirty="0" err="1">
                <a:hlinkClick r:id="rId2"/>
              </a:rPr>
              <a:t>zooviee</a:t>
            </a:r>
            <a:r>
              <a:rPr lang="en-US" sz="1600" dirty="0">
                <a:hlinkClick r:id="rId2"/>
              </a:rPr>
              <a:t>/Redefining-The-Space-Access-with-Data-Science (github.com)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37844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26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Build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an</a:t>
            </a:r>
            <a:r>
              <a:rPr sz="3950" u="heavy" spc="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Interactive</a:t>
            </a:r>
            <a:r>
              <a:rPr sz="3950" u="heavy" spc="19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Map</a:t>
            </a:r>
            <a:r>
              <a:rPr sz="3950" u="heavy" spc="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using</a:t>
            </a:r>
            <a:r>
              <a:rPr sz="3950" u="heavy" spc="8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Folium	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455" y="1438211"/>
            <a:ext cx="8543925" cy="44024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crafted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objects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integrated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them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Folium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map.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Markers</a:t>
            </a:r>
            <a:r>
              <a:rPr lang="en-US"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highlighted launch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their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success/failure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records,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while Lines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measured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distances</a:t>
            </a:r>
            <a:r>
              <a:rPr sz="2400" spc="-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between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spc="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their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nearby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locations.</a:t>
            </a:r>
            <a:endParaRPr sz="2400" dirty="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2345"/>
              </a:spcBef>
            </a:pP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By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analyzing</a:t>
            </a:r>
            <a:r>
              <a:rPr sz="2400" spc="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these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maps,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answer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the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following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questions</a:t>
            </a:r>
            <a:r>
              <a:rPr sz="2400" spc="-1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050290" indent="-219710">
              <a:lnSpc>
                <a:spcPts val="2870"/>
              </a:lnSpc>
              <a:spcBef>
                <a:spcPts val="1950"/>
              </a:spcBef>
              <a:buChar char="•"/>
              <a:tabLst>
                <a:tab pos="1050290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close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proximity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railways?</a:t>
            </a:r>
            <a:r>
              <a:rPr sz="2400" spc="1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Yes</a:t>
            </a:r>
            <a:endParaRPr sz="2400" dirty="0">
              <a:latin typeface="Calibri"/>
              <a:cs typeface="Calibri"/>
            </a:endParaRPr>
          </a:p>
          <a:p>
            <a:pPr marL="1050290" indent="-219710">
              <a:lnSpc>
                <a:spcPts val="2870"/>
              </a:lnSpc>
              <a:buChar char="•"/>
              <a:tabLst>
                <a:tab pos="1050290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Are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close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proximity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highways?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Yes</a:t>
            </a:r>
            <a:endParaRPr sz="2400" dirty="0">
              <a:latin typeface="Calibri"/>
              <a:cs typeface="Calibri"/>
            </a:endParaRPr>
          </a:p>
          <a:p>
            <a:pPr marL="1050290" indent="-219710">
              <a:lnSpc>
                <a:spcPts val="2870"/>
              </a:lnSpc>
              <a:spcBef>
                <a:spcPts val="50"/>
              </a:spcBef>
              <a:buChar char="•"/>
              <a:tabLst>
                <a:tab pos="1050290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Are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close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proximity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9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coastline?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Yes</a:t>
            </a:r>
            <a:endParaRPr sz="2400" dirty="0">
              <a:latin typeface="Calibri"/>
              <a:cs typeface="Calibri"/>
            </a:endParaRPr>
          </a:p>
          <a:p>
            <a:pPr marL="1050290" indent="-219710">
              <a:lnSpc>
                <a:spcPts val="2870"/>
              </a:lnSpc>
              <a:buChar char="•"/>
              <a:tabLst>
                <a:tab pos="1050290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Do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keep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certain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distance</a:t>
            </a:r>
            <a:r>
              <a:rPr sz="2400" spc="-1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away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from</a:t>
            </a:r>
            <a:r>
              <a:rPr sz="2400" spc="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cities?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Yes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13030">
              <a:lnSpc>
                <a:spcPct val="100000"/>
              </a:lnSpc>
            </a:pP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GitHub</a:t>
            </a:r>
            <a:r>
              <a:rPr sz="16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42560"/>
                </a:solidFill>
                <a:latin typeface="Calibri"/>
                <a:cs typeface="Calibri"/>
              </a:rPr>
              <a:t>URL:</a:t>
            </a:r>
            <a:r>
              <a:rPr lang="en-US" sz="16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hlinkClick r:id="rId2"/>
              </a:rPr>
              <a:t>Redefining-The-Space-Access-with-Data-Science/Interactive </a:t>
            </a:r>
            <a:r>
              <a:rPr lang="en-US" sz="1600" dirty="0" err="1">
                <a:hlinkClick r:id="rId2"/>
              </a:rPr>
              <a:t>VIsualizations.ipynb</a:t>
            </a:r>
            <a:r>
              <a:rPr lang="en-US" sz="1600" dirty="0">
                <a:hlinkClick r:id="rId2"/>
              </a:rPr>
              <a:t> at main · </a:t>
            </a:r>
            <a:r>
              <a:rPr lang="en-US" sz="1600" dirty="0" err="1">
                <a:hlinkClick r:id="rId2"/>
              </a:rPr>
              <a:t>zooviee</a:t>
            </a:r>
            <a:r>
              <a:rPr lang="en-US" sz="1600" dirty="0">
                <a:hlinkClick r:id="rId2"/>
              </a:rPr>
              <a:t>/Redefining-The-Space-Access-with-Data-Science (github.com)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36574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4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Dashboard</a:t>
            </a:r>
            <a:r>
              <a:rPr sz="3950" u="heavy" spc="15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B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uilding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using</a:t>
            </a:r>
            <a:r>
              <a:rPr sz="3950" u="heavy" spc="1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P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lotly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ash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619" y="1523682"/>
            <a:ext cx="8567420" cy="4504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ts val="2865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spc="-5" dirty="0">
                <a:solidFill>
                  <a:srgbClr val="042560"/>
                </a:solidFill>
                <a:latin typeface="Calibri"/>
                <a:cs typeface="Calibri"/>
              </a:rPr>
              <a:t>Features</a:t>
            </a:r>
            <a:r>
              <a:rPr sz="2400" b="1" spc="-10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b="1" spc="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b="1" spc="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42560"/>
                </a:solidFill>
                <a:latin typeface="Calibri"/>
                <a:cs typeface="Calibri"/>
              </a:rPr>
              <a:t>Dashboard</a:t>
            </a:r>
            <a:r>
              <a:rPr sz="2400" b="1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endParaRPr lang="en-US" sz="2400" dirty="0">
              <a:latin typeface="Calibri"/>
              <a:cs typeface="Calibri"/>
            </a:endParaRPr>
          </a:p>
          <a:p>
            <a:pPr marL="12065">
              <a:lnSpc>
                <a:spcPts val="2865"/>
              </a:lnSpc>
              <a:spcBef>
                <a:spcPts val="100"/>
              </a:spcBef>
              <a:tabLst>
                <a:tab pos="298450" algn="l"/>
                <a:tab pos="299085" algn="l"/>
              </a:tabLst>
            </a:pPr>
            <a:r>
              <a:rPr lang="en-US" sz="2400" spc="-20" dirty="0">
                <a:solidFill>
                  <a:srgbClr val="042560"/>
                </a:solidFill>
                <a:latin typeface="Calibri"/>
                <a:cs typeface="Calibri"/>
              </a:rPr>
              <a:t>          1. Drop-down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Bar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ashboard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,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dropdown</a:t>
            </a:r>
            <a:endParaRPr sz="2400" dirty="0">
              <a:latin typeface="Calibri"/>
              <a:cs typeface="Calibri"/>
            </a:endParaRPr>
          </a:p>
          <a:p>
            <a:pPr marR="218440" algn="r">
              <a:lnSpc>
                <a:spcPts val="2865"/>
              </a:lnSpc>
              <a:spcBef>
                <a:spcPts val="50"/>
              </a:spcBef>
            </a:pP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ar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which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put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site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want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analyze.</a:t>
            </a:r>
            <a:endParaRPr lang="en-US" sz="2400" spc="-35" dirty="0">
              <a:solidFill>
                <a:srgbClr val="042560"/>
              </a:solidFill>
              <a:latin typeface="Calibri"/>
              <a:cs typeface="Calibri"/>
            </a:endParaRPr>
          </a:p>
          <a:p>
            <a:pPr marR="218440" algn="r">
              <a:lnSpc>
                <a:spcPts val="2865"/>
              </a:lnSpc>
              <a:spcBef>
                <a:spcPts val="50"/>
              </a:spcBef>
            </a:pPr>
            <a:r>
              <a:rPr lang="en-US" sz="2400" spc="-35" dirty="0">
                <a:solidFill>
                  <a:srgbClr val="042560"/>
                </a:solidFill>
                <a:latin typeface="Calibri"/>
                <a:cs typeface="Calibri"/>
              </a:rPr>
              <a:t>       2. Payload</a:t>
            </a:r>
            <a:r>
              <a:rPr lang="en-US" sz="2400" spc="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mass</a:t>
            </a:r>
            <a:r>
              <a:rPr lang="en-US"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slider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r>
              <a:rPr lang="en-US" sz="2400" spc="-60" dirty="0">
                <a:solidFill>
                  <a:srgbClr val="042560"/>
                </a:solidFill>
                <a:latin typeface="Calibri"/>
                <a:cs typeface="Calibri"/>
              </a:rPr>
              <a:t> A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slider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 has</a:t>
            </a:r>
            <a:r>
              <a:rPr lang="en-US"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also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been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042560"/>
                </a:solidFill>
                <a:latin typeface="Calibri"/>
                <a:cs typeface="Calibri"/>
              </a:rPr>
              <a:t>provided</a:t>
            </a:r>
            <a:r>
              <a:rPr lang="en-US" sz="2400" spc="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lang="en-US"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change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lang="en-US" sz="2400" spc="1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range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r>
              <a:rPr sz="2400" spc="1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mass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plotting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scatter</a:t>
            </a:r>
            <a:r>
              <a:rPr sz="2400" spc="-1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plots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success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vs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lang="en-US" sz="2400" spc="-25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ayload</a:t>
            </a:r>
            <a:r>
              <a:rPr sz="2400" spc="10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mass.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Calibri"/>
              <a:cs typeface="Calibri"/>
            </a:endParaRPr>
          </a:p>
          <a:p>
            <a:pPr marL="298450" indent="-286385">
              <a:lnSpc>
                <a:spcPts val="287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spc="-10" dirty="0">
                <a:solidFill>
                  <a:srgbClr val="042560"/>
                </a:solidFill>
                <a:latin typeface="Calibri"/>
                <a:cs typeface="Calibri"/>
              </a:rPr>
              <a:t>Contents</a:t>
            </a:r>
            <a:r>
              <a:rPr sz="2400" b="1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b="1" spc="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b="1" spc="-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42560"/>
                </a:solidFill>
                <a:latin typeface="Calibri"/>
                <a:cs typeface="Calibri"/>
              </a:rPr>
              <a:t>Dashboard</a:t>
            </a:r>
            <a:r>
              <a:rPr sz="2400" b="1" spc="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859790" lvl="1" indent="-304165">
              <a:lnSpc>
                <a:spcPts val="2870"/>
              </a:lnSpc>
              <a:buAutoNum type="arabicPeriod"/>
              <a:tabLst>
                <a:tab pos="860425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Pie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Charts: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n 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the 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ashboard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,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analyze</a:t>
            </a:r>
            <a:r>
              <a:rPr sz="2400" spc="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5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probability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success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failure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site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using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Pie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charts.</a:t>
            </a:r>
            <a:endParaRPr sz="2400" dirty="0">
              <a:latin typeface="Calibri"/>
              <a:cs typeface="Calibri"/>
            </a:endParaRPr>
          </a:p>
          <a:p>
            <a:pPr marL="859790" lvl="1" indent="-304165">
              <a:lnSpc>
                <a:spcPts val="2855"/>
              </a:lnSpc>
              <a:buAutoNum type="arabicPeriod" startAt="2"/>
              <a:tabLst>
                <a:tab pos="860425" algn="l"/>
              </a:tabLst>
            </a:pP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er</a:t>
            </a:r>
            <a:r>
              <a:rPr sz="2400" spc="-254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30" dirty="0">
                <a:solidFill>
                  <a:srgbClr val="042560"/>
                </a:solidFill>
                <a:latin typeface="Calibri"/>
                <a:cs typeface="Calibri"/>
              </a:rPr>
              <a:t>Scatter</a:t>
            </a:r>
            <a:r>
              <a:rPr sz="2400" spc="-1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9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ship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194" y="6280467"/>
            <a:ext cx="969200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GitHub</a:t>
            </a:r>
            <a:r>
              <a:rPr sz="16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42560"/>
                </a:solidFill>
                <a:latin typeface="Calibri"/>
                <a:cs typeface="Calibri"/>
              </a:rPr>
              <a:t>URL</a:t>
            </a:r>
            <a:r>
              <a:rPr sz="16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r>
              <a:rPr lang="en-US" sz="16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hlinkClick r:id="rId2"/>
              </a:rPr>
              <a:t>Redefining-The-Space-Access-with-Data-Science/</a:t>
            </a:r>
            <a:r>
              <a:rPr lang="en-US" sz="1600" dirty="0" err="1">
                <a:hlinkClick r:id="rId2"/>
              </a:rPr>
              <a:t>dash_interactivity.ipynb</a:t>
            </a:r>
            <a:r>
              <a:rPr lang="en-US" sz="1600" dirty="0">
                <a:hlinkClick r:id="rId2"/>
              </a:rPr>
              <a:t> at main · </a:t>
            </a:r>
            <a:r>
              <a:rPr lang="en-US" sz="1600" dirty="0" err="1">
                <a:hlinkClick r:id="rId2"/>
              </a:rPr>
              <a:t>zooviee</a:t>
            </a:r>
            <a:r>
              <a:rPr lang="en-US" sz="1600" dirty="0">
                <a:hlinkClick r:id="rId2"/>
              </a:rPr>
              <a:t>/Redefining-The-Space-Access-with-Data-Science (github.com)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187" y="1214500"/>
            <a:ext cx="10403840" cy="34925"/>
          </a:xfrm>
          <a:custGeom>
            <a:avLst/>
            <a:gdLst/>
            <a:ahLst/>
            <a:cxnLst/>
            <a:rect l="l" t="t" r="r" b="b"/>
            <a:pathLst>
              <a:path w="10403840" h="34925">
                <a:moveTo>
                  <a:pt x="0" y="34416"/>
                </a:moveTo>
                <a:lnTo>
                  <a:pt x="10403395" y="0"/>
                </a:lnTo>
              </a:path>
            </a:pathLst>
          </a:custGeom>
          <a:ln w="635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435" y="513461"/>
            <a:ext cx="38461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Calibri"/>
                <a:cs typeface="Calibri"/>
              </a:rPr>
              <a:t>Predictive</a:t>
            </a:r>
            <a:r>
              <a:rPr sz="3950" spc="220" dirty="0">
                <a:latin typeface="Calibri"/>
                <a:cs typeface="Calibri"/>
              </a:rPr>
              <a:t> </a:t>
            </a:r>
            <a:r>
              <a:rPr sz="3950" spc="10" dirty="0">
                <a:latin typeface="Calibri"/>
                <a:cs typeface="Calibri"/>
              </a:rPr>
              <a:t>Analysis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487" y="1462150"/>
            <a:ext cx="6943725" cy="521297"/>
          </a:xfrm>
          <a:prstGeom prst="rect">
            <a:avLst/>
          </a:prstGeom>
          <a:solidFill>
            <a:srgbClr val="9DC3E6"/>
          </a:solidFill>
          <a:ln w="12700">
            <a:solidFill>
              <a:srgbClr val="172C5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185"/>
              </a:spcBef>
            </a:pP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1.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 C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reate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90" dirty="0">
                <a:solidFill>
                  <a:srgbClr val="042560"/>
                </a:solidFill>
                <a:latin typeface="Calibri"/>
                <a:cs typeface="Calibri"/>
              </a:rPr>
              <a:t>a 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lass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column</a:t>
            </a:r>
            <a:r>
              <a:rPr sz="2400" spc="-1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spc="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tandardize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data.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487" y="2395601"/>
            <a:ext cx="6943725" cy="704850"/>
          </a:xfrm>
          <a:prstGeom prst="rect">
            <a:avLst/>
          </a:prstGeom>
          <a:solidFill>
            <a:srgbClr val="9DC3E6"/>
          </a:solidFill>
          <a:ln w="12700">
            <a:solidFill>
              <a:srgbClr val="172C51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05"/>
              </a:spcBef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2.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Make</a:t>
            </a:r>
            <a:r>
              <a:rPr sz="2400" spc="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split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of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data</a:t>
            </a:r>
            <a:r>
              <a:rPr sz="2400" spc="-1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test</a:t>
            </a:r>
            <a:r>
              <a:rPr sz="2400" spc="-1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train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set.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2487" y="3427350"/>
            <a:ext cx="6956425" cy="936625"/>
            <a:chOff x="846137" y="3427476"/>
            <a:chExt cx="6956425" cy="936625"/>
          </a:xfrm>
        </p:grpSpPr>
        <p:sp>
          <p:nvSpPr>
            <p:cNvPr id="7" name="object 7"/>
            <p:cNvSpPr/>
            <p:nvPr/>
          </p:nvSpPr>
          <p:spPr>
            <a:xfrm>
              <a:off x="852487" y="3433826"/>
              <a:ext cx="6943725" cy="923925"/>
            </a:xfrm>
            <a:custGeom>
              <a:avLst/>
              <a:gdLst/>
              <a:ahLst/>
              <a:cxnLst/>
              <a:rect l="l" t="t" r="r" b="b"/>
              <a:pathLst>
                <a:path w="6943725" h="923925">
                  <a:moveTo>
                    <a:pt x="6943725" y="0"/>
                  </a:moveTo>
                  <a:lnTo>
                    <a:pt x="0" y="0"/>
                  </a:lnTo>
                  <a:lnTo>
                    <a:pt x="0" y="923925"/>
                  </a:lnTo>
                  <a:lnTo>
                    <a:pt x="6943725" y="923925"/>
                  </a:lnTo>
                  <a:lnTo>
                    <a:pt x="6943725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52487" y="3433826"/>
              <a:ext cx="6943725" cy="923925"/>
            </a:xfrm>
            <a:custGeom>
              <a:avLst/>
              <a:gdLst/>
              <a:ahLst/>
              <a:cxnLst/>
              <a:rect l="l" t="t" r="r" b="b"/>
              <a:pathLst>
                <a:path w="6943725" h="923925">
                  <a:moveTo>
                    <a:pt x="0" y="923925"/>
                  </a:moveTo>
                  <a:lnTo>
                    <a:pt x="6943725" y="923925"/>
                  </a:lnTo>
                  <a:lnTo>
                    <a:pt x="6943725" y="0"/>
                  </a:lnTo>
                  <a:lnTo>
                    <a:pt x="0" y="0"/>
                  </a:lnTo>
                  <a:lnTo>
                    <a:pt x="0" y="92392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3435" y="3415143"/>
            <a:ext cx="6982777" cy="76027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508760" marR="5080" indent="-1496695">
              <a:lnSpc>
                <a:spcPts val="2850"/>
              </a:lnSpc>
              <a:spcBef>
                <a:spcPts val="220"/>
              </a:spcBef>
            </a:pP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 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3.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Find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best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yperparameter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for</a:t>
            </a:r>
            <a:r>
              <a:rPr sz="2400" spc="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SVM,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Decision</a:t>
            </a:r>
            <a:r>
              <a:rPr lang="en-US"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Tr</a:t>
            </a:r>
            <a:r>
              <a:rPr lang="en-US" sz="2400" spc="-20" dirty="0">
                <a:solidFill>
                  <a:srgbClr val="042560"/>
                </a:solidFill>
                <a:latin typeface="Calibri"/>
                <a:cs typeface="Calibri"/>
              </a:rPr>
              <a:t>ees, </a:t>
            </a:r>
            <a:r>
              <a:rPr lang="en-US" sz="2400" spc="15" dirty="0">
                <a:solidFill>
                  <a:srgbClr val="042560"/>
                </a:solidFill>
                <a:latin typeface="Calibri"/>
                <a:cs typeface="Calibri"/>
              </a:rPr>
              <a:t>KNN,</a:t>
            </a:r>
            <a:r>
              <a:rPr lang="en-US"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Logistic</a:t>
            </a:r>
            <a:r>
              <a:rPr lang="en-US"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Regression.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52487" y="4586351"/>
            <a:ext cx="6943725" cy="704850"/>
          </a:xfrm>
          <a:prstGeom prst="rect">
            <a:avLst/>
          </a:prstGeom>
          <a:solidFill>
            <a:srgbClr val="9DC3E6"/>
          </a:solidFill>
          <a:ln w="12700">
            <a:solidFill>
              <a:srgbClr val="172C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930">
              <a:lnSpc>
                <a:spcPts val="2610"/>
              </a:lnSpc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4.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Evaluate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models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using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test</a:t>
            </a:r>
            <a:r>
              <a:rPr sz="2400" spc="-1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based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their</a:t>
            </a:r>
            <a:endParaRPr sz="2400" dirty="0">
              <a:latin typeface="Calibri"/>
              <a:cs typeface="Calibri"/>
            </a:endParaRPr>
          </a:p>
          <a:p>
            <a:pPr marL="1126490">
              <a:lnSpc>
                <a:spcPts val="2865"/>
              </a:lnSpc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accuracy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scores</a:t>
            </a:r>
            <a:r>
              <a:rPr sz="2400" spc="-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confusion</a:t>
            </a:r>
            <a:r>
              <a:rPr sz="2400" spc="-1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matrix.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957" y="5584190"/>
            <a:ext cx="989044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GitHub</a:t>
            </a:r>
            <a:r>
              <a:rPr sz="16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URL</a:t>
            </a:r>
            <a:r>
              <a:rPr sz="16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r>
              <a:rPr lang="en-US" sz="16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hlinkClick r:id="rId2"/>
              </a:rPr>
              <a:t>Redefining-The-Space-Access-with-Data-Science/Machine Learning </a:t>
            </a:r>
            <a:r>
              <a:rPr lang="en-US" sz="1600" dirty="0" err="1">
                <a:hlinkClick r:id="rId2"/>
              </a:rPr>
              <a:t>Predictions.ipynb</a:t>
            </a:r>
            <a:r>
              <a:rPr lang="en-US" sz="1600" dirty="0">
                <a:hlinkClick r:id="rId2"/>
              </a:rPr>
              <a:t> at main · </a:t>
            </a:r>
            <a:r>
              <a:rPr lang="en-US" sz="1600" dirty="0" err="1">
                <a:hlinkClick r:id="rId2"/>
              </a:rPr>
              <a:t>zooviee</a:t>
            </a:r>
            <a:r>
              <a:rPr lang="en-US" sz="1600" dirty="0">
                <a:hlinkClick r:id="rId2"/>
              </a:rPr>
              <a:t>/Redefining-The-Space-Access-with-Data-Science (github.com)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93788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2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Results	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523682"/>
            <a:ext cx="10039985" cy="18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ts val="2865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From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results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get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from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Exploratory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Data</a:t>
            </a:r>
            <a:r>
              <a:rPr sz="2400" spc="-114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nalysis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,</a:t>
            </a:r>
            <a:r>
              <a:rPr sz="2400" spc="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say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success</a:t>
            </a:r>
            <a:endParaRPr sz="2400" dirty="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</a:pP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rate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Falcon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9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rocket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landing</a:t>
            </a:r>
            <a:r>
              <a:rPr sz="2400" spc="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66.66%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After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evaluating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models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predictive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analysis,</a:t>
            </a:r>
            <a:r>
              <a:rPr sz="2400" spc="1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135" dirty="0">
                <a:solidFill>
                  <a:srgbClr val="042560"/>
                </a:solidFill>
                <a:latin typeface="Calibri"/>
                <a:cs typeface="Calibri"/>
              </a:rPr>
              <a:t>the 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ecision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tree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model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is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best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fit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an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accuracy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94%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355" y="1227836"/>
            <a:ext cx="18288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solidFill>
                  <a:srgbClr val="042560"/>
                </a:solidFill>
                <a:latin typeface="Calibri Light"/>
                <a:cs typeface="Calibri Light"/>
              </a:rPr>
              <a:t>Section</a:t>
            </a:r>
            <a:r>
              <a:rPr sz="3600" spc="-175" dirty="0">
                <a:solidFill>
                  <a:srgbClr val="042560"/>
                </a:solidFill>
                <a:latin typeface="Calibri Light"/>
                <a:cs typeface="Calibri Light"/>
              </a:rPr>
              <a:t> </a:t>
            </a:r>
            <a:r>
              <a:rPr sz="3600" spc="-15" dirty="0">
                <a:solidFill>
                  <a:srgbClr val="042560"/>
                </a:solidFill>
                <a:latin typeface="Calibri Light"/>
                <a:cs typeface="Calibri Light"/>
              </a:rPr>
              <a:t>2: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5837" y="2372360"/>
            <a:ext cx="2736215" cy="10712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98475" marR="5080" indent="-486409">
              <a:lnSpc>
                <a:spcPts val="3900"/>
              </a:lnSpc>
              <a:spcBef>
                <a:spcPts val="585"/>
              </a:spcBef>
            </a:pPr>
            <a:r>
              <a:rPr sz="3600" b="1" spc="1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I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n</a:t>
            </a:r>
            <a:r>
              <a:rPr sz="3600" b="1" spc="2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si</a:t>
            </a:r>
            <a:r>
              <a:rPr sz="3600" b="1" spc="3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g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h</a:t>
            </a:r>
            <a:r>
              <a:rPr sz="3600" b="1" spc="1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t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s</a:t>
            </a:r>
            <a:r>
              <a:rPr sz="3600" b="1" spc="-19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3600" b="1" spc="-1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D</a:t>
            </a:r>
            <a:r>
              <a:rPr sz="3600" b="1" spc="-4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r</a:t>
            </a:r>
            <a:r>
              <a:rPr sz="3600" b="1" spc="2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aw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n  </a:t>
            </a:r>
            <a:r>
              <a:rPr sz="3600" b="1" spc="-2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from </a:t>
            </a:r>
            <a:r>
              <a:rPr sz="3600" b="1" spc="-1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EDA</a:t>
            </a:r>
            <a:endParaRPr sz="3600" b="1" dirty="0">
              <a:solidFill>
                <a:schemeClr val="accent4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875" y="58"/>
            <a:ext cx="7476998" cy="68578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21918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5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Flight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N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umber</a:t>
            </a:r>
            <a:r>
              <a:rPr sz="3950" u="heavy" spc="1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vs</a:t>
            </a:r>
            <a:r>
              <a:rPr lang="en-US"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.</a:t>
            </a:r>
            <a:r>
              <a:rPr sz="3950" u="heavy" spc="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Launch</a:t>
            </a:r>
            <a:r>
              <a:rPr sz="3950" u="heavy" spc="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Site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1501" y="1925890"/>
            <a:ext cx="5541899" cy="297260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8450" marR="258445" indent="-285750">
              <a:lnSpc>
                <a:spcPts val="2850"/>
              </a:lnSpc>
              <a:spcBef>
                <a:spcPts val="2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this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figure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orange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and </a:t>
            </a:r>
            <a:r>
              <a:rPr sz="2400" spc="-5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blue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dots</a:t>
            </a:r>
            <a:r>
              <a:rPr lang="en-US" sz="2400" spc="1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22275">
              <a:lnSpc>
                <a:spcPts val="2830"/>
              </a:lnSpc>
            </a:pPr>
            <a:r>
              <a:rPr sz="2400" spc="-35" dirty="0">
                <a:solidFill>
                  <a:srgbClr val="1F4E79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1F4E79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1F4E79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e</a:t>
            </a:r>
            <a:r>
              <a:rPr sz="2400" spc="6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represent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ail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e,</a:t>
            </a:r>
            <a:endParaRPr sz="2400" dirty="0">
              <a:latin typeface="Calibri"/>
              <a:cs typeface="Calibri"/>
            </a:endParaRPr>
          </a:p>
          <a:p>
            <a:pPr marL="422275">
              <a:lnSpc>
                <a:spcPts val="2865"/>
              </a:lnSpc>
            </a:pPr>
            <a:r>
              <a:rPr lang="en-US" sz="2400" spc="-110" dirty="0">
                <a:solidFill>
                  <a:schemeClr val="accent6"/>
                </a:solidFill>
                <a:latin typeface="Calibri"/>
                <a:cs typeface="Calibri"/>
              </a:rPr>
              <a:t>Orange</a:t>
            </a:r>
            <a:r>
              <a:rPr sz="240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represent</a:t>
            </a:r>
            <a:r>
              <a:rPr sz="2400" spc="-2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Calibri"/>
              <a:cs typeface="Calibri"/>
            </a:endParaRPr>
          </a:p>
          <a:p>
            <a:pPr marL="298450" marR="5080" indent="-285750">
              <a:lnSpc>
                <a:spcPct val="100400"/>
              </a:lnSpc>
              <a:buFont typeface="Arial MT"/>
              <a:buChar char="•"/>
              <a:tabLst>
                <a:tab pos="297815" algn="l"/>
                <a:tab pos="298450" algn="l"/>
                <a:tab pos="2099945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this plot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 can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see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the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ili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2400" spc="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s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as </a:t>
            </a:r>
            <a:r>
              <a:rPr lang="en-US" sz="2400" spc="6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number</a:t>
            </a:r>
            <a:r>
              <a:rPr sz="2400" spc="-10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flights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increases.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1524000"/>
            <a:ext cx="5362575" cy="49053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34365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40" dirty="0">
                <a:solidFill>
                  <a:srgbClr val="1F4E79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25" dirty="0">
                <a:solidFill>
                  <a:srgbClr val="1F4E79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Payload</a:t>
            </a:r>
            <a:r>
              <a:rPr sz="3950" u="heavy" spc="130" dirty="0">
                <a:solidFill>
                  <a:srgbClr val="1F4E79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solidFill>
                  <a:srgbClr val="1F4E79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vs</a:t>
            </a:r>
            <a:r>
              <a:rPr lang="en-US" sz="3950" u="heavy" spc="10" dirty="0">
                <a:solidFill>
                  <a:srgbClr val="1F4E79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.</a:t>
            </a:r>
            <a:r>
              <a:rPr sz="3950" u="heavy" spc="5" dirty="0">
                <a:solidFill>
                  <a:srgbClr val="1F4E79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solidFill>
                  <a:srgbClr val="1F4E79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Launch</a:t>
            </a:r>
            <a:r>
              <a:rPr sz="3950" u="heavy" spc="60" dirty="0">
                <a:solidFill>
                  <a:srgbClr val="1F4E79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5" dirty="0">
                <a:solidFill>
                  <a:srgbClr val="1F4E79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950" u="heavy" spc="-5" dirty="0">
                <a:solidFill>
                  <a:srgbClr val="1F4E79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ite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6616" y="2209228"/>
            <a:ext cx="5028184" cy="29559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638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In </a:t>
            </a:r>
            <a:r>
              <a:rPr lang="en-US" sz="2400" dirty="0">
                <a:solidFill>
                  <a:srgbClr val="1F4E79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given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plot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we can </a:t>
            </a:r>
            <a:r>
              <a:rPr sz="2400" spc="10" dirty="0">
                <a:solidFill>
                  <a:srgbClr val="1F4E79"/>
                </a:solidFill>
                <a:latin typeface="Calibri"/>
                <a:cs typeface="Calibri"/>
              </a:rPr>
              <a:t>see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that, </a:t>
            </a: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F4E79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lang="en-US" sz="2400" spc="-45" dirty="0">
                <a:solidFill>
                  <a:srgbClr val="1F4E79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VAFB</a:t>
            </a:r>
            <a:r>
              <a:rPr lang="en-US" sz="24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SLC</a:t>
            </a:r>
            <a:r>
              <a:rPr lang="en-US" sz="2400" spc="-114" dirty="0">
                <a:solidFill>
                  <a:srgbClr val="1F4E79"/>
                </a:solidFill>
                <a:latin typeface="Calibri"/>
                <a:cs typeface="Calibri"/>
              </a:rPr>
              <a:t>- 4E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launch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site</a:t>
            </a:r>
            <a:r>
              <a:rPr lang="en-US" sz="2400" spc="5" dirty="0">
                <a:solidFill>
                  <a:srgbClr val="1F4E79"/>
                </a:solidFill>
                <a:latin typeface="Calibri"/>
                <a:cs typeface="Calibri"/>
              </a:rPr>
              <a:t>,</a:t>
            </a:r>
            <a:r>
              <a:rPr sz="2400" spc="-1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there</a:t>
            </a:r>
            <a:r>
              <a:rPr lang="en-US" sz="24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are</a:t>
            </a:r>
            <a:r>
              <a:rPr sz="24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no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F4E79"/>
                </a:solidFill>
                <a:latin typeface="Calibri"/>
                <a:cs typeface="Calibri"/>
              </a:rPr>
              <a:t>heavy</a:t>
            </a:r>
            <a:r>
              <a:rPr sz="2400" spc="9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1F4E79"/>
                </a:solidFill>
                <a:latin typeface="Calibri"/>
                <a:cs typeface="Calibri"/>
              </a:rPr>
              <a:t>payload</a:t>
            </a:r>
            <a:r>
              <a:rPr sz="2400" spc="1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1F4E79"/>
                </a:solidFill>
                <a:latin typeface="Calibri"/>
                <a:cs typeface="Calibri"/>
              </a:rPr>
              <a:t>masses.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F4E79"/>
              </a:buClr>
              <a:buFont typeface="Arial MT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298450" marR="6350" indent="-286385">
              <a:lnSpc>
                <a:spcPct val="100400"/>
              </a:lnSpc>
              <a:spcBef>
                <a:spcPts val="220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There</a:t>
            </a:r>
            <a:r>
              <a:rPr sz="2400" spc="-10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1F4E79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very</a:t>
            </a:r>
            <a:r>
              <a:rPr sz="2400" spc="7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weak</a:t>
            </a:r>
            <a:r>
              <a:rPr sz="2400" spc="-8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correlation</a:t>
            </a:r>
            <a:r>
              <a:rPr lang="en-US" sz="24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between</a:t>
            </a:r>
            <a:r>
              <a:rPr sz="2400" spc="-9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lang="en-US" sz="2400" spc="-35" dirty="0">
                <a:solidFill>
                  <a:srgbClr val="1F4E79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1F4E79"/>
                </a:solidFill>
                <a:latin typeface="Calibri"/>
                <a:cs typeface="Calibri"/>
              </a:rPr>
              <a:t>ayload</a:t>
            </a:r>
            <a:r>
              <a:rPr sz="2400" spc="5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lang="en-US" sz="2400" spc="55" dirty="0">
                <a:solidFill>
                  <a:srgbClr val="1F4E79"/>
                </a:solidFill>
                <a:latin typeface="Calibri"/>
                <a:cs typeface="Calibri"/>
              </a:rPr>
              <a:t>mass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and</a:t>
            </a:r>
            <a:r>
              <a:rPr sz="2400" spc="5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launch</a:t>
            </a:r>
            <a:r>
              <a:rPr lang="en-US" sz="24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site</a:t>
            </a:r>
            <a:r>
              <a:rPr lang="en-US" sz="2400" dirty="0">
                <a:solidFill>
                  <a:srgbClr val="1F4E79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" y="1591308"/>
            <a:ext cx="5391150" cy="52482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902" y="615568"/>
            <a:ext cx="104140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00665" algn="l"/>
              </a:tabLst>
            </a:pP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Success</a:t>
            </a:r>
            <a:r>
              <a:rPr sz="3950" u="heavy" spc="15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4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</a:t>
            </a:r>
            <a:r>
              <a:rPr sz="3950" u="heavy" spc="-4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ate</a:t>
            </a:r>
            <a:r>
              <a:rPr sz="3950" u="heavy" spc="4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vs</a:t>
            </a:r>
            <a:r>
              <a:rPr lang="en-US"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.</a:t>
            </a:r>
            <a:r>
              <a:rPr sz="3950" u="heavy" spc="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rbit</a:t>
            </a:r>
            <a:r>
              <a:rPr sz="3950" u="heavy" spc="8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</a:t>
            </a: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ype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9615" y="2216530"/>
            <a:ext cx="5516880" cy="29493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27685" indent="-285750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98450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this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chart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there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are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rgbClr val="042560"/>
                </a:solidFill>
                <a:latin typeface="Calibri"/>
                <a:cs typeface="Calibri"/>
              </a:rPr>
              <a:t>with a</a:t>
            </a:r>
            <a:r>
              <a:rPr sz="2400" spc="1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100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% 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which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are,</a:t>
            </a:r>
            <a:r>
              <a:rPr sz="2400" spc="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ES-L1,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GEO,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HEO,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SSO.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42560"/>
              </a:buClr>
              <a:buFont typeface="Arial MT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298450" indent="-285750">
              <a:lnSpc>
                <a:spcPts val="2870"/>
              </a:lnSpc>
              <a:spcBef>
                <a:spcPts val="22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Also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orbit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SO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did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not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have</a:t>
            </a:r>
            <a:endParaRPr sz="2400" dirty="0">
              <a:latin typeface="Calibri"/>
              <a:cs typeface="Calibri"/>
            </a:endParaRPr>
          </a:p>
          <a:p>
            <a:pPr marL="298450">
              <a:lnSpc>
                <a:spcPts val="2870"/>
              </a:lnSpc>
            </a:pPr>
            <a:r>
              <a:rPr lang="en-US" sz="2400" spc="35" dirty="0">
                <a:solidFill>
                  <a:srgbClr val="042560"/>
                </a:solidFill>
                <a:latin typeface="Calibri"/>
                <a:cs typeface="Calibri"/>
              </a:rPr>
              <a:t>any 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-2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un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DAC02-1DD8-0702-A351-47677876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723878"/>
            <a:ext cx="5029200" cy="48293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462" y="2167001"/>
            <a:ext cx="10905490" cy="6985"/>
          </a:xfrm>
          <a:custGeom>
            <a:avLst/>
            <a:gdLst/>
            <a:ahLst/>
            <a:cxnLst/>
            <a:rect l="l" t="t" r="r" b="b"/>
            <a:pathLst>
              <a:path w="10905490" h="6985">
                <a:moveTo>
                  <a:pt x="0" y="6603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847" y="1282382"/>
            <a:ext cx="176339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50" spc="-5" dirty="0">
                <a:solidFill>
                  <a:srgbClr val="001F5F"/>
                </a:solidFill>
                <a:latin typeface="Calibri"/>
                <a:cs typeface="Calibri"/>
              </a:rPr>
              <a:t>Outline</a:t>
            </a:r>
            <a:endParaRPr sz="4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58601" y="6441747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927" y="2409825"/>
            <a:ext cx="3203575" cy="30016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03225" indent="-39116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2750" spc="-10" dirty="0">
                <a:solidFill>
                  <a:srgbClr val="042560"/>
                </a:solidFill>
                <a:latin typeface="Calibri"/>
                <a:cs typeface="Calibri"/>
              </a:rPr>
              <a:t>Executive</a:t>
            </a:r>
            <a:r>
              <a:rPr sz="2750" spc="-1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42560"/>
                </a:solidFill>
                <a:latin typeface="Calibri"/>
                <a:cs typeface="Calibri"/>
              </a:rPr>
              <a:t>Summary</a:t>
            </a:r>
            <a:endParaRPr sz="2750">
              <a:latin typeface="Calibri"/>
              <a:cs typeface="Calibri"/>
            </a:endParaRPr>
          </a:p>
          <a:p>
            <a:pPr marL="403225" indent="-39116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2750" spc="-10" dirty="0">
                <a:solidFill>
                  <a:srgbClr val="042560"/>
                </a:solidFill>
                <a:latin typeface="Calibri"/>
                <a:cs typeface="Calibri"/>
              </a:rPr>
              <a:t>Introduction</a:t>
            </a:r>
            <a:endParaRPr sz="2750">
              <a:latin typeface="Calibri"/>
              <a:cs typeface="Calibri"/>
            </a:endParaRPr>
          </a:p>
          <a:p>
            <a:pPr marL="403225" indent="-39116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2750" dirty="0">
                <a:solidFill>
                  <a:srgbClr val="042560"/>
                </a:solidFill>
                <a:latin typeface="Calibri"/>
                <a:cs typeface="Calibri"/>
              </a:rPr>
              <a:t>Methodology</a:t>
            </a:r>
            <a:endParaRPr sz="2750">
              <a:latin typeface="Calibri"/>
              <a:cs typeface="Calibri"/>
            </a:endParaRPr>
          </a:p>
          <a:p>
            <a:pPr marL="403225" indent="-39116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2750" spc="-30" dirty="0">
                <a:solidFill>
                  <a:srgbClr val="042560"/>
                </a:solidFill>
                <a:latin typeface="Calibri"/>
                <a:cs typeface="Calibri"/>
              </a:rPr>
              <a:t>Results</a:t>
            </a:r>
            <a:endParaRPr sz="2750">
              <a:latin typeface="Calibri"/>
              <a:cs typeface="Calibri"/>
            </a:endParaRPr>
          </a:p>
          <a:p>
            <a:pPr marL="403225" indent="-39116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2750" dirty="0">
                <a:solidFill>
                  <a:srgbClr val="042560"/>
                </a:solidFill>
                <a:latin typeface="Calibri"/>
                <a:cs typeface="Calibri"/>
              </a:rPr>
              <a:t>Conclusion</a:t>
            </a:r>
            <a:endParaRPr sz="2750">
              <a:latin typeface="Calibri"/>
              <a:cs typeface="Calibri"/>
            </a:endParaRPr>
          </a:p>
          <a:p>
            <a:pPr marL="403225" indent="-39116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2750" spc="-20" dirty="0">
                <a:solidFill>
                  <a:srgbClr val="042560"/>
                </a:solidFill>
                <a:latin typeface="Calibri"/>
                <a:cs typeface="Calibri"/>
              </a:rPr>
              <a:t>Appendix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15568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5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Flight </a:t>
            </a:r>
            <a:r>
              <a:rPr lang="en-US"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Number</a:t>
            </a:r>
            <a:r>
              <a:rPr sz="3950" u="heavy" spc="4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7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v</a:t>
            </a:r>
            <a:r>
              <a:rPr sz="3950" u="heavy" spc="-7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lang="en-US" sz="3950" u="heavy" spc="-7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.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rbit</a:t>
            </a:r>
            <a:r>
              <a:rPr sz="3950" u="heavy" spc="7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</a:t>
            </a: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ype	</a:t>
            </a:r>
            <a:endParaRPr sz="39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447800"/>
            <a:ext cx="7486650" cy="4591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14969" y="1347088"/>
            <a:ext cx="3573779" cy="441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2509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chart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see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1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f 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orbit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LEO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positively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correlated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with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Flight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42560"/>
              </a:buClr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298450" marR="508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There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seems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 be no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relationship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between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li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g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o.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2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 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GTO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orbit.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42560"/>
              </a:buClr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298450" marR="368935" indent="-286385">
              <a:lnSpc>
                <a:spcPts val="286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Flight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no.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More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than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40 </a:t>
            </a:r>
            <a:r>
              <a:rPr sz="2400" spc="-5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10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gh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1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15949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5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Payload</a:t>
            </a:r>
            <a:r>
              <a:rPr lang="en-US" sz="3950" u="heavy" spc="-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Mass</a:t>
            </a:r>
            <a:r>
              <a:rPr sz="3950" u="heavy" spc="13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vs</a:t>
            </a:r>
            <a:r>
              <a:rPr lang="en-US"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.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rbit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</a:t>
            </a: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ype	</a:t>
            </a:r>
            <a:endParaRPr sz="39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666875"/>
            <a:ext cx="7381875" cy="4876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0426" y="1751266"/>
            <a:ext cx="3781425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this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figure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see,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for </a:t>
            </a:r>
            <a:r>
              <a:rPr sz="2400" spc="-5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orbits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LEO,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ISS,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SSO,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PO 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es</a:t>
            </a:r>
            <a:r>
              <a:rPr sz="2400" spc="-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h  increase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mass.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42560"/>
              </a:buClr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298450" marR="293370" indent="-286385">
              <a:lnSpc>
                <a:spcPct val="100400"/>
              </a:lnSpc>
              <a:spcBef>
                <a:spcPts val="220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There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seems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 be no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correlation</a:t>
            </a:r>
            <a:r>
              <a:rPr sz="2400" spc="-1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between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orbit </a:t>
            </a:r>
            <a:r>
              <a:rPr sz="2400" spc="-5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45"/>
              </a:spcBef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mass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orbit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GTO.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36574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Launch</a:t>
            </a:r>
            <a:r>
              <a:rPr sz="3950" u="heavy" spc="7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7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uccess</a:t>
            </a:r>
            <a:r>
              <a:rPr sz="3950" u="heavy" spc="8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Y</a:t>
            </a:r>
            <a:r>
              <a:rPr sz="3950" u="heavy" spc="-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early</a:t>
            </a:r>
            <a:r>
              <a:rPr sz="3950" u="heavy" spc="2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</a:t>
            </a:r>
            <a:r>
              <a:rPr sz="3950" u="heavy" spc="-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rend	</a:t>
            </a:r>
            <a:endParaRPr sz="39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1485900"/>
            <a:ext cx="6581775" cy="4591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37195" y="1795716"/>
            <a:ext cx="36747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this</a:t>
            </a:r>
            <a:r>
              <a:rPr sz="2400" spc="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trendline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,</a:t>
            </a:r>
            <a:r>
              <a:rPr sz="2400" spc="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see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success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trending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up. There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short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dip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in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year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2018.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83311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2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ite</a:t>
            </a:r>
            <a:r>
              <a:rPr lang="en-US"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Names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194" y="1442338"/>
            <a:ext cx="9090660" cy="1487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6385">
              <a:lnSpc>
                <a:spcPts val="2870"/>
              </a:lnSpc>
              <a:spcBef>
                <a:spcPts val="10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Using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0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DISTINCT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command</a:t>
            </a:r>
            <a:r>
              <a:rPr sz="2400" spc="-1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SQL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print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all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unique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from</a:t>
            </a:r>
            <a:endParaRPr sz="2400" dirty="0">
              <a:latin typeface="Calibri"/>
              <a:cs typeface="Calibri"/>
            </a:endParaRPr>
          </a:p>
          <a:p>
            <a:pPr marL="298450">
              <a:lnSpc>
                <a:spcPts val="2870"/>
              </a:lnSpc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column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042560"/>
                </a:solidFill>
                <a:latin typeface="Calibri"/>
                <a:cs typeface="Calibri"/>
              </a:rPr>
              <a:t>launch_site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98450" indent="-286385">
              <a:lnSpc>
                <a:spcPts val="2865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names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1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are,</a:t>
            </a:r>
            <a:r>
              <a:rPr sz="2400" spc="1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CCAFS</a:t>
            </a:r>
            <a:r>
              <a:rPr sz="2400" spc="-1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LC-40,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CCAFS</a:t>
            </a:r>
            <a:r>
              <a:rPr sz="2400" spc="-1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SLC-40,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KSC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LC-39A,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V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spc="-1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-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4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42560"/>
                </a:solidFill>
                <a:latin typeface="Microsoft JhengHei"/>
                <a:cs typeface="Microsoft JhengHei"/>
              </a:rPr>
              <a:t>.</a:t>
            </a:r>
            <a:endParaRPr sz="2400" dirty="0">
              <a:latin typeface="Microsoft JhengHei"/>
              <a:cs typeface="Microsoft Jheng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975" y="3276600"/>
            <a:ext cx="1933575" cy="22288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74040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8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Launch</a:t>
            </a:r>
            <a:r>
              <a:rPr sz="3950" u="heavy" spc="7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ite</a:t>
            </a:r>
            <a:r>
              <a:rPr sz="3950" u="heavy" spc="5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N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ames</a:t>
            </a:r>
            <a:r>
              <a:rPr sz="3950" u="heavy" spc="15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950" u="heavy" spc="-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tarting</a:t>
            </a:r>
            <a:r>
              <a:rPr sz="3950" u="heavy" spc="15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with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'CCA'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039" y="1491678"/>
            <a:ext cx="7463155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865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Using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9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SQL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command</a:t>
            </a:r>
            <a:r>
              <a:rPr sz="2400" spc="-1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LIKE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 return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names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start</a:t>
            </a:r>
            <a:r>
              <a:rPr sz="2400" spc="-1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042560"/>
                </a:solidFill>
                <a:latin typeface="Calibri"/>
                <a:cs typeface="Calibri"/>
              </a:rPr>
              <a:t>with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'CCA'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These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are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top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5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results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2876550"/>
            <a:ext cx="10601325" cy="3086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140" y="626363"/>
            <a:ext cx="10418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05110" algn="l"/>
              </a:tabLst>
            </a:pPr>
            <a:r>
              <a:rPr sz="3950" u="heavy" spc="-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Total</a:t>
            </a:r>
            <a:r>
              <a:rPr sz="3950" u="heavy" spc="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Payload</a:t>
            </a:r>
            <a:r>
              <a:rPr sz="3950" u="heavy" spc="1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1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ass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462" y="1507807"/>
            <a:ext cx="8923655" cy="744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865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calculate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8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total</a:t>
            </a:r>
            <a:r>
              <a:rPr sz="2400" spc="-114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r>
              <a:rPr sz="2400" spc="1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mass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boosters</a:t>
            </a:r>
            <a:r>
              <a:rPr sz="2400" spc="-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NASA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using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9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SUM()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0" y="3000375"/>
            <a:ext cx="2686050" cy="12382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49605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5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Average</a:t>
            </a:r>
            <a:r>
              <a:rPr sz="3950" u="heavy" spc="114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Payload</a:t>
            </a:r>
            <a:r>
              <a:rPr sz="3950" u="heavy" spc="15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15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ass</a:t>
            </a:r>
            <a:r>
              <a:rPr sz="3950" u="heavy" spc="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by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F9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V1.1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847" y="1426527"/>
            <a:ext cx="8761730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8450" marR="5080" indent="-285750">
              <a:lnSpc>
                <a:spcPts val="2850"/>
              </a:lnSpc>
              <a:spcBef>
                <a:spcPts val="220"/>
              </a:spcBef>
              <a:buClr>
                <a:srgbClr val="042560"/>
              </a:buClr>
              <a:buFont typeface="Arial MT"/>
              <a:buChar char="•"/>
              <a:tabLst>
                <a:tab pos="365125" algn="l"/>
                <a:tab pos="365760" algn="l"/>
              </a:tabLst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AVG()</a:t>
            </a:r>
            <a:r>
              <a:rPr sz="2400" spc="-1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function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was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used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calculate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8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average</a:t>
            </a:r>
            <a:r>
              <a:rPr lang="en-US"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the WHERE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clause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was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used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to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specify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Booster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version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as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V1.1.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9550" y="3200400"/>
            <a:ext cx="3095625" cy="1123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917" y="633730"/>
            <a:ext cx="104209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07650" algn="l"/>
              </a:tabLst>
            </a:pPr>
            <a:r>
              <a:rPr sz="3950" u="heavy" spc="-3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First</a:t>
            </a:r>
            <a:r>
              <a:rPr sz="3950" u="heavy" spc="8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uccessful</a:t>
            </a:r>
            <a:r>
              <a:rPr sz="3950" u="heavy" spc="6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Ground</a:t>
            </a:r>
            <a:r>
              <a:rPr sz="3950" u="heavy" spc="15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anding</a:t>
            </a:r>
            <a:r>
              <a:rPr sz="3950" u="heavy" spc="7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</a:t>
            </a:r>
            <a:r>
              <a:rPr sz="3950" u="heavy" spc="-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ate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462" y="1475422"/>
            <a:ext cx="9446895" cy="17990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8450" marR="5080" indent="-285750">
              <a:lnSpc>
                <a:spcPts val="2850"/>
              </a:lnSpc>
              <a:spcBef>
                <a:spcPts val="2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MIN(Date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)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function</a:t>
            </a:r>
            <a:r>
              <a:rPr sz="2400" spc="-1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was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used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to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find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date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successful</a:t>
            </a:r>
            <a:r>
              <a:rPr sz="2400" spc="-2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landing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on </a:t>
            </a:r>
            <a:r>
              <a:rPr sz="2400" spc="-5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ground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pad.</a:t>
            </a:r>
            <a:endParaRPr sz="2400" dirty="0">
              <a:latin typeface="Calibri"/>
              <a:cs typeface="Calibri"/>
            </a:endParaRPr>
          </a:p>
          <a:p>
            <a:pPr marL="298450" marR="2338070" indent="-285750">
              <a:lnSpc>
                <a:spcPts val="2860"/>
              </a:lnSpc>
              <a:spcBef>
                <a:spcPts val="22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WHERE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clause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was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used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specify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landing</a:t>
            </a:r>
            <a:r>
              <a:rPr lang="en-US" sz="2400" spc="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outcome </a:t>
            </a:r>
            <a:r>
              <a:rPr sz="2400" spc="-5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'Success</a:t>
            </a:r>
            <a:r>
              <a:rPr sz="2400" spc="-1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(ground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pad)'.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950" y="3581400"/>
            <a:ext cx="1524000" cy="1104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140" y="68199"/>
            <a:ext cx="10418445" cy="12426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  <a:tabLst>
                <a:tab pos="10405110" algn="l"/>
              </a:tabLst>
            </a:pPr>
            <a:r>
              <a:rPr sz="3950" dirty="0">
                <a:latin typeface="Calibri"/>
                <a:cs typeface="Calibri"/>
              </a:rPr>
              <a:t>Successful</a:t>
            </a:r>
            <a:r>
              <a:rPr sz="3950" spc="130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Drone</a:t>
            </a:r>
            <a:r>
              <a:rPr sz="3950" spc="50" dirty="0">
                <a:latin typeface="Calibri"/>
                <a:cs typeface="Calibri"/>
              </a:rPr>
              <a:t> </a:t>
            </a:r>
            <a:r>
              <a:rPr lang="en-US" sz="3950" spc="10" dirty="0">
                <a:latin typeface="Calibri"/>
                <a:cs typeface="Calibri"/>
              </a:rPr>
              <a:t>S</a:t>
            </a:r>
            <a:r>
              <a:rPr sz="3950" spc="10" dirty="0">
                <a:latin typeface="Calibri"/>
                <a:cs typeface="Calibri"/>
              </a:rPr>
              <a:t>hip </a:t>
            </a:r>
            <a:r>
              <a:rPr lang="en-US" sz="3950" spc="5" dirty="0">
                <a:latin typeface="Calibri"/>
                <a:cs typeface="Calibri"/>
              </a:rPr>
              <a:t>L</a:t>
            </a:r>
            <a:r>
              <a:rPr sz="3950" spc="5" dirty="0">
                <a:latin typeface="Calibri"/>
                <a:cs typeface="Calibri"/>
              </a:rPr>
              <a:t>anding</a:t>
            </a:r>
            <a:r>
              <a:rPr sz="3950" spc="80" dirty="0">
                <a:latin typeface="Calibri"/>
                <a:cs typeface="Calibri"/>
              </a:rPr>
              <a:t> </a:t>
            </a:r>
            <a:r>
              <a:rPr sz="3950" spc="10" dirty="0">
                <a:latin typeface="Calibri"/>
                <a:cs typeface="Calibri"/>
              </a:rPr>
              <a:t>with</a:t>
            </a:r>
            <a:r>
              <a:rPr sz="3950" spc="20" dirty="0">
                <a:latin typeface="Calibri"/>
                <a:cs typeface="Calibri"/>
              </a:rPr>
              <a:t> </a:t>
            </a:r>
            <a:r>
              <a:rPr lang="en-US" sz="3950" spc="-10" dirty="0">
                <a:latin typeface="Calibri"/>
                <a:cs typeface="Calibri"/>
              </a:rPr>
              <a:t>P</a:t>
            </a:r>
            <a:r>
              <a:rPr sz="3950" spc="-10" dirty="0">
                <a:latin typeface="Calibri"/>
                <a:cs typeface="Calibri"/>
              </a:rPr>
              <a:t>ayload 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between</a:t>
            </a:r>
            <a:r>
              <a:rPr sz="3950" u="heavy" spc="6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4000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and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6000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197" y="1734502"/>
            <a:ext cx="975931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  <a:buChar char="•"/>
              <a:tabLst>
                <a:tab pos="231775" algn="l"/>
              </a:tabLst>
            </a:pPr>
            <a:r>
              <a:rPr lang="en-US"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BETWEEN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clause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was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used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retrieve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only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those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results</a:t>
            </a:r>
            <a:r>
              <a:rPr sz="2400" spc="-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r>
              <a:rPr sz="2400" spc="1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mass </a:t>
            </a:r>
            <a:r>
              <a:rPr sz="2400" spc="-5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greater than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4000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but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less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than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6000.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clause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filtered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results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include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only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boosters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which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successfully</a:t>
            </a:r>
            <a:r>
              <a:rPr sz="2400" spc="-1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landed</a:t>
            </a:r>
            <a:r>
              <a:rPr sz="2400" spc="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on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drone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ship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125" y="3533775"/>
            <a:ext cx="1981200" cy="20764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0"/>
            <a:ext cx="10435590" cy="1242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30"/>
              </a:spcBef>
            </a:pPr>
            <a:r>
              <a:rPr sz="3950" spc="-80" dirty="0">
                <a:latin typeface="Calibri"/>
                <a:cs typeface="Calibri"/>
              </a:rPr>
              <a:t>Total</a:t>
            </a:r>
            <a:r>
              <a:rPr sz="3950" spc="65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Number</a:t>
            </a:r>
            <a:r>
              <a:rPr sz="3950" spc="190" dirty="0">
                <a:latin typeface="Calibri"/>
                <a:cs typeface="Calibri"/>
              </a:rPr>
              <a:t> </a:t>
            </a:r>
            <a:r>
              <a:rPr sz="3950" spc="10" dirty="0">
                <a:latin typeface="Calibri"/>
                <a:cs typeface="Calibri"/>
              </a:rPr>
              <a:t>of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Successful</a:t>
            </a:r>
            <a:r>
              <a:rPr sz="3950" spc="135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and </a:t>
            </a:r>
            <a:r>
              <a:rPr sz="3950" spc="-25" dirty="0">
                <a:latin typeface="Calibri"/>
                <a:cs typeface="Calibri"/>
              </a:rPr>
              <a:t>Failure</a:t>
            </a:r>
            <a:r>
              <a:rPr sz="3950" spc="195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Mission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10422255" algn="l"/>
              </a:tabLst>
            </a:pP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6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Outcomes	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619" y="1523682"/>
            <a:ext cx="9017000" cy="1860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638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calculate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total</a:t>
            </a:r>
            <a:r>
              <a:rPr sz="2400" spc="-114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number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occurences</a:t>
            </a:r>
            <a:r>
              <a:rPr sz="2400" spc="-10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different</a:t>
            </a:r>
            <a:r>
              <a:rPr sz="2400" spc="-1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mission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outcomes</a:t>
            </a:r>
            <a:r>
              <a:rPr lang="en-US" sz="2400" spc="10" dirty="0">
                <a:solidFill>
                  <a:srgbClr val="042560"/>
                </a:solidFill>
                <a:latin typeface="Calibri"/>
                <a:cs typeface="Calibri"/>
              </a:rPr>
              <a:t>, the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COUNT()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function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was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used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with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help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GROUP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clause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on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mission_outcome</a:t>
            </a:r>
            <a:r>
              <a:rPr sz="2400" spc="-1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column.</a:t>
            </a:r>
            <a:endParaRPr sz="2400" dirty="0">
              <a:latin typeface="Calibri"/>
              <a:cs typeface="Calibri"/>
            </a:endParaRPr>
          </a:p>
          <a:p>
            <a:pPr marL="298450" indent="-286385">
              <a:lnSpc>
                <a:spcPts val="2855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There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are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 a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total</a:t>
            </a:r>
            <a:r>
              <a:rPr sz="2400" spc="-1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2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101</a:t>
            </a:r>
            <a:r>
              <a:rPr sz="2400" spc="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launches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out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which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99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mission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outcomes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are</a:t>
            </a:r>
            <a:endParaRPr sz="2400" dirty="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45"/>
              </a:spcBef>
            </a:pP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successful.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8050" y="3838575"/>
            <a:ext cx="4105275" cy="1581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012" y="1147825"/>
            <a:ext cx="10899775" cy="6985"/>
          </a:xfrm>
          <a:custGeom>
            <a:avLst/>
            <a:gdLst/>
            <a:ahLst/>
            <a:cxnLst/>
            <a:rect l="l" t="t" r="r" b="b"/>
            <a:pathLst>
              <a:path w="10899775" h="6984">
                <a:moveTo>
                  <a:pt x="0" y="6603"/>
                </a:moveTo>
                <a:lnTo>
                  <a:pt x="10899203" y="0"/>
                </a:lnTo>
              </a:path>
            </a:pathLst>
          </a:custGeom>
          <a:ln w="635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227" y="261556"/>
            <a:ext cx="7069773" cy="7168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50" spc="-20" dirty="0">
                <a:solidFill>
                  <a:srgbClr val="001F5F"/>
                </a:solidFill>
                <a:latin typeface="Calibri"/>
                <a:cs typeface="Calibri"/>
              </a:rPr>
              <a:t>Executive</a:t>
            </a:r>
            <a:r>
              <a:rPr sz="455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4550" spc="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4550" spc="10" dirty="0">
                <a:solidFill>
                  <a:srgbClr val="001F5F"/>
                </a:solidFill>
                <a:latin typeface="Calibri"/>
                <a:cs typeface="Calibri"/>
              </a:rPr>
              <a:t>ummary</a:t>
            </a:r>
            <a:endParaRPr sz="45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58601" y="6441747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180" y="1446466"/>
            <a:ext cx="10149205" cy="41478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27050">
              <a:lnSpc>
                <a:spcPts val="3229"/>
              </a:lnSpc>
              <a:spcBef>
                <a:spcPts val="215"/>
              </a:spcBef>
              <a:buSzPct val="96296"/>
              <a:buFont typeface="Arial MT"/>
              <a:buChar char="•"/>
              <a:tabLst>
                <a:tab pos="136525" algn="l"/>
              </a:tabLst>
            </a:pPr>
            <a:r>
              <a:rPr lang="en-US" sz="27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In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this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project, 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7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will</a:t>
            </a:r>
            <a:r>
              <a:rPr sz="2700" spc="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predict</a:t>
            </a:r>
            <a:r>
              <a:rPr sz="27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whether</a:t>
            </a:r>
            <a:r>
              <a:rPr sz="2700" spc="-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first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stage</a:t>
            </a:r>
            <a:r>
              <a:rPr sz="27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 the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42560"/>
                </a:solidFill>
                <a:latin typeface="Calibri"/>
                <a:cs typeface="Calibri"/>
              </a:rPr>
              <a:t>Falcon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 9 </a:t>
            </a:r>
            <a:r>
              <a:rPr sz="2700" spc="-5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30" dirty="0">
                <a:solidFill>
                  <a:srgbClr val="042560"/>
                </a:solidFill>
                <a:latin typeface="Calibri"/>
                <a:cs typeface="Calibri"/>
              </a:rPr>
              <a:t>rocket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will</a:t>
            </a:r>
            <a:r>
              <a:rPr sz="2700" spc="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land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42560"/>
                </a:solidFill>
                <a:latin typeface="Calibri"/>
                <a:cs typeface="Calibri"/>
              </a:rPr>
              <a:t>successfully.</a:t>
            </a:r>
            <a:endParaRPr sz="2700" dirty="0">
              <a:latin typeface="Calibri"/>
              <a:cs typeface="Calibri"/>
            </a:endParaRPr>
          </a:p>
          <a:p>
            <a:pPr marL="136525" indent="-123825">
              <a:lnSpc>
                <a:spcPts val="3115"/>
              </a:lnSpc>
              <a:buSzPct val="96296"/>
              <a:buFont typeface="Arial MT"/>
              <a:buChar char="•"/>
              <a:tabLst>
                <a:tab pos="136525" algn="l"/>
              </a:tabLst>
            </a:pPr>
            <a:r>
              <a:rPr lang="en-US" sz="27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7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reuse</a:t>
            </a:r>
            <a:r>
              <a:rPr sz="27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first</a:t>
            </a:r>
            <a:r>
              <a:rPr sz="27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stage</a:t>
            </a:r>
            <a:r>
              <a:rPr sz="27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42560"/>
                </a:solidFill>
                <a:latin typeface="Calibri"/>
                <a:cs typeface="Calibri"/>
              </a:rPr>
              <a:t>Falcon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 9</a:t>
            </a:r>
            <a:r>
              <a:rPr sz="2700" spc="-30" dirty="0">
                <a:solidFill>
                  <a:srgbClr val="042560"/>
                </a:solidFill>
                <a:latin typeface="Calibri"/>
                <a:cs typeface="Calibri"/>
              </a:rPr>
              <a:t> rocket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will</a:t>
            </a:r>
            <a:r>
              <a:rPr sz="2700" spc="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reduce</a:t>
            </a:r>
            <a:r>
              <a:rPr sz="27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costs</a:t>
            </a:r>
            <a:r>
              <a:rPr sz="27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by</a:t>
            </a:r>
            <a:endParaRPr sz="2700" dirty="0">
              <a:latin typeface="Calibri"/>
              <a:cs typeface="Calibri"/>
            </a:endParaRPr>
          </a:p>
          <a:p>
            <a:pPr marL="12700">
              <a:lnSpc>
                <a:spcPts val="3235"/>
              </a:lnSpc>
            </a:pP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30%.</a:t>
            </a:r>
            <a:endParaRPr sz="2700" dirty="0">
              <a:latin typeface="Calibri"/>
              <a:cs typeface="Calibri"/>
            </a:endParaRPr>
          </a:p>
          <a:p>
            <a:pPr marL="12700" marR="189230">
              <a:lnSpc>
                <a:spcPts val="3229"/>
              </a:lnSpc>
              <a:spcBef>
                <a:spcPts val="185"/>
              </a:spcBef>
              <a:buSzPct val="96296"/>
              <a:buFont typeface="Arial MT"/>
              <a:buChar char="•"/>
              <a:tabLst>
                <a:tab pos="136525" algn="l"/>
              </a:tabLst>
            </a:pPr>
            <a:r>
              <a:rPr lang="en-US" sz="27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1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methodology 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followed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will include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data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collection,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data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wrangling, </a:t>
            </a:r>
            <a:r>
              <a:rPr sz="2700" spc="-6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data</a:t>
            </a:r>
            <a:r>
              <a:rPr sz="27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preprocessing.</a:t>
            </a:r>
            <a:endParaRPr sz="2700" dirty="0">
              <a:latin typeface="Calibri"/>
              <a:cs typeface="Calibri"/>
            </a:endParaRPr>
          </a:p>
          <a:p>
            <a:pPr marL="136525" indent="-123825">
              <a:lnSpc>
                <a:spcPts val="3115"/>
              </a:lnSpc>
              <a:buSzPct val="96296"/>
              <a:buFont typeface="Arial MT"/>
              <a:buChar char="•"/>
              <a:tabLst>
                <a:tab pos="136525" algn="l"/>
              </a:tabLst>
            </a:pPr>
            <a:r>
              <a:rPr lang="en-US" sz="27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After</a:t>
            </a:r>
            <a:r>
              <a:rPr sz="27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conducting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 the 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analysis,</a:t>
            </a:r>
            <a:r>
              <a:rPr sz="27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7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outcomes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indicate</a:t>
            </a:r>
            <a:r>
              <a:rPr sz="27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some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features</a:t>
            </a:r>
            <a:endParaRPr sz="2700" dirty="0">
              <a:latin typeface="Calibri"/>
              <a:cs typeface="Calibri"/>
            </a:endParaRPr>
          </a:p>
          <a:p>
            <a:pPr marL="12700">
              <a:lnSpc>
                <a:spcPts val="3229"/>
              </a:lnSpc>
            </a:pPr>
            <a:r>
              <a:rPr sz="27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700" spc="2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7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700" spc="25" dirty="0">
                <a:solidFill>
                  <a:srgbClr val="042560"/>
                </a:solidFill>
                <a:latin typeface="Calibri"/>
                <a:cs typeface="Calibri"/>
              </a:rPr>
              <a:t>rr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7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ted</a:t>
            </a:r>
            <a:r>
              <a:rPr sz="2700" spc="-1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15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2700" spc="-25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th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su</a:t>
            </a:r>
            <a:r>
              <a:rPr sz="2700" spc="-2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ess</a:t>
            </a:r>
            <a:r>
              <a:rPr sz="27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80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700" spc="-25" dirty="0">
                <a:solidFill>
                  <a:srgbClr val="042560"/>
                </a:solidFill>
                <a:latin typeface="Calibri"/>
                <a:cs typeface="Calibri"/>
              </a:rPr>
              <a:t>ail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700" spc="3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e.</a:t>
            </a:r>
            <a:endParaRPr sz="2700" dirty="0">
              <a:latin typeface="Calibri"/>
              <a:cs typeface="Calibri"/>
            </a:endParaRPr>
          </a:p>
          <a:p>
            <a:pPr marL="12700" marR="464820">
              <a:lnSpc>
                <a:spcPts val="3310"/>
              </a:lnSpc>
              <a:spcBef>
                <a:spcPts val="20"/>
              </a:spcBef>
              <a:buSzPct val="96296"/>
              <a:buFont typeface="Arial MT"/>
              <a:buChar char="•"/>
              <a:tabLst>
                <a:tab pos="136525" algn="l"/>
              </a:tabLst>
            </a:pPr>
            <a:r>
              <a:rPr lang="en-US" sz="2700" spc="-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40" dirty="0">
                <a:solidFill>
                  <a:srgbClr val="042560"/>
                </a:solidFill>
                <a:latin typeface="Calibri"/>
                <a:cs typeface="Calibri"/>
              </a:rPr>
              <a:t>Finally,</a:t>
            </a:r>
            <a:r>
              <a:rPr sz="2700" spc="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on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 the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basis</a:t>
            </a:r>
            <a:r>
              <a:rPr sz="27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 results</a:t>
            </a:r>
            <a:r>
              <a:rPr sz="27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7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2700" spc="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conclude</a:t>
            </a:r>
            <a:r>
              <a:rPr sz="27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that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decision</a:t>
            </a:r>
            <a:r>
              <a:rPr sz="2700" spc="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5" dirty="0">
                <a:solidFill>
                  <a:srgbClr val="042560"/>
                </a:solidFill>
                <a:latin typeface="Calibri"/>
                <a:cs typeface="Calibri"/>
              </a:rPr>
              <a:t>tree </a:t>
            </a:r>
            <a:r>
              <a:rPr sz="2700" spc="-5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classifier</a:t>
            </a:r>
            <a:r>
              <a:rPr sz="2700" spc="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method</a:t>
            </a:r>
            <a:r>
              <a:rPr sz="27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is</a:t>
            </a:r>
            <a:r>
              <a:rPr sz="2700" spc="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7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42560"/>
                </a:solidFill>
                <a:latin typeface="Calibri"/>
                <a:cs typeface="Calibri"/>
              </a:rPr>
              <a:t>best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42560"/>
                </a:solidFill>
                <a:latin typeface="Calibri"/>
                <a:cs typeface="Calibri"/>
              </a:rPr>
              <a:t>fit</a:t>
            </a:r>
            <a:r>
              <a:rPr sz="27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30" dirty="0">
                <a:solidFill>
                  <a:srgbClr val="042560"/>
                </a:solidFill>
                <a:latin typeface="Calibri"/>
                <a:cs typeface="Calibri"/>
              </a:rPr>
              <a:t>for</a:t>
            </a:r>
            <a:r>
              <a:rPr sz="27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42560"/>
                </a:solidFill>
                <a:latin typeface="Calibri"/>
                <a:cs typeface="Calibri"/>
              </a:rPr>
              <a:t>this</a:t>
            </a:r>
            <a:r>
              <a:rPr sz="2700" spc="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42560"/>
                </a:solidFill>
                <a:latin typeface="Calibri"/>
                <a:cs typeface="Calibri"/>
              </a:rPr>
              <a:t>analysis.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187" y="1214500"/>
            <a:ext cx="10403840" cy="34925"/>
          </a:xfrm>
          <a:custGeom>
            <a:avLst/>
            <a:gdLst/>
            <a:ahLst/>
            <a:cxnLst/>
            <a:rect l="l" t="t" r="r" b="b"/>
            <a:pathLst>
              <a:path w="10403840" h="34925">
                <a:moveTo>
                  <a:pt x="0" y="34416"/>
                </a:moveTo>
                <a:lnTo>
                  <a:pt x="10403395" y="0"/>
                </a:lnTo>
              </a:path>
            </a:pathLst>
          </a:custGeom>
          <a:ln w="635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884" y="485076"/>
            <a:ext cx="851471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Calibri"/>
                <a:cs typeface="Calibri"/>
              </a:rPr>
              <a:t>Boosters</a:t>
            </a:r>
            <a:r>
              <a:rPr sz="3950" spc="150" dirty="0">
                <a:latin typeface="Calibri"/>
                <a:cs typeface="Calibri"/>
              </a:rPr>
              <a:t> </a:t>
            </a:r>
            <a:r>
              <a:rPr lang="en-US" sz="3950" spc="-15" dirty="0">
                <a:latin typeface="Calibri"/>
                <a:cs typeface="Calibri"/>
              </a:rPr>
              <a:t>with</a:t>
            </a:r>
            <a:r>
              <a:rPr sz="3950" spc="150" dirty="0">
                <a:latin typeface="Calibri"/>
                <a:cs typeface="Calibri"/>
              </a:rPr>
              <a:t> </a:t>
            </a:r>
            <a:r>
              <a:rPr lang="en-US" sz="3950" spc="150" dirty="0">
                <a:latin typeface="Calibri"/>
                <a:cs typeface="Calibri"/>
              </a:rPr>
              <a:t>M</a:t>
            </a:r>
            <a:r>
              <a:rPr sz="3950" dirty="0">
                <a:latin typeface="Calibri"/>
                <a:cs typeface="Calibri"/>
              </a:rPr>
              <a:t>aximum</a:t>
            </a:r>
            <a:r>
              <a:rPr sz="3950" spc="200" dirty="0">
                <a:latin typeface="Calibri"/>
                <a:cs typeface="Calibri"/>
              </a:rPr>
              <a:t> </a:t>
            </a:r>
            <a:r>
              <a:rPr lang="en-US" sz="3950" spc="-10" dirty="0">
                <a:latin typeface="Calibri"/>
                <a:cs typeface="Calibri"/>
              </a:rPr>
              <a:t>P</a:t>
            </a:r>
            <a:r>
              <a:rPr sz="3950" spc="-10" dirty="0">
                <a:latin typeface="Calibri"/>
                <a:cs typeface="Calibri"/>
              </a:rPr>
              <a:t>ayload</a:t>
            </a:r>
            <a:endParaRPr sz="39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905000"/>
            <a:ext cx="1971675" cy="4600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45890" y="2149855"/>
            <a:ext cx="581723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X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)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un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on</a:t>
            </a:r>
            <a:r>
              <a:rPr sz="2400" spc="-1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ed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ubqu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 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retrieve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list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boosters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have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carried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x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-1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10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spc="1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15315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19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Launch</a:t>
            </a:r>
            <a:r>
              <a:rPr sz="3950" u="heavy" spc="7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</a:t>
            </a:r>
            <a:r>
              <a:rPr sz="3950" u="heavy" spc="-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ecords</a:t>
            </a:r>
            <a:r>
              <a:rPr sz="3950" u="heavy" spc="229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for</a:t>
            </a:r>
            <a:r>
              <a:rPr sz="3950" u="heavy" spc="4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the</a:t>
            </a:r>
            <a:r>
              <a:rPr sz="3950" u="heavy" spc="-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Y</a:t>
            </a:r>
            <a:r>
              <a:rPr sz="3950" u="heavy" spc="-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ear</a:t>
            </a:r>
            <a:r>
              <a:rPr sz="3950" u="heavy" spc="18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2015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467" y="1473898"/>
            <a:ext cx="7634605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8450" marR="5080" indent="-286385">
              <a:lnSpc>
                <a:spcPts val="2850"/>
              </a:lnSpc>
              <a:spcBef>
                <a:spcPts val="2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25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(D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e)</a:t>
            </a:r>
            <a:r>
              <a:rPr sz="2400" spc="-1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fun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42560"/>
                </a:solidFill>
                <a:latin typeface="Calibri"/>
                <a:cs typeface="Calibri"/>
              </a:rPr>
              <a:t>was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ed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60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r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ow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  containing</a:t>
            </a:r>
            <a:r>
              <a:rPr sz="2400" spc="-10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year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2015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date.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2924175"/>
            <a:ext cx="6000750" cy="1181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234" y="5080"/>
            <a:ext cx="10420350" cy="1242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>
                <a:latin typeface="Calibri"/>
                <a:cs typeface="Calibri"/>
              </a:rPr>
              <a:t>Ranking</a:t>
            </a:r>
            <a:r>
              <a:rPr sz="3950" spc="70" dirty="0">
                <a:latin typeface="Calibri"/>
                <a:cs typeface="Calibri"/>
              </a:rPr>
              <a:t> </a:t>
            </a:r>
            <a:r>
              <a:rPr sz="3950" spc="10" dirty="0">
                <a:latin typeface="Calibri"/>
                <a:cs typeface="Calibri"/>
              </a:rPr>
              <a:t>of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spc="15" dirty="0">
                <a:latin typeface="Calibri"/>
                <a:cs typeface="Calibri"/>
              </a:rPr>
              <a:t>the</a:t>
            </a:r>
            <a:r>
              <a:rPr sz="3950" spc="40" dirty="0">
                <a:latin typeface="Calibri"/>
                <a:cs typeface="Calibri"/>
              </a:rPr>
              <a:t> </a:t>
            </a:r>
            <a:r>
              <a:rPr lang="en-US" sz="3950" spc="5" dirty="0">
                <a:latin typeface="Calibri"/>
                <a:cs typeface="Calibri"/>
              </a:rPr>
              <a:t>L</a:t>
            </a:r>
            <a:r>
              <a:rPr sz="3950" spc="5" dirty="0">
                <a:latin typeface="Calibri"/>
                <a:cs typeface="Calibri"/>
              </a:rPr>
              <a:t>anding</a:t>
            </a:r>
            <a:r>
              <a:rPr sz="3950" spc="75" dirty="0">
                <a:latin typeface="Calibri"/>
                <a:cs typeface="Calibri"/>
              </a:rPr>
              <a:t> </a:t>
            </a:r>
            <a:r>
              <a:rPr lang="en-US" sz="3950" spc="-5" dirty="0">
                <a:latin typeface="Calibri"/>
                <a:cs typeface="Calibri"/>
              </a:rPr>
              <a:t>O</a:t>
            </a:r>
            <a:r>
              <a:rPr sz="3950" spc="-5" dirty="0">
                <a:latin typeface="Calibri"/>
                <a:cs typeface="Calibri"/>
              </a:rPr>
              <a:t>utcomes</a:t>
            </a:r>
            <a:r>
              <a:rPr sz="3950" spc="80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between</a:t>
            </a:r>
            <a:endParaRPr sz="3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10407015" algn="l"/>
              </a:tabLst>
            </a:pP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2010-06-04</a:t>
            </a:r>
            <a:r>
              <a:rPr sz="3950" u="heavy" spc="6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and </a:t>
            </a: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2017-03-20.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242" y="1590103"/>
            <a:ext cx="9240520" cy="224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865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COUNT()</a:t>
            </a:r>
            <a:r>
              <a:rPr sz="2400" spc="-1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function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was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used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count</a:t>
            </a:r>
            <a:r>
              <a:rPr sz="2400" spc="-1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different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i="1" spc="-35" dirty="0">
                <a:solidFill>
                  <a:srgbClr val="042560"/>
                </a:solidFill>
                <a:latin typeface="Calibri"/>
                <a:cs typeface="Calibri"/>
              </a:rPr>
              <a:t>landing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i="1" spc="-25" dirty="0">
                <a:solidFill>
                  <a:srgbClr val="042560"/>
                </a:solidFill>
                <a:latin typeface="Calibri"/>
                <a:cs typeface="Calibri"/>
              </a:rPr>
              <a:t>outcomes.</a:t>
            </a:r>
            <a:r>
              <a:rPr sz="2400" i="1" spc="1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WHERE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BETWEEN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clauses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filtered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results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only</a:t>
            </a:r>
            <a:endParaRPr sz="2400" dirty="0">
              <a:latin typeface="Calibri"/>
              <a:cs typeface="Calibri"/>
            </a:endParaRPr>
          </a:p>
          <a:p>
            <a:pPr marL="355600" marR="31115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include results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between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2010-06-04 and 2017-03-20.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GROUPBY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clause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ensure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that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counts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were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grouped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their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outcome. The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ORDERBY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spc="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DESC</a:t>
            </a:r>
            <a:r>
              <a:rPr sz="2400" spc="-1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clauses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were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used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sort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results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descending </a:t>
            </a:r>
            <a:r>
              <a:rPr sz="2400" spc="-5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order.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700" y="3714748"/>
            <a:ext cx="3609975" cy="3048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437" y="695324"/>
            <a:ext cx="2289175" cy="271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solidFill>
                  <a:srgbClr val="042560"/>
                </a:solidFill>
                <a:latin typeface="Calibri Light"/>
                <a:cs typeface="Calibri Light"/>
              </a:rPr>
              <a:t>Section</a:t>
            </a:r>
            <a:r>
              <a:rPr sz="3600" spc="-175" dirty="0">
                <a:solidFill>
                  <a:srgbClr val="042560"/>
                </a:solidFill>
                <a:latin typeface="Calibri Light"/>
                <a:cs typeface="Calibri Light"/>
              </a:rPr>
              <a:t> </a:t>
            </a:r>
            <a:r>
              <a:rPr sz="3600" spc="-15" dirty="0">
                <a:solidFill>
                  <a:srgbClr val="042560"/>
                </a:solidFill>
                <a:latin typeface="Calibri Light"/>
                <a:cs typeface="Calibri Light"/>
              </a:rPr>
              <a:t>3:</a:t>
            </a:r>
            <a:endParaRPr sz="3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 dirty="0">
              <a:latin typeface="Calibri Light"/>
              <a:cs typeface="Calibri Light"/>
            </a:endParaRPr>
          </a:p>
          <a:p>
            <a:pPr marL="12700" marR="5080" algn="ctr">
              <a:lnSpc>
                <a:spcPct val="90400"/>
              </a:lnSpc>
            </a:pPr>
            <a:r>
              <a:rPr sz="3600" b="1" spc="6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L</a:t>
            </a:r>
            <a:r>
              <a:rPr sz="3600" b="1" spc="2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a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un</a:t>
            </a:r>
            <a:r>
              <a:rPr sz="3600" b="1" spc="-2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c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h</a:t>
            </a:r>
            <a:r>
              <a:rPr sz="3600" b="1" spc="-29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3600" b="1" spc="9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S</a:t>
            </a:r>
            <a:r>
              <a:rPr sz="3600" b="1" spc="2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i</a:t>
            </a:r>
            <a:r>
              <a:rPr sz="3600" b="1" spc="1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t</a:t>
            </a:r>
            <a:r>
              <a:rPr sz="3600" b="1" spc="-5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e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s  </a:t>
            </a:r>
            <a:r>
              <a:rPr sz="3600" b="1" spc="-3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Proximities </a:t>
            </a:r>
            <a:r>
              <a:rPr sz="3600" b="1" spc="-2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3600" b="1" spc="-1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Analysis</a:t>
            </a:r>
            <a:endParaRPr sz="3600" b="1" dirty="0">
              <a:solidFill>
                <a:schemeClr val="accent4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0443" y="5194680"/>
            <a:ext cx="1042669" cy="901700"/>
          </a:xfrm>
          <a:custGeom>
            <a:avLst/>
            <a:gdLst/>
            <a:ahLst/>
            <a:cxnLst/>
            <a:rect l="l" t="t" r="r" b="b"/>
            <a:pathLst>
              <a:path w="1042669" h="901700">
                <a:moveTo>
                  <a:pt x="363703" y="0"/>
                </a:moveTo>
                <a:lnTo>
                  <a:pt x="334998" y="41475"/>
                </a:lnTo>
                <a:lnTo>
                  <a:pt x="304857" y="86713"/>
                </a:lnTo>
                <a:lnTo>
                  <a:pt x="273918" y="134545"/>
                </a:lnTo>
                <a:lnTo>
                  <a:pt x="242817" y="183805"/>
                </a:lnTo>
                <a:lnTo>
                  <a:pt x="212192" y="233324"/>
                </a:lnTo>
                <a:lnTo>
                  <a:pt x="182679" y="281935"/>
                </a:lnTo>
                <a:lnTo>
                  <a:pt x="154916" y="328469"/>
                </a:lnTo>
                <a:lnTo>
                  <a:pt x="129539" y="371760"/>
                </a:lnTo>
                <a:lnTo>
                  <a:pt x="107186" y="410640"/>
                </a:lnTo>
                <a:lnTo>
                  <a:pt x="88494" y="443941"/>
                </a:lnTo>
                <a:lnTo>
                  <a:pt x="52518" y="516411"/>
                </a:lnTo>
                <a:lnTo>
                  <a:pt x="33520" y="564599"/>
                </a:lnTo>
                <a:lnTo>
                  <a:pt x="16906" y="616625"/>
                </a:lnTo>
                <a:lnTo>
                  <a:pt x="4968" y="669389"/>
                </a:lnTo>
                <a:lnTo>
                  <a:pt x="0" y="719795"/>
                </a:lnTo>
                <a:lnTo>
                  <a:pt x="4293" y="764743"/>
                </a:lnTo>
                <a:lnTo>
                  <a:pt x="17183" y="801079"/>
                </a:lnTo>
                <a:lnTo>
                  <a:pt x="37694" y="837539"/>
                </a:lnTo>
                <a:lnTo>
                  <a:pt x="89256" y="901319"/>
                </a:lnTo>
                <a:lnTo>
                  <a:pt x="759943" y="901319"/>
                </a:lnTo>
                <a:lnTo>
                  <a:pt x="827380" y="809904"/>
                </a:lnTo>
                <a:lnTo>
                  <a:pt x="860633" y="764429"/>
                </a:lnTo>
                <a:lnTo>
                  <a:pt x="895239" y="713674"/>
                </a:lnTo>
                <a:lnTo>
                  <a:pt x="929605" y="660577"/>
                </a:lnTo>
                <a:lnTo>
                  <a:pt x="962140" y="608074"/>
                </a:lnTo>
                <a:lnTo>
                  <a:pt x="991252" y="559105"/>
                </a:lnTo>
                <a:lnTo>
                  <a:pt x="1015349" y="516606"/>
                </a:lnTo>
                <a:lnTo>
                  <a:pt x="1042129" y="462773"/>
                </a:lnTo>
                <a:lnTo>
                  <a:pt x="1041629" y="457314"/>
                </a:lnTo>
                <a:lnTo>
                  <a:pt x="989575" y="471957"/>
                </a:lnTo>
                <a:lnTo>
                  <a:pt x="952181" y="486995"/>
                </a:lnTo>
                <a:lnTo>
                  <a:pt x="907152" y="505904"/>
                </a:lnTo>
                <a:lnTo>
                  <a:pt x="855920" y="527956"/>
                </a:lnTo>
                <a:lnTo>
                  <a:pt x="799916" y="552427"/>
                </a:lnTo>
                <a:lnTo>
                  <a:pt x="556824" y="659988"/>
                </a:lnTo>
                <a:lnTo>
                  <a:pt x="443876" y="709416"/>
                </a:lnTo>
                <a:lnTo>
                  <a:pt x="394564" y="730504"/>
                </a:lnTo>
                <a:lnTo>
                  <a:pt x="396772" y="682858"/>
                </a:lnTo>
                <a:lnTo>
                  <a:pt x="400108" y="631985"/>
                </a:lnTo>
                <a:lnTo>
                  <a:pt x="404213" y="578633"/>
                </a:lnTo>
                <a:lnTo>
                  <a:pt x="413288" y="467486"/>
                </a:lnTo>
                <a:lnTo>
                  <a:pt x="417538" y="411187"/>
                </a:lnTo>
                <a:lnTo>
                  <a:pt x="421116" y="355403"/>
                </a:lnTo>
                <a:lnTo>
                  <a:pt x="423663" y="300882"/>
                </a:lnTo>
                <a:lnTo>
                  <a:pt x="424818" y="248372"/>
                </a:lnTo>
                <a:lnTo>
                  <a:pt x="424221" y="198623"/>
                </a:lnTo>
                <a:lnTo>
                  <a:pt x="421514" y="152382"/>
                </a:lnTo>
                <a:lnTo>
                  <a:pt x="416334" y="110397"/>
                </a:lnTo>
                <a:lnTo>
                  <a:pt x="397121" y="42194"/>
                </a:lnTo>
                <a:lnTo>
                  <a:pt x="382368" y="17471"/>
                </a:lnTo>
                <a:lnTo>
                  <a:pt x="363703" y="0"/>
                </a:lnTo>
                <a:close/>
              </a:path>
            </a:pathLst>
          </a:custGeom>
          <a:solidFill>
            <a:srgbClr val="FFE699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875" y="0"/>
            <a:ext cx="7477125" cy="68579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16013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Locations</a:t>
            </a:r>
            <a:r>
              <a:rPr sz="3950" u="heavy" spc="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of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Launch</a:t>
            </a:r>
            <a:r>
              <a:rPr sz="3950" u="heavy" spc="15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ites	</a:t>
            </a:r>
            <a:endParaRPr sz="39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1771650"/>
            <a:ext cx="6276975" cy="4733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64094" y="1605216"/>
            <a:ext cx="4004310" cy="33197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234950" indent="-285750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yellow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markers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on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ow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1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un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es  of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SpaceX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US.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42560"/>
              </a:buClr>
              <a:buFont typeface="Arial MT"/>
              <a:buChar char="•"/>
            </a:pPr>
            <a:endParaRPr sz="2450" dirty="0">
              <a:latin typeface="Calibri"/>
              <a:cs typeface="Calibri"/>
            </a:endParaRPr>
          </a:p>
          <a:p>
            <a:pPr marL="298450" marR="581660" indent="-285750">
              <a:lnSpc>
                <a:spcPts val="285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Both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are </a:t>
            </a:r>
            <a:r>
              <a:rPr sz="2400" spc="-5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placed near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3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coast.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2560"/>
              </a:buClr>
              <a:buFont typeface="Arial MT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298450" indent="-285750">
              <a:lnSpc>
                <a:spcPts val="2865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numbers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shown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indicates</a:t>
            </a:r>
            <a:endParaRPr sz="2400" dirty="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number</a:t>
            </a:r>
            <a:r>
              <a:rPr sz="2400" spc="-114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Launches.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15315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14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Zooming</a:t>
            </a:r>
            <a:r>
              <a:rPr sz="3950" u="heavy" spc="1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</a:t>
            </a:r>
            <a:r>
              <a:rPr sz="3950" u="heavy" spc="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ut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</a:t>
            </a:r>
            <a:r>
              <a:rPr sz="3950" u="heavy" spc="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he</a:t>
            </a:r>
            <a:r>
              <a:rPr sz="3950" u="heavy" spc="-4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ap	</a:t>
            </a:r>
            <a:endParaRPr sz="39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1914525"/>
            <a:ext cx="5915025" cy="42767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12280" y="1897316"/>
            <a:ext cx="4437380" cy="295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43180" indent="-28638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98450" algn="l"/>
                <a:tab pos="299085" algn="l"/>
                <a:tab pos="3720465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Zooming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out the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map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li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k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g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un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il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	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 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marker</a:t>
            </a:r>
            <a:r>
              <a:rPr sz="2400" spc="-1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clusters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over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there.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42560"/>
              </a:buClr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298450" marR="508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This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figure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indicate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nu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er</a:t>
            </a:r>
            <a:r>
              <a:rPr sz="2400" spc="-10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fu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-2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)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 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un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-1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nd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gs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(</a:t>
            </a:r>
            <a:r>
              <a:rPr sz="2400" spc="-1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)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 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particular</a:t>
            </a:r>
            <a:r>
              <a:rPr sz="2400" spc="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22680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5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Launch</a:t>
            </a:r>
            <a:r>
              <a:rPr sz="3950" u="heavy" spc="5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Site</a:t>
            </a:r>
            <a:r>
              <a:rPr sz="3950" u="heavy" spc="9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Proximities	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0" y="1799589"/>
            <a:ext cx="4728210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137160" algn="just">
              <a:lnSpc>
                <a:spcPct val="100000"/>
              </a:lnSpc>
              <a:spcBef>
                <a:spcPts val="105"/>
              </a:spcBef>
              <a:tabLst>
                <a:tab pos="298450" algn="l"/>
                <a:tab pos="299085" algn="l"/>
              </a:tabLst>
            </a:pPr>
            <a:r>
              <a:rPr lang="en-US" sz="2400" spc="10" dirty="0">
                <a:solidFill>
                  <a:srgbClr val="042560"/>
                </a:solidFill>
                <a:latin typeface="Calibri"/>
                <a:cs typeface="Calibri"/>
              </a:rPr>
              <a:t>Based on the calculated distances, the launch site appears to be strategically located in close proximity to railways, highways, and coastlines, while maintaining a safe distance from populated cities for safety reasons. These factors are important considerations for the logistics and safety of rocket launches.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A54EF-75F4-988D-AECA-4ACBF4889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8" y="1676400"/>
            <a:ext cx="6203052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75" y="1090549"/>
            <a:ext cx="183133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solidFill>
                  <a:srgbClr val="042560"/>
                </a:solidFill>
                <a:latin typeface="Calibri Light"/>
                <a:cs typeface="Calibri Light"/>
              </a:rPr>
              <a:t>Section</a:t>
            </a:r>
            <a:r>
              <a:rPr sz="3600" spc="-150" dirty="0">
                <a:solidFill>
                  <a:srgbClr val="042560"/>
                </a:solidFill>
                <a:latin typeface="Calibri Light"/>
                <a:cs typeface="Calibri Light"/>
              </a:rPr>
              <a:t> </a:t>
            </a:r>
            <a:r>
              <a:rPr sz="3600" spc="-15" dirty="0">
                <a:solidFill>
                  <a:srgbClr val="042560"/>
                </a:solidFill>
                <a:latin typeface="Calibri Light"/>
                <a:cs typeface="Calibri Light"/>
              </a:rPr>
              <a:t>4: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215" y="2209800"/>
            <a:ext cx="2026920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z="3600" b="1" spc="1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Building </a:t>
            </a:r>
            <a:r>
              <a:rPr sz="3600" b="1" spc="2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D</a:t>
            </a:r>
            <a:r>
              <a:rPr sz="3600" b="1" spc="1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a</a:t>
            </a:r>
            <a:r>
              <a:rPr sz="3600" b="1" spc="2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s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hbo</a:t>
            </a:r>
            <a:r>
              <a:rPr sz="3600" b="1" spc="3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a</a:t>
            </a:r>
            <a:r>
              <a:rPr sz="3600" b="1" spc="-4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r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d</a:t>
            </a:r>
          </a:p>
        </p:txBody>
      </p:sp>
      <p:sp>
        <p:nvSpPr>
          <p:cNvPr id="4" name="object 4"/>
          <p:cNvSpPr/>
          <p:nvPr/>
        </p:nvSpPr>
        <p:spPr>
          <a:xfrm>
            <a:off x="866775" y="866775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6981" y="0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625" y="57"/>
            <a:ext cx="7572375" cy="68578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31824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Overview</a:t>
            </a:r>
            <a:r>
              <a:rPr sz="3950" u="heavy" spc="20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of</a:t>
            </a:r>
            <a:r>
              <a:rPr sz="3950" u="heavy" spc="4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Dashboard	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1409700"/>
            <a:ext cx="2952750" cy="1800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85434" y="1421447"/>
            <a:ext cx="4277360" cy="49026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4800" marR="1232535" indent="-28638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lang="en-US" sz="2400" spc="-20" dirty="0">
                <a:solidFill>
                  <a:srgbClr val="042560"/>
                </a:solidFill>
                <a:latin typeface="Calibri"/>
                <a:cs typeface="Calibri"/>
              </a:rPr>
              <a:t>Drop-down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bar: 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clicking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the</a:t>
            </a:r>
            <a:r>
              <a:rPr sz="2400" spc="-1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drop-down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bar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,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you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can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select the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 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you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want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analyze.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42560"/>
              </a:buClr>
              <a:buFont typeface="Arial MT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298450" marR="5080" indent="-286385">
              <a:lnSpc>
                <a:spcPct val="1004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er</a:t>
            </a:r>
            <a:r>
              <a:rPr sz="2400" spc="-1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25" dirty="0">
                <a:solidFill>
                  <a:srgbClr val="042560"/>
                </a:solidFill>
                <a:latin typeface="Calibri"/>
                <a:cs typeface="Calibri"/>
              </a:rPr>
              <a:t>The pie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21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1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f 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un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%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il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er</a:t>
            </a:r>
            <a:r>
              <a:rPr sz="2400" spc="-1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1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3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een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r>
              <a:rPr sz="2400" spc="1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success.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514725"/>
            <a:ext cx="2314575" cy="22002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22680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34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Launch</a:t>
            </a:r>
            <a:r>
              <a:rPr sz="3950" u="heavy" spc="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Site</a:t>
            </a:r>
            <a:r>
              <a:rPr sz="3950" u="heavy" spc="1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with </a:t>
            </a:r>
            <a:r>
              <a:rPr lang="en-US"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H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ighest</a:t>
            </a:r>
            <a:r>
              <a:rPr sz="3950" u="heavy" spc="9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9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uccess</a:t>
            </a:r>
            <a:r>
              <a:rPr sz="3950" u="heavy" spc="9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Rate</a:t>
            </a:r>
            <a:r>
              <a:rPr sz="3950" u="heavy" spc="-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1737613"/>
            <a:ext cx="88372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KSC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LC-39A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with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 the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highest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uccess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rat</a:t>
            </a:r>
            <a:r>
              <a:rPr lang="en-US" sz="2400" spc="-3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76.9%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0" y="2581275"/>
            <a:ext cx="7667625" cy="38957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787" y="503555"/>
            <a:ext cx="104641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50830" algn="l"/>
              </a:tabLst>
            </a:pPr>
            <a:r>
              <a:rPr sz="3950" u="heavy" spc="-15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Introduction	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005" y="1481836"/>
            <a:ext cx="10431145" cy="345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indent="-285750">
              <a:lnSpc>
                <a:spcPts val="3835"/>
              </a:lnSpc>
              <a:spcBef>
                <a:spcPts val="130"/>
              </a:spcBef>
              <a:buFont typeface="Arial MT"/>
              <a:buChar char="•"/>
              <a:tabLst>
                <a:tab pos="298450" algn="l"/>
              </a:tabLst>
            </a:pP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Falcon</a:t>
            </a:r>
            <a:r>
              <a:rPr sz="3200" spc="-1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42560"/>
                </a:solidFill>
                <a:latin typeface="Calibri"/>
                <a:cs typeface="Calibri"/>
              </a:rPr>
              <a:t>9</a:t>
            </a:r>
            <a:r>
              <a:rPr sz="32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is</a:t>
            </a:r>
            <a:r>
              <a:rPr sz="3200" spc="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42560"/>
                </a:solidFill>
                <a:latin typeface="Calibri"/>
                <a:cs typeface="Calibri"/>
              </a:rPr>
              <a:t>partially</a:t>
            </a:r>
            <a:r>
              <a:rPr sz="3200" spc="-1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reusable</a:t>
            </a:r>
            <a:r>
              <a:rPr sz="3200" spc="-1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medium-lift</a:t>
            </a:r>
            <a:r>
              <a:rPr sz="32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32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2560"/>
                </a:solidFill>
                <a:latin typeface="Calibri"/>
                <a:cs typeface="Calibri"/>
              </a:rPr>
              <a:t>vehicle.</a:t>
            </a:r>
            <a:endParaRPr sz="3200" dirty="0">
              <a:latin typeface="Calibri"/>
              <a:cs typeface="Calibri"/>
            </a:endParaRPr>
          </a:p>
          <a:p>
            <a:pPr marL="298450" marR="218440" indent="-285750">
              <a:lnSpc>
                <a:spcPts val="3829"/>
              </a:lnSpc>
              <a:spcBef>
                <a:spcPts val="130"/>
              </a:spcBef>
              <a:buFont typeface="Arial MT"/>
              <a:buChar char="•"/>
              <a:tabLst>
                <a:tab pos="298450" algn="l"/>
              </a:tabLst>
            </a:pPr>
            <a:r>
              <a:rPr sz="3200" dirty="0">
                <a:solidFill>
                  <a:srgbClr val="042560"/>
                </a:solidFill>
                <a:latin typeface="Calibri"/>
                <a:cs typeface="Calibri"/>
              </a:rPr>
              <a:t>By</a:t>
            </a:r>
            <a:r>
              <a:rPr sz="32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reusing</a:t>
            </a:r>
            <a:r>
              <a:rPr sz="32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32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42560"/>
                </a:solidFill>
                <a:latin typeface="Calibri"/>
                <a:cs typeface="Calibri"/>
              </a:rPr>
              <a:t>first</a:t>
            </a:r>
            <a:r>
              <a:rPr sz="32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stage</a:t>
            </a:r>
            <a:r>
              <a:rPr sz="32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32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42560"/>
                </a:solidFill>
                <a:latin typeface="Calibri"/>
                <a:cs typeface="Calibri"/>
              </a:rPr>
              <a:t>rocket,</a:t>
            </a:r>
            <a:r>
              <a:rPr sz="32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costs</a:t>
            </a:r>
            <a:r>
              <a:rPr sz="3200" spc="-1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42560"/>
                </a:solidFill>
                <a:latin typeface="Calibri"/>
                <a:cs typeface="Calibri"/>
              </a:rPr>
              <a:t>can</a:t>
            </a:r>
            <a:r>
              <a:rPr sz="32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42560"/>
                </a:solidFill>
                <a:latin typeface="Calibri"/>
                <a:cs typeface="Calibri"/>
              </a:rPr>
              <a:t>be</a:t>
            </a:r>
            <a:r>
              <a:rPr sz="32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reduced </a:t>
            </a:r>
            <a:r>
              <a:rPr sz="3200" spc="-7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4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32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4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3200" spc="-25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rly</a:t>
            </a:r>
            <a:r>
              <a:rPr sz="32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42560"/>
                </a:solidFill>
                <a:latin typeface="Calibri"/>
                <a:cs typeface="Calibri"/>
              </a:rPr>
              <a:t>30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%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,</a:t>
            </a:r>
            <a:r>
              <a:rPr sz="3200" spc="-10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ow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3200" spc="55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g</a:t>
            </a:r>
            <a:r>
              <a:rPr sz="3200" spc="-2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3200" spc="4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 c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3200" spc="-10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3200" spc="40" dirty="0">
                <a:solidFill>
                  <a:srgbClr val="042560"/>
                </a:solidFill>
                <a:latin typeface="Calibri"/>
                <a:cs typeface="Calibri"/>
              </a:rPr>
              <a:t>pa</a:t>
            </a:r>
            <a:r>
              <a:rPr sz="3200" spc="-3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3200" spc="-1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3200" spc="1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32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3200" spc="-9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3200" spc="-4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32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3200" spc="-10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3200" spc="40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3200" spc="-25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3200" spc="-2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3200" spc="-15" dirty="0">
                <a:solidFill>
                  <a:srgbClr val="042560"/>
                </a:solidFill>
                <a:latin typeface="Calibri"/>
                <a:cs typeface="Calibri"/>
              </a:rPr>
              <a:t>v</a:t>
            </a:r>
            <a:r>
              <a:rPr sz="3200" spc="-25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298450" marR="474345" indent="-285750">
              <a:lnSpc>
                <a:spcPts val="3829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</a:tabLst>
            </a:pP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32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42560"/>
                </a:solidFill>
                <a:latin typeface="Calibri"/>
                <a:cs typeface="Calibri"/>
              </a:rPr>
              <a:t>primary</a:t>
            </a:r>
            <a:r>
              <a:rPr sz="32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42560"/>
                </a:solidFill>
                <a:latin typeface="Calibri"/>
                <a:cs typeface="Calibri"/>
              </a:rPr>
              <a:t>goal</a:t>
            </a:r>
            <a:r>
              <a:rPr sz="3200" spc="-1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32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this</a:t>
            </a:r>
            <a:r>
              <a:rPr sz="32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project</a:t>
            </a:r>
            <a:r>
              <a:rPr sz="32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is</a:t>
            </a:r>
            <a:r>
              <a:rPr sz="32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32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2560"/>
                </a:solidFill>
                <a:latin typeface="Calibri"/>
                <a:cs typeface="Calibri"/>
              </a:rPr>
              <a:t>predict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32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successful </a:t>
            </a:r>
            <a:r>
              <a:rPr sz="3200" spc="-7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g</a:t>
            </a:r>
            <a:r>
              <a:rPr sz="3200" spc="-2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32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32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2560"/>
                </a:solidFill>
                <a:latin typeface="Calibri"/>
                <a:cs typeface="Calibri"/>
              </a:rPr>
              <a:t>fi</a:t>
            </a:r>
            <a:r>
              <a:rPr sz="3200" spc="-7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32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3200" spc="-10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042560"/>
                </a:solidFill>
                <a:latin typeface="Calibri"/>
                <a:cs typeface="Calibri"/>
              </a:rPr>
              <a:t>g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32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3200" spc="35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32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7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3200" spc="30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3200" spc="-35" dirty="0">
                <a:solidFill>
                  <a:srgbClr val="042560"/>
                </a:solidFill>
                <a:latin typeface="Calibri"/>
                <a:cs typeface="Calibri"/>
              </a:rPr>
              <a:t>k</a:t>
            </a:r>
            <a:r>
              <a:rPr sz="3200" spc="-20" dirty="0">
                <a:solidFill>
                  <a:srgbClr val="042560"/>
                </a:solidFill>
                <a:latin typeface="Calibri"/>
                <a:cs typeface="Calibri"/>
              </a:rPr>
              <a:t>et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298450" marR="5080" indent="-285750">
              <a:lnSpc>
                <a:spcPts val="3829"/>
              </a:lnSpc>
              <a:buFont typeface="Arial MT"/>
              <a:buChar char="•"/>
              <a:tabLst>
                <a:tab pos="298450" algn="l"/>
              </a:tabLst>
            </a:pPr>
            <a:r>
              <a:rPr lang="en-US" sz="3200" spc="25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3200" spc="25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32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aim</a:t>
            </a:r>
            <a:r>
              <a:rPr sz="32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3200" spc="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answer</a:t>
            </a:r>
            <a:r>
              <a:rPr sz="3200" spc="-1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32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42560"/>
                </a:solidFill>
                <a:latin typeface="Calibri"/>
                <a:cs typeface="Calibri"/>
              </a:rPr>
              <a:t>question:</a:t>
            </a:r>
            <a:r>
              <a:rPr sz="3200" spc="-1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42560"/>
                </a:solidFill>
                <a:latin typeface="Calibri"/>
                <a:cs typeface="Calibri"/>
              </a:rPr>
              <a:t>"Will</a:t>
            </a:r>
            <a:r>
              <a:rPr sz="32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32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42560"/>
                </a:solidFill>
                <a:latin typeface="Calibri"/>
                <a:cs typeface="Calibri"/>
              </a:rPr>
              <a:t>first </a:t>
            </a:r>
            <a:r>
              <a:rPr sz="3200" spc="-7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stage </a:t>
            </a: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042560"/>
                </a:solidFill>
                <a:latin typeface="Calibri"/>
                <a:cs typeface="Calibri"/>
              </a:rPr>
              <a:t>rocket </a:t>
            </a:r>
            <a:r>
              <a:rPr sz="3200" spc="25" dirty="0">
                <a:solidFill>
                  <a:srgbClr val="042560"/>
                </a:solidFill>
                <a:latin typeface="Calibri"/>
                <a:cs typeface="Calibri"/>
              </a:rPr>
              <a:t>land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successfully </a:t>
            </a:r>
            <a:r>
              <a:rPr sz="3200" spc="-10" dirty="0">
                <a:solidFill>
                  <a:srgbClr val="042560"/>
                </a:solidFill>
                <a:latin typeface="Calibri"/>
                <a:cs typeface="Calibri"/>
              </a:rPr>
              <a:t>for </a:t>
            </a:r>
            <a:r>
              <a:rPr sz="3200" spc="10" dirty="0">
                <a:solidFill>
                  <a:srgbClr val="042560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042560"/>
                </a:solidFill>
                <a:latin typeface="Calibri"/>
                <a:cs typeface="Calibri"/>
              </a:rPr>
              <a:t>given </a:t>
            </a:r>
            <a:r>
              <a:rPr sz="3200" dirty="0">
                <a:solidFill>
                  <a:srgbClr val="042560"/>
                </a:solidFill>
                <a:latin typeface="Calibri"/>
                <a:cs typeface="Calibri"/>
              </a:rPr>
              <a:t>set </a:t>
            </a:r>
            <a:r>
              <a:rPr sz="3200" spc="2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32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42560"/>
                </a:solidFill>
                <a:latin typeface="Calibri"/>
                <a:cs typeface="Calibri"/>
              </a:rPr>
              <a:t>features?"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5901" y="637889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32511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3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Payload</a:t>
            </a:r>
            <a:r>
              <a:rPr sz="3950" u="heavy" spc="14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7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Vs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Launch</a:t>
            </a:r>
            <a:r>
              <a:rPr sz="3950" u="heavy" spc="7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utcome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027" y="1591563"/>
            <a:ext cx="3338829" cy="441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5415">
              <a:lnSpc>
                <a:spcPct val="100000"/>
              </a:lnSpc>
              <a:spcBef>
                <a:spcPts val="105"/>
              </a:spcBef>
              <a:buChar char="•"/>
              <a:tabLst>
                <a:tab pos="232410" algn="l"/>
              </a:tabLst>
            </a:pPr>
            <a:r>
              <a:rPr lang="en-US" sz="24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la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un</a:t>
            </a:r>
            <a:r>
              <a:rPr sz="2400" spc="3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252525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400" spc="-2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lang="en-US"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payloads</a:t>
            </a:r>
            <a:r>
              <a:rPr sz="2400" spc="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0</a:t>
            </a:r>
            <a:r>
              <a:rPr lang="en-US"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lang="en-US"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2500</a:t>
            </a:r>
            <a:r>
              <a:rPr sz="24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52525"/>
                </a:solidFill>
                <a:latin typeface="Calibri"/>
                <a:cs typeface="Calibri"/>
              </a:rPr>
              <a:t>kg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lang="en-US"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slightly</a:t>
            </a:r>
            <a:r>
              <a:rPr sz="2400" spc="-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lower</a:t>
            </a:r>
            <a:r>
              <a:rPr sz="24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than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that</a:t>
            </a:r>
            <a:r>
              <a:rPr sz="2400" spc="-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lang="en-US"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payloads</a:t>
            </a:r>
            <a:r>
              <a:rPr sz="2400" spc="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2500</a:t>
            </a:r>
            <a:r>
              <a:rPr lang="en-US"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lang="en-US"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5000</a:t>
            </a:r>
            <a:r>
              <a:rPr sz="24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kg. 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There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is in fact 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not </a:t>
            </a:r>
            <a:r>
              <a:rPr sz="2400" spc="15" dirty="0">
                <a:solidFill>
                  <a:srgbClr val="252525"/>
                </a:solidFill>
                <a:latin typeface="Calibri"/>
                <a:cs typeface="Calibri"/>
              </a:rPr>
              <a:t>much</a:t>
            </a:r>
            <a:r>
              <a:rPr lang="en-US" sz="24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difference 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between the</a:t>
            </a:r>
            <a:r>
              <a:rPr lang="en-US"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two.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Calibri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Char char="•"/>
              <a:tabLst>
                <a:tab pos="232410" algn="l"/>
              </a:tabLst>
            </a:pPr>
            <a:r>
              <a:rPr lang="en-US" sz="24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oo</a:t>
            </a:r>
            <a:r>
              <a:rPr sz="2400" spc="3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er</a:t>
            </a:r>
            <a:r>
              <a:rPr sz="2400" spc="-1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400" spc="3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2400" spc="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252525"/>
                </a:solidFill>
                <a:latin typeface="Calibri"/>
                <a:cs typeface="Calibri"/>
              </a:rPr>
              <a:t>with 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largest </a:t>
            </a:r>
            <a:r>
              <a:rPr sz="2400" spc="20" dirty="0">
                <a:solidFill>
                  <a:srgbClr val="252525"/>
                </a:solidFill>
                <a:latin typeface="Calibri"/>
                <a:cs typeface="Calibri"/>
              </a:rPr>
              <a:t>success </a:t>
            </a:r>
            <a:r>
              <a:rPr sz="24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rate</a:t>
            </a:r>
            <a:r>
              <a:rPr lang="en-US"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both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weight</a:t>
            </a:r>
            <a:r>
              <a:rPr sz="2400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ranges </a:t>
            </a:r>
            <a:r>
              <a:rPr sz="24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Calibri"/>
                <a:cs typeface="Calibri"/>
              </a:rPr>
              <a:t>v1.1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825" y="1371600"/>
            <a:ext cx="6953250" cy="26003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5825" y="4076698"/>
            <a:ext cx="6953250" cy="2676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75" y="1090549"/>
            <a:ext cx="183133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solidFill>
                  <a:srgbClr val="042560"/>
                </a:solidFill>
                <a:latin typeface="Calibri Light"/>
                <a:cs typeface="Calibri Light"/>
              </a:rPr>
              <a:t>Section</a:t>
            </a:r>
            <a:r>
              <a:rPr sz="3600" spc="-150" dirty="0">
                <a:solidFill>
                  <a:srgbClr val="042560"/>
                </a:solidFill>
                <a:latin typeface="Calibri Light"/>
                <a:cs typeface="Calibri Light"/>
              </a:rPr>
              <a:t> </a:t>
            </a:r>
            <a:r>
              <a:rPr sz="3600" spc="-15" dirty="0">
                <a:solidFill>
                  <a:srgbClr val="042560"/>
                </a:solidFill>
                <a:latin typeface="Calibri Light"/>
                <a:cs typeface="Calibri Light"/>
              </a:rPr>
              <a:t>5: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375" y="2235199"/>
            <a:ext cx="1833880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z="3600" b="1" spc="4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P</a:t>
            </a:r>
            <a:r>
              <a:rPr sz="3600" b="1" spc="-4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r</a:t>
            </a:r>
            <a:r>
              <a:rPr sz="3600" b="1" spc="1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e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d</a:t>
            </a:r>
            <a:r>
              <a:rPr sz="3600" b="1" spc="-4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i</a:t>
            </a:r>
            <a:r>
              <a:rPr sz="3600" b="1" spc="-3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c</a:t>
            </a:r>
            <a:r>
              <a:rPr sz="3600" b="1" spc="1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t</a:t>
            </a:r>
            <a:r>
              <a:rPr sz="3600" b="1" spc="-5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i</a:t>
            </a:r>
            <a:r>
              <a:rPr sz="3600" b="1" spc="-85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v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e  </a:t>
            </a:r>
            <a:r>
              <a:rPr sz="3600" b="1" spc="-10" dirty="0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Analysis</a:t>
            </a:r>
            <a:endParaRPr sz="3600" b="1" dirty="0">
              <a:solidFill>
                <a:schemeClr val="accent4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775" y="866775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6981" y="0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625" y="0"/>
            <a:ext cx="7572375" cy="68579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33018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Classification</a:t>
            </a:r>
            <a:r>
              <a:rPr sz="3950" u="heavy" spc="6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Accuracy	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580" y="1423669"/>
            <a:ext cx="938403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Out of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all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4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classifiers,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Decision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Tree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Classifier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has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highest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accuracy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94%.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3F7467-CD82-AEB9-4828-EFADBEFD5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45412"/>
            <a:ext cx="5715000" cy="231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58C4EB-0721-2DBB-7306-B3D8E440A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175798"/>
            <a:ext cx="6019800" cy="455953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459" y="654685"/>
            <a:ext cx="103981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384790" algn="l"/>
              </a:tabLst>
            </a:pPr>
            <a:r>
              <a:rPr sz="3950" u="heavy" spc="-20" dirty="0"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Confusion</a:t>
            </a:r>
            <a:r>
              <a:rPr sz="3950" u="heavy" spc="310" dirty="0"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 </a:t>
            </a:r>
            <a:r>
              <a:rPr sz="3950" u="heavy" spc="-15" dirty="0"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Matrix	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2028825"/>
            <a:ext cx="4619625" cy="35147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1525" y="1540192"/>
            <a:ext cx="10648949" cy="44266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40275" marR="451484">
              <a:lnSpc>
                <a:spcPct val="100400"/>
              </a:lnSpc>
              <a:spcBef>
                <a:spcPts val="90"/>
              </a:spcBef>
              <a:buChar char="•"/>
              <a:tabLst>
                <a:tab pos="4960620" algn="l"/>
              </a:tabLst>
            </a:pPr>
            <a:r>
              <a:rPr spc="10" dirty="0"/>
              <a:t>The </a:t>
            </a:r>
            <a:r>
              <a:rPr spc="5" dirty="0"/>
              <a:t>model </a:t>
            </a:r>
            <a:r>
              <a:rPr dirty="0"/>
              <a:t>predicted </a:t>
            </a:r>
            <a:r>
              <a:rPr spc="-10" dirty="0"/>
              <a:t>12 </a:t>
            </a:r>
            <a:r>
              <a:rPr spc="10" dirty="0"/>
              <a:t>successful </a:t>
            </a:r>
            <a:r>
              <a:rPr spc="15" dirty="0"/>
              <a:t> </a:t>
            </a:r>
            <a:r>
              <a:rPr spc="-10" dirty="0"/>
              <a:t>landings</a:t>
            </a:r>
            <a:r>
              <a:rPr spc="10" dirty="0"/>
              <a:t> </a:t>
            </a:r>
            <a:r>
              <a:rPr spc="5" dirty="0"/>
              <a:t>when</a:t>
            </a:r>
            <a:r>
              <a:rPr dirty="0"/>
              <a:t> </a:t>
            </a:r>
            <a:r>
              <a:rPr spc="5" dirty="0"/>
              <a:t>the</a:t>
            </a:r>
            <a:r>
              <a:rPr spc="-90" dirty="0"/>
              <a:t> </a:t>
            </a:r>
            <a:r>
              <a:rPr spc="-35" dirty="0"/>
              <a:t>True</a:t>
            </a:r>
            <a:r>
              <a:rPr spc="-10" dirty="0"/>
              <a:t> label</a:t>
            </a:r>
            <a:r>
              <a:rPr spc="35" dirty="0"/>
              <a:t> </a:t>
            </a:r>
            <a:r>
              <a:rPr spc="-10" dirty="0"/>
              <a:t>was</a:t>
            </a:r>
            <a:r>
              <a:rPr spc="20" dirty="0"/>
              <a:t> </a:t>
            </a:r>
            <a:r>
              <a:rPr spc="15" dirty="0"/>
              <a:t>successful </a:t>
            </a:r>
            <a:r>
              <a:rPr spc="-530" dirty="0"/>
              <a:t> </a:t>
            </a:r>
            <a:r>
              <a:rPr spc="15" dirty="0"/>
              <a:t>(</a:t>
            </a:r>
            <a:r>
              <a:rPr spc="-120" dirty="0"/>
              <a:t>T</a:t>
            </a:r>
            <a:r>
              <a:rPr spc="-15" dirty="0"/>
              <a:t>r</a:t>
            </a:r>
            <a:r>
              <a:rPr spc="10" dirty="0"/>
              <a:t>u</a:t>
            </a:r>
            <a:r>
              <a:rPr dirty="0"/>
              <a:t>e</a:t>
            </a:r>
            <a:r>
              <a:rPr spc="-15" dirty="0"/>
              <a:t> </a:t>
            </a:r>
            <a:r>
              <a:rPr spc="-45" dirty="0"/>
              <a:t>P</a:t>
            </a:r>
            <a:r>
              <a:rPr dirty="0"/>
              <a:t>o</a:t>
            </a:r>
            <a:r>
              <a:rPr spc="30" dirty="0"/>
              <a:t>s</a:t>
            </a:r>
            <a:r>
              <a:rPr spc="-30" dirty="0"/>
              <a:t>i</a:t>
            </a:r>
            <a:r>
              <a:rPr spc="15" dirty="0"/>
              <a:t>t</a:t>
            </a:r>
            <a:r>
              <a:rPr spc="-30" dirty="0"/>
              <a:t>i</a:t>
            </a:r>
            <a:r>
              <a:rPr spc="-40" dirty="0"/>
              <a:t>v</a:t>
            </a:r>
            <a:r>
              <a:rPr dirty="0"/>
              <a:t>e)</a:t>
            </a:r>
            <a:r>
              <a:rPr spc="-75" dirty="0"/>
              <a:t> </a:t>
            </a:r>
            <a:r>
              <a:rPr spc="-30" dirty="0"/>
              <a:t>a</a:t>
            </a:r>
            <a:r>
              <a:rPr spc="5" dirty="0"/>
              <a:t>n</a:t>
            </a:r>
            <a:r>
              <a:rPr dirty="0"/>
              <a:t>d</a:t>
            </a:r>
            <a:r>
              <a:rPr spc="-10" dirty="0"/>
              <a:t> </a:t>
            </a:r>
            <a:r>
              <a:rPr dirty="0"/>
              <a:t>3</a:t>
            </a:r>
            <a:r>
              <a:rPr spc="35" dirty="0"/>
              <a:t> </a:t>
            </a:r>
            <a:r>
              <a:rPr spc="5" dirty="0"/>
              <a:t>un</a:t>
            </a:r>
            <a:r>
              <a:rPr spc="30" dirty="0"/>
              <a:t>s</a:t>
            </a:r>
            <a:r>
              <a:rPr spc="5" dirty="0"/>
              <a:t>u</a:t>
            </a:r>
            <a:r>
              <a:rPr spc="30" dirty="0"/>
              <a:t>cc</a:t>
            </a:r>
            <a:r>
              <a:rPr dirty="0"/>
              <a:t>e</a:t>
            </a:r>
            <a:r>
              <a:rPr spc="30" dirty="0"/>
              <a:t>s</a:t>
            </a:r>
            <a:r>
              <a:rPr spc="-45" dirty="0"/>
              <a:t>s</a:t>
            </a:r>
            <a:r>
              <a:rPr spc="10" dirty="0"/>
              <a:t>f</a:t>
            </a:r>
            <a:r>
              <a:rPr spc="5" dirty="0"/>
              <a:t>u</a:t>
            </a:r>
            <a:r>
              <a:rPr dirty="0"/>
              <a:t>l</a:t>
            </a:r>
            <a:r>
              <a:rPr spc="-270" dirty="0"/>
              <a:t> </a:t>
            </a:r>
            <a:r>
              <a:rPr spc="-30" dirty="0"/>
              <a:t>la</a:t>
            </a:r>
            <a:r>
              <a:rPr spc="5" dirty="0"/>
              <a:t>nd</a:t>
            </a:r>
            <a:r>
              <a:rPr spc="-30" dirty="0"/>
              <a:t>i</a:t>
            </a:r>
            <a:r>
              <a:rPr spc="5" dirty="0"/>
              <a:t>n</a:t>
            </a:r>
            <a:r>
              <a:rPr spc="-10" dirty="0"/>
              <a:t>g</a:t>
            </a:r>
            <a:r>
              <a:rPr dirty="0"/>
              <a:t>s</a:t>
            </a:r>
          </a:p>
          <a:p>
            <a:pPr marL="4740275">
              <a:lnSpc>
                <a:spcPts val="2855"/>
              </a:lnSpc>
            </a:pPr>
            <a:r>
              <a:rPr spc="5" dirty="0"/>
              <a:t>when</a:t>
            </a:r>
            <a:r>
              <a:rPr dirty="0"/>
              <a:t> </a:t>
            </a:r>
            <a:r>
              <a:rPr spc="5" dirty="0"/>
              <a:t>the</a:t>
            </a:r>
            <a:r>
              <a:rPr spc="-85" dirty="0"/>
              <a:t> </a:t>
            </a:r>
            <a:r>
              <a:rPr spc="-35" dirty="0"/>
              <a:t>True</a:t>
            </a:r>
            <a:r>
              <a:rPr spc="-10" dirty="0"/>
              <a:t> label</a:t>
            </a:r>
            <a:r>
              <a:rPr spc="35" dirty="0"/>
              <a:t> </a:t>
            </a:r>
            <a:r>
              <a:rPr spc="-10" dirty="0"/>
              <a:t>was</a:t>
            </a:r>
            <a:r>
              <a:rPr spc="20" dirty="0"/>
              <a:t> </a:t>
            </a:r>
            <a:r>
              <a:rPr lang="en-US" spc="20" dirty="0"/>
              <a:t>a </a:t>
            </a:r>
            <a:r>
              <a:rPr spc="-25" dirty="0"/>
              <a:t>failure</a:t>
            </a:r>
            <a:r>
              <a:rPr spc="60" dirty="0"/>
              <a:t> </a:t>
            </a:r>
            <a:r>
              <a:rPr spc="-25" dirty="0"/>
              <a:t>(True</a:t>
            </a:r>
            <a:r>
              <a:rPr spc="-85" dirty="0"/>
              <a:t> </a:t>
            </a:r>
            <a:r>
              <a:rPr spc="-15" dirty="0"/>
              <a:t>Negative).</a:t>
            </a:r>
          </a:p>
          <a:p>
            <a:pPr marL="4727575">
              <a:lnSpc>
                <a:spcPct val="100000"/>
              </a:lnSpc>
              <a:spcBef>
                <a:spcPts val="20"/>
              </a:spcBef>
            </a:pPr>
            <a:endParaRPr sz="2350" dirty="0"/>
          </a:p>
          <a:p>
            <a:pPr marL="4740275" marR="986790">
              <a:lnSpc>
                <a:spcPct val="100400"/>
              </a:lnSpc>
              <a:buChar char="•"/>
              <a:tabLst>
                <a:tab pos="4960620" algn="l"/>
              </a:tabLst>
            </a:pPr>
            <a:r>
              <a:rPr spc="10" dirty="0"/>
              <a:t>The</a:t>
            </a:r>
            <a:r>
              <a:rPr spc="-15" dirty="0"/>
              <a:t> </a:t>
            </a:r>
            <a:r>
              <a:rPr spc="5" dirty="0"/>
              <a:t>model</a:t>
            </a:r>
            <a:r>
              <a:rPr spc="-120" dirty="0"/>
              <a:t> </a:t>
            </a:r>
            <a:r>
              <a:rPr spc="-10" dirty="0"/>
              <a:t>also</a:t>
            </a:r>
            <a:r>
              <a:rPr spc="60" dirty="0"/>
              <a:t> </a:t>
            </a:r>
            <a:r>
              <a:rPr dirty="0"/>
              <a:t>predicted</a:t>
            </a:r>
            <a:r>
              <a:rPr spc="-155" dirty="0"/>
              <a:t> </a:t>
            </a:r>
            <a:r>
              <a:rPr dirty="0"/>
              <a:t>3</a:t>
            </a:r>
            <a:r>
              <a:rPr spc="40" dirty="0"/>
              <a:t> </a:t>
            </a:r>
            <a:r>
              <a:rPr spc="10" dirty="0"/>
              <a:t>successful</a:t>
            </a:r>
            <a:r>
              <a:rPr lang="en-US" spc="10" dirty="0"/>
              <a:t> </a:t>
            </a:r>
            <a:r>
              <a:rPr spc="-10" dirty="0"/>
              <a:t>landings </a:t>
            </a:r>
            <a:r>
              <a:rPr spc="5" dirty="0"/>
              <a:t>when the </a:t>
            </a:r>
            <a:r>
              <a:rPr spc="-35" dirty="0"/>
              <a:t>True </a:t>
            </a:r>
            <a:r>
              <a:rPr spc="-10" dirty="0"/>
              <a:t>label was</a:t>
            </a:r>
            <a:r>
              <a:rPr lang="en-US" spc="-10" dirty="0"/>
              <a:t> </a:t>
            </a:r>
            <a:r>
              <a:rPr spc="10" dirty="0"/>
              <a:t>un</a:t>
            </a:r>
            <a:r>
              <a:rPr spc="30" dirty="0"/>
              <a:t>s</a:t>
            </a:r>
            <a:r>
              <a:rPr spc="10" dirty="0"/>
              <a:t>u</a:t>
            </a:r>
            <a:r>
              <a:rPr spc="30" dirty="0"/>
              <a:t>cc</a:t>
            </a:r>
            <a:r>
              <a:rPr dirty="0"/>
              <a:t>e</a:t>
            </a:r>
            <a:r>
              <a:rPr spc="35" dirty="0"/>
              <a:t>s</a:t>
            </a:r>
            <a:r>
              <a:rPr spc="30" dirty="0"/>
              <a:t>s</a:t>
            </a:r>
            <a:r>
              <a:rPr spc="10" dirty="0"/>
              <a:t>f</a:t>
            </a:r>
            <a:r>
              <a:rPr spc="-65" dirty="0"/>
              <a:t>u</a:t>
            </a:r>
            <a:r>
              <a:rPr dirty="0"/>
              <a:t>l</a:t>
            </a:r>
            <a:r>
              <a:rPr spc="-195" dirty="0"/>
              <a:t> </a:t>
            </a:r>
            <a:r>
              <a:rPr spc="-30" dirty="0"/>
              <a:t>l</a:t>
            </a:r>
            <a:r>
              <a:rPr spc="-25" dirty="0"/>
              <a:t>a</a:t>
            </a:r>
            <a:r>
              <a:rPr spc="10" dirty="0"/>
              <a:t>nd</a:t>
            </a:r>
            <a:r>
              <a:rPr spc="-30" dirty="0"/>
              <a:t>i</a:t>
            </a:r>
            <a:r>
              <a:rPr spc="10" dirty="0"/>
              <a:t>n</a:t>
            </a:r>
            <a:r>
              <a:rPr dirty="0"/>
              <a:t>g</a:t>
            </a:r>
            <a:r>
              <a:rPr spc="50" dirty="0"/>
              <a:t> </a:t>
            </a:r>
            <a:r>
              <a:rPr spc="15" dirty="0"/>
              <a:t>(</a:t>
            </a:r>
            <a:r>
              <a:rPr spc="-55" dirty="0"/>
              <a:t>F</a:t>
            </a:r>
            <a:r>
              <a:rPr spc="-25" dirty="0"/>
              <a:t>a</a:t>
            </a:r>
            <a:r>
              <a:rPr spc="-30" dirty="0"/>
              <a:t>l</a:t>
            </a:r>
            <a:r>
              <a:rPr spc="30" dirty="0"/>
              <a:t>s</a:t>
            </a:r>
            <a:r>
              <a:rPr dirty="0"/>
              <a:t>e</a:t>
            </a:r>
            <a:r>
              <a:rPr spc="-90" dirty="0"/>
              <a:t> </a:t>
            </a:r>
            <a:r>
              <a:rPr spc="-40" dirty="0"/>
              <a:t>P</a:t>
            </a:r>
            <a:r>
              <a:rPr spc="5" dirty="0"/>
              <a:t>o</a:t>
            </a:r>
            <a:r>
              <a:rPr spc="30" dirty="0"/>
              <a:t>s</a:t>
            </a:r>
            <a:r>
              <a:rPr spc="-30" dirty="0"/>
              <a:t>i</a:t>
            </a:r>
            <a:r>
              <a:rPr spc="15" dirty="0"/>
              <a:t>t</a:t>
            </a:r>
            <a:r>
              <a:rPr spc="-30" dirty="0"/>
              <a:t>i</a:t>
            </a:r>
            <a:r>
              <a:rPr spc="-35" dirty="0"/>
              <a:t>v</a:t>
            </a:r>
            <a:r>
              <a:rPr dirty="0"/>
              <a:t>e</a:t>
            </a:r>
            <a:r>
              <a:rPr spc="25" dirty="0"/>
              <a:t>)</a:t>
            </a:r>
            <a:r>
              <a:rPr dirty="0"/>
              <a:t>.</a:t>
            </a:r>
          </a:p>
          <a:p>
            <a:pPr marL="4727575">
              <a:lnSpc>
                <a:spcPct val="100000"/>
              </a:lnSpc>
              <a:spcBef>
                <a:spcPts val="35"/>
              </a:spcBef>
              <a:buClr>
                <a:srgbClr val="042560"/>
              </a:buClr>
              <a:buFont typeface="Calibri"/>
              <a:buChar char="•"/>
            </a:pPr>
            <a:endParaRPr sz="2350" dirty="0"/>
          </a:p>
          <a:p>
            <a:pPr marL="4959350" indent="-219710">
              <a:lnSpc>
                <a:spcPts val="2870"/>
              </a:lnSpc>
              <a:buChar char="•"/>
              <a:tabLst>
                <a:tab pos="4960620" algn="l"/>
              </a:tabLst>
            </a:pPr>
            <a:r>
              <a:rPr spc="10" dirty="0"/>
              <a:t>The</a:t>
            </a:r>
            <a:r>
              <a:rPr spc="-15" dirty="0"/>
              <a:t> </a:t>
            </a:r>
            <a:r>
              <a:rPr spc="5" dirty="0"/>
              <a:t>model</a:t>
            </a:r>
            <a:r>
              <a:rPr spc="-114" dirty="0"/>
              <a:t> </a:t>
            </a:r>
            <a:r>
              <a:rPr spc="-20" dirty="0"/>
              <a:t>generally</a:t>
            </a:r>
            <a:r>
              <a:rPr spc="95" dirty="0"/>
              <a:t> </a:t>
            </a:r>
            <a:r>
              <a:rPr dirty="0"/>
              <a:t>predicted</a:t>
            </a:r>
            <a:r>
              <a:rPr spc="-80" dirty="0"/>
              <a:t> </a:t>
            </a:r>
            <a:r>
              <a:rPr spc="15" dirty="0"/>
              <a:t>successful</a:t>
            </a:r>
          </a:p>
          <a:p>
            <a:pPr marL="4740275">
              <a:lnSpc>
                <a:spcPts val="2870"/>
              </a:lnSpc>
            </a:pPr>
            <a:r>
              <a:rPr spc="-5" dirty="0"/>
              <a:t>landings.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54049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5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Conclusions	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102" y="1342072"/>
            <a:ext cx="9607550" cy="478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14" dirty="0">
                <a:solidFill>
                  <a:srgbClr val="04256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up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er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42560"/>
              </a:buClr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orbits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like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SSO, HEO,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GEO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ES-L1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ha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ve the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most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successful</a:t>
            </a:r>
            <a:r>
              <a:rPr sz="2400" spc="-1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launches.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42560"/>
              </a:buClr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8450" indent="-286385">
              <a:lnSpc>
                <a:spcPts val="2865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400" spc="-25" dirty="0">
                <a:solidFill>
                  <a:srgbClr val="042560"/>
                </a:solidFill>
                <a:latin typeface="Calibri"/>
                <a:cs typeface="Calibri"/>
              </a:rPr>
              <a:t> The relationship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between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success</a:t>
            </a:r>
            <a:r>
              <a:rPr sz="2400" spc="-2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rate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and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Payload</a:t>
            </a:r>
            <a:r>
              <a:rPr sz="2400" spc="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mass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shows</a:t>
            </a:r>
            <a:r>
              <a:rPr sz="2400" spc="-1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that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probability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successful</a:t>
            </a:r>
            <a:r>
              <a:rPr sz="2400" spc="-2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landing</a:t>
            </a:r>
            <a:r>
              <a:rPr sz="2400" spc="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increases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if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reduce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payload.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Calibri"/>
              <a:cs typeface="Calibri"/>
            </a:endParaRPr>
          </a:p>
          <a:p>
            <a:pPr marL="298450" indent="-286385">
              <a:lnSpc>
                <a:spcPts val="2865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maps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show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Launch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sites</a:t>
            </a:r>
            <a:r>
              <a:rPr sz="24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strategically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placed near</a:t>
            </a:r>
            <a:endParaRPr sz="2400" dirty="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</a:pP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ighway</a:t>
            </a:r>
            <a:r>
              <a:rPr lang="en-US" sz="2400" spc="-20" dirty="0">
                <a:solidFill>
                  <a:srgbClr val="042560"/>
                </a:solidFill>
                <a:latin typeface="Calibri"/>
                <a:cs typeface="Calibri"/>
              </a:rPr>
              <a:t>, railway,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coast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line</a:t>
            </a:r>
            <a:r>
              <a:rPr sz="2400" spc="-1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for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transportation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purposes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,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but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also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away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from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cities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safety.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Decision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tree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classifier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has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25" dirty="0">
                <a:solidFill>
                  <a:srgbClr val="04256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highest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42560"/>
                </a:solidFill>
                <a:latin typeface="Calibri"/>
                <a:cs typeface="Calibri"/>
              </a:rPr>
              <a:t>accuracy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(94%)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.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Therefore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it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will</a:t>
            </a:r>
            <a:r>
              <a:rPr sz="2400" spc="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best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predictive</a:t>
            </a:r>
            <a:r>
              <a:rPr sz="2400" spc="-1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model.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540130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6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Appendix	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760" y="1637728"/>
            <a:ext cx="8679180" cy="744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42560"/>
                </a:solidFill>
                <a:latin typeface="Calibri"/>
                <a:cs typeface="Calibri"/>
              </a:rPr>
              <a:t>GitHub</a:t>
            </a:r>
            <a:r>
              <a:rPr sz="2400" b="1" spc="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42560"/>
                </a:solidFill>
                <a:latin typeface="Calibri"/>
                <a:cs typeface="Calibri"/>
              </a:rPr>
              <a:t>Repository</a:t>
            </a:r>
            <a:r>
              <a:rPr sz="2400" b="1" spc="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hlinkClick r:id="rId2"/>
              </a:rPr>
              <a:t>zooviee</a:t>
            </a:r>
            <a:r>
              <a:rPr lang="en-US" sz="2400" dirty="0">
                <a:hlinkClick r:id="rId2"/>
              </a:rPr>
              <a:t>/Redefining-The-Space-Access-with-Data-Science (github.com)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375" y="1090549"/>
            <a:ext cx="20624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4">
                    <a:lumMod val="75000"/>
                  </a:schemeClr>
                </a:solidFill>
              </a:rPr>
              <a:t>Thank</a:t>
            </a:r>
            <a:r>
              <a:rPr b="1" spc="-7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b="1" spc="-25" dirty="0">
                <a:solidFill>
                  <a:schemeClr val="accent4">
                    <a:lumMod val="75000"/>
                  </a:schemeClr>
                </a:solidFill>
              </a:rPr>
              <a:t>you</a:t>
            </a:r>
            <a:r>
              <a:rPr spc="-25" dirty="0"/>
              <a:t>!</a:t>
            </a:r>
          </a:p>
        </p:txBody>
      </p:sp>
      <p:sp>
        <p:nvSpPr>
          <p:cNvPr id="3" name="object 3"/>
          <p:cNvSpPr/>
          <p:nvPr/>
        </p:nvSpPr>
        <p:spPr>
          <a:xfrm>
            <a:off x="866775" y="866775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6981" y="0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625" y="58"/>
            <a:ext cx="7572375" cy="68578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250" y="0"/>
            <a:ext cx="8667750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232" y="2548572"/>
            <a:ext cx="3307715" cy="11188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b="1" spc="-5" dirty="0"/>
              <a:t>Section</a:t>
            </a:r>
            <a:r>
              <a:rPr b="1" dirty="0"/>
              <a:t> </a:t>
            </a:r>
            <a:r>
              <a:rPr b="1" spc="-15" dirty="0"/>
              <a:t>1: </a:t>
            </a:r>
            <a:r>
              <a:rPr b="1" spc="-10" dirty="0"/>
              <a:t> </a:t>
            </a:r>
            <a:r>
              <a:rPr b="1" spc="5" dirty="0"/>
              <a:t>M</a:t>
            </a:r>
            <a:r>
              <a:rPr b="1" spc="15" dirty="0"/>
              <a:t>e</a:t>
            </a:r>
            <a:r>
              <a:rPr b="1" dirty="0"/>
              <a:t>t</a:t>
            </a:r>
            <a:r>
              <a:rPr b="1" spc="-30" dirty="0"/>
              <a:t>h</a:t>
            </a:r>
            <a:r>
              <a:rPr b="1" spc="-35" dirty="0"/>
              <a:t>o</a:t>
            </a:r>
            <a:r>
              <a:rPr b="1" spc="-25" dirty="0"/>
              <a:t>d</a:t>
            </a:r>
            <a:r>
              <a:rPr b="1" spc="-35" dirty="0"/>
              <a:t>o</a:t>
            </a:r>
            <a:r>
              <a:rPr b="1" dirty="0"/>
              <a:t>l</a:t>
            </a:r>
            <a:r>
              <a:rPr b="1" spc="-40" dirty="0"/>
              <a:t>o</a:t>
            </a:r>
            <a:r>
              <a:rPr b="1" dirty="0"/>
              <a:t>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82401" y="6441747"/>
            <a:ext cx="229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16013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5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Summary</a:t>
            </a:r>
            <a:r>
              <a:rPr sz="3950" u="heavy" spc="1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of</a:t>
            </a:r>
            <a:r>
              <a:rPr sz="3950" u="heavy" spc="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</a:t>
            </a:r>
            <a:r>
              <a:rPr sz="3950" u="heavy" spc="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ethodology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2401" y="6441747"/>
            <a:ext cx="229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222" y="1490662"/>
            <a:ext cx="10458450" cy="447500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n-US" sz="2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lang="en-US" sz="2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methodology: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2000" spc="-5" dirty="0">
                <a:latin typeface="Calibri"/>
                <a:cs typeface="Calibri"/>
              </a:rPr>
              <a:t>SpaceX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REST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API and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Web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Scraping</a:t>
            </a:r>
            <a:endParaRPr lang="en-US"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n-US" sz="2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n-US" sz="2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2000" spc="-15" dirty="0">
                <a:latin typeface="Calibri"/>
                <a:cs typeface="Calibri"/>
              </a:rPr>
              <a:t>Create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datasets </a:t>
            </a:r>
            <a:r>
              <a:rPr lang="en-US" sz="2000" spc="-20" dirty="0">
                <a:latin typeface="Calibri"/>
                <a:cs typeface="Calibri"/>
              </a:rPr>
              <a:t>for</a:t>
            </a:r>
            <a:r>
              <a:rPr lang="en-US" sz="2000" spc="-5" dirty="0">
                <a:latin typeface="Calibri"/>
                <a:cs typeface="Calibri"/>
              </a:rPr>
              <a:t> analysis, </a:t>
            </a:r>
            <a:r>
              <a:rPr lang="en-US" sz="2000" spc="-30" dirty="0">
                <a:latin typeface="Calibri"/>
                <a:cs typeface="Calibri"/>
              </a:rPr>
              <a:t>filter,</a:t>
            </a:r>
            <a:r>
              <a:rPr lang="en-US" sz="2000" spc="-5" dirty="0">
                <a:latin typeface="Calibri"/>
                <a:cs typeface="Calibri"/>
              </a:rPr>
              <a:t> clean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data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deal </a:t>
            </a:r>
            <a:r>
              <a:rPr lang="en-US" sz="2000" spc="-5" dirty="0">
                <a:latin typeface="Calibri"/>
                <a:cs typeface="Calibri"/>
              </a:rPr>
              <a:t>with null values.</a:t>
            </a:r>
            <a:endParaRPr lang="en-US"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n-US"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lang="en-US" sz="2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n-US"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lang="en-US"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lang="en-US" sz="2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lang="en-US"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lang="en-US"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lang="en-US"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n-US" sz="2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lang="en-US"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lang="en-US" sz="2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lang="en-US"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lang="en-US"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lang="en-US"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lang="en-US"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lang="en-US"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n-US" sz="2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lang="en-US" sz="2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lang="en-US"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lang="en-US" sz="2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lang="en-US" sz="2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2000" dirty="0">
                <a:latin typeface="Calibri"/>
                <a:cs typeface="Calibri"/>
              </a:rPr>
              <a:t>Building,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tuning,</a:t>
            </a:r>
            <a:r>
              <a:rPr lang="en-US" sz="2000" spc="-10" dirty="0">
                <a:latin typeface="Calibri"/>
                <a:cs typeface="Calibri"/>
              </a:rPr>
              <a:t> and </a:t>
            </a:r>
            <a:r>
              <a:rPr lang="en-US" sz="2000" spc="-5" dirty="0">
                <a:latin typeface="Calibri"/>
                <a:cs typeface="Calibri"/>
              </a:rPr>
              <a:t>evaluating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different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classification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models</a:t>
            </a:r>
            <a:endParaRPr lang="en-US" sz="2000" dirty="0">
              <a:latin typeface="Calibri"/>
              <a:cs typeface="Calibri"/>
            </a:endParaRPr>
          </a:p>
          <a:p>
            <a:pPr marL="12700" marR="40640" indent="972185">
              <a:lnSpc>
                <a:spcPct val="102400"/>
              </a:lnSpc>
              <a:spcBef>
                <a:spcPts val="45"/>
              </a:spcBef>
            </a:pP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507" y="631824"/>
            <a:ext cx="103993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386060" algn="l"/>
              </a:tabLst>
            </a:pP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Data</a:t>
            </a:r>
            <a:r>
              <a:rPr sz="3950" u="heavy" spc="4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Collection:</a:t>
            </a:r>
            <a:r>
              <a:rPr sz="3950" u="heavy" spc="13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1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SpaceX</a:t>
            </a:r>
            <a:r>
              <a:rPr sz="3950" u="heavy" spc="1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4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</a:t>
            </a:r>
            <a:r>
              <a:rPr sz="3950" u="heavy" spc="-4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est</a:t>
            </a:r>
            <a:r>
              <a:rPr sz="3950" u="heavy" spc="9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API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2401" y="6441747"/>
            <a:ext cx="229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062" y="2195576"/>
            <a:ext cx="8334375" cy="479618"/>
          </a:xfrm>
          <a:prstGeom prst="rect">
            <a:avLst/>
          </a:prstGeom>
          <a:solidFill>
            <a:srgbClr val="9DC3E6"/>
          </a:solidFill>
          <a:ln w="12700">
            <a:solidFill>
              <a:srgbClr val="DEEBF7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860"/>
              </a:spcBef>
            </a:pP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2.</a:t>
            </a:r>
            <a:r>
              <a:rPr lang="en-US"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lang="en-US" sz="2400" spc="-2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eate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ata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rame</a:t>
            </a:r>
            <a:r>
              <a:rPr sz="2400" spc="-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contains</a:t>
            </a:r>
            <a:r>
              <a:rPr sz="2400" spc="-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normalized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JSON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response.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062" y="2938526"/>
            <a:ext cx="8334375" cy="485389"/>
          </a:xfrm>
          <a:prstGeom prst="rect">
            <a:avLst/>
          </a:prstGeom>
          <a:solidFill>
            <a:srgbClr val="9DC3E6"/>
          </a:solidFill>
          <a:ln w="12700">
            <a:solidFill>
              <a:srgbClr val="DEEBF7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05"/>
              </a:spcBef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3.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emove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unwanted</a:t>
            </a:r>
            <a:r>
              <a:rPr sz="2400" spc="-1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columns</a:t>
            </a:r>
            <a:r>
              <a:rPr sz="2400" spc="-1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using</a:t>
            </a:r>
            <a:r>
              <a:rPr sz="2400" spc="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auxilary</a:t>
            </a:r>
            <a:r>
              <a:rPr sz="2400" spc="10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functions.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062" y="3719576"/>
            <a:ext cx="8334375" cy="481542"/>
          </a:xfrm>
          <a:prstGeom prst="rect">
            <a:avLst/>
          </a:prstGeom>
          <a:solidFill>
            <a:srgbClr val="9DC3E6"/>
          </a:solidFill>
          <a:ln w="12700">
            <a:solidFill>
              <a:srgbClr val="DEEBF7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875"/>
              </a:spcBef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4.</a:t>
            </a:r>
            <a:r>
              <a:rPr lang="en-US"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Filter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data</a:t>
            </a:r>
            <a:r>
              <a:rPr sz="2400" spc="-1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42560"/>
                </a:solidFill>
                <a:latin typeface="Calibri"/>
                <a:cs typeface="Calibri"/>
              </a:rPr>
              <a:t>to comprise only</a:t>
            </a:r>
            <a:r>
              <a:rPr sz="2400" spc="-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Falcon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9</a:t>
            </a:r>
            <a:r>
              <a:rPr sz="2400" spc="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launches.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062" y="4491101"/>
            <a:ext cx="8334375" cy="487312"/>
          </a:xfrm>
          <a:prstGeom prst="rect">
            <a:avLst/>
          </a:prstGeom>
          <a:solidFill>
            <a:srgbClr val="9DC3E6"/>
          </a:solidFill>
          <a:ln w="12700">
            <a:solidFill>
              <a:srgbClr val="DEEBF7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19"/>
              </a:spcBef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5.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andle</a:t>
            </a:r>
            <a:r>
              <a:rPr sz="2400" spc="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missing</a:t>
            </a:r>
            <a:r>
              <a:rPr sz="2400" spc="-114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values.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062" y="5253037"/>
            <a:ext cx="8334375" cy="638175"/>
          </a:xfrm>
          <a:prstGeom prst="rect">
            <a:avLst/>
          </a:prstGeom>
          <a:solidFill>
            <a:srgbClr val="9DC3E6"/>
          </a:solidFill>
          <a:ln w="12700">
            <a:solidFill>
              <a:srgbClr val="DEEBF7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30"/>
              </a:spcBef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6.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Export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CSV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062" y="1414525"/>
            <a:ext cx="8334375" cy="525785"/>
          </a:xfrm>
          <a:prstGeom prst="rect">
            <a:avLst/>
          </a:prstGeom>
          <a:solidFill>
            <a:srgbClr val="9DC3E6"/>
          </a:solidFill>
          <a:ln w="12700">
            <a:solidFill>
              <a:srgbClr val="DEEBF7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1.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equest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parse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SpaceX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launch data</a:t>
            </a:r>
            <a:r>
              <a:rPr sz="2400" spc="-1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using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get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 request.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508" y="6069966"/>
            <a:ext cx="1112869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GitHub</a:t>
            </a:r>
            <a:r>
              <a:rPr sz="16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42560"/>
                </a:solidFill>
                <a:latin typeface="Calibri"/>
                <a:cs typeface="Calibri"/>
              </a:rPr>
              <a:t>URL:</a:t>
            </a:r>
            <a:r>
              <a:rPr sz="1600" spc="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hlinkClick r:id="rId2"/>
              </a:rPr>
              <a:t>Redefining-The-Space-Access-with-Data-Science/Data Collection with </a:t>
            </a:r>
            <a:r>
              <a:rPr lang="en-US" sz="1600" dirty="0" err="1">
                <a:hlinkClick r:id="rId2"/>
              </a:rPr>
              <a:t>API.ipynb</a:t>
            </a:r>
            <a:r>
              <a:rPr lang="en-US" sz="1600" dirty="0">
                <a:hlinkClick r:id="rId2"/>
              </a:rPr>
              <a:t> at main · </a:t>
            </a:r>
            <a:r>
              <a:rPr lang="en-US" sz="1600" dirty="0" err="1">
                <a:hlinkClick r:id="rId2"/>
              </a:rPr>
              <a:t>zooviee</a:t>
            </a:r>
            <a:r>
              <a:rPr lang="en-US" sz="1600" dirty="0">
                <a:hlinkClick r:id="rId2"/>
              </a:rPr>
              <a:t>/Redefining-The-Space-Access-with-Data-Science (github.com)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2" y="632205"/>
            <a:ext cx="10435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2255" algn="l"/>
              </a:tabLst>
            </a:pPr>
            <a:r>
              <a:rPr sz="3950" u="heavy" spc="-14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Data</a:t>
            </a:r>
            <a:r>
              <a:rPr sz="3950" u="heavy" spc="2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US"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</a:t>
            </a: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ollection:</a:t>
            </a:r>
            <a:r>
              <a:rPr sz="3950" u="heavy" spc="114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Web-</a:t>
            </a:r>
            <a:r>
              <a:rPr lang="en-US" sz="3950" u="heavy" spc="-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950" u="heavy" spc="-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craping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82401" y="6441747"/>
            <a:ext cx="229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387" y="1557400"/>
            <a:ext cx="6972300" cy="464871"/>
          </a:xfrm>
          <a:prstGeom prst="rect">
            <a:avLst/>
          </a:prstGeom>
          <a:solidFill>
            <a:srgbClr val="9DC3E6"/>
          </a:solidFill>
          <a:ln w="12700">
            <a:solidFill>
              <a:srgbClr val="172C51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745"/>
              </a:spcBef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1.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equest</a:t>
            </a:r>
            <a:r>
              <a:rPr sz="2400" spc="-7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launch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data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from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Wikipedia.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387" y="2643251"/>
            <a:ext cx="6972300" cy="581025"/>
          </a:xfrm>
          <a:prstGeom prst="rect">
            <a:avLst/>
          </a:prstGeom>
          <a:solidFill>
            <a:srgbClr val="9DC3E6"/>
          </a:solidFill>
          <a:ln w="12700">
            <a:solidFill>
              <a:srgbClr val="172C51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695"/>
              </a:spcBef>
            </a:pP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2.Extract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all</a:t>
            </a:r>
            <a:r>
              <a:rPr sz="2400" spc="4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columns</a:t>
            </a:r>
            <a:r>
              <a:rPr sz="2400" spc="-1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from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HTML</a:t>
            </a:r>
            <a:r>
              <a:rPr sz="2400" spc="-4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table 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header.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387" y="3662426"/>
            <a:ext cx="6972300" cy="461665"/>
          </a:xfrm>
          <a:prstGeom prst="rect">
            <a:avLst/>
          </a:prstGeom>
          <a:solidFill>
            <a:srgbClr val="9DC3E6"/>
          </a:solidFill>
          <a:ln w="12700">
            <a:solidFill>
              <a:srgbClr val="172C51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3.</a:t>
            </a:r>
            <a:r>
              <a:rPr lang="en-US" sz="2400" spc="-5" dirty="0">
                <a:solidFill>
                  <a:srgbClr val="042560"/>
                </a:solidFill>
                <a:latin typeface="Calibri"/>
                <a:cs typeface="Calibri"/>
              </a:rPr>
              <a:t> C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reate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042560"/>
                </a:solidFill>
                <a:latin typeface="Calibri"/>
                <a:cs typeface="Calibri"/>
              </a:rPr>
              <a:t>Dat</a:t>
            </a:r>
            <a:r>
              <a:rPr lang="en-US" sz="2400" dirty="0" err="1">
                <a:solidFill>
                  <a:srgbClr val="042560"/>
                </a:solidFill>
                <a:latin typeface="Calibri"/>
                <a:cs typeface="Calibri"/>
              </a:rPr>
              <a:t>aF</a:t>
            </a:r>
            <a:r>
              <a:rPr sz="2400" spc="-15" dirty="0" err="1">
                <a:solidFill>
                  <a:srgbClr val="042560"/>
                </a:solidFill>
                <a:latin typeface="Calibri"/>
                <a:cs typeface="Calibri"/>
              </a:rPr>
              <a:t>rame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by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parsing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HTML</a:t>
            </a:r>
            <a:r>
              <a:rPr sz="2400" spc="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tables.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387" y="4748276"/>
            <a:ext cx="6972300" cy="590550"/>
          </a:xfrm>
          <a:prstGeom prst="rect">
            <a:avLst/>
          </a:prstGeom>
          <a:solidFill>
            <a:srgbClr val="9DC3E6"/>
          </a:solidFill>
          <a:ln w="12700">
            <a:solidFill>
              <a:srgbClr val="172C51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4.Export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CSV</a:t>
            </a:r>
            <a:r>
              <a:rPr sz="2400" spc="-1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2560"/>
                </a:solidFill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312" y="5745162"/>
            <a:ext cx="113172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GitHub</a:t>
            </a:r>
            <a:r>
              <a:rPr sz="16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42560"/>
                </a:solidFill>
                <a:latin typeface="Calibri"/>
                <a:cs typeface="Calibri"/>
              </a:rPr>
              <a:t>URL</a:t>
            </a:r>
            <a:r>
              <a:rPr sz="1600" spc="-5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r>
              <a:rPr lang="en-US" sz="16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hlinkClick r:id="rId2"/>
              </a:rPr>
              <a:t>Redefining-The-Space-Access-with-Data-Science/Data Collection Web </a:t>
            </a:r>
            <a:r>
              <a:rPr lang="en-US" sz="1600" dirty="0" err="1">
                <a:hlinkClick r:id="rId2"/>
              </a:rPr>
              <a:t>Scraping.ipynb</a:t>
            </a:r>
            <a:r>
              <a:rPr lang="en-US" sz="1600" dirty="0">
                <a:hlinkClick r:id="rId2"/>
              </a:rPr>
              <a:t> at main · </a:t>
            </a:r>
            <a:r>
              <a:rPr lang="en-US" sz="1600" dirty="0" err="1">
                <a:hlinkClick r:id="rId2"/>
              </a:rPr>
              <a:t>zooviee</a:t>
            </a:r>
            <a:r>
              <a:rPr lang="en-US" sz="1600" dirty="0">
                <a:hlinkClick r:id="rId2"/>
              </a:rPr>
              <a:t>/Redefining-The-Space-Access-with-Data-Science (github.com)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624586"/>
            <a:ext cx="104152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01935" algn="l"/>
              </a:tabLst>
            </a:pPr>
            <a:r>
              <a:rPr sz="3950" u="heavy" spc="-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Data</a:t>
            </a:r>
            <a:r>
              <a:rPr sz="3950" u="heavy" spc="-2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3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Wrangling	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337" y="1500250"/>
            <a:ext cx="6858000" cy="412934"/>
          </a:xfrm>
          <a:prstGeom prst="rect">
            <a:avLst/>
          </a:prstGeom>
          <a:solidFill>
            <a:srgbClr val="9DC3E6"/>
          </a:solidFill>
          <a:ln w="12700">
            <a:solidFill>
              <a:srgbClr val="172C51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  <a:tabLst>
                <a:tab pos="2731770" algn="l"/>
              </a:tabLst>
            </a:pP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1.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Count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the</a:t>
            </a:r>
            <a:r>
              <a:rPr sz="2400" spc="-8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number	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launches</a:t>
            </a:r>
            <a:r>
              <a:rPr sz="24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on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site.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2319401"/>
            <a:ext cx="6858000" cy="414857"/>
          </a:xfrm>
          <a:prstGeom prst="rect">
            <a:avLst/>
          </a:prstGeom>
          <a:solidFill>
            <a:srgbClr val="9DC3E6"/>
          </a:solidFill>
          <a:ln w="12700">
            <a:solidFill>
              <a:srgbClr val="172C51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2.</a:t>
            </a:r>
            <a:r>
              <a:rPr lang="en-US"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Count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number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and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occurrence</a:t>
            </a:r>
            <a:r>
              <a:rPr sz="2400" spc="-1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of each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orbit.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8987" y="3113151"/>
            <a:ext cx="6870700" cy="660400"/>
            <a:chOff x="788987" y="3113151"/>
            <a:chExt cx="6870700" cy="660400"/>
          </a:xfrm>
        </p:grpSpPr>
        <p:sp>
          <p:nvSpPr>
            <p:cNvPr id="6" name="object 6"/>
            <p:cNvSpPr/>
            <p:nvPr/>
          </p:nvSpPr>
          <p:spPr>
            <a:xfrm>
              <a:off x="795337" y="3119501"/>
              <a:ext cx="6858000" cy="647700"/>
            </a:xfrm>
            <a:custGeom>
              <a:avLst/>
              <a:gdLst/>
              <a:ahLst/>
              <a:cxnLst/>
              <a:rect l="l" t="t" r="r" b="b"/>
              <a:pathLst>
                <a:path w="6858000" h="647700">
                  <a:moveTo>
                    <a:pt x="6858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858000" y="64770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5337" y="3119501"/>
              <a:ext cx="6858000" cy="647700"/>
            </a:xfrm>
            <a:custGeom>
              <a:avLst/>
              <a:gdLst/>
              <a:ahLst/>
              <a:cxnLst/>
              <a:rect l="l" t="t" r="r" b="b"/>
              <a:pathLst>
                <a:path w="6858000" h="647700">
                  <a:moveTo>
                    <a:pt x="0" y="647700"/>
                  </a:moveTo>
                  <a:lnTo>
                    <a:pt x="6858000" y="647700"/>
                  </a:lnTo>
                  <a:lnTo>
                    <a:pt x="6858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88987" y="4037076"/>
            <a:ext cx="6870700" cy="660400"/>
            <a:chOff x="788987" y="4037076"/>
            <a:chExt cx="6870700" cy="660400"/>
          </a:xfrm>
        </p:grpSpPr>
        <p:sp>
          <p:nvSpPr>
            <p:cNvPr id="9" name="object 9"/>
            <p:cNvSpPr/>
            <p:nvPr/>
          </p:nvSpPr>
          <p:spPr>
            <a:xfrm>
              <a:off x="795337" y="4043426"/>
              <a:ext cx="6858000" cy="647700"/>
            </a:xfrm>
            <a:custGeom>
              <a:avLst/>
              <a:gdLst/>
              <a:ahLst/>
              <a:cxnLst/>
              <a:rect l="l" t="t" r="r" b="b"/>
              <a:pathLst>
                <a:path w="6858000" h="647700">
                  <a:moveTo>
                    <a:pt x="6858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858000" y="64770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5337" y="4043426"/>
              <a:ext cx="6858000" cy="647700"/>
            </a:xfrm>
            <a:custGeom>
              <a:avLst/>
              <a:gdLst/>
              <a:ahLst/>
              <a:cxnLst/>
              <a:rect l="l" t="t" r="r" b="b"/>
              <a:pathLst>
                <a:path w="6858000" h="647700">
                  <a:moveTo>
                    <a:pt x="0" y="647700"/>
                  </a:moveTo>
                  <a:lnTo>
                    <a:pt x="6858000" y="647700"/>
                  </a:lnTo>
                  <a:lnTo>
                    <a:pt x="6858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3760" y="3046094"/>
            <a:ext cx="6670040" cy="205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 algn="just">
              <a:lnSpc>
                <a:spcPts val="2870"/>
              </a:lnSpc>
              <a:spcBef>
                <a:spcPts val="105"/>
              </a:spcBef>
              <a:buSzPct val="95833"/>
              <a:buAutoNum type="arabicPeriod" startAt="3"/>
              <a:tabLst>
                <a:tab pos="243204" algn="l"/>
              </a:tabLst>
            </a:pPr>
            <a:r>
              <a:rPr lang="en-US" sz="2400" spc="25" dirty="0">
                <a:solidFill>
                  <a:srgbClr val="042560"/>
                </a:solidFill>
                <a:latin typeface="Calibri"/>
                <a:cs typeface="Calibri"/>
              </a:rPr>
              <a:t> C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1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nu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er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d</a:t>
            </a:r>
            <a:r>
              <a:rPr sz="2400" spc="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cc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6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ss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ts val="2870"/>
              </a:lnSpc>
            </a:pPr>
            <a:r>
              <a:rPr lang="en-US" sz="2400" spc="5" dirty="0">
                <a:solidFill>
                  <a:srgbClr val="042560"/>
                </a:solidFill>
                <a:latin typeface="Calibri"/>
                <a:cs typeface="Calibri"/>
              </a:rPr>
              <a:t>    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16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er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t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042560"/>
                </a:solidFill>
                <a:latin typeface="Calibri"/>
                <a:cs typeface="Calibri"/>
              </a:rPr>
              <a:t>y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242570" indent="-230504" algn="just">
              <a:lnSpc>
                <a:spcPts val="2870"/>
              </a:lnSpc>
              <a:spcBef>
                <a:spcPts val="1520"/>
              </a:spcBef>
              <a:buSzPct val="95833"/>
              <a:buAutoNum type="arabicPeriod" startAt="4"/>
              <a:tabLst>
                <a:tab pos="243204" algn="l"/>
              </a:tabLst>
            </a:pPr>
            <a:r>
              <a:rPr lang="en-US" sz="2400" spc="25" dirty="0">
                <a:solidFill>
                  <a:srgbClr val="042560"/>
                </a:solidFill>
                <a:latin typeface="Calibri"/>
                <a:cs typeface="Calibri"/>
              </a:rPr>
              <a:t> C</a:t>
            </a:r>
            <a:r>
              <a:rPr sz="2400" spc="-15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g</a:t>
            </a:r>
            <a:r>
              <a:rPr sz="2400" spc="-1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nd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g</a:t>
            </a:r>
            <a:r>
              <a:rPr sz="2400" spc="5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sz="2400" spc="-23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l</a:t>
            </a:r>
            <a:r>
              <a:rPr sz="2400" spc="-25" dirty="0">
                <a:solidFill>
                  <a:srgbClr val="04256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el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f</a:t>
            </a:r>
            <a:r>
              <a:rPr sz="2400" spc="-90" dirty="0">
                <a:solidFill>
                  <a:srgbClr val="042560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rgbClr val="042560"/>
                </a:solidFill>
                <a:latin typeface="Calibri"/>
                <a:cs typeface="Calibri"/>
              </a:rPr>
              <a:t> the        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042560"/>
                </a:solidFill>
                <a:latin typeface="Calibri"/>
                <a:cs typeface="Calibri"/>
              </a:rPr>
              <a:t>u</a:t>
            </a:r>
            <a:r>
              <a:rPr sz="2400" spc="15" dirty="0">
                <a:solidFill>
                  <a:srgbClr val="042560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042560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o</a:t>
            </a:r>
            <a:r>
              <a:rPr sz="2400" spc="25" dirty="0">
                <a:solidFill>
                  <a:srgbClr val="042560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column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2401" y="6441747"/>
            <a:ext cx="229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337" y="4976876"/>
            <a:ext cx="6858000" cy="420628"/>
          </a:xfrm>
          <a:prstGeom prst="rect">
            <a:avLst/>
          </a:prstGeom>
          <a:solidFill>
            <a:srgbClr val="9DC3E6"/>
          </a:solidFill>
          <a:ln w="12700">
            <a:solidFill>
              <a:srgbClr val="172C51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5.</a:t>
            </a:r>
            <a:r>
              <a:rPr lang="en-US" sz="24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560"/>
                </a:solidFill>
                <a:latin typeface="Calibri"/>
                <a:cs typeface="Calibri"/>
              </a:rPr>
              <a:t>Export</a:t>
            </a:r>
            <a:r>
              <a:rPr sz="2400" spc="-95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42560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042560"/>
                </a:solidFill>
                <a:latin typeface="Calibri"/>
                <a:cs typeface="Calibri"/>
              </a:rPr>
              <a:t>CSV.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680" y="5698172"/>
            <a:ext cx="107137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GitHub</a:t>
            </a:r>
            <a:r>
              <a:rPr sz="1600" spc="-2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42560"/>
                </a:solidFill>
                <a:latin typeface="Calibri"/>
                <a:cs typeface="Calibri"/>
              </a:rPr>
              <a:t>URL</a:t>
            </a:r>
            <a:r>
              <a:rPr sz="1600" spc="-7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42560"/>
                </a:solidFill>
                <a:latin typeface="Calibri"/>
                <a:cs typeface="Calibri"/>
              </a:rPr>
              <a:t>:</a:t>
            </a:r>
            <a:r>
              <a:rPr lang="en-US" sz="1600" dirty="0">
                <a:solidFill>
                  <a:srgbClr val="04256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hlinkClick r:id="rId2"/>
              </a:rPr>
              <a:t>Redefining-The-Space-Access-with-Data-Science/Data Wrangling </a:t>
            </a:r>
            <a:r>
              <a:rPr lang="en-US" sz="1600" dirty="0" err="1">
                <a:hlinkClick r:id="rId2"/>
              </a:rPr>
              <a:t>Notebook.ipynb</a:t>
            </a:r>
            <a:r>
              <a:rPr lang="en-US" sz="1600" dirty="0">
                <a:hlinkClick r:id="rId2"/>
              </a:rPr>
              <a:t> at main · </a:t>
            </a:r>
            <a:r>
              <a:rPr lang="en-US" sz="1600" dirty="0" err="1">
                <a:hlinkClick r:id="rId2"/>
              </a:rPr>
              <a:t>zooviee</a:t>
            </a:r>
            <a:r>
              <a:rPr lang="en-US" sz="1600" dirty="0">
                <a:hlinkClick r:id="rId2"/>
              </a:rPr>
              <a:t>/Redefining-The-Space-Access-with-Data-Science (github.com)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2481</Words>
  <Application>Microsoft Office PowerPoint</Application>
  <PresentationFormat>Widescreen</PresentationFormat>
  <Paragraphs>273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Microsoft JhengHei</vt:lpstr>
      <vt:lpstr>Arial</vt:lpstr>
      <vt:lpstr>Arial MT</vt:lpstr>
      <vt:lpstr>Calibri</vt:lpstr>
      <vt:lpstr>Calibri Light</vt:lpstr>
      <vt:lpstr>Microsoft Sans Serif</vt:lpstr>
      <vt:lpstr>Office Theme</vt:lpstr>
      <vt:lpstr>Redefining the Space Access with Data  Science</vt:lpstr>
      <vt:lpstr>Outline</vt:lpstr>
      <vt:lpstr>Executive Summary</vt:lpstr>
      <vt:lpstr> Introduction </vt:lpstr>
      <vt:lpstr>Section 1:  Methodology</vt:lpstr>
      <vt:lpstr> Summary of Methodology </vt:lpstr>
      <vt:lpstr>Data Collection: SpaceX Rest API </vt:lpstr>
      <vt:lpstr> Data Collection: Web-Scraping </vt:lpstr>
      <vt:lpstr>Data Wrangling </vt:lpstr>
      <vt:lpstr>  EDA with Data Visualization </vt:lpstr>
      <vt:lpstr> EDA with SQL </vt:lpstr>
      <vt:lpstr> Build an Interactive Map using Folium </vt:lpstr>
      <vt:lpstr> Dashboard Building using Plotly Dash </vt:lpstr>
      <vt:lpstr>Predictive Analysis</vt:lpstr>
      <vt:lpstr> Results </vt:lpstr>
      <vt:lpstr>PowerPoint Presentation</vt:lpstr>
      <vt:lpstr> Flight Number vs. Launch Site </vt:lpstr>
      <vt:lpstr> Payload vs. Launch Site </vt:lpstr>
      <vt:lpstr>Success Rate vs. Orbit Type </vt:lpstr>
      <vt:lpstr> Flight Number vs. Orbit Type </vt:lpstr>
      <vt:lpstr> Payload Mass vs. Orbit Type </vt:lpstr>
      <vt:lpstr>  Launch Success Yearly Trend </vt:lpstr>
      <vt:lpstr> Site Names </vt:lpstr>
      <vt:lpstr> Launch Site Names Starting with 'CCA' </vt:lpstr>
      <vt:lpstr>Total Payload Mass </vt:lpstr>
      <vt:lpstr> Average Payload Mass by F9 V1.1 </vt:lpstr>
      <vt:lpstr>First Successful Ground Landing Date </vt:lpstr>
      <vt:lpstr>Successful Drone Ship Landing with Payload  between 4000 and 6000 </vt:lpstr>
      <vt:lpstr>Total Number of Successful and Failure Mission   Outcomes </vt:lpstr>
      <vt:lpstr>Boosters with Maximum Payload</vt:lpstr>
      <vt:lpstr> Launch Records for the Year 2015 </vt:lpstr>
      <vt:lpstr>Ranking of the Landing Outcomes between 2010-06-04 and 2017-03-20. </vt:lpstr>
      <vt:lpstr>PowerPoint Presentation</vt:lpstr>
      <vt:lpstr> Locations of Launch Sites </vt:lpstr>
      <vt:lpstr> Zooming Out The Map </vt:lpstr>
      <vt:lpstr> Launch Site Proximities </vt:lpstr>
      <vt:lpstr>PowerPoint Presentation</vt:lpstr>
      <vt:lpstr> Overview of Dashboard </vt:lpstr>
      <vt:lpstr>  Launch Site with Highest Success Rate </vt:lpstr>
      <vt:lpstr>  Payload Vs Launch Outcome </vt:lpstr>
      <vt:lpstr>PowerPoint Presentation</vt:lpstr>
      <vt:lpstr> Classification Accuracy </vt:lpstr>
      <vt:lpstr>Confusion Matrix </vt:lpstr>
      <vt:lpstr> Conclusions </vt:lpstr>
      <vt:lpstr> Appendix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Redefining the Space  access with Data  Science.</dc:title>
  <dc:creator>Hp</dc:creator>
  <cp:lastModifiedBy>OLUWASEYI AKINSANYA</cp:lastModifiedBy>
  <cp:revision>20</cp:revision>
  <dcterms:created xsi:type="dcterms:W3CDTF">2023-09-09T17:14:50Z</dcterms:created>
  <dcterms:modified xsi:type="dcterms:W3CDTF">2023-09-10T19:04:06Z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2023-09-09T00:00:00Z</vt:filetime>
  </property>
  <property fmtid="{D5CDD505-2E9C-101B-9397-08002B2CF9AE}" pid="3" name="LastSaved">
    <vt:filetime>2023-09-09T00:00:00Z</vt:filetime>
  </property>
</Properties>
</file>