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4" r:id="rId6"/>
    <p:sldId id="277" r:id="rId7"/>
    <p:sldId id="273" r:id="rId8"/>
    <p:sldId id="262" r:id="rId9"/>
    <p:sldId id="275" r:id="rId10"/>
    <p:sldId id="287" r:id="rId11"/>
    <p:sldId id="285" r:id="rId12"/>
    <p:sldId id="289" r:id="rId13"/>
    <p:sldId id="290" r:id="rId14"/>
    <p:sldId id="263" r:id="rId15"/>
    <p:sldId id="279" r:id="rId16"/>
    <p:sldId id="281" r:id="rId17"/>
    <p:sldId id="280" r:id="rId18"/>
    <p:sldId id="282" r:id="rId19"/>
    <p:sldId id="284" r:id="rId20"/>
    <p:sldId id="283" r:id="rId21"/>
    <p:sldId id="286" r:id="rId22"/>
    <p:sldId id="266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518"/>
  </p:normalViewPr>
  <p:slideViewPr>
    <p:cSldViewPr snapToGrid="0" snapToObjects="1">
      <p:cViewPr varScale="1">
        <p:scale>
          <a:sx n="155" d="100"/>
          <a:sy n="155" d="100"/>
        </p:scale>
        <p:origin x="1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phia\Downloads\Draft%20v8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phia\Downloads\Draft%20v6%20(1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phia\Downloads\Draft%20v6%20(1)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phia\Downloads\Draft%20v6%20(1)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phia\Downloads\Draft%20v6%20(1)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sophia\Downloads\Draft%20v6%20(1)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[Draft v8.xlsm]IDEAL Pivot Sensing!PivotTable1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Median Monthly Income over Time</a:t>
            </a:r>
          </a:p>
        </c:rich>
      </c:tx>
      <c:layout>
        <c:manualLayout>
          <c:xMode val="edge"/>
          <c:yMode val="edge"/>
          <c:x val="0.13472026715329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'IDEAL Pivot Sensing'!$B$1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'IDEAL Pivot Sensing'!$A$2:$A$23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</c:strRef>
          </c:cat>
          <c:val>
            <c:numRef>
              <c:f>'IDEAL Pivot Sensing'!$B$2:$B$23</c:f>
              <c:numCache>
                <c:formatCode>General</c:formatCode>
                <c:ptCount val="21"/>
                <c:pt idx="0">
                  <c:v>4398</c:v>
                </c:pt>
                <c:pt idx="1">
                  <c:v>4716</c:v>
                </c:pt>
                <c:pt idx="2">
                  <c:v>4590</c:v>
                </c:pt>
                <c:pt idx="3">
                  <c:v>4612</c:v>
                </c:pt>
                <c:pt idx="4">
                  <c:v>4552</c:v>
                </c:pt>
                <c:pt idx="5">
                  <c:v>4831</c:v>
                </c:pt>
                <c:pt idx="6">
                  <c:v>4952</c:v>
                </c:pt>
                <c:pt idx="7">
                  <c:v>5362</c:v>
                </c:pt>
                <c:pt idx="8">
                  <c:v>6100</c:v>
                </c:pt>
                <c:pt idx="9">
                  <c:v>6006</c:v>
                </c:pt>
                <c:pt idx="10">
                  <c:v>6342</c:v>
                </c:pt>
                <c:pt idx="11">
                  <c:v>7037</c:v>
                </c:pt>
                <c:pt idx="12">
                  <c:v>7566</c:v>
                </c:pt>
                <c:pt idx="13">
                  <c:v>7872</c:v>
                </c:pt>
                <c:pt idx="14">
                  <c:v>8292</c:v>
                </c:pt>
                <c:pt idx="15">
                  <c:v>8666</c:v>
                </c:pt>
                <c:pt idx="16">
                  <c:v>8846</c:v>
                </c:pt>
                <c:pt idx="17">
                  <c:v>9023</c:v>
                </c:pt>
                <c:pt idx="18">
                  <c:v>9293</c:v>
                </c:pt>
                <c:pt idx="19">
                  <c:v>9425</c:v>
                </c:pt>
                <c:pt idx="20">
                  <c:v>9189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E-E64F-9CFB-C8FB82EDA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7982639"/>
        <c:axId val="1027984287"/>
      </c:lineChart>
      <c:catAx>
        <c:axId val="102798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984287"/>
        <c:crosses val="autoZero"/>
        <c:auto val="1"/>
        <c:lblAlgn val="ctr"/>
        <c:lblOffset val="100"/>
        <c:noMultiLvlLbl val="0"/>
      </c:catAx>
      <c:valAx>
        <c:axId val="1027984287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98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/>
              <a:t>Comparison of HDB and Private Price</a:t>
            </a:r>
            <a:r>
              <a:rPr lang="en-GB" sz="2400" b="1" baseline="0" dirty="0"/>
              <a:t> Indexes over Time</a:t>
            </a:r>
            <a:endParaRPr lang="en-GB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'IDEAL Pivot Sensing'!$E$1</c:f>
              <c:strCache>
                <c:ptCount val="1"/>
                <c:pt idx="0">
                  <c:v>HDB Price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Ref>
              <c:f>'IDEAL Pivot Sensing'!$L$2:$L$22</c:f>
              <c:numCache>
                <c:formatCode>General</c:formatCode>
                <c:ptCount val="21"/>
                <c:pt idx="0">
                  <c:v>78.25</c:v>
                </c:pt>
                <c:pt idx="1">
                  <c:v>71.375</c:v>
                </c:pt>
                <c:pt idx="2">
                  <c:v>69.525000000000006</c:v>
                </c:pt>
                <c:pt idx="3">
                  <c:v>72.924999999999997</c:v>
                </c:pt>
                <c:pt idx="4">
                  <c:v>76.224999999999994</c:v>
                </c:pt>
                <c:pt idx="5">
                  <c:v>74.349999999999994</c:v>
                </c:pt>
                <c:pt idx="6">
                  <c:v>74.25</c:v>
                </c:pt>
                <c:pt idx="7">
                  <c:v>81.274999999999991</c:v>
                </c:pt>
                <c:pt idx="8">
                  <c:v>96.725000000000009</c:v>
                </c:pt>
                <c:pt idx="9">
                  <c:v>103.85</c:v>
                </c:pt>
                <c:pt idx="10">
                  <c:v>118.6</c:v>
                </c:pt>
                <c:pt idx="11">
                  <c:v>132.47500000000002</c:v>
                </c:pt>
                <c:pt idx="12">
                  <c:v>142.14999999999998</c:v>
                </c:pt>
                <c:pt idx="13">
                  <c:v>147.97500000000002</c:v>
                </c:pt>
                <c:pt idx="14">
                  <c:v>140.27500000000001</c:v>
                </c:pt>
                <c:pt idx="15">
                  <c:v>135</c:v>
                </c:pt>
                <c:pt idx="16">
                  <c:v>134.67499999999998</c:v>
                </c:pt>
                <c:pt idx="17">
                  <c:v>133.25</c:v>
                </c:pt>
                <c:pt idx="18">
                  <c:v>131.57499999999999</c:v>
                </c:pt>
                <c:pt idx="19">
                  <c:v>131.05000000000001</c:v>
                </c:pt>
                <c:pt idx="20">
                  <c:v>133.85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AB-A24A-9E95-B142EF07BE3C}"/>
            </c:ext>
          </c:extLst>
        </c:ser>
        <c:ser>
          <c:idx val="1"/>
          <c:order val="1"/>
          <c:tx>
            <c:strRef>
              <c:f>'IDEAL Pivot Sensing'!$H$1</c:f>
              <c:strCache>
                <c:ptCount val="1"/>
                <c:pt idx="0">
                  <c:v>Private Price 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Ref>
              <c:f>'IDEAL Pivot Sensing'!$M$2:$M$22</c:f>
              <c:numCache>
                <c:formatCode>General</c:formatCode>
                <c:ptCount val="21"/>
                <c:pt idx="0">
                  <c:v>98.52500000000002</c:v>
                </c:pt>
                <c:pt idx="1">
                  <c:v>89.012500000000003</c:v>
                </c:pt>
                <c:pt idx="2">
                  <c:v>83.4</c:v>
                </c:pt>
                <c:pt idx="3">
                  <c:v>81.887500000000003</c:v>
                </c:pt>
                <c:pt idx="4">
                  <c:v>81.5625</c:v>
                </c:pt>
                <c:pt idx="5">
                  <c:v>83.662499999999994</c:v>
                </c:pt>
                <c:pt idx="6">
                  <c:v>89.024999999999977</c:v>
                </c:pt>
                <c:pt idx="7">
                  <c:v>107.71250000000001</c:v>
                </c:pt>
                <c:pt idx="8">
                  <c:v>120.28749999999999</c:v>
                </c:pt>
                <c:pt idx="9">
                  <c:v>105.95</c:v>
                </c:pt>
                <c:pt idx="10">
                  <c:v>136.16250000000002</c:v>
                </c:pt>
                <c:pt idx="11">
                  <c:v>153.53749999999999</c:v>
                </c:pt>
                <c:pt idx="12">
                  <c:v>157.96250000000001</c:v>
                </c:pt>
                <c:pt idx="13">
                  <c:v>162.82499999999999</c:v>
                </c:pt>
                <c:pt idx="14">
                  <c:v>157.85</c:v>
                </c:pt>
                <c:pt idx="15">
                  <c:v>151.35000000000002</c:v>
                </c:pt>
                <c:pt idx="16">
                  <c:v>145.42499999999998</c:v>
                </c:pt>
                <c:pt idx="17">
                  <c:v>142.96250000000001</c:v>
                </c:pt>
                <c:pt idx="18">
                  <c:v>153.38749999999999</c:v>
                </c:pt>
                <c:pt idx="19">
                  <c:v>157.38749999999999</c:v>
                </c:pt>
                <c:pt idx="20">
                  <c:v>161.23750000000001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AB-A24A-9E95-B142EF07B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38160"/>
        <c:axId val="1491593503"/>
      </c:lineChart>
      <c:catAx>
        <c:axId val="273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593503"/>
        <c:crosses val="autoZero"/>
        <c:auto val="1"/>
        <c:lblAlgn val="ctr"/>
        <c:lblOffset val="100"/>
        <c:noMultiLvlLbl val="0"/>
      </c:catAx>
      <c:valAx>
        <c:axId val="1491593503"/>
        <c:scaling>
          <c:orientation val="minMax"/>
          <c:max val="170"/>
          <c:min val="6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dirty="0"/>
              <a:t>Combined Chart of</a:t>
            </a:r>
            <a:r>
              <a:rPr lang="en-GB" sz="1600" b="1" baseline="0" dirty="0"/>
              <a:t> Median Monthly Income, HDB and Private Property PI over Time</a:t>
            </a:r>
            <a:endParaRPr lang="en-GB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HDB Price Index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Ref>
              <c:f>'IDEAL Pivot Sensing'!$R$2:$R$22</c:f>
              <c:numCache>
                <c:formatCode>General</c:formatCode>
                <c:ptCount val="21"/>
                <c:pt idx="0">
                  <c:v>78.25</c:v>
                </c:pt>
                <c:pt idx="1">
                  <c:v>71.375</c:v>
                </c:pt>
                <c:pt idx="2">
                  <c:v>69.525000000000006</c:v>
                </c:pt>
                <c:pt idx="3">
                  <c:v>72.924999999999997</c:v>
                </c:pt>
                <c:pt idx="4">
                  <c:v>76.224999999999994</c:v>
                </c:pt>
                <c:pt idx="5">
                  <c:v>74.349999999999994</c:v>
                </c:pt>
                <c:pt idx="6">
                  <c:v>74.25</c:v>
                </c:pt>
                <c:pt idx="7">
                  <c:v>81.274999999999991</c:v>
                </c:pt>
                <c:pt idx="8">
                  <c:v>96.725000000000009</c:v>
                </c:pt>
                <c:pt idx="9">
                  <c:v>103.85</c:v>
                </c:pt>
                <c:pt idx="10">
                  <c:v>118.6</c:v>
                </c:pt>
                <c:pt idx="11">
                  <c:v>132.47500000000002</c:v>
                </c:pt>
                <c:pt idx="12">
                  <c:v>142.14999999999998</c:v>
                </c:pt>
                <c:pt idx="13">
                  <c:v>147.97500000000002</c:v>
                </c:pt>
                <c:pt idx="14">
                  <c:v>140.27500000000001</c:v>
                </c:pt>
                <c:pt idx="15">
                  <c:v>135</c:v>
                </c:pt>
                <c:pt idx="16">
                  <c:v>134.67499999999998</c:v>
                </c:pt>
                <c:pt idx="17">
                  <c:v>133.25</c:v>
                </c:pt>
                <c:pt idx="18">
                  <c:v>131.57499999999999</c:v>
                </c:pt>
                <c:pt idx="19">
                  <c:v>131.05000000000001</c:v>
                </c:pt>
                <c:pt idx="20">
                  <c:v>133.85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0-524D-B0E7-3BDC3689F79A}"/>
            </c:ext>
          </c:extLst>
        </c:ser>
        <c:ser>
          <c:idx val="1"/>
          <c:order val="1"/>
          <c:tx>
            <c:v>Private Price Index (avg)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Ref>
              <c:f>'IDEAL Pivot Sensing'!$Q$2:$Q$22</c:f>
              <c:numCache>
                <c:formatCode>General</c:formatCode>
                <c:ptCount val="21"/>
                <c:pt idx="0">
                  <c:v>98.52500000000002</c:v>
                </c:pt>
                <c:pt idx="1">
                  <c:v>89.012500000000003</c:v>
                </c:pt>
                <c:pt idx="2">
                  <c:v>83.4</c:v>
                </c:pt>
                <c:pt idx="3">
                  <c:v>81.887500000000003</c:v>
                </c:pt>
                <c:pt idx="4">
                  <c:v>81.5625</c:v>
                </c:pt>
                <c:pt idx="5">
                  <c:v>83.662499999999994</c:v>
                </c:pt>
                <c:pt idx="6">
                  <c:v>89.024999999999977</c:v>
                </c:pt>
                <c:pt idx="7">
                  <c:v>107.71250000000001</c:v>
                </c:pt>
                <c:pt idx="8">
                  <c:v>120.28749999999999</c:v>
                </c:pt>
                <c:pt idx="9">
                  <c:v>105.95</c:v>
                </c:pt>
                <c:pt idx="10">
                  <c:v>136.16250000000002</c:v>
                </c:pt>
                <c:pt idx="11">
                  <c:v>153.53749999999999</c:v>
                </c:pt>
                <c:pt idx="12">
                  <c:v>157.96250000000001</c:v>
                </c:pt>
                <c:pt idx="13">
                  <c:v>162.82499999999999</c:v>
                </c:pt>
                <c:pt idx="14">
                  <c:v>157.85</c:v>
                </c:pt>
                <c:pt idx="15">
                  <c:v>151.35000000000002</c:v>
                </c:pt>
                <c:pt idx="16">
                  <c:v>145.42499999999998</c:v>
                </c:pt>
                <c:pt idx="17">
                  <c:v>142.96250000000001</c:v>
                </c:pt>
                <c:pt idx="18">
                  <c:v>153.38749999999999</c:v>
                </c:pt>
                <c:pt idx="19">
                  <c:v>157.38749999999999</c:v>
                </c:pt>
                <c:pt idx="20">
                  <c:v>161.23750000000001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0-524D-B0E7-3BDC3689F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53874223"/>
        <c:axId val="1051044159"/>
      </c:barChart>
      <c:lineChart>
        <c:grouping val="standard"/>
        <c:varyColors val="0"/>
        <c:ser>
          <c:idx val="2"/>
          <c:order val="2"/>
          <c:tx>
            <c:v>Median Monthly Household Income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Ref>
              <c:f>'IDEAL Pivot Sensing'!$P$2:$P$22</c:f>
              <c:numCache>
                <c:formatCode>General</c:formatCode>
                <c:ptCount val="21"/>
                <c:pt idx="0">
                  <c:v>4398</c:v>
                </c:pt>
                <c:pt idx="1">
                  <c:v>4716</c:v>
                </c:pt>
                <c:pt idx="2">
                  <c:v>4590</c:v>
                </c:pt>
                <c:pt idx="3">
                  <c:v>4612</c:v>
                </c:pt>
                <c:pt idx="4">
                  <c:v>4552</c:v>
                </c:pt>
                <c:pt idx="5">
                  <c:v>4831</c:v>
                </c:pt>
                <c:pt idx="6">
                  <c:v>4952</c:v>
                </c:pt>
                <c:pt idx="7">
                  <c:v>5362</c:v>
                </c:pt>
                <c:pt idx="8">
                  <c:v>6100</c:v>
                </c:pt>
                <c:pt idx="9">
                  <c:v>6006</c:v>
                </c:pt>
                <c:pt idx="10">
                  <c:v>6342</c:v>
                </c:pt>
                <c:pt idx="11">
                  <c:v>7037</c:v>
                </c:pt>
                <c:pt idx="12">
                  <c:v>7566</c:v>
                </c:pt>
                <c:pt idx="13">
                  <c:v>7872</c:v>
                </c:pt>
                <c:pt idx="14">
                  <c:v>8292</c:v>
                </c:pt>
                <c:pt idx="15">
                  <c:v>8666</c:v>
                </c:pt>
                <c:pt idx="16">
                  <c:v>8846</c:v>
                </c:pt>
                <c:pt idx="17">
                  <c:v>9023</c:v>
                </c:pt>
                <c:pt idx="18">
                  <c:v>9293</c:v>
                </c:pt>
                <c:pt idx="19">
                  <c:v>9425</c:v>
                </c:pt>
                <c:pt idx="20">
                  <c:v>9189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00-524D-B0E7-3BDC3689F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1059295"/>
        <c:axId val="1091057887"/>
      </c:lineChart>
      <c:catAx>
        <c:axId val="105387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044159"/>
        <c:crosses val="autoZero"/>
        <c:auto val="1"/>
        <c:lblAlgn val="ctr"/>
        <c:lblOffset val="100"/>
        <c:noMultiLvlLbl val="0"/>
      </c:catAx>
      <c:valAx>
        <c:axId val="105104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74223"/>
        <c:crosses val="autoZero"/>
        <c:crossBetween val="between"/>
      </c:valAx>
      <c:valAx>
        <c:axId val="109105788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59295"/>
        <c:crosses val="max"/>
        <c:crossBetween val="between"/>
      </c:valAx>
      <c:catAx>
        <c:axId val="10910592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10578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Median Monthly</a:t>
            </a:r>
            <a:r>
              <a:rPr lang="en-US" sz="1800" b="1" baseline="0" dirty="0"/>
              <a:t> Household Income Vs HDB PI Vs PPI % Change on a Yearly Basis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849228860802"/>
          <c:y val="6.066361731308785E-2"/>
          <c:w val="0.86215359002454794"/>
          <c:h val="0.66947332511817981"/>
        </c:manualLayout>
      </c:layout>
      <c:lineChart>
        <c:grouping val="stacked"/>
        <c:varyColors val="0"/>
        <c:ser>
          <c:idx val="0"/>
          <c:order val="0"/>
          <c:tx>
            <c:v>Median Income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Analysis'!$G$2:$G$22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</c:strRef>
          </c:cat>
          <c:val>
            <c:numRef>
              <c:f>'% Change Analysis'!$L$2:$L$22</c:f>
              <c:numCache>
                <c:formatCode>0%</c:formatCode>
                <c:ptCount val="21"/>
                <c:pt idx="0">
                  <c:v>0</c:v>
                </c:pt>
                <c:pt idx="1">
                  <c:v>7.2305593451568895E-2</c:v>
                </c:pt>
                <c:pt idx="2">
                  <c:v>-2.6717557251908396E-2</c:v>
                </c:pt>
                <c:pt idx="3">
                  <c:v>4.7930283224400872E-3</c:v>
                </c:pt>
                <c:pt idx="4">
                  <c:v>-1.3009540329575022E-2</c:v>
                </c:pt>
                <c:pt idx="5">
                  <c:v>6.1291739894551847E-2</c:v>
                </c:pt>
                <c:pt idx="6">
                  <c:v>2.504657420823846E-2</c:v>
                </c:pt>
                <c:pt idx="7">
                  <c:v>8.2794830371567041E-2</c:v>
                </c:pt>
                <c:pt idx="8">
                  <c:v>0.13763521074226034</c:v>
                </c:pt>
                <c:pt idx="9">
                  <c:v>-1.540983606557377E-2</c:v>
                </c:pt>
                <c:pt idx="10">
                  <c:v>5.5944055944055944E-2</c:v>
                </c:pt>
                <c:pt idx="11">
                  <c:v>0.10958688111005992</c:v>
                </c:pt>
                <c:pt idx="12">
                  <c:v>7.5174079863578228E-2</c:v>
                </c:pt>
                <c:pt idx="13">
                  <c:v>4.0444091990483745E-2</c:v>
                </c:pt>
                <c:pt idx="14">
                  <c:v>5.3353658536585365E-2</c:v>
                </c:pt>
                <c:pt idx="15">
                  <c:v>4.5103714423540761E-2</c:v>
                </c:pt>
                <c:pt idx="16">
                  <c:v>2.0770828525271175E-2</c:v>
                </c:pt>
                <c:pt idx="17">
                  <c:v>2.0009043635541488E-2</c:v>
                </c:pt>
                <c:pt idx="18">
                  <c:v>2.9923528759835973E-2</c:v>
                </c:pt>
                <c:pt idx="19">
                  <c:v>1.4204239750349726E-2</c:v>
                </c:pt>
                <c:pt idx="20">
                  <c:v>-2.5039787798408489E-2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19-F541-984E-7CB54D6D191D}"/>
            </c:ext>
          </c:extLst>
        </c:ser>
        <c:ser>
          <c:idx val="1"/>
          <c:order val="1"/>
          <c:tx>
            <c:v>HDB PI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Analysis'!$G$2:$G$22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</c:strRef>
          </c:cat>
          <c:val>
            <c:numRef>
              <c:f>'% Change Analysis'!$M$2:$M$22</c:f>
              <c:numCache>
                <c:formatCode>0%</c:formatCode>
                <c:ptCount val="21"/>
                <c:pt idx="0">
                  <c:v>0</c:v>
                </c:pt>
                <c:pt idx="1">
                  <c:v>-8.7859424920127799E-2</c:v>
                </c:pt>
                <c:pt idx="2">
                  <c:v>-2.5919439579684685E-2</c:v>
                </c:pt>
                <c:pt idx="3">
                  <c:v>4.8903272204242954E-2</c:v>
                </c:pt>
                <c:pt idx="4">
                  <c:v>4.5251971203291018E-2</c:v>
                </c:pt>
                <c:pt idx="5">
                  <c:v>-2.4598228927517219E-2</c:v>
                </c:pt>
                <c:pt idx="6">
                  <c:v>-1.3449899125755793E-3</c:v>
                </c:pt>
                <c:pt idx="7">
                  <c:v>9.4612794612794496E-2</c:v>
                </c:pt>
                <c:pt idx="8">
                  <c:v>0.19009535527530014</c:v>
                </c:pt>
                <c:pt idx="9">
                  <c:v>7.3662445076246932E-2</c:v>
                </c:pt>
                <c:pt idx="10">
                  <c:v>0.14203177660086663</c:v>
                </c:pt>
                <c:pt idx="11">
                  <c:v>0.11698988195615539</c:v>
                </c:pt>
                <c:pt idx="12">
                  <c:v>7.3032647669371217E-2</c:v>
                </c:pt>
                <c:pt idx="13">
                  <c:v>4.0977840309532512E-2</c:v>
                </c:pt>
                <c:pt idx="14">
                  <c:v>-5.2035816860956347E-2</c:v>
                </c:pt>
                <c:pt idx="15">
                  <c:v>-3.7604705043664269E-2</c:v>
                </c:pt>
                <c:pt idx="16">
                  <c:v>-2.4074074074075338E-3</c:v>
                </c:pt>
                <c:pt idx="17">
                  <c:v>-1.0581028401707691E-2</c:v>
                </c:pt>
                <c:pt idx="18">
                  <c:v>-1.2570356472795582E-2</c:v>
                </c:pt>
                <c:pt idx="19">
                  <c:v>-3.990119703590935E-3</c:v>
                </c:pt>
                <c:pt idx="20">
                  <c:v>2.1365890881342865E-2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19-F541-984E-7CB54D6D191D}"/>
            </c:ext>
          </c:extLst>
        </c:ser>
        <c:ser>
          <c:idx val="2"/>
          <c:order val="2"/>
          <c:tx>
            <c:v>PPI</c:v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Analysis'!$G$2:$G$22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</c:strRef>
          </c:cat>
          <c:val>
            <c:numRef>
              <c:f>'% Change Analysis'!$N$2:$N$22</c:f>
              <c:numCache>
                <c:formatCode>0%</c:formatCode>
                <c:ptCount val="21"/>
                <c:pt idx="0">
                  <c:v>0</c:v>
                </c:pt>
                <c:pt idx="1">
                  <c:v>-9.6549099213397771E-2</c:v>
                </c:pt>
                <c:pt idx="2">
                  <c:v>-6.3052942002527701E-2</c:v>
                </c:pt>
                <c:pt idx="3">
                  <c:v>-1.8135491606714661E-2</c:v>
                </c:pt>
                <c:pt idx="4">
                  <c:v>-3.9688597160739162E-3</c:v>
                </c:pt>
                <c:pt idx="5">
                  <c:v>2.574712643678154E-2</c:v>
                </c:pt>
                <c:pt idx="6">
                  <c:v>6.4096817570595946E-2</c:v>
                </c:pt>
                <c:pt idx="7">
                  <c:v>0.20991294580174147</c:v>
                </c:pt>
                <c:pt idx="8">
                  <c:v>0.11674596727399315</c:v>
                </c:pt>
                <c:pt idx="9">
                  <c:v>-0.11919359866985341</c:v>
                </c:pt>
                <c:pt idx="10">
                  <c:v>0.28515809344030218</c:v>
                </c:pt>
                <c:pt idx="11">
                  <c:v>0.12760488387037525</c:v>
                </c:pt>
                <c:pt idx="12">
                  <c:v>2.8820320768541963E-2</c:v>
                </c:pt>
                <c:pt idx="13">
                  <c:v>3.0782622457861727E-2</c:v>
                </c:pt>
                <c:pt idx="14">
                  <c:v>-3.0554276063258067E-2</c:v>
                </c:pt>
                <c:pt idx="15">
                  <c:v>-4.1178333861260512E-2</c:v>
                </c:pt>
                <c:pt idx="16">
                  <c:v>-3.9147670961348129E-2</c:v>
                </c:pt>
                <c:pt idx="17">
                  <c:v>-1.6933127041430136E-2</c:v>
                </c:pt>
                <c:pt idx="18">
                  <c:v>7.2921220599807518E-2</c:v>
                </c:pt>
                <c:pt idx="19">
                  <c:v>2.6077744275120204E-2</c:v>
                </c:pt>
                <c:pt idx="20">
                  <c:v>1.1516162338178065E-2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19-F541-984E-7CB54D6D191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7688936"/>
        <c:axId val="907685000"/>
      </c:lineChart>
      <c:catAx>
        <c:axId val="90768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685000"/>
        <c:crosses val="autoZero"/>
        <c:auto val="1"/>
        <c:lblAlgn val="ctr"/>
        <c:lblOffset val="100"/>
        <c:noMultiLvlLbl val="0"/>
      </c:catAx>
      <c:valAx>
        <c:axId val="9076850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07688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Cumulative % Change to Year 2000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59408149831157"/>
          <c:y val="3.6307250939782924E-2"/>
          <c:w val="0.77842874253568384"/>
          <c:h val="0.79615696497995514"/>
        </c:manualLayout>
      </c:layout>
      <c:lineChart>
        <c:grouping val="standard"/>
        <c:varyColors val="0"/>
        <c:ser>
          <c:idx val="0"/>
          <c:order val="0"/>
          <c:tx>
            <c:strRef>
              <c:f>'% Change Analysis'!$C$94</c:f>
              <c:strCache>
                <c:ptCount val="1"/>
                <c:pt idx="0">
                  <c:v>Median Monthly Household Income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Analysis'!$B$94:$B$115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  <c:extLst/>
            </c:strRef>
          </c:cat>
          <c:val>
            <c:numRef>
              <c:f>'% Change Analysis'!$C$94:$C$115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7.2305593451568895E-2</c:v>
                </c:pt>
                <c:pt idx="2">
                  <c:v>4.3656207366984993E-2</c:v>
                </c:pt>
                <c:pt idx="3">
                  <c:v>4.8658481127785355E-2</c:v>
                </c:pt>
                <c:pt idx="4">
                  <c:v>3.5015916325602546E-2</c:v>
                </c:pt>
                <c:pt idx="5">
                  <c:v>9.8453842655752619E-2</c:v>
                </c:pt>
                <c:pt idx="6">
                  <c:v>0.1259663483401546</c:v>
                </c:pt>
                <c:pt idx="7">
                  <c:v>0.21919054115507047</c:v>
                </c:pt>
                <c:pt idx="8">
                  <c:v>0.38699408822191905</c:v>
                </c:pt>
                <c:pt idx="9">
                  <c:v>0.36562073669849932</c:v>
                </c:pt>
                <c:pt idx="10">
                  <c:v>0.44201909959072305</c:v>
                </c:pt>
                <c:pt idx="11">
                  <c:v>0.60004547521600726</c:v>
                </c:pt>
                <c:pt idx="12">
                  <c:v>0.72032742155525242</c:v>
                </c:pt>
                <c:pt idx="13">
                  <c:v>0.78990450204638474</c:v>
                </c:pt>
                <c:pt idx="14">
                  <c:v>0.88540245566166442</c:v>
                </c:pt>
                <c:pt idx="15">
                  <c:v>0.97044110959527052</c:v>
                </c:pt>
                <c:pt idx="16">
                  <c:v>1.0113688040018189</c:v>
                </c:pt>
                <c:pt idx="17">
                  <c:v>1.0516143701682583</c:v>
                </c:pt>
                <c:pt idx="18">
                  <c:v>1.1130059117780808</c:v>
                </c:pt>
                <c:pt idx="19">
                  <c:v>1.1430195543428832</c:v>
                </c:pt>
                <c:pt idx="20">
                  <c:v>1.0893587994542975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18F-394E-B746-32BDD8F9BFA8}"/>
            </c:ext>
          </c:extLst>
        </c:ser>
        <c:ser>
          <c:idx val="1"/>
          <c:order val="1"/>
          <c:tx>
            <c:v>HDB PI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Analysis'!$B$94:$B$115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  <c:extLst/>
            </c:strRef>
          </c:cat>
          <c:val>
            <c:numRef>
              <c:f>'% Change Analysis'!$D$94:$D$115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-8.7859424920127799E-2</c:v>
                </c:pt>
                <c:pt idx="2">
                  <c:v>-0.11150159744408938</c:v>
                </c:pt>
                <c:pt idx="3">
                  <c:v>-6.8051118210862654E-2</c:v>
                </c:pt>
                <c:pt idx="4">
                  <c:v>-2.5878594249201352E-2</c:v>
                </c:pt>
                <c:pt idx="5">
                  <c:v>-4.9840255591054386E-2</c:v>
                </c:pt>
                <c:pt idx="6">
                  <c:v>-5.1118210862619806E-2</c:v>
                </c:pt>
                <c:pt idx="7">
                  <c:v>3.8658146964856123E-2</c:v>
                </c:pt>
                <c:pt idx="8">
                  <c:v>0.23610223642172534</c:v>
                </c:pt>
                <c:pt idx="9">
                  <c:v>0.32715654952076673</c:v>
                </c:pt>
                <c:pt idx="10">
                  <c:v>0.51565495207667722</c:v>
                </c:pt>
                <c:pt idx="11">
                  <c:v>0.69297124600639004</c:v>
                </c:pt>
                <c:pt idx="12">
                  <c:v>0.81661341853035119</c:v>
                </c:pt>
                <c:pt idx="13">
                  <c:v>0.89105431309904182</c:v>
                </c:pt>
                <c:pt idx="14">
                  <c:v>0.79265175718849845</c:v>
                </c:pt>
                <c:pt idx="15">
                  <c:v>0.72523961661341851</c:v>
                </c:pt>
                <c:pt idx="16">
                  <c:v>0.72108626198083048</c:v>
                </c:pt>
                <c:pt idx="17">
                  <c:v>0.70287539936102239</c:v>
                </c:pt>
                <c:pt idx="18">
                  <c:v>0.68146964856230019</c:v>
                </c:pt>
                <c:pt idx="19">
                  <c:v>0.67476038338658162</c:v>
                </c:pt>
                <c:pt idx="20">
                  <c:v>0.71054313099041522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18F-394E-B746-32BDD8F9BFA8}"/>
            </c:ext>
          </c:extLst>
        </c:ser>
        <c:ser>
          <c:idx val="2"/>
          <c:order val="2"/>
          <c:tx>
            <c:strRef>
              <c:f>'% Change Analysis'!$E$94</c:f>
              <c:strCache>
                <c:ptCount val="1"/>
                <c:pt idx="0">
                  <c:v>Private Price Index (average)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 Change Analysis'!$B$94:$B$115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strCache>
              <c:extLst/>
            </c:strRef>
          </c:cat>
          <c:val>
            <c:numRef>
              <c:f>'% Change Analysis'!$E$94:$E$115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-9.6549099213397771E-2</c:v>
                </c:pt>
                <c:pt idx="2">
                  <c:v>-0.15351433646282681</c:v>
                </c:pt>
                <c:pt idx="3">
                  <c:v>-0.1688657701091095</c:v>
                </c:pt>
                <c:pt idx="4">
                  <c:v>-0.17216442527277356</c:v>
                </c:pt>
                <c:pt idx="5">
                  <c:v>-0.15085003806140596</c:v>
                </c:pt>
                <c:pt idx="6">
                  <c:v>-9.6422227860949408E-2</c:v>
                </c:pt>
                <c:pt idx="7">
                  <c:v>9.3250444049733414E-2</c:v>
                </c:pt>
                <c:pt idx="8">
                  <c:v>0.22088302461304207</c:v>
                </c:pt>
                <c:pt idx="9">
                  <c:v>7.5361583354478373E-2</c:v>
                </c:pt>
                <c:pt idx="10">
                  <c:v>0.38200964222278605</c:v>
                </c:pt>
                <c:pt idx="11">
                  <c:v>0.55836082212636351</c:v>
                </c:pt>
                <c:pt idx="12">
                  <c:v>0.603273280893174</c:v>
                </c:pt>
                <c:pt idx="13">
                  <c:v>0.65262623699568589</c:v>
                </c:pt>
                <c:pt idx="14">
                  <c:v>0.60213143872113639</c:v>
                </c:pt>
                <c:pt idx="15">
                  <c:v>0.53615833544785585</c:v>
                </c:pt>
                <c:pt idx="16">
                  <c:v>0.4760213143872109</c:v>
                </c:pt>
                <c:pt idx="17">
                  <c:v>0.45102765795483357</c:v>
                </c:pt>
                <c:pt idx="18">
                  <c:v>0.55683836589697999</c:v>
                </c:pt>
                <c:pt idx="19">
                  <c:v>0.59743719868053746</c:v>
                </c:pt>
                <c:pt idx="20">
                  <c:v>0.61583354478558694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518F-394E-B746-32BDD8F9BF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65170335"/>
        <c:axId val="1921256815"/>
      </c:lineChart>
      <c:catAx>
        <c:axId val="106517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56815"/>
        <c:crosses val="autoZero"/>
        <c:auto val="1"/>
        <c:lblAlgn val="ctr"/>
        <c:lblOffset val="100"/>
        <c:noMultiLvlLbl val="0"/>
      </c:catAx>
      <c:valAx>
        <c:axId val="19212568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51703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HDB Price Index (avg)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Private Price Index (avg)</c:v>
          </c:tx>
          <c:spPr>
            <a:ln w="19050">
              <a:noFill/>
            </a:ln>
          </c:spPr>
          <c:xVal>
            <c:numRef>
              <c:f>'IDEAL Pivot Sensing'!$T$2:$T$22</c:f>
              <c:numCache>
                <c:formatCode>General</c:formatCode>
                <c:ptCount val="21"/>
                <c:pt idx="0">
                  <c:v>78.25</c:v>
                </c:pt>
                <c:pt idx="1">
                  <c:v>71.375</c:v>
                </c:pt>
                <c:pt idx="2">
                  <c:v>69.525000000000006</c:v>
                </c:pt>
                <c:pt idx="3">
                  <c:v>72.924999999999997</c:v>
                </c:pt>
                <c:pt idx="4">
                  <c:v>76.224999999999994</c:v>
                </c:pt>
                <c:pt idx="5">
                  <c:v>74.349999999999994</c:v>
                </c:pt>
                <c:pt idx="6">
                  <c:v>74.25</c:v>
                </c:pt>
                <c:pt idx="7">
                  <c:v>81.274999999999991</c:v>
                </c:pt>
                <c:pt idx="8">
                  <c:v>96.725000000000009</c:v>
                </c:pt>
                <c:pt idx="9">
                  <c:v>103.85</c:v>
                </c:pt>
                <c:pt idx="10">
                  <c:v>118.6</c:v>
                </c:pt>
                <c:pt idx="11">
                  <c:v>132.47500000000002</c:v>
                </c:pt>
                <c:pt idx="12">
                  <c:v>142.14999999999998</c:v>
                </c:pt>
                <c:pt idx="13">
                  <c:v>147.97500000000002</c:v>
                </c:pt>
                <c:pt idx="14">
                  <c:v>140.27500000000001</c:v>
                </c:pt>
                <c:pt idx="15">
                  <c:v>135</c:v>
                </c:pt>
                <c:pt idx="16">
                  <c:v>134.67499999999998</c:v>
                </c:pt>
                <c:pt idx="17">
                  <c:v>133.25</c:v>
                </c:pt>
                <c:pt idx="18">
                  <c:v>131.57499999999999</c:v>
                </c:pt>
                <c:pt idx="19">
                  <c:v>131.05000000000001</c:v>
                </c:pt>
                <c:pt idx="20">
                  <c:v>133.85</c:v>
                </c:pt>
              </c:numCache>
            </c:numRef>
          </c:xVal>
          <c:yVal>
            <c:numRef>
              <c:f>'IDEAL Pivot Sensing'!$U$2:$U$22</c:f>
              <c:numCache>
                <c:formatCode>General</c:formatCode>
                <c:ptCount val="21"/>
                <c:pt idx="0">
                  <c:v>98.52500000000002</c:v>
                </c:pt>
                <c:pt idx="1">
                  <c:v>89.012500000000003</c:v>
                </c:pt>
                <c:pt idx="2">
                  <c:v>83.4</c:v>
                </c:pt>
                <c:pt idx="3">
                  <c:v>81.887500000000003</c:v>
                </c:pt>
                <c:pt idx="4">
                  <c:v>81.5625</c:v>
                </c:pt>
                <c:pt idx="5">
                  <c:v>83.662499999999994</c:v>
                </c:pt>
                <c:pt idx="6">
                  <c:v>89.024999999999977</c:v>
                </c:pt>
                <c:pt idx="7">
                  <c:v>107.71250000000001</c:v>
                </c:pt>
                <c:pt idx="8">
                  <c:v>120.28749999999999</c:v>
                </c:pt>
                <c:pt idx="9">
                  <c:v>105.95</c:v>
                </c:pt>
                <c:pt idx="10">
                  <c:v>136.16250000000002</c:v>
                </c:pt>
                <c:pt idx="11">
                  <c:v>153.53749999999999</c:v>
                </c:pt>
                <c:pt idx="12">
                  <c:v>157.96250000000001</c:v>
                </c:pt>
                <c:pt idx="13">
                  <c:v>162.82499999999999</c:v>
                </c:pt>
                <c:pt idx="14">
                  <c:v>157.85</c:v>
                </c:pt>
                <c:pt idx="15">
                  <c:v>151.35000000000002</c:v>
                </c:pt>
                <c:pt idx="16">
                  <c:v>145.42499999999998</c:v>
                </c:pt>
                <c:pt idx="17">
                  <c:v>142.96250000000001</c:v>
                </c:pt>
                <c:pt idx="18">
                  <c:v>153.38749999999999</c:v>
                </c:pt>
                <c:pt idx="19">
                  <c:v>157.38749999999999</c:v>
                </c:pt>
                <c:pt idx="20">
                  <c:v>161.23750000000001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0E-F34E-AF14-F27C2549E1A9}"/>
            </c:ext>
          </c:extLst>
        </c:ser>
        <c:ser>
          <c:idx val="1"/>
          <c:order val="1"/>
          <c:tx>
            <c:v>Predicted Private Price Index (avg)</c:v>
          </c:tx>
          <c:spPr>
            <a:ln w="19050">
              <a:noFill/>
            </a:ln>
          </c:spPr>
          <c:xVal>
            <c:numRef>
              <c:f>'IDEAL Pivot Sensing'!$T$2:$T$22</c:f>
              <c:numCache>
                <c:formatCode>General</c:formatCode>
                <c:ptCount val="21"/>
                <c:pt idx="0">
                  <c:v>78.25</c:v>
                </c:pt>
                <c:pt idx="1">
                  <c:v>71.375</c:v>
                </c:pt>
                <c:pt idx="2">
                  <c:v>69.525000000000006</c:v>
                </c:pt>
                <c:pt idx="3">
                  <c:v>72.924999999999997</c:v>
                </c:pt>
                <c:pt idx="4">
                  <c:v>76.224999999999994</c:v>
                </c:pt>
                <c:pt idx="5">
                  <c:v>74.349999999999994</c:v>
                </c:pt>
                <c:pt idx="6">
                  <c:v>74.25</c:v>
                </c:pt>
                <c:pt idx="7">
                  <c:v>81.274999999999991</c:v>
                </c:pt>
                <c:pt idx="8">
                  <c:v>96.725000000000009</c:v>
                </c:pt>
                <c:pt idx="9">
                  <c:v>103.85</c:v>
                </c:pt>
                <c:pt idx="10">
                  <c:v>118.6</c:v>
                </c:pt>
                <c:pt idx="11">
                  <c:v>132.47500000000002</c:v>
                </c:pt>
                <c:pt idx="12">
                  <c:v>142.14999999999998</c:v>
                </c:pt>
                <c:pt idx="13">
                  <c:v>147.97500000000002</c:v>
                </c:pt>
                <c:pt idx="14">
                  <c:v>140.27500000000001</c:v>
                </c:pt>
                <c:pt idx="15">
                  <c:v>135</c:v>
                </c:pt>
                <c:pt idx="16">
                  <c:v>134.67499999999998</c:v>
                </c:pt>
                <c:pt idx="17">
                  <c:v>133.25</c:v>
                </c:pt>
                <c:pt idx="18">
                  <c:v>131.57499999999999</c:v>
                </c:pt>
                <c:pt idx="19">
                  <c:v>131.05000000000001</c:v>
                </c:pt>
                <c:pt idx="20">
                  <c:v>133.85</c:v>
                </c:pt>
              </c:numCache>
            </c:numRef>
          </c:xVal>
          <c:yVal>
            <c:numRef>
              <c:f>'Linear correl (HDB,Private)'!$B$25:$B$45</c:f>
              <c:numCache>
                <c:formatCode>General</c:formatCode>
                <c:ptCount val="21"/>
                <c:pt idx="0">
                  <c:v>92.84781323990083</c:v>
                </c:pt>
                <c:pt idx="1">
                  <c:v>85.595414259756552</c:v>
                </c:pt>
                <c:pt idx="2">
                  <c:v>83.643859625099552</c:v>
                </c:pt>
                <c:pt idx="3">
                  <c:v>87.23050057527999</c:v>
                </c:pt>
                <c:pt idx="4">
                  <c:v>90.711652085749236</c:v>
                </c:pt>
                <c:pt idx="5">
                  <c:v>88.733725091164445</c:v>
                </c:pt>
                <c:pt idx="6">
                  <c:v>88.628235651453252</c:v>
                </c:pt>
                <c:pt idx="7">
                  <c:v>96.038868791164305</c:v>
                </c:pt>
                <c:pt idx="8">
                  <c:v>112.33698722654312</c:v>
                </c:pt>
                <c:pt idx="9">
                  <c:v>119.85310980596535</c:v>
                </c:pt>
                <c:pt idx="10">
                  <c:v>135.41280216336582</c:v>
                </c:pt>
                <c:pt idx="11">
                  <c:v>150.04946192329339</c:v>
                </c:pt>
                <c:pt idx="12">
                  <c:v>160.25556521535094</c:v>
                </c:pt>
                <c:pt idx="13">
                  <c:v>166.40032507852777</c:v>
                </c:pt>
                <c:pt idx="14">
                  <c:v>158.27763822076616</c:v>
                </c:pt>
                <c:pt idx="15">
                  <c:v>152.71307027600091</c:v>
                </c:pt>
                <c:pt idx="16">
                  <c:v>152.37022959693951</c:v>
                </c:pt>
                <c:pt idx="17">
                  <c:v>150.86700508105508</c:v>
                </c:pt>
                <c:pt idx="18">
                  <c:v>149.10005696589263</c:v>
                </c:pt>
                <c:pt idx="19">
                  <c:v>148.54623740740891</c:v>
                </c:pt>
                <c:pt idx="20">
                  <c:v>151.49994171932224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0E-F34E-AF14-F27C2549E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730223"/>
        <c:axId val="956731983"/>
      </c:scatterChart>
      <c:valAx>
        <c:axId val="95673022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HDB Price Index (avg)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6731983"/>
        <c:crosses val="autoZero"/>
        <c:crossBetween val="midCat"/>
      </c:valAx>
      <c:valAx>
        <c:axId val="95673198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Private Price Index (avg)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6730223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05481-DCD7-074F-A292-89D9001AA9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548B836-6C43-714B-A756-A38B9B016EEC}">
      <dgm:prSet phldrT="[Text]"/>
      <dgm:spPr/>
      <dgm:t>
        <a:bodyPr/>
        <a:lstStyle/>
        <a:p>
          <a:r>
            <a:rPr lang="en-GB" dirty="0"/>
            <a:t>Anecdotal</a:t>
          </a:r>
        </a:p>
      </dgm:t>
    </dgm:pt>
    <dgm:pt modelId="{ABB73319-0C2F-5943-B477-5F8A0E3D7E22}" type="parTrans" cxnId="{B3CCB5A7-1AED-CB49-89F3-9D55E6845E7A}">
      <dgm:prSet/>
      <dgm:spPr/>
      <dgm:t>
        <a:bodyPr/>
        <a:lstStyle/>
        <a:p>
          <a:endParaRPr lang="en-GB"/>
        </a:p>
      </dgm:t>
    </dgm:pt>
    <dgm:pt modelId="{55F548DD-4AAE-4E49-85B9-B985371020CE}" type="sibTrans" cxnId="{B3CCB5A7-1AED-CB49-89F3-9D55E6845E7A}">
      <dgm:prSet/>
      <dgm:spPr/>
      <dgm:t>
        <a:bodyPr/>
        <a:lstStyle/>
        <a:p>
          <a:endParaRPr lang="en-GB"/>
        </a:p>
      </dgm:t>
    </dgm:pt>
    <dgm:pt modelId="{A7A350EF-A353-CC47-8BA0-3921A637519D}">
      <dgm:prSet phldrT="[Text]"/>
      <dgm:spPr/>
      <dgm:t>
        <a:bodyPr/>
        <a:lstStyle/>
        <a:p>
          <a:r>
            <a:rPr lang="en-GB" dirty="0"/>
            <a:t>Empirical</a:t>
          </a:r>
        </a:p>
      </dgm:t>
    </dgm:pt>
    <dgm:pt modelId="{806567B5-8C4F-E94B-87D6-F197B757F2F8}" type="parTrans" cxnId="{BB473EEB-363D-0840-880A-650E99CDDA41}">
      <dgm:prSet/>
      <dgm:spPr/>
      <dgm:t>
        <a:bodyPr/>
        <a:lstStyle/>
        <a:p>
          <a:endParaRPr lang="en-GB"/>
        </a:p>
      </dgm:t>
    </dgm:pt>
    <dgm:pt modelId="{52CF38F9-D547-3143-BFE8-E46615131A05}" type="sibTrans" cxnId="{BB473EEB-363D-0840-880A-650E99CDDA41}">
      <dgm:prSet/>
      <dgm:spPr/>
      <dgm:t>
        <a:bodyPr/>
        <a:lstStyle/>
        <a:p>
          <a:endParaRPr lang="en-GB"/>
        </a:p>
      </dgm:t>
    </dgm:pt>
    <dgm:pt modelId="{251F59E3-52C2-F84F-8624-C68B4D703619}" type="pres">
      <dgm:prSet presAssocID="{97E05481-DCD7-074F-A292-89D9001AA903}" presName="Name0" presStyleCnt="0">
        <dgm:presLayoutVars>
          <dgm:dir/>
          <dgm:resizeHandles val="exact"/>
        </dgm:presLayoutVars>
      </dgm:prSet>
      <dgm:spPr/>
    </dgm:pt>
    <dgm:pt modelId="{3C6E7EDF-C914-0E41-92F3-7313E8776B5F}" type="pres">
      <dgm:prSet presAssocID="{A548B836-6C43-714B-A756-A38B9B016EEC}" presName="node" presStyleLbl="node1" presStyleIdx="0" presStyleCnt="2" custLinFactNeighborX="6745" custLinFactNeighborY="-20525">
        <dgm:presLayoutVars>
          <dgm:bulletEnabled val="1"/>
        </dgm:presLayoutVars>
      </dgm:prSet>
      <dgm:spPr/>
    </dgm:pt>
    <dgm:pt modelId="{D3770242-1A26-0642-9DEB-7FC8943A6965}" type="pres">
      <dgm:prSet presAssocID="{55F548DD-4AAE-4E49-85B9-B985371020CE}" presName="sibTrans" presStyleLbl="sibTrans2D1" presStyleIdx="0" presStyleCnt="1"/>
      <dgm:spPr/>
    </dgm:pt>
    <dgm:pt modelId="{F0F28550-7221-514C-AC16-D1691A8DB510}" type="pres">
      <dgm:prSet presAssocID="{55F548DD-4AAE-4E49-85B9-B985371020CE}" presName="connectorText" presStyleLbl="sibTrans2D1" presStyleIdx="0" presStyleCnt="1"/>
      <dgm:spPr/>
    </dgm:pt>
    <dgm:pt modelId="{94AD02AD-FA28-244B-8622-1B4F95563638}" type="pres">
      <dgm:prSet presAssocID="{A7A350EF-A353-CC47-8BA0-3921A637519D}" presName="node" presStyleLbl="node1" presStyleIdx="1" presStyleCnt="2" custLinFactNeighborX="-15060" custLinFactNeighborY="-68926">
        <dgm:presLayoutVars>
          <dgm:bulletEnabled val="1"/>
        </dgm:presLayoutVars>
      </dgm:prSet>
      <dgm:spPr/>
    </dgm:pt>
  </dgm:ptLst>
  <dgm:cxnLst>
    <dgm:cxn modelId="{D4E36820-2223-EA48-B7C5-4DDA95C28A60}" type="presOf" srcId="{55F548DD-4AAE-4E49-85B9-B985371020CE}" destId="{D3770242-1A26-0642-9DEB-7FC8943A6965}" srcOrd="0" destOrd="0" presId="urn:microsoft.com/office/officeart/2005/8/layout/process1"/>
    <dgm:cxn modelId="{ACDE0E38-01E3-8F4D-BA66-EE1364EE86D6}" type="presOf" srcId="{A7A350EF-A353-CC47-8BA0-3921A637519D}" destId="{94AD02AD-FA28-244B-8622-1B4F95563638}" srcOrd="0" destOrd="0" presId="urn:microsoft.com/office/officeart/2005/8/layout/process1"/>
    <dgm:cxn modelId="{B3CCB5A7-1AED-CB49-89F3-9D55E6845E7A}" srcId="{97E05481-DCD7-074F-A292-89D9001AA903}" destId="{A548B836-6C43-714B-A756-A38B9B016EEC}" srcOrd="0" destOrd="0" parTransId="{ABB73319-0C2F-5943-B477-5F8A0E3D7E22}" sibTransId="{55F548DD-4AAE-4E49-85B9-B985371020CE}"/>
    <dgm:cxn modelId="{8BBB7BB2-A498-2343-9B97-94E1E408B506}" type="presOf" srcId="{55F548DD-4AAE-4E49-85B9-B985371020CE}" destId="{F0F28550-7221-514C-AC16-D1691A8DB510}" srcOrd="1" destOrd="0" presId="urn:microsoft.com/office/officeart/2005/8/layout/process1"/>
    <dgm:cxn modelId="{A8E698E9-8BF5-A34A-933C-186DC6482FF4}" type="presOf" srcId="{97E05481-DCD7-074F-A292-89D9001AA903}" destId="{251F59E3-52C2-F84F-8624-C68B4D703619}" srcOrd="0" destOrd="0" presId="urn:microsoft.com/office/officeart/2005/8/layout/process1"/>
    <dgm:cxn modelId="{09930AEB-1738-3741-A2C8-93A20D885657}" type="presOf" srcId="{A548B836-6C43-714B-A756-A38B9B016EEC}" destId="{3C6E7EDF-C914-0E41-92F3-7313E8776B5F}" srcOrd="0" destOrd="0" presId="urn:microsoft.com/office/officeart/2005/8/layout/process1"/>
    <dgm:cxn modelId="{BB473EEB-363D-0840-880A-650E99CDDA41}" srcId="{97E05481-DCD7-074F-A292-89D9001AA903}" destId="{A7A350EF-A353-CC47-8BA0-3921A637519D}" srcOrd="1" destOrd="0" parTransId="{806567B5-8C4F-E94B-87D6-F197B757F2F8}" sibTransId="{52CF38F9-D547-3143-BFE8-E46615131A05}"/>
    <dgm:cxn modelId="{F49246E7-B5A2-6F49-BDC6-5B6FEC0715A0}" type="presParOf" srcId="{251F59E3-52C2-F84F-8624-C68B4D703619}" destId="{3C6E7EDF-C914-0E41-92F3-7313E8776B5F}" srcOrd="0" destOrd="0" presId="urn:microsoft.com/office/officeart/2005/8/layout/process1"/>
    <dgm:cxn modelId="{914A2B85-3ABC-1B4E-9C15-48A47EAF7E9B}" type="presParOf" srcId="{251F59E3-52C2-F84F-8624-C68B4D703619}" destId="{D3770242-1A26-0642-9DEB-7FC8943A6965}" srcOrd="1" destOrd="0" presId="urn:microsoft.com/office/officeart/2005/8/layout/process1"/>
    <dgm:cxn modelId="{DBA9E77A-5C0B-DD4F-8B64-25D186B29CA8}" type="presParOf" srcId="{D3770242-1A26-0642-9DEB-7FC8943A6965}" destId="{F0F28550-7221-514C-AC16-D1691A8DB510}" srcOrd="0" destOrd="0" presId="urn:microsoft.com/office/officeart/2005/8/layout/process1"/>
    <dgm:cxn modelId="{E71FB49F-B776-364F-9B09-2F1331976300}" type="presParOf" srcId="{251F59E3-52C2-F84F-8624-C68B4D703619}" destId="{94AD02AD-FA28-244B-8622-1B4F9556363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E7EDF-C914-0E41-92F3-7313E8776B5F}">
      <dsp:nvSpPr>
        <dsp:cNvPr id="0" name=""/>
        <dsp:cNvSpPr/>
      </dsp:nvSpPr>
      <dsp:spPr>
        <a:xfrm>
          <a:off x="66444" y="0"/>
          <a:ext cx="2420653" cy="145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Anecdotal</a:t>
          </a:r>
        </a:p>
      </dsp:txBody>
      <dsp:txXfrm>
        <a:off x="108983" y="42539"/>
        <a:ext cx="2335575" cy="1367313"/>
      </dsp:txXfrm>
    </dsp:sp>
    <dsp:sp modelId="{D3770242-1A26-0642-9DEB-7FC8943A6965}">
      <dsp:nvSpPr>
        <dsp:cNvPr id="0" name=""/>
        <dsp:cNvSpPr/>
      </dsp:nvSpPr>
      <dsp:spPr>
        <a:xfrm>
          <a:off x="2676380" y="426034"/>
          <a:ext cx="401279" cy="600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2676380" y="546098"/>
        <a:ext cx="280895" cy="360194"/>
      </dsp:txXfrm>
    </dsp:sp>
    <dsp:sp modelId="{94AD02AD-FA28-244B-8622-1B4F95563638}">
      <dsp:nvSpPr>
        <dsp:cNvPr id="0" name=""/>
        <dsp:cNvSpPr/>
      </dsp:nvSpPr>
      <dsp:spPr>
        <a:xfrm>
          <a:off x="3244229" y="0"/>
          <a:ext cx="2420653" cy="145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Empirical</a:t>
          </a:r>
        </a:p>
      </dsp:txBody>
      <dsp:txXfrm>
        <a:off x="3286768" y="42539"/>
        <a:ext cx="2335575" cy="136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0.49872</cdr:x>
      <cdr:y>0.93206</cdr:y>
    </cdr:from>
    <cdr:to>
      <cdr:x>0.71053</cdr:x>
      <cdr:y>0.99005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5C2C0DD-EC16-5843-8DCF-A9BE2FD5C61A}"/>
            </a:ext>
          </a:extLst>
        </cdr:cNvPr>
        <cdr:cNvSpPr txBox="1"/>
      </cdr:nvSpPr>
      <cdr:spPr>
        <a:xfrm xmlns:a="http://schemas.openxmlformats.org/drawingml/2006/main">
          <a:off x="5317172" y="5255700"/>
          <a:ext cx="2258264" cy="327012"/>
        </a:xfrm>
        <a:prstGeom xmlns:a="http://schemas.openxmlformats.org/drawingml/2006/main" prst="rect">
          <a:avLst/>
        </a:prstGeom>
        <a:solidFill xmlns:a="http://schemas.openxmlformats.org/drawingml/2006/main">
          <a:srgbClr val="FDFEFD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/>
            <a:t>Median Monthly Income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2E9A-78FD-E148-BC83-781E557308C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4329-6C45-1F46-A0F3-E6DF67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test for correlation between HDB PI and Private PI to check if they are dependent or independent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4329-6C45-1F46-A0F3-E6DF67DBAC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correlation – hence we only need to use one of the PI to predict for median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4329-6C45-1F46-A0F3-E6DF67DBAC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4329-6C45-1F46-A0F3-E6DF67DBAC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9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6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4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18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1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private-residential-property-price-index-by-type-of-proper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builder.singstat.gov.sg/publicfacing/createDataTable.action?refId=123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87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89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172" name="Picture 4" descr="Singapore's Marina Bay Sands casino, owned by US billionaire Sheldon  Adelson, faces money-laundering probe | South China Morning Post">
            <a:extLst>
              <a:ext uri="{FF2B5EF4-FFF2-40B4-BE49-F238E27FC236}">
                <a16:creationId xmlns:a16="http://schemas.microsoft.com/office/drawing/2014/main" id="{31CBBC4A-FA55-6D4A-80B8-2AFE6AD7E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 r="1" b="10750"/>
          <a:stretch/>
        </p:blipFill>
        <p:spPr bwMode="auto">
          <a:xfrm>
            <a:off x="486138" y="488137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Connector 91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97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185" name="Picture 97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99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86A9F2-F2C7-3549-AB80-245D2689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bg1"/>
                </a:solidFill>
              </a:rPr>
              <a:t>Housing Price Index vs Household Median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CDC50-BF07-024C-8E3D-6196583EF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By: Wee Kiam, Sophia, Zu and Dawn</a:t>
            </a:r>
          </a:p>
        </p:txBody>
      </p:sp>
    </p:spTree>
    <p:extLst>
      <p:ext uri="{BB962C8B-B14F-4D97-AF65-F5344CB8AC3E}">
        <p14:creationId xmlns:p14="http://schemas.microsoft.com/office/powerpoint/2010/main" val="21917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4FD-87F9-7743-93C6-2FDBAB62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 Change Analysis on a Yearly Basis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4516B7-C609-3541-B28B-56FFD3CBE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220669"/>
              </p:ext>
            </p:extLst>
          </p:nvPr>
        </p:nvGraphicFramePr>
        <p:xfrm>
          <a:off x="715617" y="662609"/>
          <a:ext cx="10800522" cy="56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32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AE3A-A059-7B45-A220-7C0A73FD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414337"/>
            <a:ext cx="10823713" cy="1772271"/>
          </a:xfrm>
        </p:spPr>
        <p:txBody>
          <a:bodyPr/>
          <a:lstStyle/>
          <a:p>
            <a:r>
              <a:rPr lang="en-US" dirty="0"/>
              <a:t>Cumulative % Change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DD47E-480A-8D42-8E1D-F77ADFC21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96172"/>
              </p:ext>
            </p:extLst>
          </p:nvPr>
        </p:nvGraphicFramePr>
        <p:xfrm>
          <a:off x="675861" y="581093"/>
          <a:ext cx="10677939" cy="556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351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749DEA1-B4B4-8F47-84F5-964E7ED3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2" y="-22799"/>
            <a:ext cx="11572874" cy="69408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AF6EE-4F1E-9740-B563-70F6396AFF7A}"/>
              </a:ext>
            </a:extLst>
          </p:cNvPr>
          <p:cNvSpPr txBox="1"/>
          <p:nvPr/>
        </p:nvSpPr>
        <p:spPr>
          <a:xfrm rot="16200000">
            <a:off x="9628465" y="4240173"/>
            <a:ext cx="47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Source: https://</a:t>
            </a:r>
            <a:r>
              <a:rPr lang="en-US" b="1" i="1" dirty="0" err="1">
                <a:solidFill>
                  <a:schemeClr val="bg1"/>
                </a:solidFill>
              </a:rPr>
              <a:t>www.srx.com.sg</a:t>
            </a:r>
            <a:r>
              <a:rPr lang="en-US" b="1" i="1" dirty="0">
                <a:solidFill>
                  <a:schemeClr val="bg1"/>
                </a:solidFill>
              </a:rPr>
              <a:t>/cooling-measures</a:t>
            </a:r>
          </a:p>
        </p:txBody>
      </p:sp>
    </p:spTree>
    <p:extLst>
      <p:ext uri="{BB962C8B-B14F-4D97-AF65-F5344CB8AC3E}">
        <p14:creationId xmlns:p14="http://schemas.microsoft.com/office/powerpoint/2010/main" val="46263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73AC-DA41-D848-B673-9DEF2E95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6661-0DDD-8540-BA7D-B4DEF370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Increase and decrease of PI are affected by:</a:t>
            </a:r>
          </a:p>
          <a:p>
            <a:pPr lvl="1"/>
            <a:r>
              <a:rPr lang="en-US" sz="4000" dirty="0"/>
              <a:t>Implementation of T</a:t>
            </a:r>
            <a:r>
              <a:rPr lang="en-SG" sz="4000" dirty="0" err="1"/>
              <a:t>otal</a:t>
            </a:r>
            <a:r>
              <a:rPr lang="en-SG" sz="4000" dirty="0"/>
              <a:t> Debt Servicing Ratio (TDSR) </a:t>
            </a:r>
          </a:p>
          <a:p>
            <a:pPr lvl="1"/>
            <a:r>
              <a:rPr lang="en-SG" sz="4000" dirty="0"/>
              <a:t>Additional Buyer and Seller Stamp Duties (</a:t>
            </a:r>
            <a:r>
              <a:rPr lang="en-US" sz="4000" dirty="0"/>
              <a:t>ABSD)</a:t>
            </a:r>
          </a:p>
        </p:txBody>
      </p:sp>
    </p:spTree>
    <p:extLst>
      <p:ext uri="{BB962C8B-B14F-4D97-AF65-F5344CB8AC3E}">
        <p14:creationId xmlns:p14="http://schemas.microsoft.com/office/powerpoint/2010/main" val="145252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DC33-2FB0-E044-B1C6-D9ABBE69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3A6E-D01F-A044-BFE0-DE30F30C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Chosen because:</a:t>
            </a:r>
          </a:p>
          <a:p>
            <a:pPr lvl="1"/>
            <a:r>
              <a:rPr lang="en-US" sz="4000" dirty="0"/>
              <a:t>Quantitative Data </a:t>
            </a:r>
          </a:p>
          <a:p>
            <a:pPr lvl="1"/>
            <a:r>
              <a:rPr lang="en-US" sz="4000" dirty="0"/>
              <a:t>More than one predictor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03572-68DE-6645-B0C3-0E133DD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45" y="475947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MLR – Predicting Private 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2F11E4-FF2D-4C4C-BC08-A7C9AFFE5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09723"/>
              </p:ext>
            </p:extLst>
          </p:nvPr>
        </p:nvGraphicFramePr>
        <p:xfrm>
          <a:off x="808854" y="1567540"/>
          <a:ext cx="10637474" cy="4660863"/>
        </p:xfrm>
        <a:graphic>
          <a:graphicData uri="http://schemas.openxmlformats.org/drawingml/2006/table">
            <a:tbl>
              <a:tblPr/>
              <a:tblGrid>
                <a:gridCol w="2962434">
                  <a:extLst>
                    <a:ext uri="{9D8B030D-6E8A-4147-A177-3AD203B41FA5}">
                      <a16:colId xmlns:a16="http://schemas.microsoft.com/office/drawing/2014/main" val="3699998104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3620783735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1479200778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1986006404"/>
                    </a:ext>
                  </a:extLst>
                </a:gridCol>
                <a:gridCol w="1181732">
                  <a:extLst>
                    <a:ext uri="{9D8B030D-6E8A-4147-A177-3AD203B41FA5}">
                      <a16:colId xmlns:a16="http://schemas.microsoft.com/office/drawing/2014/main" val="2390063147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2692763696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878952236"/>
                    </a:ext>
                  </a:extLst>
                </a:gridCol>
                <a:gridCol w="1082218">
                  <a:extLst>
                    <a:ext uri="{9D8B030D-6E8A-4147-A177-3AD203B41FA5}">
                      <a16:colId xmlns:a16="http://schemas.microsoft.com/office/drawing/2014/main" val="2552013693"/>
                    </a:ext>
                  </a:extLst>
                </a:gridCol>
              </a:tblGrid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98384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097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14499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0.97898151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83.57140887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495234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0.9584048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86.07140887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648878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0.95378312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86.70497618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6204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6.8483904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370243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3758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89397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222164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83639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19451.6005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9725.80026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207.3711454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3.7272E-13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8757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844.208119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46.9004511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85394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20295.8086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44490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0218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 err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68180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9.35828887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5.88177758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1.59106473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0.129004228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-2.9988673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21.715445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67236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 Monthly Household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0.00242221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0.00204862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1.1823664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0.252444281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-0.0018818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6.34510092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5470"/>
                  </a:ext>
                </a:extLst>
              </a:tr>
              <a:tr h="23726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HDB Price Index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0.91305952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0.130699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6.98597154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1.59584E-06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0.6384711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1.18764793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6.34510092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12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84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99015-73F4-8C49-A81B-FC04258E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30601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MLR – Predicting HDB 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FD4B3C-EE0F-8D49-9F76-20D8A8B3B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493114"/>
              </p:ext>
            </p:extLst>
          </p:nvPr>
        </p:nvGraphicFramePr>
        <p:xfrm>
          <a:off x="777240" y="1306286"/>
          <a:ext cx="10659746" cy="4942741"/>
        </p:xfrm>
        <a:graphic>
          <a:graphicData uri="http://schemas.openxmlformats.org/drawingml/2006/table">
            <a:tbl>
              <a:tblPr/>
              <a:tblGrid>
                <a:gridCol w="3038684">
                  <a:extLst>
                    <a:ext uri="{9D8B030D-6E8A-4147-A177-3AD203B41FA5}">
                      <a16:colId xmlns:a16="http://schemas.microsoft.com/office/drawing/2014/main" val="3807525641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2819454418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1386926507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3469174931"/>
                    </a:ext>
                  </a:extLst>
                </a:gridCol>
                <a:gridCol w="1173420">
                  <a:extLst>
                    <a:ext uri="{9D8B030D-6E8A-4147-A177-3AD203B41FA5}">
                      <a16:colId xmlns:a16="http://schemas.microsoft.com/office/drawing/2014/main" val="2629462204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413308698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1724138298"/>
                    </a:ext>
                  </a:extLst>
                </a:gridCol>
                <a:gridCol w="1074607">
                  <a:extLst>
                    <a:ext uri="{9D8B030D-6E8A-4147-A177-3AD203B41FA5}">
                      <a16:colId xmlns:a16="http://schemas.microsoft.com/office/drawing/2014/main" val="2652128031"/>
                    </a:ext>
                  </a:extLst>
                </a:gridCol>
              </a:tblGrid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38136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49193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21023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0.97853709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80.79849805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32205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0.95753484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83.29849805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573918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0.95281648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83.93206536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59980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6.41085059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30252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4965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70696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23674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33512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16681.1345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8340.56726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202.9384212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4.4905E-13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7234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739.782096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41.0990053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66686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17420.9166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993110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01752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 err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45599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-4.3887372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5.78873885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-0.7581508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0.458172887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-16.550426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7.77295182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99178"/>
                  </a:ext>
                </a:extLst>
              </a:tr>
              <a:tr h="494275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 Monthly Household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0.00193825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0.00193768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0.330426065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-0.0021327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0.00600917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6.47780967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516098"/>
                  </a:ext>
                </a:extLst>
              </a:tr>
              <a:tr h="24713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Private Price Index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0.80011678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0.11453193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6.98597154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1.59584E-06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0.55949413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1.04073943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6.47780967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55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2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21B31-84A3-DF4B-A1A2-91FEC773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6164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MLR – Predicting Income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9BAB10-8AB0-D945-ADAA-FF5FDB2A0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559561"/>
              </p:ext>
            </p:extLst>
          </p:nvPr>
        </p:nvGraphicFramePr>
        <p:xfrm>
          <a:off x="777241" y="1453244"/>
          <a:ext cx="10634349" cy="4632960"/>
        </p:xfrm>
        <a:graphic>
          <a:graphicData uri="http://schemas.openxmlformats.org/drawingml/2006/table">
            <a:tbl>
              <a:tblPr/>
              <a:tblGrid>
                <a:gridCol w="1840274">
                  <a:extLst>
                    <a:ext uri="{9D8B030D-6E8A-4147-A177-3AD203B41FA5}">
                      <a16:colId xmlns:a16="http://schemas.microsoft.com/office/drawing/2014/main" val="256637885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100940921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1605786902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2498499050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419563415"/>
                    </a:ext>
                  </a:extLst>
                </a:gridCol>
                <a:gridCol w="1230103">
                  <a:extLst>
                    <a:ext uri="{9D8B030D-6E8A-4147-A177-3AD203B41FA5}">
                      <a16:colId xmlns:a16="http://schemas.microsoft.com/office/drawing/2014/main" val="2759801715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3128920416"/>
                    </a:ext>
                  </a:extLst>
                </a:gridCol>
                <a:gridCol w="1260662">
                  <a:extLst>
                    <a:ext uri="{9D8B030D-6E8A-4147-A177-3AD203B41FA5}">
                      <a16:colId xmlns:a16="http://schemas.microsoft.com/office/drawing/2014/main" val="1142255871"/>
                    </a:ext>
                  </a:extLst>
                </a:gridCol>
              </a:tblGrid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357446"/>
                  </a:ext>
                </a:extLst>
              </a:tr>
              <a:tr h="23909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19609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98700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0.92398933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281.307669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236766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0.85375628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AICc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283.807669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034000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0.83750698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284.441236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769092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759.013706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99526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73062"/>
                  </a:ext>
                </a:extLst>
              </a:tr>
              <a:tr h="23909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27878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31040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8407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60538048.7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30269024.4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52.5411031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3.0598E-08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820995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10369832.5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576101.805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79024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70907881.2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283696"/>
                  </a:ext>
                </a:extLst>
              </a:tr>
              <a:tr h="23909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37667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 err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29143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83.2136229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695.939117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0.11957026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0.90614801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-1378.9002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1545.32745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19918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HDB Price Index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27.1693042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27.1612916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0.33042606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-29.894452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84.2330603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22.3086147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651296"/>
                  </a:ext>
                </a:extLst>
              </a:tr>
              <a:tr h="20622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Private Price Index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29.753278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25.1641775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1.1823664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0.25244428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-23.114697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82.6212531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22.3086147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5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ACD2-22B3-1745-889B-B606B887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0398-7A18-2240-A54F-889A2113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400" dirty="0"/>
              <a:t>Since p-values are all &gt; 0.05, we cannot use MLR</a:t>
            </a:r>
          </a:p>
          <a:p>
            <a:r>
              <a:rPr lang="en-US" sz="5400" dirty="0"/>
              <a:t>We found that HDB PI and Private PI are highly correlated</a:t>
            </a:r>
          </a:p>
          <a:p>
            <a:r>
              <a:rPr lang="en-US" sz="5400" dirty="0"/>
              <a:t>Hence, switch to simple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27042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A7F2D1-E6F4-2240-8DB9-BE89ED41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2" y="49971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Simple Linear Regression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D7B693-9836-8E4E-BF2B-2FD406708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56940"/>
              </p:ext>
            </p:extLst>
          </p:nvPr>
        </p:nvGraphicFramePr>
        <p:xfrm>
          <a:off x="946468" y="1443777"/>
          <a:ext cx="10634344" cy="4632960"/>
        </p:xfrm>
        <a:graphic>
          <a:graphicData uri="http://schemas.openxmlformats.org/drawingml/2006/table">
            <a:tbl>
              <a:tblPr/>
              <a:tblGrid>
                <a:gridCol w="1766352">
                  <a:extLst>
                    <a:ext uri="{9D8B030D-6E8A-4147-A177-3AD203B41FA5}">
                      <a16:colId xmlns:a16="http://schemas.microsoft.com/office/drawing/2014/main" val="17004057"/>
                    </a:ext>
                  </a:extLst>
                </a:gridCol>
                <a:gridCol w="978836">
                  <a:extLst>
                    <a:ext uri="{9D8B030D-6E8A-4147-A177-3AD203B41FA5}">
                      <a16:colId xmlns:a16="http://schemas.microsoft.com/office/drawing/2014/main" val="3465105694"/>
                    </a:ext>
                  </a:extLst>
                </a:gridCol>
                <a:gridCol w="1101747">
                  <a:extLst>
                    <a:ext uri="{9D8B030D-6E8A-4147-A177-3AD203B41FA5}">
                      <a16:colId xmlns:a16="http://schemas.microsoft.com/office/drawing/2014/main" val="1536874335"/>
                    </a:ext>
                  </a:extLst>
                </a:gridCol>
                <a:gridCol w="978836">
                  <a:extLst>
                    <a:ext uri="{9D8B030D-6E8A-4147-A177-3AD203B41FA5}">
                      <a16:colId xmlns:a16="http://schemas.microsoft.com/office/drawing/2014/main" val="1920899821"/>
                    </a:ext>
                  </a:extLst>
                </a:gridCol>
                <a:gridCol w="1878913">
                  <a:extLst>
                    <a:ext uri="{9D8B030D-6E8A-4147-A177-3AD203B41FA5}">
                      <a16:colId xmlns:a16="http://schemas.microsoft.com/office/drawing/2014/main" val="4115725839"/>
                    </a:ext>
                  </a:extLst>
                </a:gridCol>
                <a:gridCol w="978836">
                  <a:extLst>
                    <a:ext uri="{9D8B030D-6E8A-4147-A177-3AD203B41FA5}">
                      <a16:colId xmlns:a16="http://schemas.microsoft.com/office/drawing/2014/main" val="669405849"/>
                    </a:ext>
                  </a:extLst>
                </a:gridCol>
                <a:gridCol w="978836">
                  <a:extLst>
                    <a:ext uri="{9D8B030D-6E8A-4147-A177-3AD203B41FA5}">
                      <a16:colId xmlns:a16="http://schemas.microsoft.com/office/drawing/2014/main" val="815482237"/>
                    </a:ext>
                  </a:extLst>
                </a:gridCol>
                <a:gridCol w="985676">
                  <a:extLst>
                    <a:ext uri="{9D8B030D-6E8A-4147-A177-3AD203B41FA5}">
                      <a16:colId xmlns:a16="http://schemas.microsoft.com/office/drawing/2014/main" val="2392112397"/>
                    </a:ext>
                  </a:extLst>
                </a:gridCol>
                <a:gridCol w="986312">
                  <a:extLst>
                    <a:ext uri="{9D8B030D-6E8A-4147-A177-3AD203B41FA5}">
                      <a16:colId xmlns:a16="http://schemas.microsoft.com/office/drawing/2014/main" val="1946589344"/>
                    </a:ext>
                  </a:extLst>
                </a:gridCol>
              </a:tblGrid>
              <a:tr h="2266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SUMMARY OUTPUT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617996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634952"/>
                  </a:ext>
                </a:extLst>
              </a:tr>
              <a:tr h="1821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07259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0.97733017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026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0.95517427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798341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0.95281502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03609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6.9197448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83101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41505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10924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94700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Significance 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9800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19386.0341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19386.0341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404.8636784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2.8533E-14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757116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909.774495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47.8828682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476469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20295.8086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378008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856158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5284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10.3023267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5.88804936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1.74970114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0.096304225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-2.0215023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22.6261556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-2.0215023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22.6261556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672782"/>
                  </a:ext>
                </a:extLst>
              </a:tr>
              <a:tr h="18214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HDB Price Index (avg)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1.0548944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0.05242695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20.1212246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0.0000000000000285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0.94516353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1.16462526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0.94516353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1.16462526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31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84A9-55F0-7841-B9BB-6DA3BFCF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E306-11B8-274E-95C2-A1DF44F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8632371" cy="1303867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Explore the relation between the household median income and housing price index (Private &amp; HDB)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7E1B56-2204-0043-BB83-1A18E055B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429"/>
              </p:ext>
            </p:extLst>
          </p:nvPr>
        </p:nvGraphicFramePr>
        <p:xfrm>
          <a:off x="2879837" y="3989049"/>
          <a:ext cx="5811838" cy="1663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69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8A287-07FB-9944-85F3-F06825E1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338844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Observe the correlation (HDB/Private)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E27435-90A2-304B-8DF2-A5A9DEBAB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61802"/>
              </p:ext>
            </p:extLst>
          </p:nvPr>
        </p:nvGraphicFramePr>
        <p:xfrm>
          <a:off x="777240" y="1469572"/>
          <a:ext cx="10407831" cy="462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7581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2F83D-ED00-F547-9302-80A42CA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36" y="35390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Predicting Income using Private PI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A827FAE8-DAB1-4948-AD82-69151A3BC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744012"/>
              </p:ext>
            </p:extLst>
          </p:nvPr>
        </p:nvGraphicFramePr>
        <p:xfrm>
          <a:off x="786908" y="640080"/>
          <a:ext cx="10650078" cy="5608320"/>
        </p:xfrm>
        <a:graphic>
          <a:graphicData uri="http://schemas.openxmlformats.org/drawingml/2006/table">
            <a:tbl>
              <a:tblPr/>
              <a:tblGrid>
                <a:gridCol w="1135950">
                  <a:extLst>
                    <a:ext uri="{9D8B030D-6E8A-4147-A177-3AD203B41FA5}">
                      <a16:colId xmlns:a16="http://schemas.microsoft.com/office/drawing/2014/main" val="1970488786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758192175"/>
                    </a:ext>
                  </a:extLst>
                </a:gridCol>
                <a:gridCol w="1270873">
                  <a:extLst>
                    <a:ext uri="{9D8B030D-6E8A-4147-A177-3AD203B41FA5}">
                      <a16:colId xmlns:a16="http://schemas.microsoft.com/office/drawing/2014/main" val="3725460278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1231096391"/>
                    </a:ext>
                  </a:extLst>
                </a:gridCol>
                <a:gridCol w="1427555">
                  <a:extLst>
                    <a:ext uri="{9D8B030D-6E8A-4147-A177-3AD203B41FA5}">
                      <a16:colId xmlns:a16="http://schemas.microsoft.com/office/drawing/2014/main" val="510827524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2212471827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2878781769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2572652793"/>
                    </a:ext>
                  </a:extLst>
                </a:gridCol>
                <a:gridCol w="1135950">
                  <a:extLst>
                    <a:ext uri="{9D8B030D-6E8A-4147-A177-3AD203B41FA5}">
                      <a16:colId xmlns:a16="http://schemas.microsoft.com/office/drawing/2014/main" val="2192798924"/>
                    </a:ext>
                  </a:extLst>
                </a:gridCol>
              </a:tblGrid>
              <a:tr h="2032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SUMMARY OUTPUT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443747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612540"/>
                  </a:ext>
                </a:extLst>
              </a:tr>
              <a:tr h="2032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22186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0.9195797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226206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0.84562683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25454"/>
                  </a:ext>
                </a:extLst>
              </a:tr>
              <a:tr h="37602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0.83750193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073441"/>
                  </a:ext>
                </a:extLst>
              </a:tr>
              <a:tr h="37602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12.8413974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61570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5737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09592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983072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Significance 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60416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17162.68036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17162.6804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104.0783838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3.8106E-09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30806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3133.128272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164.901488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3991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20295.80863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016794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4893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63028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19.8596951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10.66263693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1.86255007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0.078062646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-2.4574605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42.1768507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-2.4574605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42.1768507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62540"/>
                  </a:ext>
                </a:extLst>
              </a:tr>
              <a:tr h="752043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 Monthly Household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0.0155577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0.001524983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10.2018814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0.00000000381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0.01236587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0.01874952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0.01236587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0.01874952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42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6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293-8157-2E4F-B66B-E0DF1847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Recommendations, Limitations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FC07-F9E9-9B4F-86A6-6B6AEE1B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/>
              <a:t>Recommendations: </a:t>
            </a:r>
          </a:p>
          <a:p>
            <a:r>
              <a:rPr lang="en-US" sz="4800" dirty="0"/>
              <a:t>Limitations: differences in computation and assumptions taken in for both PI, timeframe of analysis (20 years)</a:t>
            </a:r>
          </a:p>
          <a:p>
            <a:r>
              <a:rPr lang="en-US" sz="4800" dirty="0"/>
              <a:t>Future Research: Going into more micro perspective - look into other factors such as inflation, floor, floor area, property type, location</a:t>
            </a:r>
          </a:p>
        </p:txBody>
      </p:sp>
    </p:spTree>
    <p:extLst>
      <p:ext uri="{BB962C8B-B14F-4D97-AF65-F5344CB8AC3E}">
        <p14:creationId xmlns:p14="http://schemas.microsoft.com/office/powerpoint/2010/main" val="425280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73AC-DA41-D848-B673-9DEF2E95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6661-0DDD-8540-BA7D-B4DEF370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Increase and decrease of PI are affected by:</a:t>
            </a:r>
          </a:p>
          <a:p>
            <a:pPr lvl="1"/>
            <a:r>
              <a:rPr lang="en-GB" sz="4000" dirty="0"/>
              <a:t>Cooling measures</a:t>
            </a:r>
          </a:p>
          <a:p>
            <a:pPr lvl="1"/>
            <a:r>
              <a:rPr lang="en-GB" sz="4000" dirty="0"/>
              <a:t>Supply and Demand</a:t>
            </a:r>
          </a:p>
          <a:p>
            <a:pPr marL="0" indent="0">
              <a:buNone/>
            </a:pPr>
            <a:r>
              <a:rPr lang="en-US" sz="4400" dirty="0"/>
              <a:t>HDB PI and Private PI are highly correlated</a:t>
            </a:r>
          </a:p>
          <a:p>
            <a:pPr marL="0" indent="0">
              <a:buNone/>
            </a:pPr>
            <a:r>
              <a:rPr lang="en-US" sz="4400" dirty="0"/>
              <a:t>Median Income can be used to predict property prices (affordability)</a:t>
            </a:r>
          </a:p>
          <a:p>
            <a:pPr marL="0" indent="0">
              <a:buNone/>
            </a:pPr>
            <a:r>
              <a:rPr lang="en-US" sz="4400" dirty="0"/>
              <a:t>Private property prices get impacted during Financial Crisis, but not HDB prices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132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9598-FB06-C140-859B-F866C10D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837-453A-5A46-825A-8EE42B53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/>
              <a:t>Primary Stakeholders: </a:t>
            </a:r>
          </a:p>
          <a:p>
            <a:pPr lvl="1"/>
            <a:r>
              <a:rPr lang="en-US" sz="4400" dirty="0"/>
              <a:t>Government bodies (to help with policymaking e.g. cooling measures, grants) </a:t>
            </a:r>
            <a:endParaRPr lang="en-US" sz="4800" dirty="0"/>
          </a:p>
          <a:p>
            <a:r>
              <a:rPr lang="en-US" sz="4800" dirty="0"/>
              <a:t>Secondary Stakeholders: </a:t>
            </a:r>
          </a:p>
          <a:p>
            <a:pPr lvl="1"/>
            <a:r>
              <a:rPr lang="en-US" sz="4400" dirty="0"/>
              <a:t>General public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598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3CF-2318-D741-8A89-2802D185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 and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F13C-E35B-8B48-A412-DFB68DC7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/>
              <a:t>Quantitative Data Type</a:t>
            </a:r>
          </a:p>
          <a:p>
            <a:r>
              <a:rPr lang="en-US" sz="4800" dirty="0"/>
              <a:t>Multi-structured/ Hybrid Data Type</a:t>
            </a:r>
          </a:p>
          <a:p>
            <a:r>
              <a:rPr lang="en-US" sz="4800" dirty="0"/>
              <a:t>Acquisition: Public data available from </a:t>
            </a:r>
            <a:r>
              <a:rPr lang="en-US" sz="4800" dirty="0" err="1"/>
              <a:t>Singstat</a:t>
            </a:r>
            <a:r>
              <a:rPr lang="en-US" sz="4800" dirty="0"/>
              <a:t> and </a:t>
            </a:r>
            <a:r>
              <a:rPr lang="en-US" sz="4800" dirty="0" err="1"/>
              <a:t>Data.gov.sg</a:t>
            </a:r>
            <a:endParaRPr lang="en-US" sz="4800" dirty="0"/>
          </a:p>
          <a:p>
            <a:pPr marL="0" indent="0">
              <a:buNone/>
            </a:pPr>
            <a:r>
              <a:rPr lang="en-US" dirty="0"/>
              <a:t>Private Property Price Index: </a:t>
            </a:r>
            <a:r>
              <a:rPr lang="en-US" dirty="0">
                <a:hlinkClick r:id="rId2"/>
              </a:rPr>
              <a:t>https://data.gov.sg/dataset/private-residential-property-price-index-by-type-of-property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HDB Resale Price Index Data of Median Monthly Income: </a:t>
            </a:r>
            <a:r>
              <a:rPr lang="en-US" dirty="0">
                <a:hlinkClick r:id="rId3"/>
              </a:rPr>
              <a:t>https://data.gov.sg/dataset/hdb-resale-price-index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of Median Monthly Income: </a:t>
            </a:r>
            <a:r>
              <a:rPr lang="en-US" dirty="0">
                <a:hlinkClick r:id="rId4"/>
              </a:rPr>
              <a:t>https://www.tablebuilder.singstat.gov.sg/publicfacing/createDataTable.action?refId=12307</a:t>
            </a:r>
            <a:r>
              <a:rPr lang="en-US" dirty="0"/>
              <a:t> 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011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F0439D-E0A6-F545-A6F6-ED56A0B7D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57915"/>
              </p:ext>
            </p:extLst>
          </p:nvPr>
        </p:nvGraphicFramePr>
        <p:xfrm>
          <a:off x="777240" y="637644"/>
          <a:ext cx="10661744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22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37FE-8C36-5342-8197-76AFE477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about the Median Monthly Income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5BC6-8AF1-D44C-81A8-F7A46A0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Notice the dip in 2009 </a:t>
            </a:r>
          </a:p>
          <a:p>
            <a:r>
              <a:rPr lang="en-US" sz="4000" dirty="0"/>
              <a:t>From $6100 in Year 2008 to $6006 in Year 2009 – linked to Asian Financial Crisis in 2008, hence impacts show up in 2009</a:t>
            </a:r>
          </a:p>
        </p:txBody>
      </p:sp>
    </p:spTree>
    <p:extLst>
      <p:ext uri="{BB962C8B-B14F-4D97-AF65-F5344CB8AC3E}">
        <p14:creationId xmlns:p14="http://schemas.microsoft.com/office/powerpoint/2010/main" val="18840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DF05CC-15AE-F040-BA05-EC18EABF5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39354"/>
              </p:ext>
            </p:extLst>
          </p:nvPr>
        </p:nvGraphicFramePr>
        <p:xfrm>
          <a:off x="761504" y="609600"/>
          <a:ext cx="10819307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697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62A9-0814-414D-A659-841D16A9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821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B062A1-C8BB-6549-8E95-A9BC399A4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06608"/>
              </p:ext>
            </p:extLst>
          </p:nvPr>
        </p:nvGraphicFramePr>
        <p:xfrm>
          <a:off x="4580573" y="1929380"/>
          <a:ext cx="2886074" cy="4251963"/>
        </p:xfrm>
        <a:graphic>
          <a:graphicData uri="http://schemas.openxmlformats.org/drawingml/2006/table">
            <a:tbl>
              <a:tblPr/>
              <a:tblGrid>
                <a:gridCol w="1701694">
                  <a:extLst>
                    <a:ext uri="{9D8B030D-6E8A-4147-A177-3AD203B41FA5}">
                      <a16:colId xmlns:a16="http://schemas.microsoft.com/office/drawing/2014/main" val="2078221085"/>
                    </a:ext>
                  </a:extLst>
                </a:gridCol>
                <a:gridCol w="1184380">
                  <a:extLst>
                    <a:ext uri="{9D8B030D-6E8A-4147-A177-3AD203B41FA5}">
                      <a16:colId xmlns:a16="http://schemas.microsoft.com/office/drawing/2014/main" val="2054351692"/>
                    </a:ext>
                  </a:extLst>
                </a:gridCol>
              </a:tblGrid>
              <a:tr h="2822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Private Price Index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936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00161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Mean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124.814881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92375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6.95150012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839402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Median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136.1625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80421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#N/A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134747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Standard Deviation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31.8557755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10698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Sample 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1014.79043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6761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Kurtosis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-1.7903927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98331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Skewness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-0.2227433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63047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81.2625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82570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Minimum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81.5625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989133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Maximum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162.825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116117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2621.1125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33580"/>
                  </a:ext>
                </a:extLst>
              </a:tr>
              <a:tr h="301023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041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3CE739-DE9F-9F46-A990-438AF2C6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54519"/>
              </p:ext>
            </p:extLst>
          </p:nvPr>
        </p:nvGraphicFramePr>
        <p:xfrm>
          <a:off x="882967" y="1929381"/>
          <a:ext cx="3189606" cy="4251963"/>
        </p:xfrm>
        <a:graphic>
          <a:graphicData uri="http://schemas.openxmlformats.org/drawingml/2006/table">
            <a:tbl>
              <a:tblPr/>
              <a:tblGrid>
                <a:gridCol w="1880664">
                  <a:extLst>
                    <a:ext uri="{9D8B030D-6E8A-4147-A177-3AD203B41FA5}">
                      <a16:colId xmlns:a16="http://schemas.microsoft.com/office/drawing/2014/main" val="3526901169"/>
                    </a:ext>
                  </a:extLst>
                </a:gridCol>
                <a:gridCol w="1308942">
                  <a:extLst>
                    <a:ext uri="{9D8B030D-6E8A-4147-A177-3AD203B41FA5}">
                      <a16:colId xmlns:a16="http://schemas.microsoft.com/office/drawing/2014/main" val="276792937"/>
                    </a:ext>
                  </a:extLst>
                </a:gridCol>
              </a:tblGrid>
              <a:tr h="2822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HDB Price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55215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509430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108.553571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5620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6.44037055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9404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94790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9410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29.5134856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26627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871.04583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01553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-1.8691931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38443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-0.1787612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556206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7342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939238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147.975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75415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2279.625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67121"/>
                  </a:ext>
                </a:extLst>
              </a:tr>
              <a:tr h="301023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199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432931-7944-BB41-9975-62CE9D110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85062"/>
              </p:ext>
            </p:extLst>
          </p:nvPr>
        </p:nvGraphicFramePr>
        <p:xfrm>
          <a:off x="7974647" y="1929380"/>
          <a:ext cx="3234373" cy="4251964"/>
        </p:xfrm>
        <a:graphic>
          <a:graphicData uri="http://schemas.openxmlformats.org/drawingml/2006/table">
            <a:tbl>
              <a:tblPr/>
              <a:tblGrid>
                <a:gridCol w="1788923">
                  <a:extLst>
                    <a:ext uri="{9D8B030D-6E8A-4147-A177-3AD203B41FA5}">
                      <a16:colId xmlns:a16="http://schemas.microsoft.com/office/drawing/2014/main" val="45601974"/>
                    </a:ext>
                  </a:extLst>
                </a:gridCol>
                <a:gridCol w="1445450">
                  <a:extLst>
                    <a:ext uri="{9D8B030D-6E8A-4147-A177-3AD203B41FA5}">
                      <a16:colId xmlns:a16="http://schemas.microsoft.com/office/drawing/2014/main" val="1012635517"/>
                    </a:ext>
                  </a:extLst>
                </a:gridCol>
              </a:tblGrid>
              <a:tr h="2822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 Monthly Household 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00146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2757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6746.190476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491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410.887197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23733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76203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534075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1882.921682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06882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3545394.062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913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-1.693771277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98102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0.135215268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96083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31016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997594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54199"/>
                  </a:ext>
                </a:extLst>
              </a:tr>
              <a:tr h="28221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39656"/>
                  </a:ext>
                </a:extLst>
              </a:tr>
              <a:tr h="301024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DE29A0-FB30-E04A-B486-1FBD45588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508840"/>
              </p:ext>
            </p:extLst>
          </p:nvPr>
        </p:nvGraphicFramePr>
        <p:xfrm>
          <a:off x="906235" y="617424"/>
          <a:ext cx="10379529" cy="562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88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{8F1DB1AD-F664-784B-8D24-AE59C317FE1B}tf10001064</Template>
  <TotalTime>710</TotalTime>
  <Words>1115</Words>
  <Application>Microsoft Office PowerPoint</Application>
  <PresentationFormat>Widescreen</PresentationFormat>
  <Paragraphs>513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Housing Price Index vs Household Median Income</vt:lpstr>
      <vt:lpstr>Problem Statement</vt:lpstr>
      <vt:lpstr>Stakeholder Analysis</vt:lpstr>
      <vt:lpstr>Source of Data and Data Type</vt:lpstr>
      <vt:lpstr>PowerPoint Presentation</vt:lpstr>
      <vt:lpstr>Observations about the Median Monthly Income over Time</vt:lpstr>
      <vt:lpstr>PowerPoint Presentation</vt:lpstr>
      <vt:lpstr>Descriptive Statistics</vt:lpstr>
      <vt:lpstr>PowerPoint Presentation</vt:lpstr>
      <vt:lpstr>% Change Analysis on a Yearly Basis</vt:lpstr>
      <vt:lpstr>Cumulative % Change Analysis</vt:lpstr>
      <vt:lpstr>PowerPoint Presentation</vt:lpstr>
      <vt:lpstr>Insights</vt:lpstr>
      <vt:lpstr>Multiple Linear Regression</vt:lpstr>
      <vt:lpstr>MLR – Predicting Private PI</vt:lpstr>
      <vt:lpstr>MLR – Predicting HDB PI</vt:lpstr>
      <vt:lpstr>MLR – Predicting Income</vt:lpstr>
      <vt:lpstr>MLR Findings</vt:lpstr>
      <vt:lpstr>Simple Linear Regression</vt:lpstr>
      <vt:lpstr>Observe the correlation (HDB/Private)</vt:lpstr>
      <vt:lpstr>Predicting Income using Private PI</vt:lpstr>
      <vt:lpstr>Recommendations, Limitations and Future Research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Index vs Household Median Income</dc:title>
  <dc:creator>Dawn Saw</dc:creator>
  <cp:lastModifiedBy>Office365</cp:lastModifiedBy>
  <cp:revision>37</cp:revision>
  <dcterms:created xsi:type="dcterms:W3CDTF">2021-03-03T08:48:23Z</dcterms:created>
  <dcterms:modified xsi:type="dcterms:W3CDTF">2021-03-12T03:55:42Z</dcterms:modified>
</cp:coreProperties>
</file>