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7.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26"/>
  </p:notesMasterIdLst>
  <p:sldIdLst>
    <p:sldId id="256" r:id="rId2"/>
    <p:sldId id="258" r:id="rId3"/>
    <p:sldId id="257" r:id="rId4"/>
    <p:sldId id="259" r:id="rId5"/>
    <p:sldId id="274" r:id="rId6"/>
    <p:sldId id="273" r:id="rId7"/>
    <p:sldId id="277" r:id="rId8"/>
    <p:sldId id="289" r:id="rId9"/>
    <p:sldId id="275" r:id="rId10"/>
    <p:sldId id="287" r:id="rId11"/>
    <p:sldId id="285" r:id="rId12"/>
    <p:sldId id="290" r:id="rId13"/>
    <p:sldId id="262" r:id="rId14"/>
    <p:sldId id="263" r:id="rId15"/>
    <p:sldId id="279" r:id="rId16"/>
    <p:sldId id="281" r:id="rId17"/>
    <p:sldId id="280" r:id="rId18"/>
    <p:sldId id="282" r:id="rId19"/>
    <p:sldId id="284" r:id="rId20"/>
    <p:sldId id="283" r:id="rId21"/>
    <p:sldId id="286" r:id="rId22"/>
    <p:sldId id="292" r:id="rId23"/>
    <p:sldId id="266"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F0CB"/>
    <a:srgbClr val="FDFE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14" autoAdjust="0"/>
    <p:restoredTop sz="66719" autoAdjust="0"/>
  </p:normalViewPr>
  <p:slideViewPr>
    <p:cSldViewPr snapToGrid="0" snapToObjects="1">
      <p:cViewPr varScale="1">
        <p:scale>
          <a:sx n="77" d="100"/>
          <a:sy n="77" d="100"/>
        </p:scale>
        <p:origin x="1320"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ophia\Downloads\Draft%20v8.xlsm"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ophia\Downloads\Draft%20v6%20(1).xlsm"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ophia\Downloads\Draft%20v6%20(1).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ophia\Downloads\Draft%20v6%20(1).xlsm"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ophia\Downloads\Draft%20v6%20(1).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Users\sophia\Downloads\Draft%20v6%20(1).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[Draft v8.xlsm]IDEAL Pivot Sensing!PivotTable1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4000" b="1" dirty="0"/>
              <a:t>Median Monthly Income over Time</a:t>
            </a:r>
          </a:p>
        </c:rich>
      </c:tx>
      <c:layout>
        <c:manualLayout>
          <c:xMode val="edge"/>
          <c:yMode val="edge"/>
          <c:x val="0.1347202671532912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6">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6">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6">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'IDEAL Pivot Sensing'!$B$1</c:f>
              <c:strCache>
                <c:ptCount val="1"/>
                <c:pt idx="0">
                  <c:v>Total</c:v>
                </c:pt>
              </c:strCache>
            </c:strRef>
          </c:tx>
          <c:spPr>
            <a:ln w="28575" cap="rnd">
              <a:solidFill>
                <a:schemeClr val="accent6">
                  <a:lumMod val="7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'IDEAL Pivot Sensing'!$A$2:$A$23</c:f>
              <c:strCach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Cache>
            </c:strRef>
          </c:cat>
          <c:val>
            <c:numRef>
              <c:f>'IDEAL Pivot Sensing'!$B$2:$B$23</c:f>
              <c:numCache>
                <c:formatCode>General</c:formatCode>
                <c:ptCount val="21"/>
                <c:pt idx="0">
                  <c:v>4398</c:v>
                </c:pt>
                <c:pt idx="1">
                  <c:v>4716</c:v>
                </c:pt>
                <c:pt idx="2">
                  <c:v>4590</c:v>
                </c:pt>
                <c:pt idx="3">
                  <c:v>4612</c:v>
                </c:pt>
                <c:pt idx="4">
                  <c:v>4552</c:v>
                </c:pt>
                <c:pt idx="5">
                  <c:v>4831</c:v>
                </c:pt>
                <c:pt idx="6">
                  <c:v>4952</c:v>
                </c:pt>
                <c:pt idx="7">
                  <c:v>5362</c:v>
                </c:pt>
                <c:pt idx="8">
                  <c:v>6100</c:v>
                </c:pt>
                <c:pt idx="9">
                  <c:v>6006</c:v>
                </c:pt>
                <c:pt idx="10">
                  <c:v>6342</c:v>
                </c:pt>
                <c:pt idx="11">
                  <c:v>7037</c:v>
                </c:pt>
                <c:pt idx="12">
                  <c:v>7566</c:v>
                </c:pt>
                <c:pt idx="13">
                  <c:v>7872</c:v>
                </c:pt>
                <c:pt idx="14">
                  <c:v>8292</c:v>
                </c:pt>
                <c:pt idx="15">
                  <c:v>8666</c:v>
                </c:pt>
                <c:pt idx="16">
                  <c:v>8846</c:v>
                </c:pt>
                <c:pt idx="17">
                  <c:v>9023</c:v>
                </c:pt>
                <c:pt idx="18">
                  <c:v>9293</c:v>
                </c:pt>
                <c:pt idx="19">
                  <c:v>9425</c:v>
                </c:pt>
                <c:pt idx="20">
                  <c:v>9189</c:v>
                </c:pt>
              </c:numCache>
            </c:numRef>
          </c:val>
          <c:smooth val="0"/>
          <c:extLst>
            <c:ext xmlns:c16="http://schemas.microsoft.com/office/drawing/2014/chart" uri="{C3380CC4-5D6E-409C-BE32-E72D297353CC}">
              <c16:uniqueId val="{00000000-56FE-E64F-9CFB-C8FB82EDA2F9}"/>
            </c:ext>
          </c:extLst>
        </c:ser>
        <c:dLbls>
          <c:showLegendKey val="0"/>
          <c:showVal val="0"/>
          <c:showCatName val="0"/>
          <c:showSerName val="0"/>
          <c:showPercent val="0"/>
          <c:showBubbleSize val="0"/>
        </c:dLbls>
        <c:smooth val="0"/>
        <c:axId val="1027982639"/>
        <c:axId val="1027984287"/>
      </c:lineChart>
      <c:catAx>
        <c:axId val="1027982639"/>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27984287"/>
        <c:crosses val="autoZero"/>
        <c:auto val="1"/>
        <c:lblAlgn val="ctr"/>
        <c:lblOffset val="100"/>
        <c:noMultiLvlLbl val="0"/>
      </c:catAx>
      <c:valAx>
        <c:axId val="1027984287"/>
        <c:scaling>
          <c:orientation val="minMax"/>
          <c:min val="400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27982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400" b="1" dirty="0"/>
              <a:t>Comparison of HDB and Private Price</a:t>
            </a:r>
            <a:r>
              <a:rPr lang="en-GB" sz="2400" b="1" baseline="0" dirty="0"/>
              <a:t> Indexes over Time</a:t>
            </a:r>
            <a:endParaRPr lang="en-GB" sz="2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001076778762261E-2"/>
          <c:y val="0.13063063063063063"/>
          <c:w val="0.93473916582642491"/>
          <c:h val="0.74388079023905784"/>
        </c:manualLayout>
      </c:layout>
      <c:lineChart>
        <c:grouping val="standard"/>
        <c:varyColors val="0"/>
        <c:ser>
          <c:idx val="0"/>
          <c:order val="0"/>
          <c:tx>
            <c:strRef>
              <c:f>'IDEAL Pivot Sensing'!$E$1</c:f>
              <c:strCache>
                <c:ptCount val="1"/>
                <c:pt idx="0">
                  <c:v>HDB Price Index</c:v>
                </c:pt>
              </c:strCache>
            </c:strRef>
          </c:tx>
          <c:spPr>
            <a:ln w="28575" cap="rnd">
              <a:solidFill>
                <a:schemeClr val="accent1"/>
              </a:solidFill>
              <a:round/>
            </a:ln>
            <a:effectLst/>
          </c:spPr>
          <c:marker>
            <c:symbol val="none"/>
          </c:marker>
          <c:cat>
            <c:strLit>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Lit>
          </c:cat>
          <c:val>
            <c:numRef>
              <c:f>'IDEAL Pivot Sensing'!$L$2:$L$22</c:f>
              <c:numCache>
                <c:formatCode>General</c:formatCode>
                <c:ptCount val="21"/>
                <c:pt idx="0">
                  <c:v>78.25</c:v>
                </c:pt>
                <c:pt idx="1">
                  <c:v>71.375</c:v>
                </c:pt>
                <c:pt idx="2">
                  <c:v>69.525000000000006</c:v>
                </c:pt>
                <c:pt idx="3">
                  <c:v>72.924999999999997</c:v>
                </c:pt>
                <c:pt idx="4">
                  <c:v>76.224999999999994</c:v>
                </c:pt>
                <c:pt idx="5">
                  <c:v>74.349999999999994</c:v>
                </c:pt>
                <c:pt idx="6">
                  <c:v>74.25</c:v>
                </c:pt>
                <c:pt idx="7">
                  <c:v>81.274999999999991</c:v>
                </c:pt>
                <c:pt idx="8">
                  <c:v>96.725000000000009</c:v>
                </c:pt>
                <c:pt idx="9">
                  <c:v>103.85</c:v>
                </c:pt>
                <c:pt idx="10">
                  <c:v>118.6</c:v>
                </c:pt>
                <c:pt idx="11">
                  <c:v>132.47500000000002</c:v>
                </c:pt>
                <c:pt idx="12">
                  <c:v>142.14999999999998</c:v>
                </c:pt>
                <c:pt idx="13">
                  <c:v>147.97500000000002</c:v>
                </c:pt>
                <c:pt idx="14">
                  <c:v>140.27500000000001</c:v>
                </c:pt>
                <c:pt idx="15">
                  <c:v>135</c:v>
                </c:pt>
                <c:pt idx="16">
                  <c:v>134.67499999999998</c:v>
                </c:pt>
                <c:pt idx="17">
                  <c:v>133.25</c:v>
                </c:pt>
                <c:pt idx="18">
                  <c:v>131.57499999999999</c:v>
                </c:pt>
                <c:pt idx="19">
                  <c:v>131.05000000000001</c:v>
                </c:pt>
                <c:pt idx="20">
                  <c:v>133.85</c:v>
                </c:pt>
              </c:numCache>
            </c:numRef>
          </c:val>
          <c:smooth val="0"/>
          <c:extLst>
            <c:ext xmlns:c16="http://schemas.microsoft.com/office/drawing/2014/chart" uri="{C3380CC4-5D6E-409C-BE32-E72D297353CC}">
              <c16:uniqueId val="{00000000-11AB-A24A-9E95-B142EF07BE3C}"/>
            </c:ext>
          </c:extLst>
        </c:ser>
        <c:ser>
          <c:idx val="1"/>
          <c:order val="1"/>
          <c:tx>
            <c:strRef>
              <c:f>'IDEAL Pivot Sensing'!$H$1</c:f>
              <c:strCache>
                <c:ptCount val="1"/>
                <c:pt idx="0">
                  <c:v>Private Price Index</c:v>
                </c:pt>
              </c:strCache>
            </c:strRef>
          </c:tx>
          <c:spPr>
            <a:ln w="28575" cap="rnd">
              <a:solidFill>
                <a:schemeClr val="accent2"/>
              </a:solidFill>
              <a:round/>
            </a:ln>
            <a:effectLst/>
          </c:spPr>
          <c:marker>
            <c:symbol val="none"/>
          </c:marker>
          <c:cat>
            <c:strLit>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Lit>
          </c:cat>
          <c:val>
            <c:numRef>
              <c:f>'IDEAL Pivot Sensing'!$M$2:$M$22</c:f>
              <c:numCache>
                <c:formatCode>General</c:formatCode>
                <c:ptCount val="21"/>
                <c:pt idx="0">
                  <c:v>98.52500000000002</c:v>
                </c:pt>
                <c:pt idx="1">
                  <c:v>89.012500000000003</c:v>
                </c:pt>
                <c:pt idx="2">
                  <c:v>83.4</c:v>
                </c:pt>
                <c:pt idx="3">
                  <c:v>81.887500000000003</c:v>
                </c:pt>
                <c:pt idx="4">
                  <c:v>81.5625</c:v>
                </c:pt>
                <c:pt idx="5">
                  <c:v>83.662499999999994</c:v>
                </c:pt>
                <c:pt idx="6">
                  <c:v>89.024999999999977</c:v>
                </c:pt>
                <c:pt idx="7">
                  <c:v>107.71250000000001</c:v>
                </c:pt>
                <c:pt idx="8">
                  <c:v>120.28749999999999</c:v>
                </c:pt>
                <c:pt idx="9">
                  <c:v>105.95</c:v>
                </c:pt>
                <c:pt idx="10">
                  <c:v>136.16250000000002</c:v>
                </c:pt>
                <c:pt idx="11">
                  <c:v>153.53749999999999</c:v>
                </c:pt>
                <c:pt idx="12">
                  <c:v>157.96250000000001</c:v>
                </c:pt>
                <c:pt idx="13">
                  <c:v>162.82499999999999</c:v>
                </c:pt>
                <c:pt idx="14">
                  <c:v>157.85</c:v>
                </c:pt>
                <c:pt idx="15">
                  <c:v>151.35000000000002</c:v>
                </c:pt>
                <c:pt idx="16">
                  <c:v>145.42499999999998</c:v>
                </c:pt>
                <c:pt idx="17">
                  <c:v>142.96250000000001</c:v>
                </c:pt>
                <c:pt idx="18">
                  <c:v>153.38749999999999</c:v>
                </c:pt>
                <c:pt idx="19">
                  <c:v>157.38749999999999</c:v>
                </c:pt>
                <c:pt idx="20">
                  <c:v>161.23750000000001</c:v>
                </c:pt>
              </c:numCache>
            </c:numRef>
          </c:val>
          <c:smooth val="0"/>
          <c:extLst>
            <c:ext xmlns:c16="http://schemas.microsoft.com/office/drawing/2014/chart" uri="{C3380CC4-5D6E-409C-BE32-E72D297353CC}">
              <c16:uniqueId val="{00000001-11AB-A24A-9E95-B142EF07BE3C}"/>
            </c:ext>
          </c:extLst>
        </c:ser>
        <c:dLbls>
          <c:showLegendKey val="0"/>
          <c:showVal val="0"/>
          <c:showCatName val="0"/>
          <c:showSerName val="0"/>
          <c:showPercent val="0"/>
          <c:showBubbleSize val="0"/>
        </c:dLbls>
        <c:smooth val="0"/>
        <c:axId val="2738160"/>
        <c:axId val="1491593503"/>
      </c:lineChart>
      <c:catAx>
        <c:axId val="273816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91593503"/>
        <c:crosses val="autoZero"/>
        <c:auto val="1"/>
        <c:lblAlgn val="ctr"/>
        <c:lblOffset val="100"/>
        <c:noMultiLvlLbl val="0"/>
      </c:catAx>
      <c:valAx>
        <c:axId val="1491593503"/>
        <c:scaling>
          <c:orientation val="minMax"/>
          <c:max val="170"/>
          <c:min val="6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738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811098476008542E-2"/>
          <c:y val="4.2091802915151119E-2"/>
          <c:w val="0.9343778030479829"/>
          <c:h val="0.74470583343577579"/>
        </c:manualLayout>
      </c:layout>
      <c:lineChart>
        <c:grouping val="standard"/>
        <c:varyColors val="0"/>
        <c:ser>
          <c:idx val="0"/>
          <c:order val="0"/>
          <c:tx>
            <c:strRef>
              <c:f>'IDEAL Pivot Sensing'!$E$1</c:f>
              <c:strCache>
                <c:ptCount val="1"/>
                <c:pt idx="0">
                  <c:v>HDB Price Index</c:v>
                </c:pt>
              </c:strCache>
            </c:strRef>
          </c:tx>
          <c:spPr>
            <a:ln w="28575" cap="rnd">
              <a:solidFill>
                <a:schemeClr val="accent1"/>
              </a:solidFill>
              <a:round/>
            </a:ln>
            <a:effectLst/>
          </c:spPr>
          <c:marker>
            <c:symbol val="none"/>
          </c:marker>
          <c:cat>
            <c:strLit>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Lit>
          </c:cat>
          <c:val>
            <c:numRef>
              <c:f>'IDEAL Pivot Sensing'!$L$2:$L$22</c:f>
              <c:numCache>
                <c:formatCode>General</c:formatCode>
                <c:ptCount val="21"/>
                <c:pt idx="0">
                  <c:v>78.25</c:v>
                </c:pt>
                <c:pt idx="1">
                  <c:v>71.375</c:v>
                </c:pt>
                <c:pt idx="2">
                  <c:v>69.525000000000006</c:v>
                </c:pt>
                <c:pt idx="3">
                  <c:v>72.924999999999997</c:v>
                </c:pt>
                <c:pt idx="4">
                  <c:v>76.224999999999994</c:v>
                </c:pt>
                <c:pt idx="5">
                  <c:v>74.349999999999994</c:v>
                </c:pt>
                <c:pt idx="6">
                  <c:v>74.25</c:v>
                </c:pt>
                <c:pt idx="7">
                  <c:v>81.274999999999991</c:v>
                </c:pt>
                <c:pt idx="8">
                  <c:v>96.725000000000009</c:v>
                </c:pt>
                <c:pt idx="9">
                  <c:v>103.85</c:v>
                </c:pt>
                <c:pt idx="10">
                  <c:v>118.6</c:v>
                </c:pt>
                <c:pt idx="11">
                  <c:v>132.47500000000002</c:v>
                </c:pt>
                <c:pt idx="12">
                  <c:v>142.14999999999998</c:v>
                </c:pt>
                <c:pt idx="13">
                  <c:v>147.97500000000002</c:v>
                </c:pt>
                <c:pt idx="14">
                  <c:v>140.27500000000001</c:v>
                </c:pt>
                <c:pt idx="15">
                  <c:v>135</c:v>
                </c:pt>
                <c:pt idx="16">
                  <c:v>134.67499999999998</c:v>
                </c:pt>
                <c:pt idx="17">
                  <c:v>133.25</c:v>
                </c:pt>
                <c:pt idx="18">
                  <c:v>131.57499999999999</c:v>
                </c:pt>
                <c:pt idx="19">
                  <c:v>131.05000000000001</c:v>
                </c:pt>
                <c:pt idx="20">
                  <c:v>133.85</c:v>
                </c:pt>
              </c:numCache>
            </c:numRef>
          </c:val>
          <c:smooth val="0"/>
          <c:extLst>
            <c:ext xmlns:c16="http://schemas.microsoft.com/office/drawing/2014/chart" uri="{C3380CC4-5D6E-409C-BE32-E72D297353CC}">
              <c16:uniqueId val="{00000000-D874-41E3-B793-20C43BD6D0CA}"/>
            </c:ext>
          </c:extLst>
        </c:ser>
        <c:ser>
          <c:idx val="1"/>
          <c:order val="1"/>
          <c:tx>
            <c:strRef>
              <c:f>'IDEAL Pivot Sensing'!$H$1</c:f>
              <c:strCache>
                <c:ptCount val="1"/>
                <c:pt idx="0">
                  <c:v>Private Price Index</c:v>
                </c:pt>
              </c:strCache>
            </c:strRef>
          </c:tx>
          <c:spPr>
            <a:ln w="28575" cap="rnd">
              <a:solidFill>
                <a:schemeClr val="accent2"/>
              </a:solidFill>
              <a:round/>
            </a:ln>
            <a:effectLst/>
          </c:spPr>
          <c:marker>
            <c:symbol val="none"/>
          </c:marker>
          <c:cat>
            <c:strLit>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Lit>
          </c:cat>
          <c:val>
            <c:numRef>
              <c:f>'IDEAL Pivot Sensing'!$M$2:$M$22</c:f>
              <c:numCache>
                <c:formatCode>General</c:formatCode>
                <c:ptCount val="21"/>
                <c:pt idx="0">
                  <c:v>98.52500000000002</c:v>
                </c:pt>
                <c:pt idx="1">
                  <c:v>89.012500000000003</c:v>
                </c:pt>
                <c:pt idx="2">
                  <c:v>83.4</c:v>
                </c:pt>
                <c:pt idx="3">
                  <c:v>81.887500000000003</c:v>
                </c:pt>
                <c:pt idx="4">
                  <c:v>81.5625</c:v>
                </c:pt>
                <c:pt idx="5">
                  <c:v>83.662499999999994</c:v>
                </c:pt>
                <c:pt idx="6">
                  <c:v>89.024999999999977</c:v>
                </c:pt>
                <c:pt idx="7">
                  <c:v>107.71250000000001</c:v>
                </c:pt>
                <c:pt idx="8">
                  <c:v>120.28749999999999</c:v>
                </c:pt>
                <c:pt idx="9">
                  <c:v>105.95</c:v>
                </c:pt>
                <c:pt idx="10">
                  <c:v>136.16250000000002</c:v>
                </c:pt>
                <c:pt idx="11">
                  <c:v>153.53749999999999</c:v>
                </c:pt>
                <c:pt idx="12">
                  <c:v>157.96250000000001</c:v>
                </c:pt>
                <c:pt idx="13">
                  <c:v>162.82499999999999</c:v>
                </c:pt>
                <c:pt idx="14">
                  <c:v>157.85</c:v>
                </c:pt>
                <c:pt idx="15">
                  <c:v>151.35000000000002</c:v>
                </c:pt>
                <c:pt idx="16">
                  <c:v>145.42499999999998</c:v>
                </c:pt>
                <c:pt idx="17">
                  <c:v>142.96250000000001</c:v>
                </c:pt>
                <c:pt idx="18">
                  <c:v>153.38749999999999</c:v>
                </c:pt>
                <c:pt idx="19">
                  <c:v>157.38749999999999</c:v>
                </c:pt>
                <c:pt idx="20">
                  <c:v>161.23750000000001</c:v>
                </c:pt>
              </c:numCache>
            </c:numRef>
          </c:val>
          <c:smooth val="0"/>
          <c:extLst>
            <c:ext xmlns:c16="http://schemas.microsoft.com/office/drawing/2014/chart" uri="{C3380CC4-5D6E-409C-BE32-E72D297353CC}">
              <c16:uniqueId val="{00000001-D874-41E3-B793-20C43BD6D0CA}"/>
            </c:ext>
          </c:extLst>
        </c:ser>
        <c:dLbls>
          <c:showLegendKey val="0"/>
          <c:showVal val="0"/>
          <c:showCatName val="0"/>
          <c:showSerName val="0"/>
          <c:showPercent val="0"/>
          <c:showBubbleSize val="0"/>
        </c:dLbls>
        <c:smooth val="0"/>
        <c:axId val="2738160"/>
        <c:axId val="1491593503"/>
      </c:lineChart>
      <c:catAx>
        <c:axId val="273816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91593503"/>
        <c:crosses val="autoZero"/>
        <c:auto val="1"/>
        <c:lblAlgn val="ctr"/>
        <c:lblOffset val="100"/>
        <c:noMultiLvlLbl val="0"/>
      </c:catAx>
      <c:valAx>
        <c:axId val="1491593503"/>
        <c:scaling>
          <c:orientation val="minMax"/>
          <c:max val="170"/>
          <c:min val="60"/>
        </c:scaling>
        <c:delete val="1"/>
        <c:axPos val="l"/>
        <c:majorGridlines>
          <c:spPr>
            <a:ln w="9525" cap="flat" cmpd="sng" algn="ctr">
              <a:noFill/>
              <a:round/>
            </a:ln>
            <a:effectLst/>
          </c:spPr>
        </c:majorGridlines>
        <c:numFmt formatCode="General" sourceLinked="1"/>
        <c:majorTickMark val="none"/>
        <c:minorTickMark val="none"/>
        <c:tickLblPos val="nextTo"/>
        <c:crossAx val="2738160"/>
        <c:crosses val="autoZero"/>
        <c:crossBetween val="between"/>
      </c:valAx>
      <c:spPr>
        <a:noFill/>
        <a:ln>
          <a:noFill/>
        </a:ln>
        <a:effectLst/>
      </c:spPr>
    </c:plotArea>
    <c:legend>
      <c:legendPos val="b"/>
      <c:layout>
        <c:manualLayout>
          <c:xMode val="edge"/>
          <c:yMode val="edge"/>
          <c:x val="0.25090705195917845"/>
          <c:y val="0.93868486768048554"/>
          <c:w val="0.4981858960816431"/>
          <c:h val="6.131513231951444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GB" sz="1600" b="1" dirty="0"/>
              <a:t>Combined Chart of</a:t>
            </a:r>
            <a:r>
              <a:rPr lang="en-GB" sz="1600" b="1" baseline="0" dirty="0"/>
              <a:t> Median Monthly Income, HDB and Private Property PI over Time</a:t>
            </a:r>
            <a:endParaRPr lang="en-GB"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HDB Price Index</c:v>
          </c:tx>
          <c:spPr>
            <a:solidFill>
              <a:schemeClr val="accent1"/>
            </a:solidFill>
            <a:ln>
              <a:noFill/>
            </a:ln>
            <a:effectLst/>
          </c:spPr>
          <c:invertIfNegative val="0"/>
          <c:cat>
            <c:strLit>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Lit>
          </c:cat>
          <c:val>
            <c:numRef>
              <c:f>'IDEAL Pivot Sensing'!$R$2:$R$22</c:f>
              <c:numCache>
                <c:formatCode>General</c:formatCode>
                <c:ptCount val="21"/>
                <c:pt idx="0">
                  <c:v>78.25</c:v>
                </c:pt>
                <c:pt idx="1">
                  <c:v>71.375</c:v>
                </c:pt>
                <c:pt idx="2">
                  <c:v>69.525000000000006</c:v>
                </c:pt>
                <c:pt idx="3">
                  <c:v>72.924999999999997</c:v>
                </c:pt>
                <c:pt idx="4">
                  <c:v>76.224999999999994</c:v>
                </c:pt>
                <c:pt idx="5">
                  <c:v>74.349999999999994</c:v>
                </c:pt>
                <c:pt idx="6">
                  <c:v>74.25</c:v>
                </c:pt>
                <c:pt idx="7">
                  <c:v>81.274999999999991</c:v>
                </c:pt>
                <c:pt idx="8">
                  <c:v>96.725000000000009</c:v>
                </c:pt>
                <c:pt idx="9">
                  <c:v>103.85</c:v>
                </c:pt>
                <c:pt idx="10">
                  <c:v>118.6</c:v>
                </c:pt>
                <c:pt idx="11">
                  <c:v>132.47500000000002</c:v>
                </c:pt>
                <c:pt idx="12">
                  <c:v>142.14999999999998</c:v>
                </c:pt>
                <c:pt idx="13">
                  <c:v>147.97500000000002</c:v>
                </c:pt>
                <c:pt idx="14">
                  <c:v>140.27500000000001</c:v>
                </c:pt>
                <c:pt idx="15">
                  <c:v>135</c:v>
                </c:pt>
                <c:pt idx="16">
                  <c:v>134.67499999999998</c:v>
                </c:pt>
                <c:pt idx="17">
                  <c:v>133.25</c:v>
                </c:pt>
                <c:pt idx="18">
                  <c:v>131.57499999999999</c:v>
                </c:pt>
                <c:pt idx="19">
                  <c:v>131.05000000000001</c:v>
                </c:pt>
                <c:pt idx="20">
                  <c:v>133.85</c:v>
                </c:pt>
              </c:numCache>
            </c:numRef>
          </c:val>
          <c:extLst>
            <c:ext xmlns:c16="http://schemas.microsoft.com/office/drawing/2014/chart" uri="{C3380CC4-5D6E-409C-BE32-E72D297353CC}">
              <c16:uniqueId val="{00000000-C500-524D-B0E7-3BDC3689F79A}"/>
            </c:ext>
          </c:extLst>
        </c:ser>
        <c:ser>
          <c:idx val="1"/>
          <c:order val="1"/>
          <c:tx>
            <c:v>Private Price Index (avg)</c:v>
          </c:tx>
          <c:spPr>
            <a:solidFill>
              <a:schemeClr val="accent2"/>
            </a:solidFill>
            <a:ln>
              <a:noFill/>
            </a:ln>
            <a:effectLst/>
          </c:spPr>
          <c:invertIfNegative val="0"/>
          <c:cat>
            <c:strLit>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Lit>
          </c:cat>
          <c:val>
            <c:numRef>
              <c:f>'IDEAL Pivot Sensing'!$Q$2:$Q$22</c:f>
              <c:numCache>
                <c:formatCode>General</c:formatCode>
                <c:ptCount val="21"/>
                <c:pt idx="0">
                  <c:v>98.52500000000002</c:v>
                </c:pt>
                <c:pt idx="1">
                  <c:v>89.012500000000003</c:v>
                </c:pt>
                <c:pt idx="2">
                  <c:v>83.4</c:v>
                </c:pt>
                <c:pt idx="3">
                  <c:v>81.887500000000003</c:v>
                </c:pt>
                <c:pt idx="4">
                  <c:v>81.5625</c:v>
                </c:pt>
                <c:pt idx="5">
                  <c:v>83.662499999999994</c:v>
                </c:pt>
                <c:pt idx="6">
                  <c:v>89.024999999999977</c:v>
                </c:pt>
                <c:pt idx="7">
                  <c:v>107.71250000000001</c:v>
                </c:pt>
                <c:pt idx="8">
                  <c:v>120.28749999999999</c:v>
                </c:pt>
                <c:pt idx="9">
                  <c:v>105.95</c:v>
                </c:pt>
                <c:pt idx="10">
                  <c:v>136.16250000000002</c:v>
                </c:pt>
                <c:pt idx="11">
                  <c:v>153.53749999999999</c:v>
                </c:pt>
                <c:pt idx="12">
                  <c:v>157.96250000000001</c:v>
                </c:pt>
                <c:pt idx="13">
                  <c:v>162.82499999999999</c:v>
                </c:pt>
                <c:pt idx="14">
                  <c:v>157.85</c:v>
                </c:pt>
                <c:pt idx="15">
                  <c:v>151.35000000000002</c:v>
                </c:pt>
                <c:pt idx="16">
                  <c:v>145.42499999999998</c:v>
                </c:pt>
                <c:pt idx="17">
                  <c:v>142.96250000000001</c:v>
                </c:pt>
                <c:pt idx="18">
                  <c:v>153.38749999999999</c:v>
                </c:pt>
                <c:pt idx="19">
                  <c:v>157.38749999999999</c:v>
                </c:pt>
                <c:pt idx="20">
                  <c:v>161.23750000000001</c:v>
                </c:pt>
              </c:numCache>
            </c:numRef>
          </c:val>
          <c:extLst>
            <c:ext xmlns:c16="http://schemas.microsoft.com/office/drawing/2014/chart" uri="{C3380CC4-5D6E-409C-BE32-E72D297353CC}">
              <c16:uniqueId val="{00000001-C500-524D-B0E7-3BDC3689F79A}"/>
            </c:ext>
          </c:extLst>
        </c:ser>
        <c:dLbls>
          <c:showLegendKey val="0"/>
          <c:showVal val="0"/>
          <c:showCatName val="0"/>
          <c:showSerName val="0"/>
          <c:showPercent val="0"/>
          <c:showBubbleSize val="0"/>
        </c:dLbls>
        <c:gapWidth val="219"/>
        <c:axId val="1053874223"/>
        <c:axId val="1051044159"/>
      </c:barChart>
      <c:lineChart>
        <c:grouping val="standard"/>
        <c:varyColors val="0"/>
        <c:ser>
          <c:idx val="2"/>
          <c:order val="2"/>
          <c:tx>
            <c:v>Median Monthly Household Income</c:v>
          </c:tx>
          <c:spPr>
            <a:ln w="28575" cap="rnd">
              <a:solidFill>
                <a:schemeClr val="accent3"/>
              </a:solidFill>
              <a:round/>
            </a:ln>
            <a:effectLst/>
          </c:spPr>
          <c:marker>
            <c:symbol val="none"/>
          </c:marker>
          <c:cat>
            <c:strLit>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Lit>
          </c:cat>
          <c:val>
            <c:numRef>
              <c:f>'IDEAL Pivot Sensing'!$P$2:$P$22</c:f>
              <c:numCache>
                <c:formatCode>General</c:formatCode>
                <c:ptCount val="21"/>
                <c:pt idx="0">
                  <c:v>4398</c:v>
                </c:pt>
                <c:pt idx="1">
                  <c:v>4716</c:v>
                </c:pt>
                <c:pt idx="2">
                  <c:v>4590</c:v>
                </c:pt>
                <c:pt idx="3">
                  <c:v>4612</c:v>
                </c:pt>
                <c:pt idx="4">
                  <c:v>4552</c:v>
                </c:pt>
                <c:pt idx="5">
                  <c:v>4831</c:v>
                </c:pt>
                <c:pt idx="6">
                  <c:v>4952</c:v>
                </c:pt>
                <c:pt idx="7">
                  <c:v>5362</c:v>
                </c:pt>
                <c:pt idx="8">
                  <c:v>6100</c:v>
                </c:pt>
                <c:pt idx="9">
                  <c:v>6006</c:v>
                </c:pt>
                <c:pt idx="10">
                  <c:v>6342</c:v>
                </c:pt>
                <c:pt idx="11">
                  <c:v>7037</c:v>
                </c:pt>
                <c:pt idx="12">
                  <c:v>7566</c:v>
                </c:pt>
                <c:pt idx="13">
                  <c:v>7872</c:v>
                </c:pt>
                <c:pt idx="14">
                  <c:v>8292</c:v>
                </c:pt>
                <c:pt idx="15">
                  <c:v>8666</c:v>
                </c:pt>
                <c:pt idx="16">
                  <c:v>8846</c:v>
                </c:pt>
                <c:pt idx="17">
                  <c:v>9023</c:v>
                </c:pt>
                <c:pt idx="18">
                  <c:v>9293</c:v>
                </c:pt>
                <c:pt idx="19">
                  <c:v>9425</c:v>
                </c:pt>
                <c:pt idx="20">
                  <c:v>9189</c:v>
                </c:pt>
              </c:numCache>
            </c:numRef>
          </c:val>
          <c:smooth val="0"/>
          <c:extLst>
            <c:ext xmlns:c16="http://schemas.microsoft.com/office/drawing/2014/chart" uri="{C3380CC4-5D6E-409C-BE32-E72D297353CC}">
              <c16:uniqueId val="{00000002-C500-524D-B0E7-3BDC3689F79A}"/>
            </c:ext>
          </c:extLst>
        </c:ser>
        <c:dLbls>
          <c:showLegendKey val="0"/>
          <c:showVal val="0"/>
          <c:showCatName val="0"/>
          <c:showSerName val="0"/>
          <c:showPercent val="0"/>
          <c:showBubbleSize val="0"/>
        </c:dLbls>
        <c:marker val="1"/>
        <c:smooth val="0"/>
        <c:axId val="1091059295"/>
        <c:axId val="1091057887"/>
      </c:lineChart>
      <c:catAx>
        <c:axId val="105387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51044159"/>
        <c:crosses val="autoZero"/>
        <c:auto val="1"/>
        <c:lblAlgn val="ctr"/>
        <c:lblOffset val="100"/>
        <c:noMultiLvlLbl val="0"/>
      </c:catAx>
      <c:valAx>
        <c:axId val="1051044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53874223"/>
        <c:crosses val="autoZero"/>
        <c:crossBetween val="between"/>
      </c:valAx>
      <c:valAx>
        <c:axId val="109105788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91059295"/>
        <c:crosses val="max"/>
        <c:crossBetween val="between"/>
      </c:valAx>
      <c:catAx>
        <c:axId val="1091059295"/>
        <c:scaling>
          <c:orientation val="minMax"/>
        </c:scaling>
        <c:delete val="1"/>
        <c:axPos val="b"/>
        <c:numFmt formatCode="General" sourceLinked="1"/>
        <c:majorTickMark val="out"/>
        <c:minorTickMark val="none"/>
        <c:tickLblPos val="nextTo"/>
        <c:crossAx val="109105788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dirty="0"/>
              <a:t>Median Monthly</a:t>
            </a:r>
            <a:r>
              <a:rPr lang="en-US" sz="1800" b="1" baseline="0" dirty="0"/>
              <a:t> Household Income Vs HDB PI Vs PPI % Change on a Yearly Basis</a:t>
            </a:r>
            <a:endParaRPr lang="en-US" sz="1800" b="1"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0018849228860802"/>
          <c:y val="6.066361731308785E-2"/>
          <c:w val="0.86215359002454794"/>
          <c:h val="0.66947332511817981"/>
        </c:manualLayout>
      </c:layout>
      <c:lineChart>
        <c:grouping val="stacked"/>
        <c:varyColors val="0"/>
        <c:ser>
          <c:idx val="0"/>
          <c:order val="0"/>
          <c:tx>
            <c:v>Median Income</c:v>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Change Analysis'!$G$2:$G$22</c:f>
              <c:strCach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Cache>
            </c:strRef>
          </c:cat>
          <c:val>
            <c:numRef>
              <c:f>'% Change Analysis'!$L$2:$L$22</c:f>
              <c:numCache>
                <c:formatCode>0%</c:formatCode>
                <c:ptCount val="21"/>
                <c:pt idx="0">
                  <c:v>0</c:v>
                </c:pt>
                <c:pt idx="1">
                  <c:v>7.2305593451568895E-2</c:v>
                </c:pt>
                <c:pt idx="2">
                  <c:v>-2.6717557251908396E-2</c:v>
                </c:pt>
                <c:pt idx="3">
                  <c:v>4.7930283224400872E-3</c:v>
                </c:pt>
                <c:pt idx="4">
                  <c:v>-1.3009540329575022E-2</c:v>
                </c:pt>
                <c:pt idx="5">
                  <c:v>6.1291739894551847E-2</c:v>
                </c:pt>
                <c:pt idx="6">
                  <c:v>2.504657420823846E-2</c:v>
                </c:pt>
                <c:pt idx="7">
                  <c:v>8.2794830371567041E-2</c:v>
                </c:pt>
                <c:pt idx="8">
                  <c:v>0.13763521074226034</c:v>
                </c:pt>
                <c:pt idx="9">
                  <c:v>-1.540983606557377E-2</c:v>
                </c:pt>
                <c:pt idx="10">
                  <c:v>5.5944055944055944E-2</c:v>
                </c:pt>
                <c:pt idx="11">
                  <c:v>0.10958688111005992</c:v>
                </c:pt>
                <c:pt idx="12">
                  <c:v>7.5174079863578228E-2</c:v>
                </c:pt>
                <c:pt idx="13">
                  <c:v>4.0444091990483745E-2</c:v>
                </c:pt>
                <c:pt idx="14">
                  <c:v>5.3353658536585365E-2</c:v>
                </c:pt>
                <c:pt idx="15">
                  <c:v>4.5103714423540761E-2</c:v>
                </c:pt>
                <c:pt idx="16">
                  <c:v>2.0770828525271175E-2</c:v>
                </c:pt>
                <c:pt idx="17">
                  <c:v>2.0009043635541488E-2</c:v>
                </c:pt>
                <c:pt idx="18">
                  <c:v>2.9923528759835973E-2</c:v>
                </c:pt>
                <c:pt idx="19">
                  <c:v>1.4204239750349726E-2</c:v>
                </c:pt>
                <c:pt idx="20">
                  <c:v>-2.5039787798408489E-2</c:v>
                </c:pt>
              </c:numCache>
            </c:numRef>
          </c:val>
          <c:smooth val="0"/>
          <c:extLst>
            <c:ext xmlns:c16="http://schemas.microsoft.com/office/drawing/2014/chart" uri="{C3380CC4-5D6E-409C-BE32-E72D297353CC}">
              <c16:uniqueId val="{00000000-AD19-F541-984E-7CB54D6D191D}"/>
            </c:ext>
          </c:extLst>
        </c:ser>
        <c:ser>
          <c:idx val="1"/>
          <c:order val="1"/>
          <c:tx>
            <c:v>HDB PI</c:v>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Change Analysis'!$G$2:$G$22</c:f>
              <c:strCach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Cache>
            </c:strRef>
          </c:cat>
          <c:val>
            <c:numRef>
              <c:f>'% Change Analysis'!$M$2:$M$22</c:f>
              <c:numCache>
                <c:formatCode>0%</c:formatCode>
                <c:ptCount val="21"/>
                <c:pt idx="0">
                  <c:v>0</c:v>
                </c:pt>
                <c:pt idx="1">
                  <c:v>-8.7859424920127799E-2</c:v>
                </c:pt>
                <c:pt idx="2">
                  <c:v>-2.5919439579684685E-2</c:v>
                </c:pt>
                <c:pt idx="3">
                  <c:v>4.8903272204242954E-2</c:v>
                </c:pt>
                <c:pt idx="4">
                  <c:v>4.5251971203291018E-2</c:v>
                </c:pt>
                <c:pt idx="5">
                  <c:v>-2.4598228927517219E-2</c:v>
                </c:pt>
                <c:pt idx="6">
                  <c:v>-1.3449899125755793E-3</c:v>
                </c:pt>
                <c:pt idx="7">
                  <c:v>9.4612794612794496E-2</c:v>
                </c:pt>
                <c:pt idx="8">
                  <c:v>0.19009535527530014</c:v>
                </c:pt>
                <c:pt idx="9">
                  <c:v>7.3662445076246932E-2</c:v>
                </c:pt>
                <c:pt idx="10">
                  <c:v>0.14203177660086663</c:v>
                </c:pt>
                <c:pt idx="11">
                  <c:v>0.11698988195615539</c:v>
                </c:pt>
                <c:pt idx="12">
                  <c:v>7.3032647669371217E-2</c:v>
                </c:pt>
                <c:pt idx="13">
                  <c:v>4.0977840309532512E-2</c:v>
                </c:pt>
                <c:pt idx="14">
                  <c:v>-5.2035816860956347E-2</c:v>
                </c:pt>
                <c:pt idx="15">
                  <c:v>-3.7604705043664269E-2</c:v>
                </c:pt>
                <c:pt idx="16">
                  <c:v>-2.4074074074075338E-3</c:v>
                </c:pt>
                <c:pt idx="17">
                  <c:v>-1.0581028401707691E-2</c:v>
                </c:pt>
                <c:pt idx="18">
                  <c:v>-1.2570356472795582E-2</c:v>
                </c:pt>
                <c:pt idx="19">
                  <c:v>-3.990119703590935E-3</c:v>
                </c:pt>
                <c:pt idx="20">
                  <c:v>2.1365890881342865E-2</c:v>
                </c:pt>
              </c:numCache>
            </c:numRef>
          </c:val>
          <c:smooth val="0"/>
          <c:extLst>
            <c:ext xmlns:c16="http://schemas.microsoft.com/office/drawing/2014/chart" uri="{C3380CC4-5D6E-409C-BE32-E72D297353CC}">
              <c16:uniqueId val="{00000001-AD19-F541-984E-7CB54D6D191D}"/>
            </c:ext>
          </c:extLst>
        </c:ser>
        <c:ser>
          <c:idx val="2"/>
          <c:order val="2"/>
          <c:tx>
            <c:v>PPI</c:v>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Change Analysis'!$G$2:$G$22</c:f>
              <c:strCach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Cache>
            </c:strRef>
          </c:cat>
          <c:val>
            <c:numRef>
              <c:f>'% Change Analysis'!$N$2:$N$22</c:f>
              <c:numCache>
                <c:formatCode>0%</c:formatCode>
                <c:ptCount val="21"/>
                <c:pt idx="0">
                  <c:v>0</c:v>
                </c:pt>
                <c:pt idx="1">
                  <c:v>-9.6549099213397771E-2</c:v>
                </c:pt>
                <c:pt idx="2">
                  <c:v>-6.3052942002527701E-2</c:v>
                </c:pt>
                <c:pt idx="3">
                  <c:v>-1.8135491606714661E-2</c:v>
                </c:pt>
                <c:pt idx="4">
                  <c:v>-3.9688597160739162E-3</c:v>
                </c:pt>
                <c:pt idx="5">
                  <c:v>2.574712643678154E-2</c:v>
                </c:pt>
                <c:pt idx="6">
                  <c:v>6.4096817570595946E-2</c:v>
                </c:pt>
                <c:pt idx="7">
                  <c:v>0.20991294580174147</c:v>
                </c:pt>
                <c:pt idx="8">
                  <c:v>0.11674596727399315</c:v>
                </c:pt>
                <c:pt idx="9">
                  <c:v>-0.11919359866985341</c:v>
                </c:pt>
                <c:pt idx="10">
                  <c:v>0.28515809344030218</c:v>
                </c:pt>
                <c:pt idx="11">
                  <c:v>0.12760488387037525</c:v>
                </c:pt>
                <c:pt idx="12">
                  <c:v>2.8820320768541963E-2</c:v>
                </c:pt>
                <c:pt idx="13">
                  <c:v>3.0782622457861727E-2</c:v>
                </c:pt>
                <c:pt idx="14">
                  <c:v>-3.0554276063258067E-2</c:v>
                </c:pt>
                <c:pt idx="15">
                  <c:v>-4.1178333861260512E-2</c:v>
                </c:pt>
                <c:pt idx="16">
                  <c:v>-3.9147670961348129E-2</c:v>
                </c:pt>
                <c:pt idx="17">
                  <c:v>-1.6933127041430136E-2</c:v>
                </c:pt>
                <c:pt idx="18">
                  <c:v>7.2921220599807518E-2</c:v>
                </c:pt>
                <c:pt idx="19">
                  <c:v>2.6077744275120204E-2</c:v>
                </c:pt>
                <c:pt idx="20">
                  <c:v>1.1516162338178065E-2</c:v>
                </c:pt>
              </c:numCache>
            </c:numRef>
          </c:val>
          <c:smooth val="0"/>
          <c:extLst>
            <c:ext xmlns:c16="http://schemas.microsoft.com/office/drawing/2014/chart" uri="{C3380CC4-5D6E-409C-BE32-E72D297353CC}">
              <c16:uniqueId val="{00000002-AD19-F541-984E-7CB54D6D191D}"/>
            </c:ext>
          </c:extLst>
        </c:ser>
        <c:dLbls>
          <c:dLblPos val="ctr"/>
          <c:showLegendKey val="0"/>
          <c:showVal val="1"/>
          <c:showCatName val="0"/>
          <c:showSerName val="0"/>
          <c:showPercent val="0"/>
          <c:showBubbleSize val="0"/>
        </c:dLbls>
        <c:marker val="1"/>
        <c:smooth val="0"/>
        <c:axId val="907688936"/>
        <c:axId val="907685000"/>
      </c:lineChart>
      <c:catAx>
        <c:axId val="9076889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07685000"/>
        <c:crosses val="autoZero"/>
        <c:auto val="1"/>
        <c:lblAlgn val="ctr"/>
        <c:lblOffset val="100"/>
        <c:noMultiLvlLbl val="0"/>
      </c:catAx>
      <c:valAx>
        <c:axId val="9076850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907688936"/>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400"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US" sz="2800"/>
              <a:t>Cumulative % Change to Year 2000</a:t>
            </a:r>
          </a:p>
        </c:rich>
      </c:tx>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0659408149831157"/>
          <c:y val="3.6307250939782924E-2"/>
          <c:w val="0.77842874253568384"/>
          <c:h val="0.79615696497995514"/>
        </c:manualLayout>
      </c:layout>
      <c:lineChart>
        <c:grouping val="standard"/>
        <c:varyColors val="0"/>
        <c:ser>
          <c:idx val="0"/>
          <c:order val="0"/>
          <c:tx>
            <c:strRef>
              <c:f>'% Change Analysis'!$C$94</c:f>
              <c:strCache>
                <c:ptCount val="1"/>
                <c:pt idx="0">
                  <c:v>Median Monthly Household Income</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Change Analysis'!$B$94:$B$115</c:f>
              <c:strCach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Cache>
              <c:extLst/>
            </c:strRef>
          </c:cat>
          <c:val>
            <c:numRef>
              <c:f>'% Change Analysis'!$C$94:$C$115</c:f>
              <c:numCache>
                <c:formatCode>0%</c:formatCode>
                <c:ptCount val="21"/>
                <c:pt idx="0" formatCode="General">
                  <c:v>0</c:v>
                </c:pt>
                <c:pt idx="1">
                  <c:v>7.2305593451568895E-2</c:v>
                </c:pt>
                <c:pt idx="2">
                  <c:v>4.3656207366984993E-2</c:v>
                </c:pt>
                <c:pt idx="3">
                  <c:v>4.8658481127785355E-2</c:v>
                </c:pt>
                <c:pt idx="4">
                  <c:v>3.5015916325602546E-2</c:v>
                </c:pt>
                <c:pt idx="5">
                  <c:v>9.8453842655752619E-2</c:v>
                </c:pt>
                <c:pt idx="6">
                  <c:v>0.1259663483401546</c:v>
                </c:pt>
                <c:pt idx="7">
                  <c:v>0.21919054115507047</c:v>
                </c:pt>
                <c:pt idx="8">
                  <c:v>0.38699408822191905</c:v>
                </c:pt>
                <c:pt idx="9">
                  <c:v>0.36562073669849932</c:v>
                </c:pt>
                <c:pt idx="10">
                  <c:v>0.44201909959072305</c:v>
                </c:pt>
                <c:pt idx="11">
                  <c:v>0.60004547521600726</c:v>
                </c:pt>
                <c:pt idx="12">
                  <c:v>0.72032742155525242</c:v>
                </c:pt>
                <c:pt idx="13">
                  <c:v>0.78990450204638474</c:v>
                </c:pt>
                <c:pt idx="14">
                  <c:v>0.88540245566166442</c:v>
                </c:pt>
                <c:pt idx="15">
                  <c:v>0.97044110959527052</c:v>
                </c:pt>
                <c:pt idx="16">
                  <c:v>1.0113688040018189</c:v>
                </c:pt>
                <c:pt idx="17">
                  <c:v>1.0516143701682583</c:v>
                </c:pt>
                <c:pt idx="18">
                  <c:v>1.1130059117780808</c:v>
                </c:pt>
                <c:pt idx="19">
                  <c:v>1.1430195543428832</c:v>
                </c:pt>
                <c:pt idx="20">
                  <c:v>1.0893587994542975</c:v>
                </c:pt>
              </c:numCache>
              <c:extLst/>
            </c:numRef>
          </c:val>
          <c:smooth val="0"/>
          <c:extLst>
            <c:ext xmlns:c16="http://schemas.microsoft.com/office/drawing/2014/chart" uri="{C3380CC4-5D6E-409C-BE32-E72D297353CC}">
              <c16:uniqueId val="{00000000-518F-394E-B746-32BDD8F9BFA8}"/>
            </c:ext>
          </c:extLst>
        </c:ser>
        <c:ser>
          <c:idx val="1"/>
          <c:order val="1"/>
          <c:tx>
            <c:v>HDB PI</c:v>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Change Analysis'!$B$94:$B$115</c:f>
              <c:strCach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Cache>
              <c:extLst/>
            </c:strRef>
          </c:cat>
          <c:val>
            <c:numRef>
              <c:f>'% Change Analysis'!$D$94:$D$115</c:f>
              <c:numCache>
                <c:formatCode>0%</c:formatCode>
                <c:ptCount val="21"/>
                <c:pt idx="0" formatCode="General">
                  <c:v>0</c:v>
                </c:pt>
                <c:pt idx="1">
                  <c:v>-8.7859424920127799E-2</c:v>
                </c:pt>
                <c:pt idx="2">
                  <c:v>-0.11150159744408938</c:v>
                </c:pt>
                <c:pt idx="3">
                  <c:v>-6.8051118210862654E-2</c:v>
                </c:pt>
                <c:pt idx="4">
                  <c:v>-2.5878594249201352E-2</c:v>
                </c:pt>
                <c:pt idx="5">
                  <c:v>-4.9840255591054386E-2</c:v>
                </c:pt>
                <c:pt idx="6">
                  <c:v>-5.1118210862619806E-2</c:v>
                </c:pt>
                <c:pt idx="7">
                  <c:v>3.8658146964856123E-2</c:v>
                </c:pt>
                <c:pt idx="8">
                  <c:v>0.23610223642172534</c:v>
                </c:pt>
                <c:pt idx="9">
                  <c:v>0.32715654952076673</c:v>
                </c:pt>
                <c:pt idx="10">
                  <c:v>0.51565495207667722</c:v>
                </c:pt>
                <c:pt idx="11">
                  <c:v>0.69297124600639004</c:v>
                </c:pt>
                <c:pt idx="12">
                  <c:v>0.81661341853035119</c:v>
                </c:pt>
                <c:pt idx="13">
                  <c:v>0.89105431309904182</c:v>
                </c:pt>
                <c:pt idx="14">
                  <c:v>0.79265175718849845</c:v>
                </c:pt>
                <c:pt idx="15">
                  <c:v>0.72523961661341851</c:v>
                </c:pt>
                <c:pt idx="16">
                  <c:v>0.72108626198083048</c:v>
                </c:pt>
                <c:pt idx="17">
                  <c:v>0.70287539936102239</c:v>
                </c:pt>
                <c:pt idx="18">
                  <c:v>0.68146964856230019</c:v>
                </c:pt>
                <c:pt idx="19">
                  <c:v>0.67476038338658162</c:v>
                </c:pt>
                <c:pt idx="20">
                  <c:v>0.71054313099041522</c:v>
                </c:pt>
              </c:numCache>
              <c:extLst/>
            </c:numRef>
          </c:val>
          <c:smooth val="0"/>
          <c:extLst>
            <c:ext xmlns:c16="http://schemas.microsoft.com/office/drawing/2014/chart" uri="{C3380CC4-5D6E-409C-BE32-E72D297353CC}">
              <c16:uniqueId val="{00000001-518F-394E-B746-32BDD8F9BFA8}"/>
            </c:ext>
          </c:extLst>
        </c:ser>
        <c:ser>
          <c:idx val="2"/>
          <c:order val="2"/>
          <c:tx>
            <c:strRef>
              <c:f>'% Change Analysis'!$E$94</c:f>
              <c:strCache>
                <c:ptCount val="1"/>
                <c:pt idx="0">
                  <c:v>Private Price Index (average)</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Change Analysis'!$B$94:$B$115</c:f>
              <c:strCach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strCache>
              <c:extLst/>
            </c:strRef>
          </c:cat>
          <c:val>
            <c:numRef>
              <c:f>'% Change Analysis'!$E$94:$E$115</c:f>
              <c:numCache>
                <c:formatCode>0%</c:formatCode>
                <c:ptCount val="21"/>
                <c:pt idx="0" formatCode="General">
                  <c:v>0</c:v>
                </c:pt>
                <c:pt idx="1">
                  <c:v>-9.6549099213397771E-2</c:v>
                </c:pt>
                <c:pt idx="2">
                  <c:v>-0.15351433646282681</c:v>
                </c:pt>
                <c:pt idx="3">
                  <c:v>-0.1688657701091095</c:v>
                </c:pt>
                <c:pt idx="4">
                  <c:v>-0.17216442527277356</c:v>
                </c:pt>
                <c:pt idx="5">
                  <c:v>-0.15085003806140596</c:v>
                </c:pt>
                <c:pt idx="6">
                  <c:v>-9.6422227860949408E-2</c:v>
                </c:pt>
                <c:pt idx="7">
                  <c:v>9.3250444049733414E-2</c:v>
                </c:pt>
                <c:pt idx="8">
                  <c:v>0.22088302461304207</c:v>
                </c:pt>
                <c:pt idx="9">
                  <c:v>7.5361583354478373E-2</c:v>
                </c:pt>
                <c:pt idx="10">
                  <c:v>0.38200964222278605</c:v>
                </c:pt>
                <c:pt idx="11">
                  <c:v>0.55836082212636351</c:v>
                </c:pt>
                <c:pt idx="12">
                  <c:v>0.603273280893174</c:v>
                </c:pt>
                <c:pt idx="13">
                  <c:v>0.65262623699568589</c:v>
                </c:pt>
                <c:pt idx="14">
                  <c:v>0.60213143872113639</c:v>
                </c:pt>
                <c:pt idx="15">
                  <c:v>0.53615833544785585</c:v>
                </c:pt>
                <c:pt idx="16">
                  <c:v>0.4760213143872109</c:v>
                </c:pt>
                <c:pt idx="17">
                  <c:v>0.45102765795483357</c:v>
                </c:pt>
                <c:pt idx="18">
                  <c:v>0.55683836589697999</c:v>
                </c:pt>
                <c:pt idx="19">
                  <c:v>0.59743719868053746</c:v>
                </c:pt>
                <c:pt idx="20">
                  <c:v>0.61583354478558694</c:v>
                </c:pt>
              </c:numCache>
              <c:extLst/>
            </c:numRef>
          </c:val>
          <c:smooth val="0"/>
          <c:extLst>
            <c:ext xmlns:c16="http://schemas.microsoft.com/office/drawing/2014/chart" uri="{C3380CC4-5D6E-409C-BE32-E72D297353CC}">
              <c16:uniqueId val="{00000002-518F-394E-B746-32BDD8F9BFA8}"/>
            </c:ext>
          </c:extLst>
        </c:ser>
        <c:dLbls>
          <c:dLblPos val="ctr"/>
          <c:showLegendKey val="0"/>
          <c:showVal val="1"/>
          <c:showCatName val="0"/>
          <c:showSerName val="0"/>
          <c:showPercent val="0"/>
          <c:showBubbleSize val="0"/>
        </c:dLbls>
        <c:marker val="1"/>
        <c:smooth val="0"/>
        <c:axId val="1065170335"/>
        <c:axId val="1921256815"/>
      </c:lineChart>
      <c:catAx>
        <c:axId val="106517033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21256815"/>
        <c:crosses val="autoZero"/>
        <c:auto val="1"/>
        <c:lblAlgn val="ctr"/>
        <c:lblOffset val="100"/>
        <c:noMultiLvlLbl val="0"/>
      </c:catAx>
      <c:valAx>
        <c:axId val="192125681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065170335"/>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200" b="0"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a:t>HDB Price Index (avg) Line Fit  Plot</a:t>
            </a:r>
          </a:p>
        </c:rich>
      </c:tx>
      <c:overlay val="0"/>
    </c:title>
    <c:autoTitleDeleted val="0"/>
    <c:plotArea>
      <c:layout/>
      <c:scatterChart>
        <c:scatterStyle val="lineMarker"/>
        <c:varyColors val="0"/>
        <c:ser>
          <c:idx val="0"/>
          <c:order val="0"/>
          <c:tx>
            <c:v>Private Price Index (avg)</c:v>
          </c:tx>
          <c:spPr>
            <a:ln w="19050">
              <a:noFill/>
            </a:ln>
          </c:spPr>
          <c:xVal>
            <c:numRef>
              <c:f>'IDEAL Pivot Sensing'!$T$2:$T$22</c:f>
              <c:numCache>
                <c:formatCode>General</c:formatCode>
                <c:ptCount val="21"/>
                <c:pt idx="0">
                  <c:v>78.25</c:v>
                </c:pt>
                <c:pt idx="1">
                  <c:v>71.375</c:v>
                </c:pt>
                <c:pt idx="2">
                  <c:v>69.525000000000006</c:v>
                </c:pt>
                <c:pt idx="3">
                  <c:v>72.924999999999997</c:v>
                </c:pt>
                <c:pt idx="4">
                  <c:v>76.224999999999994</c:v>
                </c:pt>
                <c:pt idx="5">
                  <c:v>74.349999999999994</c:v>
                </c:pt>
                <c:pt idx="6">
                  <c:v>74.25</c:v>
                </c:pt>
                <c:pt idx="7">
                  <c:v>81.274999999999991</c:v>
                </c:pt>
                <c:pt idx="8">
                  <c:v>96.725000000000009</c:v>
                </c:pt>
                <c:pt idx="9">
                  <c:v>103.85</c:v>
                </c:pt>
                <c:pt idx="10">
                  <c:v>118.6</c:v>
                </c:pt>
                <c:pt idx="11">
                  <c:v>132.47500000000002</c:v>
                </c:pt>
                <c:pt idx="12">
                  <c:v>142.14999999999998</c:v>
                </c:pt>
                <c:pt idx="13">
                  <c:v>147.97500000000002</c:v>
                </c:pt>
                <c:pt idx="14">
                  <c:v>140.27500000000001</c:v>
                </c:pt>
                <c:pt idx="15">
                  <c:v>135</c:v>
                </c:pt>
                <c:pt idx="16">
                  <c:v>134.67499999999998</c:v>
                </c:pt>
                <c:pt idx="17">
                  <c:v>133.25</c:v>
                </c:pt>
                <c:pt idx="18">
                  <c:v>131.57499999999999</c:v>
                </c:pt>
                <c:pt idx="19">
                  <c:v>131.05000000000001</c:v>
                </c:pt>
                <c:pt idx="20">
                  <c:v>133.85</c:v>
                </c:pt>
              </c:numCache>
            </c:numRef>
          </c:xVal>
          <c:yVal>
            <c:numRef>
              <c:f>'IDEAL Pivot Sensing'!$U$2:$U$22</c:f>
              <c:numCache>
                <c:formatCode>General</c:formatCode>
                <c:ptCount val="21"/>
                <c:pt idx="0">
                  <c:v>98.52500000000002</c:v>
                </c:pt>
                <c:pt idx="1">
                  <c:v>89.012500000000003</c:v>
                </c:pt>
                <c:pt idx="2">
                  <c:v>83.4</c:v>
                </c:pt>
                <c:pt idx="3">
                  <c:v>81.887500000000003</c:v>
                </c:pt>
                <c:pt idx="4">
                  <c:v>81.5625</c:v>
                </c:pt>
                <c:pt idx="5">
                  <c:v>83.662499999999994</c:v>
                </c:pt>
                <c:pt idx="6">
                  <c:v>89.024999999999977</c:v>
                </c:pt>
                <c:pt idx="7">
                  <c:v>107.71250000000001</c:v>
                </c:pt>
                <c:pt idx="8">
                  <c:v>120.28749999999999</c:v>
                </c:pt>
                <c:pt idx="9">
                  <c:v>105.95</c:v>
                </c:pt>
                <c:pt idx="10">
                  <c:v>136.16250000000002</c:v>
                </c:pt>
                <c:pt idx="11">
                  <c:v>153.53749999999999</c:v>
                </c:pt>
                <c:pt idx="12">
                  <c:v>157.96250000000001</c:v>
                </c:pt>
                <c:pt idx="13">
                  <c:v>162.82499999999999</c:v>
                </c:pt>
                <c:pt idx="14">
                  <c:v>157.85</c:v>
                </c:pt>
                <c:pt idx="15">
                  <c:v>151.35000000000002</c:v>
                </c:pt>
                <c:pt idx="16">
                  <c:v>145.42499999999998</c:v>
                </c:pt>
                <c:pt idx="17">
                  <c:v>142.96250000000001</c:v>
                </c:pt>
                <c:pt idx="18">
                  <c:v>153.38749999999999</c:v>
                </c:pt>
                <c:pt idx="19">
                  <c:v>157.38749999999999</c:v>
                </c:pt>
                <c:pt idx="20">
                  <c:v>161.23750000000001</c:v>
                </c:pt>
              </c:numCache>
            </c:numRef>
          </c:yVal>
          <c:smooth val="0"/>
          <c:extLst>
            <c:ext xmlns:c16="http://schemas.microsoft.com/office/drawing/2014/chart" uri="{C3380CC4-5D6E-409C-BE32-E72D297353CC}">
              <c16:uniqueId val="{00000000-C50E-F34E-AF14-F27C2549E1A9}"/>
            </c:ext>
          </c:extLst>
        </c:ser>
        <c:ser>
          <c:idx val="1"/>
          <c:order val="1"/>
          <c:tx>
            <c:v>Predicted Private Price Index (avg)</c:v>
          </c:tx>
          <c:spPr>
            <a:ln w="19050">
              <a:noFill/>
            </a:ln>
          </c:spPr>
          <c:xVal>
            <c:numRef>
              <c:f>'IDEAL Pivot Sensing'!$T$2:$T$22</c:f>
              <c:numCache>
                <c:formatCode>General</c:formatCode>
                <c:ptCount val="21"/>
                <c:pt idx="0">
                  <c:v>78.25</c:v>
                </c:pt>
                <c:pt idx="1">
                  <c:v>71.375</c:v>
                </c:pt>
                <c:pt idx="2">
                  <c:v>69.525000000000006</c:v>
                </c:pt>
                <c:pt idx="3">
                  <c:v>72.924999999999997</c:v>
                </c:pt>
                <c:pt idx="4">
                  <c:v>76.224999999999994</c:v>
                </c:pt>
                <c:pt idx="5">
                  <c:v>74.349999999999994</c:v>
                </c:pt>
                <c:pt idx="6">
                  <c:v>74.25</c:v>
                </c:pt>
                <c:pt idx="7">
                  <c:v>81.274999999999991</c:v>
                </c:pt>
                <c:pt idx="8">
                  <c:v>96.725000000000009</c:v>
                </c:pt>
                <c:pt idx="9">
                  <c:v>103.85</c:v>
                </c:pt>
                <c:pt idx="10">
                  <c:v>118.6</c:v>
                </c:pt>
                <c:pt idx="11">
                  <c:v>132.47500000000002</c:v>
                </c:pt>
                <c:pt idx="12">
                  <c:v>142.14999999999998</c:v>
                </c:pt>
                <c:pt idx="13">
                  <c:v>147.97500000000002</c:v>
                </c:pt>
                <c:pt idx="14">
                  <c:v>140.27500000000001</c:v>
                </c:pt>
                <c:pt idx="15">
                  <c:v>135</c:v>
                </c:pt>
                <c:pt idx="16">
                  <c:v>134.67499999999998</c:v>
                </c:pt>
                <c:pt idx="17">
                  <c:v>133.25</c:v>
                </c:pt>
                <c:pt idx="18">
                  <c:v>131.57499999999999</c:v>
                </c:pt>
                <c:pt idx="19">
                  <c:v>131.05000000000001</c:v>
                </c:pt>
                <c:pt idx="20">
                  <c:v>133.85</c:v>
                </c:pt>
              </c:numCache>
            </c:numRef>
          </c:xVal>
          <c:yVal>
            <c:numRef>
              <c:f>'Linear correl (HDB,Private)'!$B$25:$B$45</c:f>
              <c:numCache>
                <c:formatCode>General</c:formatCode>
                <c:ptCount val="21"/>
                <c:pt idx="0">
                  <c:v>92.84781323990083</c:v>
                </c:pt>
                <c:pt idx="1">
                  <c:v>85.595414259756552</c:v>
                </c:pt>
                <c:pt idx="2">
                  <c:v>83.643859625099552</c:v>
                </c:pt>
                <c:pt idx="3">
                  <c:v>87.23050057527999</c:v>
                </c:pt>
                <c:pt idx="4">
                  <c:v>90.711652085749236</c:v>
                </c:pt>
                <c:pt idx="5">
                  <c:v>88.733725091164445</c:v>
                </c:pt>
                <c:pt idx="6">
                  <c:v>88.628235651453252</c:v>
                </c:pt>
                <c:pt idx="7">
                  <c:v>96.038868791164305</c:v>
                </c:pt>
                <c:pt idx="8">
                  <c:v>112.33698722654312</c:v>
                </c:pt>
                <c:pt idx="9">
                  <c:v>119.85310980596535</c:v>
                </c:pt>
                <c:pt idx="10">
                  <c:v>135.41280216336582</c:v>
                </c:pt>
                <c:pt idx="11">
                  <c:v>150.04946192329339</c:v>
                </c:pt>
                <c:pt idx="12">
                  <c:v>160.25556521535094</c:v>
                </c:pt>
                <c:pt idx="13">
                  <c:v>166.40032507852777</c:v>
                </c:pt>
                <c:pt idx="14">
                  <c:v>158.27763822076616</c:v>
                </c:pt>
                <c:pt idx="15">
                  <c:v>152.71307027600091</c:v>
                </c:pt>
                <c:pt idx="16">
                  <c:v>152.37022959693951</c:v>
                </c:pt>
                <c:pt idx="17">
                  <c:v>150.86700508105508</c:v>
                </c:pt>
                <c:pt idx="18">
                  <c:v>149.10005696589263</c:v>
                </c:pt>
                <c:pt idx="19">
                  <c:v>148.54623740740891</c:v>
                </c:pt>
                <c:pt idx="20">
                  <c:v>151.49994171932224</c:v>
                </c:pt>
              </c:numCache>
            </c:numRef>
          </c:yVal>
          <c:smooth val="0"/>
          <c:extLst>
            <c:ext xmlns:c16="http://schemas.microsoft.com/office/drawing/2014/chart" uri="{C3380CC4-5D6E-409C-BE32-E72D297353CC}">
              <c16:uniqueId val="{00000001-C50E-F34E-AF14-F27C2549E1A9}"/>
            </c:ext>
          </c:extLst>
        </c:ser>
        <c:dLbls>
          <c:showLegendKey val="0"/>
          <c:showVal val="0"/>
          <c:showCatName val="0"/>
          <c:showSerName val="0"/>
          <c:showPercent val="0"/>
          <c:showBubbleSize val="0"/>
        </c:dLbls>
        <c:axId val="956730223"/>
        <c:axId val="956731983"/>
      </c:scatterChart>
      <c:valAx>
        <c:axId val="956730223"/>
        <c:scaling>
          <c:orientation val="minMax"/>
        </c:scaling>
        <c:delete val="0"/>
        <c:axPos val="b"/>
        <c:title>
          <c:tx>
            <c:rich>
              <a:bodyPr/>
              <a:lstStyle/>
              <a:p>
                <a:pPr>
                  <a:defRPr/>
                </a:pPr>
                <a:r>
                  <a:rPr lang="en-GB"/>
                  <a:t>HDB Price Index (avg)</a:t>
                </a:r>
              </a:p>
            </c:rich>
          </c:tx>
          <c:overlay val="0"/>
        </c:title>
        <c:numFmt formatCode="General" sourceLinked="1"/>
        <c:majorTickMark val="out"/>
        <c:minorTickMark val="none"/>
        <c:tickLblPos val="nextTo"/>
        <c:crossAx val="956731983"/>
        <c:crosses val="autoZero"/>
        <c:crossBetween val="midCat"/>
      </c:valAx>
      <c:valAx>
        <c:axId val="956731983"/>
        <c:scaling>
          <c:orientation val="minMax"/>
        </c:scaling>
        <c:delete val="0"/>
        <c:axPos val="l"/>
        <c:title>
          <c:tx>
            <c:rich>
              <a:bodyPr/>
              <a:lstStyle/>
              <a:p>
                <a:pPr>
                  <a:defRPr/>
                </a:pPr>
                <a:r>
                  <a:rPr lang="en-GB"/>
                  <a:t>Private Price Index (avg)</a:t>
                </a:r>
              </a:p>
            </c:rich>
          </c:tx>
          <c:overlay val="0"/>
        </c:title>
        <c:numFmt formatCode="General" sourceLinked="1"/>
        <c:majorTickMark val="out"/>
        <c:minorTickMark val="none"/>
        <c:tickLblPos val="nextTo"/>
        <c:crossAx val="956730223"/>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E05481-DCD7-074F-A292-89D9001AA903}" type="doc">
      <dgm:prSet loTypeId="urn:microsoft.com/office/officeart/2005/8/layout/process1" loCatId="" qsTypeId="urn:microsoft.com/office/officeart/2005/8/quickstyle/simple1" qsCatId="simple" csTypeId="urn:microsoft.com/office/officeart/2005/8/colors/accent1_2" csCatId="accent1" phldr="1"/>
      <dgm:spPr/>
    </dgm:pt>
    <dgm:pt modelId="{A548B836-6C43-714B-A756-A38B9B016EEC}">
      <dgm:prSet phldrT="[Text]"/>
      <dgm:spPr/>
      <dgm:t>
        <a:bodyPr/>
        <a:lstStyle/>
        <a:p>
          <a:r>
            <a:rPr lang="en-GB" dirty="0"/>
            <a:t>Anecdotal</a:t>
          </a:r>
        </a:p>
      </dgm:t>
    </dgm:pt>
    <dgm:pt modelId="{ABB73319-0C2F-5943-B477-5F8A0E3D7E22}" type="parTrans" cxnId="{B3CCB5A7-1AED-CB49-89F3-9D55E6845E7A}">
      <dgm:prSet/>
      <dgm:spPr/>
      <dgm:t>
        <a:bodyPr/>
        <a:lstStyle/>
        <a:p>
          <a:endParaRPr lang="en-GB"/>
        </a:p>
      </dgm:t>
    </dgm:pt>
    <dgm:pt modelId="{55F548DD-4AAE-4E49-85B9-B985371020CE}" type="sibTrans" cxnId="{B3CCB5A7-1AED-CB49-89F3-9D55E6845E7A}">
      <dgm:prSet/>
      <dgm:spPr/>
      <dgm:t>
        <a:bodyPr/>
        <a:lstStyle/>
        <a:p>
          <a:endParaRPr lang="en-GB"/>
        </a:p>
      </dgm:t>
    </dgm:pt>
    <dgm:pt modelId="{A7A350EF-A353-CC47-8BA0-3921A637519D}">
      <dgm:prSet phldrT="[Text]"/>
      <dgm:spPr/>
      <dgm:t>
        <a:bodyPr/>
        <a:lstStyle/>
        <a:p>
          <a:r>
            <a:rPr lang="en-GB" dirty="0"/>
            <a:t>Empirical</a:t>
          </a:r>
        </a:p>
      </dgm:t>
    </dgm:pt>
    <dgm:pt modelId="{806567B5-8C4F-E94B-87D6-F197B757F2F8}" type="parTrans" cxnId="{BB473EEB-363D-0840-880A-650E99CDDA41}">
      <dgm:prSet/>
      <dgm:spPr/>
      <dgm:t>
        <a:bodyPr/>
        <a:lstStyle/>
        <a:p>
          <a:endParaRPr lang="en-GB"/>
        </a:p>
      </dgm:t>
    </dgm:pt>
    <dgm:pt modelId="{52CF38F9-D547-3143-BFE8-E46615131A05}" type="sibTrans" cxnId="{BB473EEB-363D-0840-880A-650E99CDDA41}">
      <dgm:prSet/>
      <dgm:spPr/>
      <dgm:t>
        <a:bodyPr/>
        <a:lstStyle/>
        <a:p>
          <a:endParaRPr lang="en-GB"/>
        </a:p>
      </dgm:t>
    </dgm:pt>
    <dgm:pt modelId="{251F59E3-52C2-F84F-8624-C68B4D703619}" type="pres">
      <dgm:prSet presAssocID="{97E05481-DCD7-074F-A292-89D9001AA903}" presName="Name0" presStyleCnt="0">
        <dgm:presLayoutVars>
          <dgm:dir/>
          <dgm:resizeHandles val="exact"/>
        </dgm:presLayoutVars>
      </dgm:prSet>
      <dgm:spPr/>
    </dgm:pt>
    <dgm:pt modelId="{3C6E7EDF-C914-0E41-92F3-7313E8776B5F}" type="pres">
      <dgm:prSet presAssocID="{A548B836-6C43-714B-A756-A38B9B016EEC}" presName="node" presStyleLbl="node1" presStyleIdx="0" presStyleCnt="2" custLinFactNeighborX="6745" custLinFactNeighborY="-20525">
        <dgm:presLayoutVars>
          <dgm:bulletEnabled val="1"/>
        </dgm:presLayoutVars>
      </dgm:prSet>
      <dgm:spPr/>
    </dgm:pt>
    <dgm:pt modelId="{D3770242-1A26-0642-9DEB-7FC8943A6965}" type="pres">
      <dgm:prSet presAssocID="{55F548DD-4AAE-4E49-85B9-B985371020CE}" presName="sibTrans" presStyleLbl="sibTrans2D1" presStyleIdx="0" presStyleCnt="1"/>
      <dgm:spPr/>
    </dgm:pt>
    <dgm:pt modelId="{F0F28550-7221-514C-AC16-D1691A8DB510}" type="pres">
      <dgm:prSet presAssocID="{55F548DD-4AAE-4E49-85B9-B985371020CE}" presName="connectorText" presStyleLbl="sibTrans2D1" presStyleIdx="0" presStyleCnt="1"/>
      <dgm:spPr/>
    </dgm:pt>
    <dgm:pt modelId="{94AD02AD-FA28-244B-8622-1B4F95563638}" type="pres">
      <dgm:prSet presAssocID="{A7A350EF-A353-CC47-8BA0-3921A637519D}" presName="node" presStyleLbl="node1" presStyleIdx="1" presStyleCnt="2" custLinFactNeighborX="-15060" custLinFactNeighborY="-68926">
        <dgm:presLayoutVars>
          <dgm:bulletEnabled val="1"/>
        </dgm:presLayoutVars>
      </dgm:prSet>
      <dgm:spPr/>
    </dgm:pt>
  </dgm:ptLst>
  <dgm:cxnLst>
    <dgm:cxn modelId="{D4E36820-2223-EA48-B7C5-4DDA95C28A60}" type="presOf" srcId="{55F548DD-4AAE-4E49-85B9-B985371020CE}" destId="{D3770242-1A26-0642-9DEB-7FC8943A6965}" srcOrd="0" destOrd="0" presId="urn:microsoft.com/office/officeart/2005/8/layout/process1"/>
    <dgm:cxn modelId="{ACDE0E38-01E3-8F4D-BA66-EE1364EE86D6}" type="presOf" srcId="{A7A350EF-A353-CC47-8BA0-3921A637519D}" destId="{94AD02AD-FA28-244B-8622-1B4F95563638}" srcOrd="0" destOrd="0" presId="urn:microsoft.com/office/officeart/2005/8/layout/process1"/>
    <dgm:cxn modelId="{B3CCB5A7-1AED-CB49-89F3-9D55E6845E7A}" srcId="{97E05481-DCD7-074F-A292-89D9001AA903}" destId="{A548B836-6C43-714B-A756-A38B9B016EEC}" srcOrd="0" destOrd="0" parTransId="{ABB73319-0C2F-5943-B477-5F8A0E3D7E22}" sibTransId="{55F548DD-4AAE-4E49-85B9-B985371020CE}"/>
    <dgm:cxn modelId="{8BBB7BB2-A498-2343-9B97-94E1E408B506}" type="presOf" srcId="{55F548DD-4AAE-4E49-85B9-B985371020CE}" destId="{F0F28550-7221-514C-AC16-D1691A8DB510}" srcOrd="1" destOrd="0" presId="urn:microsoft.com/office/officeart/2005/8/layout/process1"/>
    <dgm:cxn modelId="{A8E698E9-8BF5-A34A-933C-186DC6482FF4}" type="presOf" srcId="{97E05481-DCD7-074F-A292-89D9001AA903}" destId="{251F59E3-52C2-F84F-8624-C68B4D703619}" srcOrd="0" destOrd="0" presId="urn:microsoft.com/office/officeart/2005/8/layout/process1"/>
    <dgm:cxn modelId="{09930AEB-1738-3741-A2C8-93A20D885657}" type="presOf" srcId="{A548B836-6C43-714B-A756-A38B9B016EEC}" destId="{3C6E7EDF-C914-0E41-92F3-7313E8776B5F}" srcOrd="0" destOrd="0" presId="urn:microsoft.com/office/officeart/2005/8/layout/process1"/>
    <dgm:cxn modelId="{BB473EEB-363D-0840-880A-650E99CDDA41}" srcId="{97E05481-DCD7-074F-A292-89D9001AA903}" destId="{A7A350EF-A353-CC47-8BA0-3921A637519D}" srcOrd="1" destOrd="0" parTransId="{806567B5-8C4F-E94B-87D6-F197B757F2F8}" sibTransId="{52CF38F9-D547-3143-BFE8-E46615131A05}"/>
    <dgm:cxn modelId="{F49246E7-B5A2-6F49-BDC6-5B6FEC0715A0}" type="presParOf" srcId="{251F59E3-52C2-F84F-8624-C68B4D703619}" destId="{3C6E7EDF-C914-0E41-92F3-7313E8776B5F}" srcOrd="0" destOrd="0" presId="urn:microsoft.com/office/officeart/2005/8/layout/process1"/>
    <dgm:cxn modelId="{914A2B85-3ABC-1B4E-9C15-48A47EAF7E9B}" type="presParOf" srcId="{251F59E3-52C2-F84F-8624-C68B4D703619}" destId="{D3770242-1A26-0642-9DEB-7FC8943A6965}" srcOrd="1" destOrd="0" presId="urn:microsoft.com/office/officeart/2005/8/layout/process1"/>
    <dgm:cxn modelId="{DBA9E77A-5C0B-DD4F-8B64-25D186B29CA8}" type="presParOf" srcId="{D3770242-1A26-0642-9DEB-7FC8943A6965}" destId="{F0F28550-7221-514C-AC16-D1691A8DB510}" srcOrd="0" destOrd="0" presId="urn:microsoft.com/office/officeart/2005/8/layout/process1"/>
    <dgm:cxn modelId="{E71FB49F-B776-364F-9B09-2F1331976300}" type="presParOf" srcId="{251F59E3-52C2-F84F-8624-C68B4D703619}" destId="{94AD02AD-FA28-244B-8622-1B4F95563638}"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E7EDF-C914-0E41-92F3-7313E8776B5F}">
      <dsp:nvSpPr>
        <dsp:cNvPr id="0" name=""/>
        <dsp:cNvSpPr/>
      </dsp:nvSpPr>
      <dsp:spPr>
        <a:xfrm>
          <a:off x="66444" y="0"/>
          <a:ext cx="2420653" cy="14523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kern="1200" dirty="0"/>
            <a:t>Anecdotal</a:t>
          </a:r>
        </a:p>
      </dsp:txBody>
      <dsp:txXfrm>
        <a:off x="108983" y="42539"/>
        <a:ext cx="2335575" cy="1367313"/>
      </dsp:txXfrm>
    </dsp:sp>
    <dsp:sp modelId="{D3770242-1A26-0642-9DEB-7FC8943A6965}">
      <dsp:nvSpPr>
        <dsp:cNvPr id="0" name=""/>
        <dsp:cNvSpPr/>
      </dsp:nvSpPr>
      <dsp:spPr>
        <a:xfrm>
          <a:off x="2676380" y="426034"/>
          <a:ext cx="401279" cy="6003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2676380" y="546098"/>
        <a:ext cx="280895" cy="360194"/>
      </dsp:txXfrm>
    </dsp:sp>
    <dsp:sp modelId="{94AD02AD-FA28-244B-8622-1B4F95563638}">
      <dsp:nvSpPr>
        <dsp:cNvPr id="0" name=""/>
        <dsp:cNvSpPr/>
      </dsp:nvSpPr>
      <dsp:spPr>
        <a:xfrm>
          <a:off x="3244229" y="0"/>
          <a:ext cx="2420653" cy="14523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kern="1200" dirty="0"/>
            <a:t>Empirical</a:t>
          </a:r>
        </a:p>
      </dsp:txBody>
      <dsp:txXfrm>
        <a:off x="3286768" y="42539"/>
        <a:ext cx="2335575" cy="13673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0.49872</cdr:x>
      <cdr:y>0.93206</cdr:y>
    </cdr:from>
    <cdr:to>
      <cdr:x>0.71053</cdr:x>
      <cdr:y>0.99005</cdr:y>
    </cdr:to>
    <cdr:sp macro="" textlink="">
      <cdr:nvSpPr>
        <cdr:cNvPr id="2" name="TextBox 1">
          <a:extLst xmlns:a="http://schemas.openxmlformats.org/drawingml/2006/main">
            <a:ext uri="{FF2B5EF4-FFF2-40B4-BE49-F238E27FC236}">
              <a16:creationId xmlns:a16="http://schemas.microsoft.com/office/drawing/2014/main" id="{55C2C0DD-EC16-5843-8DCF-A9BE2FD5C61A}"/>
            </a:ext>
          </a:extLst>
        </cdr:cNvPr>
        <cdr:cNvSpPr txBox="1"/>
      </cdr:nvSpPr>
      <cdr:spPr>
        <a:xfrm xmlns:a="http://schemas.openxmlformats.org/drawingml/2006/main">
          <a:off x="5317172" y="5255700"/>
          <a:ext cx="2258264" cy="327012"/>
        </a:xfrm>
        <a:prstGeom xmlns:a="http://schemas.openxmlformats.org/drawingml/2006/main" prst="rect">
          <a:avLst/>
        </a:prstGeom>
        <a:solidFill xmlns:a="http://schemas.openxmlformats.org/drawingml/2006/main">
          <a:srgbClr val="FDFEFD"/>
        </a:solidFill>
      </cdr:spPr>
      <cdr:txBody>
        <a:bodyPr xmlns:a="http://schemas.openxmlformats.org/drawingml/2006/main" vertOverflow="clip" wrap="none" rtlCol="0"/>
        <a:lstStyle xmlns:a="http://schemas.openxmlformats.org/drawingml/2006/main"/>
        <a:p xmlns:a="http://schemas.openxmlformats.org/drawingml/2006/main">
          <a:r>
            <a:rPr lang="en-US" dirty="0"/>
            <a:t>Median Monthly Income</a:t>
          </a:r>
          <a:endParaRPr lang="en-US" sz="1100" dirty="0"/>
        </a:p>
      </cdr:txBody>
    </cdr:sp>
  </cdr:relSizeAnchor>
  <cdr:relSizeAnchor xmlns:cdr="http://schemas.openxmlformats.org/drawingml/2006/chartDrawing">
    <cdr:from>
      <cdr:x>0.36353</cdr:x>
      <cdr:y>0.47973</cdr:y>
    </cdr:from>
    <cdr:to>
      <cdr:x>0.51878</cdr:x>
      <cdr:y>0.52826</cdr:y>
    </cdr:to>
    <cdr:sp macro="" textlink="">
      <cdr:nvSpPr>
        <cdr:cNvPr id="3" name="TextBox 1">
          <a:extLst xmlns:a="http://schemas.openxmlformats.org/drawingml/2006/main">
            <a:ext uri="{FF2B5EF4-FFF2-40B4-BE49-F238E27FC236}">
              <a16:creationId xmlns:a16="http://schemas.microsoft.com/office/drawing/2014/main" id="{3A16634C-826C-47B1-BDE1-5DDBC7229FF4}"/>
            </a:ext>
          </a:extLst>
        </cdr:cNvPr>
        <cdr:cNvSpPr txBox="1"/>
      </cdr:nvSpPr>
      <cdr:spPr>
        <a:xfrm xmlns:a="http://schemas.openxmlformats.org/drawingml/2006/main">
          <a:off x="3875829" y="2705115"/>
          <a:ext cx="1655265" cy="27365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latin typeface="Arial" panose="020B0604020202020204" pitchFamily="34" charset="0"/>
              <a:cs typeface="Arial" panose="020B0604020202020204" pitchFamily="34" charset="0"/>
            </a:rPr>
            <a:t>2008 Global financial crisis</a:t>
          </a:r>
        </a:p>
      </cdr:txBody>
    </cdr:sp>
  </cdr:relSizeAnchor>
  <cdr:relSizeAnchor xmlns:cdr="http://schemas.openxmlformats.org/drawingml/2006/chartDrawing">
    <cdr:from>
      <cdr:x>0.09869</cdr:x>
      <cdr:y>0.5949</cdr:y>
    </cdr:from>
    <cdr:to>
      <cdr:x>0.23555</cdr:x>
      <cdr:y>0.71065</cdr:y>
    </cdr:to>
    <cdr:sp macro="" textlink="">
      <cdr:nvSpPr>
        <cdr:cNvPr id="4" name="TextBox 3">
          <a:extLst xmlns:a="http://schemas.openxmlformats.org/drawingml/2006/main">
            <a:ext uri="{FF2B5EF4-FFF2-40B4-BE49-F238E27FC236}">
              <a16:creationId xmlns:a16="http://schemas.microsoft.com/office/drawing/2014/main" id="{E25F6A65-EB4E-4932-B44F-7A6B12B50506}"/>
            </a:ext>
          </a:extLst>
        </cdr:cNvPr>
        <cdr:cNvSpPr txBox="1"/>
      </cdr:nvSpPr>
      <cdr:spPr>
        <a:xfrm xmlns:a="http://schemas.openxmlformats.org/drawingml/2006/main">
          <a:off x="1052251" y="3354521"/>
          <a:ext cx="1459146" cy="65271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latin typeface="Arial" panose="020B0604020202020204" pitchFamily="34" charset="0"/>
              <a:cs typeface="Arial" panose="020B0604020202020204" pitchFamily="34" charset="0"/>
            </a:rPr>
            <a:t>Dotcom Bust, </a:t>
          </a:r>
        </a:p>
        <a:p xmlns:a="http://schemas.openxmlformats.org/drawingml/2006/main">
          <a:r>
            <a:rPr lang="en-US" sz="1400" dirty="0">
              <a:latin typeface="Arial" panose="020B0604020202020204" pitchFamily="34" charset="0"/>
              <a:cs typeface="Arial" panose="020B0604020202020204" pitchFamily="34" charset="0"/>
            </a:rPr>
            <a:t>911 terrorist attack</a:t>
          </a:r>
        </a:p>
      </cdr:txBody>
    </cdr:sp>
  </cdr:relSizeAnchor>
</c:userShapes>
</file>

<file path=ppt/drawings/drawing2.xml><?xml version="1.0" encoding="utf-8"?>
<c:userShapes xmlns:c="http://schemas.openxmlformats.org/drawingml/2006/chart">
  <cdr:relSizeAnchor xmlns:cdr="http://schemas.openxmlformats.org/drawingml/2006/chartDrawing">
    <cdr:from>
      <cdr:x>0.31826</cdr:x>
      <cdr:y>0.35944</cdr:y>
    </cdr:from>
    <cdr:to>
      <cdr:x>0.40278</cdr:x>
      <cdr:y>0.5216</cdr:y>
    </cdr:to>
    <cdr:sp macro="" textlink="">
      <cdr:nvSpPr>
        <cdr:cNvPr id="2" name="TextBox 1">
          <a:extLst xmlns:a="http://schemas.openxmlformats.org/drawingml/2006/main">
            <a:ext uri="{FF2B5EF4-FFF2-40B4-BE49-F238E27FC236}">
              <a16:creationId xmlns:a16="http://schemas.microsoft.com/office/drawing/2014/main" id="{5BF92CA5-0DAF-46B9-B7B6-3D926B1A31DF}"/>
            </a:ext>
          </a:extLst>
        </cdr:cNvPr>
        <cdr:cNvSpPr txBox="1"/>
      </cdr:nvSpPr>
      <cdr:spPr>
        <a:xfrm xmlns:a="http://schemas.openxmlformats.org/drawingml/2006/main">
          <a:off x="3443401" y="202680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0.36958</cdr:x>
      <cdr:y>0.35841</cdr:y>
    </cdr:from>
    <cdr:to>
      <cdr:x>0.52257</cdr:x>
      <cdr:y>0.40694</cdr:y>
    </cdr:to>
    <cdr:sp macro="" textlink="">
      <cdr:nvSpPr>
        <cdr:cNvPr id="3" name="TextBox 2">
          <a:extLst xmlns:a="http://schemas.openxmlformats.org/drawingml/2006/main">
            <a:ext uri="{FF2B5EF4-FFF2-40B4-BE49-F238E27FC236}">
              <a16:creationId xmlns:a16="http://schemas.microsoft.com/office/drawing/2014/main" id="{FC0F9640-24F8-4A4C-BF61-D8756831BFFC}"/>
            </a:ext>
          </a:extLst>
        </cdr:cNvPr>
        <cdr:cNvSpPr txBox="1"/>
      </cdr:nvSpPr>
      <cdr:spPr>
        <a:xfrm xmlns:a="http://schemas.openxmlformats.org/drawingml/2006/main">
          <a:off x="3998565" y="2020988"/>
          <a:ext cx="1655265" cy="27365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t>2008 Global financial crisis</a:t>
          </a:r>
        </a:p>
      </cdr:txBody>
    </cdr:sp>
  </cdr:relSizeAnchor>
  <cdr:relSizeAnchor xmlns:cdr="http://schemas.openxmlformats.org/drawingml/2006/chartDrawing">
    <cdr:from>
      <cdr:x>0.58586</cdr:x>
      <cdr:y>0.44144</cdr:y>
    </cdr:from>
    <cdr:to>
      <cdr:x>0.88691</cdr:x>
      <cdr:y>0.49626</cdr:y>
    </cdr:to>
    <cdr:sp macro="" textlink="">
      <cdr:nvSpPr>
        <cdr:cNvPr id="4" name="TextBox 3">
          <a:extLst xmlns:a="http://schemas.openxmlformats.org/drawingml/2006/main">
            <a:ext uri="{FF2B5EF4-FFF2-40B4-BE49-F238E27FC236}">
              <a16:creationId xmlns:a16="http://schemas.microsoft.com/office/drawing/2014/main" id="{B253E822-62F6-42A2-B2BB-65827CE9C30B}"/>
            </a:ext>
          </a:extLst>
        </cdr:cNvPr>
        <cdr:cNvSpPr txBox="1"/>
      </cdr:nvSpPr>
      <cdr:spPr>
        <a:xfrm xmlns:a="http://schemas.openxmlformats.org/drawingml/2006/main">
          <a:off x="6338575" y="2489217"/>
          <a:ext cx="3257132" cy="30910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t>Cooling Measures implemented to control Housing Prices</a:t>
          </a:r>
        </a:p>
      </cdr:txBody>
    </cdr:sp>
  </cdr:relSizeAnchor>
  <cdr:relSizeAnchor xmlns:cdr="http://schemas.openxmlformats.org/drawingml/2006/chartDrawing">
    <cdr:from>
      <cdr:x>0.0562</cdr:x>
      <cdr:y>0.49984</cdr:y>
    </cdr:from>
    <cdr:to>
      <cdr:x>0.19106</cdr:x>
      <cdr:y>0.6156</cdr:y>
    </cdr:to>
    <cdr:sp macro="" textlink="">
      <cdr:nvSpPr>
        <cdr:cNvPr id="6" name="TextBox 1">
          <a:extLst xmlns:a="http://schemas.openxmlformats.org/drawingml/2006/main">
            <a:ext uri="{FF2B5EF4-FFF2-40B4-BE49-F238E27FC236}">
              <a16:creationId xmlns:a16="http://schemas.microsoft.com/office/drawing/2014/main" id="{9C933156-8CBE-4EA9-AB28-1F9EE06F6B96}"/>
            </a:ext>
          </a:extLst>
        </cdr:cNvPr>
        <cdr:cNvSpPr txBox="1"/>
      </cdr:nvSpPr>
      <cdr:spPr>
        <a:xfrm xmlns:a="http://schemas.openxmlformats.org/drawingml/2006/main">
          <a:off x="608012" y="2818507"/>
          <a:ext cx="1459146" cy="65271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latin typeface="Arial" panose="020B0604020202020204" pitchFamily="34" charset="0"/>
              <a:cs typeface="Arial" panose="020B0604020202020204" pitchFamily="34" charset="0"/>
            </a:rPr>
            <a:t>Dotcom Bust, </a:t>
          </a:r>
        </a:p>
        <a:p xmlns:a="http://schemas.openxmlformats.org/drawingml/2006/main">
          <a:r>
            <a:rPr lang="en-US" sz="1400" dirty="0">
              <a:latin typeface="Arial" panose="020B0604020202020204" pitchFamily="34" charset="0"/>
              <a:cs typeface="Arial" panose="020B0604020202020204" pitchFamily="34" charset="0"/>
            </a:rPr>
            <a:t>911 terrorist attack</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E2E9A-78FD-E148-BC83-781E557308C2}" type="datetimeFigureOut">
              <a:rPr lang="en-US" smtClean="0"/>
              <a:t>18-Mar-21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64329-6C45-1F46-A0F3-E6DF67DBACCE}" type="slidenum">
              <a:rPr lang="en-US" smtClean="0"/>
              <a:t>‹#›</a:t>
            </a:fld>
            <a:endParaRPr lang="en-US"/>
          </a:p>
        </p:txBody>
      </p:sp>
    </p:spTree>
    <p:extLst>
      <p:ext uri="{BB962C8B-B14F-4D97-AF65-F5344CB8AC3E}">
        <p14:creationId xmlns:p14="http://schemas.microsoft.com/office/powerpoint/2010/main" val="338479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will be presenting to you on our findings between Housing Price Index vs Household Median Income. This is brought to you by Wee </a:t>
            </a:r>
            <a:r>
              <a:rPr lang="en-US" dirty="0" err="1"/>
              <a:t>Kiam</a:t>
            </a:r>
            <a:r>
              <a:rPr lang="en-US" dirty="0"/>
              <a:t>, Sophia, Zu and myself, Dawn.</a:t>
            </a:r>
          </a:p>
        </p:txBody>
      </p:sp>
      <p:sp>
        <p:nvSpPr>
          <p:cNvPr id="4" name="Slide Number Placeholder 3"/>
          <p:cNvSpPr>
            <a:spLocks noGrp="1"/>
          </p:cNvSpPr>
          <p:nvPr>
            <p:ph type="sldNum" sz="quarter" idx="5"/>
          </p:nvPr>
        </p:nvSpPr>
        <p:spPr/>
        <p:txBody>
          <a:bodyPr/>
          <a:lstStyle/>
          <a:p>
            <a:fld id="{2B064329-6C45-1F46-A0F3-E6DF67DBACCE}" type="slidenum">
              <a:rPr lang="en-US" smtClean="0"/>
              <a:t>1</a:t>
            </a:fld>
            <a:endParaRPr lang="en-US"/>
          </a:p>
        </p:txBody>
      </p:sp>
    </p:spTree>
    <p:extLst>
      <p:ext uri="{BB962C8B-B14F-4D97-AF65-F5344CB8AC3E}">
        <p14:creationId xmlns:p14="http://schemas.microsoft.com/office/powerpoint/2010/main" val="3883947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chart, it shows the Cumulative % change of the Median Monthly Household income and both the Housing price indexes to Year 2000.</a:t>
            </a:r>
          </a:p>
          <a:p>
            <a:endParaRPr lang="en-US" dirty="0"/>
          </a:p>
          <a:p>
            <a:r>
              <a:rPr lang="en-US" dirty="0"/>
              <a:t>In general, housing prices in Singapore had increase over the last 20 years. </a:t>
            </a:r>
          </a:p>
          <a:p>
            <a:r>
              <a:rPr lang="en-US" dirty="0"/>
              <a:t>HDB Price index show an increase of 71%. At its peak, the cumulative % change show 89%. </a:t>
            </a:r>
          </a:p>
          <a:p>
            <a:r>
              <a:rPr lang="en-US" dirty="0"/>
              <a:t>Private Price Index increased by 62%. At its peak, the cumulative % change show ^5%</a:t>
            </a:r>
          </a:p>
          <a:p>
            <a:r>
              <a:rPr lang="en-US" dirty="0"/>
              <a:t>Median Monthly Household income had increased by 109%. </a:t>
            </a:r>
          </a:p>
          <a:p>
            <a:endParaRPr lang="en-US" dirty="0"/>
          </a:p>
          <a:p>
            <a:endParaRPr lang="en-US" dirty="0"/>
          </a:p>
        </p:txBody>
      </p:sp>
      <p:sp>
        <p:nvSpPr>
          <p:cNvPr id="4" name="Slide Number Placeholder 3"/>
          <p:cNvSpPr>
            <a:spLocks noGrp="1"/>
          </p:cNvSpPr>
          <p:nvPr>
            <p:ph type="sldNum" sz="quarter" idx="5"/>
          </p:nvPr>
        </p:nvSpPr>
        <p:spPr/>
        <p:txBody>
          <a:bodyPr/>
          <a:lstStyle/>
          <a:p>
            <a:fld id="{2B064329-6C45-1F46-A0F3-E6DF67DBACCE}" type="slidenum">
              <a:rPr lang="en-US" smtClean="0"/>
              <a:t>11</a:t>
            </a:fld>
            <a:endParaRPr lang="en-US"/>
          </a:p>
        </p:txBody>
      </p:sp>
    </p:spTree>
    <p:extLst>
      <p:ext uri="{BB962C8B-B14F-4D97-AF65-F5344CB8AC3E}">
        <p14:creationId xmlns:p14="http://schemas.microsoft.com/office/powerpoint/2010/main" val="3449242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064329-6C45-1F46-A0F3-E6DF67DBACCE}" type="slidenum">
              <a:rPr lang="en-US" smtClean="0"/>
              <a:t>14</a:t>
            </a:fld>
            <a:endParaRPr lang="en-US"/>
          </a:p>
        </p:txBody>
      </p:sp>
    </p:spTree>
    <p:extLst>
      <p:ext uri="{BB962C8B-B14F-4D97-AF65-F5344CB8AC3E}">
        <p14:creationId xmlns:p14="http://schemas.microsoft.com/office/powerpoint/2010/main" val="424557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P-value of Medium monthly household income is higher than 0.05, reject </a:t>
            </a:r>
          </a:p>
          <a:p>
            <a:r>
              <a:rPr lang="en-US" dirty="0"/>
              <a:t>However, the P-value of the HDB PI is lower than 0.05</a:t>
            </a:r>
          </a:p>
          <a:p>
            <a:endParaRPr lang="en-US" dirty="0"/>
          </a:p>
          <a:p>
            <a:r>
              <a:rPr lang="en-US" dirty="0"/>
              <a:t>VIF for both is higher than 5</a:t>
            </a:r>
          </a:p>
        </p:txBody>
      </p:sp>
      <p:sp>
        <p:nvSpPr>
          <p:cNvPr id="4" name="Slide Number Placeholder 3"/>
          <p:cNvSpPr>
            <a:spLocks noGrp="1"/>
          </p:cNvSpPr>
          <p:nvPr>
            <p:ph type="sldNum" sz="quarter" idx="5"/>
          </p:nvPr>
        </p:nvSpPr>
        <p:spPr/>
        <p:txBody>
          <a:bodyPr/>
          <a:lstStyle/>
          <a:p>
            <a:fld id="{2B064329-6C45-1F46-A0F3-E6DF67DBACCE}" type="slidenum">
              <a:rPr lang="en-US" smtClean="0"/>
              <a:t>15</a:t>
            </a:fld>
            <a:endParaRPr lang="en-US"/>
          </a:p>
        </p:txBody>
      </p:sp>
    </p:spTree>
    <p:extLst>
      <p:ext uri="{BB962C8B-B14F-4D97-AF65-F5344CB8AC3E}">
        <p14:creationId xmlns:p14="http://schemas.microsoft.com/office/powerpoint/2010/main" val="4176723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conclusions can be made for this like previous slide.</a:t>
            </a:r>
          </a:p>
        </p:txBody>
      </p:sp>
      <p:sp>
        <p:nvSpPr>
          <p:cNvPr id="4" name="Slide Number Placeholder 3"/>
          <p:cNvSpPr>
            <a:spLocks noGrp="1"/>
          </p:cNvSpPr>
          <p:nvPr>
            <p:ph type="sldNum" sz="quarter" idx="5"/>
          </p:nvPr>
        </p:nvSpPr>
        <p:spPr/>
        <p:txBody>
          <a:bodyPr/>
          <a:lstStyle/>
          <a:p>
            <a:fld id="{2B064329-6C45-1F46-A0F3-E6DF67DBACCE}" type="slidenum">
              <a:rPr lang="en-US" smtClean="0"/>
              <a:t>16</a:t>
            </a:fld>
            <a:endParaRPr lang="en-US"/>
          </a:p>
        </p:txBody>
      </p:sp>
    </p:spTree>
    <p:extLst>
      <p:ext uri="{BB962C8B-B14F-4D97-AF65-F5344CB8AC3E}">
        <p14:creationId xmlns:p14="http://schemas.microsoft.com/office/powerpoint/2010/main" val="299243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switch over, we use the price index to predict the income.</a:t>
            </a:r>
          </a:p>
          <a:p>
            <a:endParaRPr lang="en-US" dirty="0"/>
          </a:p>
          <a:p>
            <a:r>
              <a:rPr lang="en-US" dirty="0"/>
              <a:t>As you can see the VIF is super high, with the value of 22 and both p-value is above 0.05</a:t>
            </a:r>
          </a:p>
        </p:txBody>
      </p:sp>
      <p:sp>
        <p:nvSpPr>
          <p:cNvPr id="4" name="Slide Number Placeholder 3"/>
          <p:cNvSpPr>
            <a:spLocks noGrp="1"/>
          </p:cNvSpPr>
          <p:nvPr>
            <p:ph type="sldNum" sz="quarter" idx="5"/>
          </p:nvPr>
        </p:nvSpPr>
        <p:spPr/>
        <p:txBody>
          <a:bodyPr/>
          <a:lstStyle/>
          <a:p>
            <a:fld id="{2B064329-6C45-1F46-A0F3-E6DF67DBACCE}" type="slidenum">
              <a:rPr lang="en-US" smtClean="0"/>
              <a:t>17</a:t>
            </a:fld>
            <a:endParaRPr lang="en-US"/>
          </a:p>
        </p:txBody>
      </p:sp>
    </p:spTree>
    <p:extLst>
      <p:ext uri="{BB962C8B-B14F-4D97-AF65-F5344CB8AC3E}">
        <p14:creationId xmlns:p14="http://schemas.microsoft.com/office/powerpoint/2010/main" val="558017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test for correlation between HDB PI and Private PI to check if they are dependent or independent variables</a:t>
            </a:r>
          </a:p>
        </p:txBody>
      </p:sp>
      <p:sp>
        <p:nvSpPr>
          <p:cNvPr id="4" name="Slide Number Placeholder 3"/>
          <p:cNvSpPr>
            <a:spLocks noGrp="1"/>
          </p:cNvSpPr>
          <p:nvPr>
            <p:ph type="sldNum" sz="quarter" idx="5"/>
          </p:nvPr>
        </p:nvSpPr>
        <p:spPr/>
        <p:txBody>
          <a:bodyPr/>
          <a:lstStyle/>
          <a:p>
            <a:fld id="{2B064329-6C45-1F46-A0F3-E6DF67DBACCE}" type="slidenum">
              <a:rPr lang="en-US" smtClean="0"/>
              <a:t>18</a:t>
            </a:fld>
            <a:endParaRPr lang="en-US"/>
          </a:p>
        </p:txBody>
      </p:sp>
    </p:spTree>
    <p:extLst>
      <p:ext uri="{BB962C8B-B14F-4D97-AF65-F5344CB8AC3E}">
        <p14:creationId xmlns:p14="http://schemas.microsoft.com/office/powerpoint/2010/main" val="405962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test for correlation between HDB PI and Private PI to check if they are dependent or independent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u can see the p-value for the price indexes is below 0.05</a:t>
            </a:r>
          </a:p>
          <a:p>
            <a:endParaRPr lang="en-US" dirty="0"/>
          </a:p>
        </p:txBody>
      </p:sp>
      <p:sp>
        <p:nvSpPr>
          <p:cNvPr id="4" name="Slide Number Placeholder 3"/>
          <p:cNvSpPr>
            <a:spLocks noGrp="1"/>
          </p:cNvSpPr>
          <p:nvPr>
            <p:ph type="sldNum" sz="quarter" idx="5"/>
          </p:nvPr>
        </p:nvSpPr>
        <p:spPr/>
        <p:txBody>
          <a:bodyPr/>
          <a:lstStyle/>
          <a:p>
            <a:fld id="{2B064329-6C45-1F46-A0F3-E6DF67DBACCE}" type="slidenum">
              <a:rPr lang="en-US" smtClean="0"/>
              <a:t>19</a:t>
            </a:fld>
            <a:endParaRPr lang="en-US"/>
          </a:p>
        </p:txBody>
      </p:sp>
    </p:spTree>
    <p:extLst>
      <p:ext uri="{BB962C8B-B14F-4D97-AF65-F5344CB8AC3E}">
        <p14:creationId xmlns:p14="http://schemas.microsoft.com/office/powerpoint/2010/main" val="2518388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correlation – hence we only need to use one of the PI to predict for median income</a:t>
            </a:r>
          </a:p>
        </p:txBody>
      </p:sp>
      <p:sp>
        <p:nvSpPr>
          <p:cNvPr id="4" name="Slide Number Placeholder 3"/>
          <p:cNvSpPr>
            <a:spLocks noGrp="1"/>
          </p:cNvSpPr>
          <p:nvPr>
            <p:ph type="sldNum" sz="quarter" idx="5"/>
          </p:nvPr>
        </p:nvSpPr>
        <p:spPr/>
        <p:txBody>
          <a:bodyPr/>
          <a:lstStyle/>
          <a:p>
            <a:fld id="{2B064329-6C45-1F46-A0F3-E6DF67DBACCE}" type="slidenum">
              <a:rPr lang="en-US" smtClean="0"/>
              <a:t>20</a:t>
            </a:fld>
            <a:endParaRPr lang="en-US"/>
          </a:p>
        </p:txBody>
      </p:sp>
    </p:spTree>
    <p:extLst>
      <p:ext uri="{BB962C8B-B14F-4D97-AF65-F5344CB8AC3E}">
        <p14:creationId xmlns:p14="http://schemas.microsoft.com/office/powerpoint/2010/main" val="347745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the Private PI to predict median income, </a:t>
            </a:r>
          </a:p>
          <a:p>
            <a:endParaRPr lang="en-US" dirty="0"/>
          </a:p>
          <a:p>
            <a:r>
              <a:rPr lang="en-US" dirty="0"/>
              <a:t>The p-value is also below 0.05</a:t>
            </a:r>
          </a:p>
          <a:p>
            <a:endParaRPr lang="en-US" dirty="0"/>
          </a:p>
          <a:p>
            <a:r>
              <a:rPr lang="en-US" dirty="0"/>
              <a:t>Hence we can conclude that we can use the indexes to predict median income.</a:t>
            </a:r>
          </a:p>
        </p:txBody>
      </p:sp>
      <p:sp>
        <p:nvSpPr>
          <p:cNvPr id="4" name="Slide Number Placeholder 3"/>
          <p:cNvSpPr>
            <a:spLocks noGrp="1"/>
          </p:cNvSpPr>
          <p:nvPr>
            <p:ph type="sldNum" sz="quarter" idx="5"/>
          </p:nvPr>
        </p:nvSpPr>
        <p:spPr/>
        <p:txBody>
          <a:bodyPr/>
          <a:lstStyle/>
          <a:p>
            <a:fld id="{2B064329-6C45-1F46-A0F3-E6DF67DBACCE}" type="slidenum">
              <a:rPr lang="en-US" smtClean="0"/>
              <a:t>21</a:t>
            </a:fld>
            <a:endParaRPr lang="en-US"/>
          </a:p>
        </p:txBody>
      </p:sp>
    </p:spTree>
    <p:extLst>
      <p:ext uri="{BB962C8B-B14F-4D97-AF65-F5344CB8AC3E}">
        <p14:creationId xmlns:p14="http://schemas.microsoft.com/office/powerpoint/2010/main" val="2473870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064329-6C45-1F46-A0F3-E6DF67DBACCE}" type="slidenum">
              <a:rPr lang="en-US" smtClean="0"/>
              <a:t>22</a:t>
            </a:fld>
            <a:endParaRPr lang="en-US"/>
          </a:p>
        </p:txBody>
      </p:sp>
    </p:spTree>
    <p:extLst>
      <p:ext uri="{BB962C8B-B14F-4D97-AF65-F5344CB8AC3E}">
        <p14:creationId xmlns:p14="http://schemas.microsoft.com/office/powerpoint/2010/main" val="117712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wanted to find out 2 things. Firstly… Secondly…</a:t>
            </a:r>
          </a:p>
          <a:p>
            <a:r>
              <a:rPr lang="en-US" dirty="0"/>
              <a:t>Anecdotal approach at first then to Empirical approach</a:t>
            </a:r>
          </a:p>
        </p:txBody>
      </p:sp>
      <p:sp>
        <p:nvSpPr>
          <p:cNvPr id="4" name="Slide Number Placeholder 3"/>
          <p:cNvSpPr>
            <a:spLocks noGrp="1"/>
          </p:cNvSpPr>
          <p:nvPr>
            <p:ph type="sldNum" sz="quarter" idx="5"/>
          </p:nvPr>
        </p:nvSpPr>
        <p:spPr/>
        <p:txBody>
          <a:bodyPr/>
          <a:lstStyle/>
          <a:p>
            <a:fld id="{2B064329-6C45-1F46-A0F3-E6DF67DBACCE}" type="slidenum">
              <a:rPr lang="en-US" smtClean="0"/>
              <a:t>2</a:t>
            </a:fld>
            <a:endParaRPr lang="en-US"/>
          </a:p>
        </p:txBody>
      </p:sp>
    </p:spTree>
    <p:extLst>
      <p:ext uri="{BB962C8B-B14F-4D97-AF65-F5344CB8AC3E}">
        <p14:creationId xmlns:p14="http://schemas.microsoft.com/office/powerpoint/2010/main" val="1522199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stakeholders, which is the government, we can say that the cooling measures are effective to a certain extent.</a:t>
            </a:r>
          </a:p>
        </p:txBody>
      </p:sp>
      <p:sp>
        <p:nvSpPr>
          <p:cNvPr id="4" name="Slide Number Placeholder 3"/>
          <p:cNvSpPr>
            <a:spLocks noGrp="1"/>
          </p:cNvSpPr>
          <p:nvPr>
            <p:ph type="sldNum" sz="quarter" idx="5"/>
          </p:nvPr>
        </p:nvSpPr>
        <p:spPr/>
        <p:txBody>
          <a:bodyPr/>
          <a:lstStyle/>
          <a:p>
            <a:fld id="{2B064329-6C45-1F46-A0F3-E6DF67DBACCE}" type="slidenum">
              <a:rPr lang="en-US" smtClean="0"/>
              <a:t>23</a:t>
            </a:fld>
            <a:endParaRPr lang="en-US"/>
          </a:p>
        </p:txBody>
      </p:sp>
    </p:spTree>
    <p:extLst>
      <p:ext uri="{BB962C8B-B14F-4D97-AF65-F5344CB8AC3E}">
        <p14:creationId xmlns:p14="http://schemas.microsoft.com/office/powerpoint/2010/main" val="2627235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Does median monthly household income increase proportionally with the housing pricing indexes?</a:t>
            </a:r>
          </a:p>
          <a:p>
            <a:r>
              <a:rPr lang="en-US" sz="1200" dirty="0"/>
              <a:t>Can we use the housing pricing indexes to predict the median monthly household income?</a:t>
            </a:r>
          </a:p>
          <a:p>
            <a:endParaRPr lang="en-US" dirty="0"/>
          </a:p>
        </p:txBody>
      </p:sp>
      <p:sp>
        <p:nvSpPr>
          <p:cNvPr id="4" name="Slide Number Placeholder 3"/>
          <p:cNvSpPr>
            <a:spLocks noGrp="1"/>
          </p:cNvSpPr>
          <p:nvPr>
            <p:ph type="sldNum" sz="quarter" idx="5"/>
          </p:nvPr>
        </p:nvSpPr>
        <p:spPr/>
        <p:txBody>
          <a:bodyPr/>
          <a:lstStyle/>
          <a:p>
            <a:fld id="{2B064329-6C45-1F46-A0F3-E6DF67DBACCE}" type="slidenum">
              <a:rPr lang="en-US" smtClean="0"/>
              <a:t>24</a:t>
            </a:fld>
            <a:endParaRPr lang="en-US"/>
          </a:p>
        </p:txBody>
      </p:sp>
    </p:spTree>
    <p:extLst>
      <p:ext uri="{BB962C8B-B14F-4D97-AF65-F5344CB8AC3E}">
        <p14:creationId xmlns:p14="http://schemas.microsoft.com/office/powerpoint/2010/main" val="395177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064329-6C45-1F46-A0F3-E6DF67DBACCE}" type="slidenum">
              <a:rPr lang="en-US" smtClean="0"/>
              <a:t>3</a:t>
            </a:fld>
            <a:endParaRPr lang="en-US"/>
          </a:p>
        </p:txBody>
      </p:sp>
    </p:spTree>
    <p:extLst>
      <p:ext uri="{BB962C8B-B14F-4D97-AF65-F5344CB8AC3E}">
        <p14:creationId xmlns:p14="http://schemas.microsoft.com/office/powerpoint/2010/main" val="92228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HDB Price index - Tracks the overall price movement of the public residential market. The index is based on quarterly average resale price by date of registration. The index till 3Q2014 was computed using stratification method, while that from 4Q2014 onwards is computed using the stratified hedonic regression method.</a:t>
            </a:r>
          </a:p>
          <a:p>
            <a:endParaRPr lang="en-US" dirty="0"/>
          </a:p>
          <a:p>
            <a:r>
              <a:rPr lang="en-US" dirty="0"/>
              <a:t>PPI - The current PPI is computed using the stratification method. Under this method, transacted properties are grouped into different categories based on property type, tenure, completion status, and region. The median prices for each category are then aggregated using 12-quarter moving average weights to derive the PPI.</a:t>
            </a:r>
          </a:p>
        </p:txBody>
      </p:sp>
      <p:sp>
        <p:nvSpPr>
          <p:cNvPr id="4" name="Slide Number Placeholder 3"/>
          <p:cNvSpPr>
            <a:spLocks noGrp="1"/>
          </p:cNvSpPr>
          <p:nvPr>
            <p:ph type="sldNum" sz="quarter" idx="5"/>
          </p:nvPr>
        </p:nvSpPr>
        <p:spPr/>
        <p:txBody>
          <a:bodyPr/>
          <a:lstStyle/>
          <a:p>
            <a:fld id="{2B064329-6C45-1F46-A0F3-E6DF67DBACCE}" type="slidenum">
              <a:rPr lang="en-US" smtClean="0"/>
              <a:t>4</a:t>
            </a:fld>
            <a:endParaRPr lang="en-US"/>
          </a:p>
        </p:txBody>
      </p:sp>
    </p:spTree>
    <p:extLst>
      <p:ext uri="{BB962C8B-B14F-4D97-AF65-F5344CB8AC3E}">
        <p14:creationId xmlns:p14="http://schemas.microsoft.com/office/powerpoint/2010/main" val="146447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median monthly income of Singapore had been progressing on a healthy path from </a:t>
            </a:r>
            <a:r>
              <a:rPr lang="en-US" dirty="0" err="1"/>
              <a:t>yr</a:t>
            </a:r>
            <a:r>
              <a:rPr lang="en-US" dirty="0"/>
              <a:t> 2000 to </a:t>
            </a:r>
            <a:r>
              <a:rPr lang="en-US" dirty="0" err="1"/>
              <a:t>yr</a:t>
            </a:r>
            <a:r>
              <a:rPr lang="en-US" dirty="0"/>
              <a:t> 2020.</a:t>
            </a:r>
          </a:p>
          <a:p>
            <a:r>
              <a:rPr lang="en-US" dirty="0"/>
              <a:t>It had increased from $4398 to $9189, an increase of about 110% for the past 20 years. </a:t>
            </a:r>
          </a:p>
          <a:p>
            <a:r>
              <a:rPr lang="en-US" dirty="0"/>
              <a:t>However there are certain years when we face a drop. (2001, 2008 and 2019)</a:t>
            </a:r>
          </a:p>
          <a:p>
            <a:endParaRPr lang="en-US" dirty="0"/>
          </a:p>
          <a:p>
            <a:r>
              <a:rPr lang="en-US" dirty="0"/>
              <a:t>https://www.straitstimes.com/singapore/jobs/lower-incomes-in-2020-with-employment-rate-in-singapore-at-6-year-low-due-to-covid-19</a:t>
            </a:r>
          </a:p>
          <a:p>
            <a:r>
              <a:rPr lang="en-US" dirty="0"/>
              <a:t>https://www.straitstimes.com/singapore/real-household-incomes-decline-for-the-first-time-in-more-than-10-years-but-impact</a:t>
            </a:r>
          </a:p>
        </p:txBody>
      </p:sp>
      <p:sp>
        <p:nvSpPr>
          <p:cNvPr id="4" name="Slide Number Placeholder 3"/>
          <p:cNvSpPr>
            <a:spLocks noGrp="1"/>
          </p:cNvSpPr>
          <p:nvPr>
            <p:ph type="sldNum" sz="quarter" idx="5"/>
          </p:nvPr>
        </p:nvSpPr>
        <p:spPr/>
        <p:txBody>
          <a:bodyPr/>
          <a:lstStyle/>
          <a:p>
            <a:fld id="{2B064329-6C45-1F46-A0F3-E6DF67DBACCE}" type="slidenum">
              <a:rPr lang="en-US" smtClean="0"/>
              <a:t>5</a:t>
            </a:fld>
            <a:endParaRPr lang="en-US"/>
          </a:p>
        </p:txBody>
      </p:sp>
    </p:spTree>
    <p:extLst>
      <p:ext uri="{BB962C8B-B14F-4D97-AF65-F5344CB8AC3E}">
        <p14:creationId xmlns:p14="http://schemas.microsoft.com/office/powerpoint/2010/main" val="2130937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factors can affect housing prices to fluctuate. </a:t>
            </a:r>
          </a:p>
          <a:p>
            <a:r>
              <a:rPr lang="en-US" dirty="0"/>
              <a:t>Both Macro and Micro events can cause the supply and demand for housing to change and thus resulting the prices to fluctuate. </a:t>
            </a:r>
          </a:p>
          <a:p>
            <a:endParaRPr lang="en-US" dirty="0"/>
          </a:p>
          <a:p>
            <a:endParaRPr lang="en-US" dirty="0"/>
          </a:p>
        </p:txBody>
      </p:sp>
      <p:sp>
        <p:nvSpPr>
          <p:cNvPr id="4" name="Slide Number Placeholder 3"/>
          <p:cNvSpPr>
            <a:spLocks noGrp="1"/>
          </p:cNvSpPr>
          <p:nvPr>
            <p:ph type="sldNum" sz="quarter" idx="5"/>
          </p:nvPr>
        </p:nvSpPr>
        <p:spPr/>
        <p:txBody>
          <a:bodyPr/>
          <a:lstStyle/>
          <a:p>
            <a:fld id="{2B064329-6C45-1F46-A0F3-E6DF67DBACCE}" type="slidenum">
              <a:rPr lang="en-US" smtClean="0"/>
              <a:t>6</a:t>
            </a:fld>
            <a:endParaRPr lang="en-US"/>
          </a:p>
        </p:txBody>
      </p:sp>
    </p:spTree>
    <p:extLst>
      <p:ext uri="{BB962C8B-B14F-4D97-AF65-F5344CB8AC3E}">
        <p14:creationId xmlns:p14="http://schemas.microsoft.com/office/powerpoint/2010/main" val="348210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events causing the housing prices to increase or decease. </a:t>
            </a:r>
          </a:p>
          <a:p>
            <a:r>
              <a:rPr lang="en-US" dirty="0"/>
              <a:t>Timeline</a:t>
            </a:r>
          </a:p>
          <a:p>
            <a:r>
              <a:rPr lang="en-US" dirty="0"/>
              <a:t>2001 Dotcom Bust, 911 terrorist attack, Singapore in recession</a:t>
            </a:r>
          </a:p>
          <a:p>
            <a:r>
              <a:rPr lang="en-US" dirty="0"/>
              <a:t>2003 SARS</a:t>
            </a:r>
          </a:p>
          <a:p>
            <a:r>
              <a:rPr lang="en-US" dirty="0"/>
              <a:t>2005 Announcement of 2 </a:t>
            </a:r>
            <a:r>
              <a:rPr lang="en-US" dirty="0" err="1"/>
              <a:t>Intregarted</a:t>
            </a:r>
            <a:r>
              <a:rPr lang="en-US" dirty="0"/>
              <a:t> Resort</a:t>
            </a:r>
          </a:p>
          <a:p>
            <a:r>
              <a:rPr lang="en-US" dirty="0"/>
              <a:t>2005 to 2007 </a:t>
            </a:r>
            <a:r>
              <a:rPr lang="en-US" dirty="0" err="1"/>
              <a:t>En</a:t>
            </a:r>
            <a:r>
              <a:rPr lang="en-US" dirty="0"/>
              <a:t> Bloc Wave</a:t>
            </a:r>
          </a:p>
          <a:p>
            <a:r>
              <a:rPr lang="en-US" dirty="0"/>
              <a:t>2008 Global financial crisis (Lehman Brothers collapse)</a:t>
            </a:r>
          </a:p>
          <a:p>
            <a:r>
              <a:rPr lang="en-US" dirty="0"/>
              <a:t>2008 to 2011 Three rounds of Quantitively Easing. Circulating of Hot money. Foreigners drove housing demand</a:t>
            </a:r>
          </a:p>
          <a:p>
            <a:r>
              <a:rPr lang="en-US" dirty="0"/>
              <a:t>2010 Opening of the two </a:t>
            </a:r>
            <a:r>
              <a:rPr lang="en-US" dirty="0" err="1"/>
              <a:t>Integated</a:t>
            </a:r>
            <a:r>
              <a:rPr lang="en-US" dirty="0"/>
              <a:t> Resorts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Sep 2009 to July 2018 – Cooling Measures like SSD, ABSD, LTV limit, Period of loans, TDSR implemented to control housing prices</a:t>
            </a:r>
          </a:p>
          <a:p>
            <a:r>
              <a:rPr lang="en-US" dirty="0"/>
              <a:t>2017 to 2018 </a:t>
            </a:r>
            <a:r>
              <a:rPr lang="en-US" dirty="0" err="1"/>
              <a:t>En</a:t>
            </a:r>
            <a:r>
              <a:rPr lang="en-US" dirty="0"/>
              <a:t> Bloc Wave</a:t>
            </a:r>
          </a:p>
          <a:p>
            <a:r>
              <a:rPr lang="en-US" dirty="0"/>
              <a:t>2020 Covid-19</a:t>
            </a:r>
          </a:p>
          <a:p>
            <a:endParaRPr lang="en-US" dirty="0"/>
          </a:p>
          <a:p>
            <a:r>
              <a:rPr lang="en-US" dirty="0"/>
              <a:t>https://www.finko.com.sg/articles/housing-loan/property-cooling-measures</a:t>
            </a:r>
          </a:p>
          <a:p>
            <a:r>
              <a:rPr lang="en-US" dirty="0"/>
              <a:t>https://www.srx.com.sg/cooling-measures</a:t>
            </a:r>
          </a:p>
          <a:p>
            <a:r>
              <a:rPr lang="en-US" dirty="0"/>
              <a:t>https://en.wikipedia.org/wiki/Quantitative_easing</a:t>
            </a:r>
          </a:p>
          <a:p>
            <a:r>
              <a:rPr lang="en-US" dirty="0"/>
              <a:t>https://en.wikipedia.org/wiki/Hot_money</a:t>
            </a:r>
          </a:p>
        </p:txBody>
      </p:sp>
      <p:sp>
        <p:nvSpPr>
          <p:cNvPr id="4" name="Slide Number Placeholder 3"/>
          <p:cNvSpPr>
            <a:spLocks noGrp="1"/>
          </p:cNvSpPr>
          <p:nvPr>
            <p:ph type="sldNum" sz="quarter" idx="5"/>
          </p:nvPr>
        </p:nvSpPr>
        <p:spPr/>
        <p:txBody>
          <a:bodyPr/>
          <a:lstStyle/>
          <a:p>
            <a:fld id="{2B064329-6C45-1F46-A0F3-E6DF67DBACCE}" type="slidenum">
              <a:rPr lang="en-US" smtClean="0"/>
              <a:t>7</a:t>
            </a:fld>
            <a:endParaRPr lang="en-US"/>
          </a:p>
        </p:txBody>
      </p:sp>
    </p:spTree>
    <p:extLst>
      <p:ext uri="{BB962C8B-B14F-4D97-AF65-F5344CB8AC3E}">
        <p14:creationId xmlns:p14="http://schemas.microsoft.com/office/powerpoint/2010/main" val="306053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chart shows the comparison of the Median Monthly Household income vs the Housing Price indexes. </a:t>
            </a:r>
          </a:p>
        </p:txBody>
      </p:sp>
      <p:sp>
        <p:nvSpPr>
          <p:cNvPr id="4" name="Slide Number Placeholder 3"/>
          <p:cNvSpPr>
            <a:spLocks noGrp="1"/>
          </p:cNvSpPr>
          <p:nvPr>
            <p:ph type="sldNum" sz="quarter" idx="5"/>
          </p:nvPr>
        </p:nvSpPr>
        <p:spPr/>
        <p:txBody>
          <a:bodyPr/>
          <a:lstStyle/>
          <a:p>
            <a:fld id="{2B064329-6C45-1F46-A0F3-E6DF67DBACCE}" type="slidenum">
              <a:rPr lang="en-US" smtClean="0"/>
              <a:t>9</a:t>
            </a:fld>
            <a:endParaRPr lang="en-US"/>
          </a:p>
        </p:txBody>
      </p:sp>
    </p:spTree>
    <p:extLst>
      <p:ext uri="{BB962C8B-B14F-4D97-AF65-F5344CB8AC3E}">
        <p14:creationId xmlns:p14="http://schemas.microsoft.com/office/powerpoint/2010/main" val="3644370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chart, it shows the % change of the Median Monthly Household income and both the Housing price indexes on a yearly basis. </a:t>
            </a:r>
          </a:p>
          <a:p>
            <a:r>
              <a:rPr lang="en-US" dirty="0"/>
              <a:t>The events causing the fluctuation is explained on Events affecting the Housing Price indexes slide. </a:t>
            </a:r>
          </a:p>
          <a:p>
            <a:endParaRPr lang="en-US" dirty="0"/>
          </a:p>
          <a:p>
            <a:r>
              <a:rPr lang="en-US" dirty="0"/>
              <a:t>2001 Dotcom Bust, 911 terrorist attack, Singapore in recession</a:t>
            </a:r>
          </a:p>
          <a:p>
            <a:r>
              <a:rPr lang="en-US" dirty="0"/>
              <a:t>2003 SARS</a:t>
            </a:r>
          </a:p>
          <a:p>
            <a:r>
              <a:rPr lang="en-US" dirty="0"/>
              <a:t>2005 Announcement of 2 </a:t>
            </a:r>
            <a:r>
              <a:rPr lang="en-US" dirty="0" err="1"/>
              <a:t>Intregarted</a:t>
            </a:r>
            <a:r>
              <a:rPr lang="en-US" dirty="0"/>
              <a:t> Resort</a:t>
            </a:r>
          </a:p>
          <a:p>
            <a:r>
              <a:rPr lang="en-US" dirty="0"/>
              <a:t>2005 to 2007 </a:t>
            </a:r>
            <a:r>
              <a:rPr lang="en-US" dirty="0" err="1"/>
              <a:t>En</a:t>
            </a:r>
            <a:r>
              <a:rPr lang="en-US" dirty="0"/>
              <a:t> Bloc Wave</a:t>
            </a:r>
          </a:p>
          <a:p>
            <a:r>
              <a:rPr lang="en-US" dirty="0"/>
              <a:t>2008 Global financial crisis (Lehman Brothers collapse)</a:t>
            </a:r>
          </a:p>
          <a:p>
            <a:r>
              <a:rPr lang="en-US" dirty="0"/>
              <a:t>2008 to 2011 Three rounds of Quantitively Easing. Circulating of Hot money. Foreigners drove housing demand</a:t>
            </a:r>
          </a:p>
          <a:p>
            <a:r>
              <a:rPr lang="en-US" dirty="0"/>
              <a:t>2010 Opening of the two </a:t>
            </a:r>
            <a:r>
              <a:rPr lang="en-US" dirty="0" err="1"/>
              <a:t>Integated</a:t>
            </a:r>
            <a:r>
              <a:rPr lang="en-US" dirty="0"/>
              <a:t> Resorts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Sep 2009 to July 2018 – Cooling Measures like SSD, ABSD, LTV limit, Period of loans, TDSR implemented to control housing prices</a:t>
            </a:r>
          </a:p>
          <a:p>
            <a:r>
              <a:rPr lang="en-US" dirty="0"/>
              <a:t>2017 to 2018 </a:t>
            </a:r>
            <a:r>
              <a:rPr lang="en-US" dirty="0" err="1"/>
              <a:t>En</a:t>
            </a:r>
            <a:r>
              <a:rPr lang="en-US" dirty="0"/>
              <a:t> Bloc Wave</a:t>
            </a:r>
          </a:p>
          <a:p>
            <a:r>
              <a:rPr lang="en-US" dirty="0"/>
              <a:t>2020 Covid-19</a:t>
            </a:r>
          </a:p>
          <a:p>
            <a:endParaRPr lang="en-US" dirty="0"/>
          </a:p>
          <a:p>
            <a:r>
              <a:rPr lang="en-US" dirty="0"/>
              <a:t>https://www.edgeprop.sg/market-watch/enbloc-market</a:t>
            </a:r>
          </a:p>
        </p:txBody>
      </p:sp>
      <p:sp>
        <p:nvSpPr>
          <p:cNvPr id="4" name="Slide Number Placeholder 3"/>
          <p:cNvSpPr>
            <a:spLocks noGrp="1"/>
          </p:cNvSpPr>
          <p:nvPr>
            <p:ph type="sldNum" sz="quarter" idx="5"/>
          </p:nvPr>
        </p:nvSpPr>
        <p:spPr/>
        <p:txBody>
          <a:bodyPr/>
          <a:lstStyle/>
          <a:p>
            <a:fld id="{2B064329-6C45-1F46-A0F3-E6DF67DBACCE}" type="slidenum">
              <a:rPr lang="en-US" smtClean="0"/>
              <a:t>10</a:t>
            </a:fld>
            <a:endParaRPr lang="en-US"/>
          </a:p>
        </p:txBody>
      </p:sp>
    </p:spTree>
    <p:extLst>
      <p:ext uri="{BB962C8B-B14F-4D97-AF65-F5344CB8AC3E}">
        <p14:creationId xmlns:p14="http://schemas.microsoft.com/office/powerpoint/2010/main" val="2853774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2345051-2045-45DA-935E-2E3CA1A69ADC}" type="datetimeFigureOut">
              <a:rPr lang="en-US" smtClean="0"/>
              <a:t>18-Mar-21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7CD31F4-64FA-4BA0-9498-67783267A8C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46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18-Mar-21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8452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790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260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592740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208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51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4014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963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4138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18-Mar-21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46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18-Mar-21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1209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18-Mar-21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56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18-Mar-21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547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18-Mar-21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4868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18-Mar-21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071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18-Mar-21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5950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345051-2045-45DA-935E-2E3CA1A69ADC}" type="datetimeFigureOut">
              <a:rPr lang="en-US" smtClean="0"/>
              <a:t>18-Mar-21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357836815"/>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sg/dataset/private-residential-property-price-index-by-type-of-proper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tablebuilder.singstat.gov.sg/publicfacing/createDataTable.action?refId=12307" TargetMode="External"/><Relationship Id="rId4" Type="http://schemas.openxmlformats.org/officeDocument/2006/relationships/hyperlink" Target="https://data.gov.sg/dataset/hdb-resale-price-inde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7182" name="Rectangle 87">
            <a:extLst>
              <a:ext uri="{FF2B5EF4-FFF2-40B4-BE49-F238E27FC236}">
                <a16:creationId xmlns:a16="http://schemas.microsoft.com/office/drawing/2014/main" id="{9B347087-DEE1-4F23-8486-A2690AA19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89">
            <a:extLst>
              <a:ext uri="{FF2B5EF4-FFF2-40B4-BE49-F238E27FC236}">
                <a16:creationId xmlns:a16="http://schemas.microsoft.com/office/drawing/2014/main" id="{44BB81AE-EE4A-4AA4-8941-104B6C94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7172" name="Picture 4" descr="Singapore's Marina Bay Sands casino, owned by US billionaire Sheldon  Adelson, faces money-laundering probe | South China Morning Post">
            <a:extLst>
              <a:ext uri="{FF2B5EF4-FFF2-40B4-BE49-F238E27FC236}">
                <a16:creationId xmlns:a16="http://schemas.microsoft.com/office/drawing/2014/main" id="{31CBBC4A-FA55-6D4A-80B8-2AFE6AD7ED12}"/>
              </a:ext>
            </a:extLst>
          </p:cNvPr>
          <p:cNvPicPr>
            <a:picLocks noChangeAspect="1" noChangeArrowheads="1"/>
          </p:cNvPicPr>
          <p:nvPr/>
        </p:nvPicPr>
        <p:blipFill rotWithShape="1">
          <a:blip r:embed="rId4">
            <a:alphaModFix amt="50000"/>
            <a:extLst>
              <a:ext uri="{28A0092B-C50C-407E-A947-70E740481C1C}">
                <a14:useLocalDpi xmlns:a14="http://schemas.microsoft.com/office/drawing/2010/main" val="0"/>
              </a:ext>
            </a:extLst>
          </a:blip>
          <a:srcRect t="10748" r="1" b="10750"/>
          <a:stretch/>
        </p:blipFill>
        <p:spPr bwMode="auto">
          <a:xfrm>
            <a:off x="486138" y="488137"/>
            <a:ext cx="11227442" cy="5883295"/>
          </a:xfrm>
          <a:prstGeom prst="rect">
            <a:avLst/>
          </a:prstGeom>
          <a:noFill/>
          <a:extLst>
            <a:ext uri="{909E8E84-426E-40DD-AFC4-6F175D3DCCD1}">
              <a14:hiddenFill xmlns:a14="http://schemas.microsoft.com/office/drawing/2010/main">
                <a:solidFill>
                  <a:srgbClr val="FFFFFF"/>
                </a:solidFill>
              </a14:hiddenFill>
            </a:ext>
          </a:extLst>
        </p:spPr>
      </p:pic>
      <p:cxnSp>
        <p:nvCxnSpPr>
          <p:cNvPr id="7184" name="Straight Connector 91">
            <a:extLst>
              <a:ext uri="{FF2B5EF4-FFF2-40B4-BE49-F238E27FC236}">
                <a16:creationId xmlns:a16="http://schemas.microsoft.com/office/drawing/2014/main" id="{4AA791FC-1AEF-4561-93B5-6B9E981BBB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21280" y="3594428"/>
            <a:ext cx="694944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AAA2202F-2A68-464D-8E53-CEBE9303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5B129734-DF6D-46B8-A0E0-4F178B3AD2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97" name="Rounded Rectangle 21">
              <a:extLst>
                <a:ext uri="{FF2B5EF4-FFF2-40B4-BE49-F238E27FC236}">
                  <a16:creationId xmlns:a16="http://schemas.microsoft.com/office/drawing/2014/main" id="{6A986578-4991-4E9B-94B7-056F6B09B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7185" name="Picture 97">
              <a:extLst>
                <a:ext uri="{FF2B5EF4-FFF2-40B4-BE49-F238E27FC236}">
                  <a16:creationId xmlns:a16="http://schemas.microsoft.com/office/drawing/2014/main" id="{257D0097-ACF2-46A6-804C-C5D55A188FE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99" name="Rounded Rectangle 27">
              <a:extLst>
                <a:ext uri="{FF2B5EF4-FFF2-40B4-BE49-F238E27FC236}">
                  <a16:creationId xmlns:a16="http://schemas.microsoft.com/office/drawing/2014/main" id="{A71DA5EB-109A-4C2F-A093-7E5F6490B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0" name="Picture 99">
              <a:extLst>
                <a:ext uri="{FF2B5EF4-FFF2-40B4-BE49-F238E27FC236}">
                  <a16:creationId xmlns:a16="http://schemas.microsoft.com/office/drawing/2014/main" id="{DA85B8CE-EB01-4DD0-8B39-D413503D77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2" name="Title 1">
            <a:extLst>
              <a:ext uri="{FF2B5EF4-FFF2-40B4-BE49-F238E27FC236}">
                <a16:creationId xmlns:a16="http://schemas.microsoft.com/office/drawing/2014/main" id="{2086A9F2-F2C7-3549-AB80-245D26898E3A}"/>
              </a:ext>
            </a:extLst>
          </p:cNvPr>
          <p:cNvSpPr>
            <a:spLocks noGrp="1"/>
          </p:cNvSpPr>
          <p:nvPr>
            <p:ph type="ctrTitle"/>
          </p:nvPr>
        </p:nvSpPr>
        <p:spPr>
          <a:xfrm>
            <a:off x="2224403" y="1113698"/>
            <a:ext cx="8229600" cy="2345264"/>
          </a:xfrm>
        </p:spPr>
        <p:txBody>
          <a:bodyPr>
            <a:normAutofit/>
          </a:bodyPr>
          <a:lstStyle/>
          <a:p>
            <a:pPr>
              <a:lnSpc>
                <a:spcPct val="90000"/>
              </a:lnSpc>
            </a:pPr>
            <a:r>
              <a:rPr lang="en-US" sz="5600">
                <a:solidFill>
                  <a:schemeClr val="bg1"/>
                </a:solidFill>
              </a:rPr>
              <a:t>Housing Price Index vs Household Median Income</a:t>
            </a:r>
          </a:p>
        </p:txBody>
      </p:sp>
      <p:sp>
        <p:nvSpPr>
          <p:cNvPr id="3" name="Subtitle 2">
            <a:extLst>
              <a:ext uri="{FF2B5EF4-FFF2-40B4-BE49-F238E27FC236}">
                <a16:creationId xmlns:a16="http://schemas.microsoft.com/office/drawing/2014/main" id="{565CDC50-BF07-024C-8E3D-6196583EF22D}"/>
              </a:ext>
            </a:extLst>
          </p:cNvPr>
          <p:cNvSpPr>
            <a:spLocks noGrp="1"/>
          </p:cNvSpPr>
          <p:nvPr>
            <p:ph type="subTitle" idx="1"/>
          </p:nvPr>
        </p:nvSpPr>
        <p:spPr>
          <a:xfrm>
            <a:off x="2453003" y="3729894"/>
            <a:ext cx="7772400" cy="1320802"/>
          </a:xfrm>
        </p:spPr>
        <p:txBody>
          <a:bodyPr>
            <a:normAutofit/>
          </a:bodyPr>
          <a:lstStyle/>
          <a:p>
            <a:r>
              <a:rPr lang="en-US" b="1" dirty="0">
                <a:solidFill>
                  <a:schemeClr val="bg1"/>
                </a:solidFill>
              </a:rPr>
              <a:t>By: Wee </a:t>
            </a:r>
            <a:r>
              <a:rPr lang="en-US" b="1" dirty="0" err="1">
                <a:solidFill>
                  <a:schemeClr val="bg1"/>
                </a:solidFill>
              </a:rPr>
              <a:t>Kiam</a:t>
            </a:r>
            <a:r>
              <a:rPr lang="en-US" b="1" dirty="0">
                <a:solidFill>
                  <a:schemeClr val="bg1"/>
                </a:solidFill>
              </a:rPr>
              <a:t>, Sophia, Zu and Dawn</a:t>
            </a:r>
          </a:p>
        </p:txBody>
      </p:sp>
    </p:spTree>
    <p:extLst>
      <p:ext uri="{BB962C8B-B14F-4D97-AF65-F5344CB8AC3E}">
        <p14:creationId xmlns:p14="http://schemas.microsoft.com/office/powerpoint/2010/main" val="219175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94FD-87F9-7743-93C6-2FDBAB62691F}"/>
              </a:ext>
            </a:extLst>
          </p:cNvPr>
          <p:cNvSpPr>
            <a:spLocks noGrp="1"/>
          </p:cNvSpPr>
          <p:nvPr>
            <p:ph type="title"/>
          </p:nvPr>
        </p:nvSpPr>
        <p:spPr/>
        <p:txBody>
          <a:bodyPr>
            <a:normAutofit/>
          </a:bodyPr>
          <a:lstStyle/>
          <a:p>
            <a:endParaRPr lang="en-US" dirty="0"/>
          </a:p>
        </p:txBody>
      </p:sp>
      <p:graphicFrame>
        <p:nvGraphicFramePr>
          <p:cNvPr id="4" name="Content Placeholder 3">
            <a:extLst>
              <a:ext uri="{FF2B5EF4-FFF2-40B4-BE49-F238E27FC236}">
                <a16:creationId xmlns:a16="http://schemas.microsoft.com/office/drawing/2014/main" id="{594516B7-C609-3541-B28B-56FFD3CBE7DD}"/>
              </a:ext>
            </a:extLst>
          </p:cNvPr>
          <p:cNvGraphicFramePr>
            <a:graphicFrameLocks noGrp="1"/>
          </p:cNvGraphicFramePr>
          <p:nvPr>
            <p:ph idx="1"/>
            <p:extLst>
              <p:ext uri="{D42A27DB-BD31-4B8C-83A1-F6EECF244321}">
                <p14:modId xmlns:p14="http://schemas.microsoft.com/office/powerpoint/2010/main" val="2802745928"/>
              </p:ext>
            </p:extLst>
          </p:nvPr>
        </p:nvGraphicFramePr>
        <p:xfrm>
          <a:off x="695739" y="626692"/>
          <a:ext cx="10800522" cy="56046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13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p:cTn id="7" dur="1000" fill="hold"/>
                                        <p:tgtEl>
                                          <p:spTgt spid="4">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chart seriesIdx="-3" categoryIdx="-3" bldStep="gridLegend"/>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chart seriesIdx="-3" categoryIdx="-3" bldStep="gridLegend"/>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chart seriesIdx="-3" categoryIdx="-3" bldStep="gridLegend"/>
                                            </p:graphicEl>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4">
                                            <p:graphicEl>
                                              <a:chart seriesIdx="0" categoryIdx="-4" bldStep="series"/>
                                            </p:graphicEl>
                                          </p:spTgt>
                                        </p:tgtEl>
                                        <p:attrNameLst>
                                          <p:attrName>style.visibility</p:attrName>
                                        </p:attrNameLst>
                                      </p:cBhvr>
                                      <p:to>
                                        <p:strVal val="visible"/>
                                      </p:to>
                                    </p:set>
                                    <p:anim calcmode="lin" valueType="num">
                                      <p:cBhvr>
                                        <p:cTn id="14" dur="1000" fill="hold"/>
                                        <p:tgtEl>
                                          <p:spTgt spid="4">
                                            <p:graphicEl>
                                              <a:chart seriesIdx="0" categoryIdx="-4" bldStep="series"/>
                                            </p:graphicEl>
                                          </p:spTgt>
                                        </p:tgtEl>
                                        <p:attrNameLst>
                                          <p:attrName>ppt_w</p:attrName>
                                        </p:attrNameLst>
                                      </p:cBhvr>
                                      <p:tavLst>
                                        <p:tav tm="0">
                                          <p:val>
                                            <p:fltVal val="0"/>
                                          </p:val>
                                        </p:tav>
                                        <p:tav tm="100000">
                                          <p:val>
                                            <p:strVal val="#ppt_w"/>
                                          </p:val>
                                        </p:tav>
                                      </p:tavLst>
                                    </p:anim>
                                    <p:anim calcmode="lin" valueType="num">
                                      <p:cBhvr>
                                        <p:cTn id="15" dur="1000" fill="hold"/>
                                        <p:tgtEl>
                                          <p:spTgt spid="4">
                                            <p:graphicEl>
                                              <a:chart seriesIdx="0" categoryIdx="-4" bldStep="series"/>
                                            </p:graphicEl>
                                          </p:spTgt>
                                        </p:tgtEl>
                                        <p:attrNameLst>
                                          <p:attrName>ppt_h</p:attrName>
                                        </p:attrNameLst>
                                      </p:cBhvr>
                                      <p:tavLst>
                                        <p:tav tm="0">
                                          <p:val>
                                            <p:fltVal val="0"/>
                                          </p:val>
                                        </p:tav>
                                        <p:tav tm="100000">
                                          <p:val>
                                            <p:strVal val="#ppt_h"/>
                                          </p:val>
                                        </p:tav>
                                      </p:tavLst>
                                    </p:anim>
                                    <p:anim calcmode="lin" valueType="num">
                                      <p:cBhvr>
                                        <p:cTn id="16" dur="1000" fill="hold"/>
                                        <p:tgtEl>
                                          <p:spTgt spid="4">
                                            <p:graphicEl>
                                              <a:chart seriesIdx="0" categoryIdx="-4" bldStep="series"/>
                                            </p:graphicEl>
                                          </p:spTgt>
                                        </p:tgtEl>
                                        <p:attrNameLst>
                                          <p:attrName>style.rotation</p:attrName>
                                        </p:attrNameLst>
                                      </p:cBhvr>
                                      <p:tavLst>
                                        <p:tav tm="0">
                                          <p:val>
                                            <p:fltVal val="90"/>
                                          </p:val>
                                        </p:tav>
                                        <p:tav tm="100000">
                                          <p:val>
                                            <p:fltVal val="0"/>
                                          </p:val>
                                        </p:tav>
                                      </p:tavLst>
                                    </p:anim>
                                    <p:animEffect transition="in" filter="fade">
                                      <p:cBhvr>
                                        <p:cTn id="17" dur="1000"/>
                                        <p:tgtEl>
                                          <p:spTgt spid="4">
                                            <p:graphicEl>
                                              <a:chart seriesIdx="0" categoryIdx="-4" bldStep="series"/>
                                            </p:graphic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4">
                                            <p:graphicEl>
                                              <a:chart seriesIdx="1" categoryIdx="-4" bldStep="series"/>
                                            </p:graphicEl>
                                          </p:spTgt>
                                        </p:tgtEl>
                                        <p:attrNameLst>
                                          <p:attrName>style.visibility</p:attrName>
                                        </p:attrNameLst>
                                      </p:cBhvr>
                                      <p:to>
                                        <p:strVal val="visible"/>
                                      </p:to>
                                    </p:set>
                                    <p:anim calcmode="lin" valueType="num">
                                      <p:cBhvr>
                                        <p:cTn id="21" dur="1000" fill="hold"/>
                                        <p:tgtEl>
                                          <p:spTgt spid="4">
                                            <p:graphicEl>
                                              <a:chart seriesIdx="1" categoryIdx="-4" bldStep="series"/>
                                            </p:graphicEl>
                                          </p:spTgt>
                                        </p:tgtEl>
                                        <p:attrNameLst>
                                          <p:attrName>ppt_w</p:attrName>
                                        </p:attrNameLst>
                                      </p:cBhvr>
                                      <p:tavLst>
                                        <p:tav tm="0">
                                          <p:val>
                                            <p:fltVal val="0"/>
                                          </p:val>
                                        </p:tav>
                                        <p:tav tm="100000">
                                          <p:val>
                                            <p:strVal val="#ppt_w"/>
                                          </p:val>
                                        </p:tav>
                                      </p:tavLst>
                                    </p:anim>
                                    <p:anim calcmode="lin" valueType="num">
                                      <p:cBhvr>
                                        <p:cTn id="22" dur="1000" fill="hold"/>
                                        <p:tgtEl>
                                          <p:spTgt spid="4">
                                            <p:graphicEl>
                                              <a:chart seriesIdx="1" categoryIdx="-4" bldStep="series"/>
                                            </p:graphicEl>
                                          </p:spTgt>
                                        </p:tgtEl>
                                        <p:attrNameLst>
                                          <p:attrName>ppt_h</p:attrName>
                                        </p:attrNameLst>
                                      </p:cBhvr>
                                      <p:tavLst>
                                        <p:tav tm="0">
                                          <p:val>
                                            <p:fltVal val="0"/>
                                          </p:val>
                                        </p:tav>
                                        <p:tav tm="100000">
                                          <p:val>
                                            <p:strVal val="#ppt_h"/>
                                          </p:val>
                                        </p:tav>
                                      </p:tavLst>
                                    </p:anim>
                                    <p:anim calcmode="lin" valueType="num">
                                      <p:cBhvr>
                                        <p:cTn id="23" dur="1000" fill="hold"/>
                                        <p:tgtEl>
                                          <p:spTgt spid="4">
                                            <p:graphicEl>
                                              <a:chart seriesIdx="1" categoryIdx="-4" bldStep="series"/>
                                            </p:graphicEl>
                                          </p:spTgt>
                                        </p:tgtEl>
                                        <p:attrNameLst>
                                          <p:attrName>style.rotation</p:attrName>
                                        </p:attrNameLst>
                                      </p:cBhvr>
                                      <p:tavLst>
                                        <p:tav tm="0">
                                          <p:val>
                                            <p:fltVal val="90"/>
                                          </p:val>
                                        </p:tav>
                                        <p:tav tm="100000">
                                          <p:val>
                                            <p:fltVal val="0"/>
                                          </p:val>
                                        </p:tav>
                                      </p:tavLst>
                                    </p:anim>
                                    <p:animEffect transition="in" filter="fade">
                                      <p:cBhvr>
                                        <p:cTn id="24" dur="1000"/>
                                        <p:tgtEl>
                                          <p:spTgt spid="4">
                                            <p:graphicEl>
                                              <a:chart seriesIdx="1" categoryIdx="-4" bldStep="series"/>
                                            </p:graphicEl>
                                          </p:spTgt>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4">
                                            <p:graphicEl>
                                              <a:chart seriesIdx="2" categoryIdx="-4" bldStep="series"/>
                                            </p:graphicEl>
                                          </p:spTgt>
                                        </p:tgtEl>
                                        <p:attrNameLst>
                                          <p:attrName>style.visibility</p:attrName>
                                        </p:attrNameLst>
                                      </p:cBhvr>
                                      <p:to>
                                        <p:strVal val="visible"/>
                                      </p:to>
                                    </p:set>
                                    <p:anim calcmode="lin" valueType="num">
                                      <p:cBhvr>
                                        <p:cTn id="28" dur="1000" fill="hold"/>
                                        <p:tgtEl>
                                          <p:spTgt spid="4">
                                            <p:graphicEl>
                                              <a:chart seriesIdx="2" categoryIdx="-4" bldStep="series"/>
                                            </p:graphicEl>
                                          </p:spTgt>
                                        </p:tgtEl>
                                        <p:attrNameLst>
                                          <p:attrName>ppt_w</p:attrName>
                                        </p:attrNameLst>
                                      </p:cBhvr>
                                      <p:tavLst>
                                        <p:tav tm="0">
                                          <p:val>
                                            <p:fltVal val="0"/>
                                          </p:val>
                                        </p:tav>
                                        <p:tav tm="100000">
                                          <p:val>
                                            <p:strVal val="#ppt_w"/>
                                          </p:val>
                                        </p:tav>
                                      </p:tavLst>
                                    </p:anim>
                                    <p:anim calcmode="lin" valueType="num">
                                      <p:cBhvr>
                                        <p:cTn id="29" dur="1000" fill="hold"/>
                                        <p:tgtEl>
                                          <p:spTgt spid="4">
                                            <p:graphicEl>
                                              <a:chart seriesIdx="2" categoryIdx="-4" bldStep="series"/>
                                            </p:graphicEl>
                                          </p:spTgt>
                                        </p:tgtEl>
                                        <p:attrNameLst>
                                          <p:attrName>ppt_h</p:attrName>
                                        </p:attrNameLst>
                                      </p:cBhvr>
                                      <p:tavLst>
                                        <p:tav tm="0">
                                          <p:val>
                                            <p:fltVal val="0"/>
                                          </p:val>
                                        </p:tav>
                                        <p:tav tm="100000">
                                          <p:val>
                                            <p:strVal val="#ppt_h"/>
                                          </p:val>
                                        </p:tav>
                                      </p:tavLst>
                                    </p:anim>
                                    <p:anim calcmode="lin" valueType="num">
                                      <p:cBhvr>
                                        <p:cTn id="30" dur="1000" fill="hold"/>
                                        <p:tgtEl>
                                          <p:spTgt spid="4">
                                            <p:graphicEl>
                                              <a:chart seriesIdx="2" categoryIdx="-4" bldStep="series"/>
                                            </p:graphicEl>
                                          </p:spTgt>
                                        </p:tgtEl>
                                        <p:attrNameLst>
                                          <p:attrName>style.rotation</p:attrName>
                                        </p:attrNameLst>
                                      </p:cBhvr>
                                      <p:tavLst>
                                        <p:tav tm="0">
                                          <p:val>
                                            <p:fltVal val="90"/>
                                          </p:val>
                                        </p:tav>
                                        <p:tav tm="100000">
                                          <p:val>
                                            <p:fltVal val="0"/>
                                          </p:val>
                                        </p:tav>
                                      </p:tavLst>
                                    </p:anim>
                                    <p:animEffect transition="in" filter="fade">
                                      <p:cBhvr>
                                        <p:cTn id="31" dur="1000"/>
                                        <p:tgtEl>
                                          <p:spTgt spid="4">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AE3A-A059-7B45-A220-7C0A73FD9FD4}"/>
              </a:ext>
            </a:extLst>
          </p:cNvPr>
          <p:cNvSpPr>
            <a:spLocks noGrp="1"/>
          </p:cNvSpPr>
          <p:nvPr>
            <p:ph type="title"/>
          </p:nvPr>
        </p:nvSpPr>
        <p:spPr>
          <a:xfrm>
            <a:off x="530087" y="414337"/>
            <a:ext cx="10823713" cy="1772271"/>
          </a:xfrm>
        </p:spPr>
        <p:txBody>
          <a:bodyPr/>
          <a:lstStyle/>
          <a:p>
            <a:endParaRPr lang="en-US" dirty="0"/>
          </a:p>
        </p:txBody>
      </p:sp>
      <p:graphicFrame>
        <p:nvGraphicFramePr>
          <p:cNvPr id="4" name="Content Placeholder 3">
            <a:extLst>
              <a:ext uri="{FF2B5EF4-FFF2-40B4-BE49-F238E27FC236}">
                <a16:creationId xmlns:a16="http://schemas.microsoft.com/office/drawing/2014/main" id="{640DD47E-480A-8D42-8E1D-F77ADFC210A0}"/>
              </a:ext>
            </a:extLst>
          </p:cNvPr>
          <p:cNvGraphicFramePr>
            <a:graphicFrameLocks noGrp="1"/>
          </p:cNvGraphicFramePr>
          <p:nvPr>
            <p:ph idx="1"/>
            <p:extLst>
              <p:ext uri="{D42A27DB-BD31-4B8C-83A1-F6EECF244321}">
                <p14:modId xmlns:p14="http://schemas.microsoft.com/office/powerpoint/2010/main" val="205708282"/>
              </p:ext>
            </p:extLst>
          </p:nvPr>
        </p:nvGraphicFramePr>
        <p:xfrm>
          <a:off x="757030" y="646043"/>
          <a:ext cx="10677939" cy="5565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35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strips(downLeft)">
                                      <p:cBhvr>
                                        <p:cTn id="7" dur="500"/>
                                        <p:tgtEl>
                                          <p:spTgt spid="4">
                                            <p:graphicEl>
                                              <a:chart seriesIdx="-3" categoryIdx="-3" bldStep="gridLegend"/>
                                            </p:graphicEl>
                                          </p:spTgt>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strips(downLeft)">
                                      <p:cBhvr>
                                        <p:cTn id="11" dur="500"/>
                                        <p:tgtEl>
                                          <p:spTgt spid="4">
                                            <p:graphicEl>
                                              <a:chart seriesIdx="0" categoryIdx="-4" bldStep="series"/>
                                            </p:graphic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strips(downLeft)">
                                      <p:cBhvr>
                                        <p:cTn id="15" dur="500"/>
                                        <p:tgtEl>
                                          <p:spTgt spid="4">
                                            <p:graphicEl>
                                              <a:chart seriesIdx="1" categoryIdx="-4" bldStep="series"/>
                                            </p:graphic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strips(downLeft)">
                                      <p:cBhvr>
                                        <p:cTn id="19" dur="500"/>
                                        <p:tgtEl>
                                          <p:spTgt spid="4">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73AC-DA41-D848-B673-9DEF2E95042D}"/>
              </a:ext>
            </a:extLst>
          </p:cNvPr>
          <p:cNvSpPr>
            <a:spLocks noGrp="1"/>
          </p:cNvSpPr>
          <p:nvPr>
            <p:ph type="title"/>
          </p:nvPr>
        </p:nvSpPr>
        <p:spPr>
          <a:xfrm>
            <a:off x="1295402" y="982133"/>
            <a:ext cx="9601196" cy="959402"/>
          </a:xfrm>
        </p:spPr>
        <p:txBody>
          <a:bodyPr/>
          <a:lstStyle/>
          <a:p>
            <a:r>
              <a:rPr lang="en-US" dirty="0"/>
              <a:t>Insights</a:t>
            </a:r>
          </a:p>
        </p:txBody>
      </p:sp>
      <p:sp>
        <p:nvSpPr>
          <p:cNvPr id="3" name="Content Placeholder 2">
            <a:extLst>
              <a:ext uri="{FF2B5EF4-FFF2-40B4-BE49-F238E27FC236}">
                <a16:creationId xmlns:a16="http://schemas.microsoft.com/office/drawing/2014/main" id="{82836661-0DDD-8540-BA7D-B4DEF37023F7}"/>
              </a:ext>
            </a:extLst>
          </p:cNvPr>
          <p:cNvSpPr>
            <a:spLocks noGrp="1"/>
          </p:cNvSpPr>
          <p:nvPr>
            <p:ph idx="1"/>
          </p:nvPr>
        </p:nvSpPr>
        <p:spPr>
          <a:xfrm>
            <a:off x="1295401" y="2455101"/>
            <a:ext cx="9601196" cy="3420767"/>
          </a:xfrm>
        </p:spPr>
        <p:txBody>
          <a:bodyPr>
            <a:normAutofit fontScale="55000" lnSpcReduction="20000"/>
          </a:bodyPr>
          <a:lstStyle/>
          <a:p>
            <a:r>
              <a:rPr lang="en-US" sz="4400" dirty="0"/>
              <a:t>Many factors can affect housing prices and household income to fluctuate. </a:t>
            </a:r>
          </a:p>
          <a:p>
            <a:r>
              <a:rPr lang="en-US" sz="4400" dirty="0"/>
              <a:t>Both Macro and Micro events can cause the supply and demand for housing to change and thus resulting the prices to fluctuate. </a:t>
            </a:r>
          </a:p>
          <a:p>
            <a:r>
              <a:rPr lang="en-US" sz="4400" dirty="0"/>
              <a:t>Housing prices in Singapore are largely managed and controlled by the SG government through policies like controlled land sales, cooling measures etc.</a:t>
            </a:r>
          </a:p>
          <a:p>
            <a:r>
              <a:rPr lang="en-US" sz="4400" dirty="0"/>
              <a:t> Coupled with efforts to increase the household income by attaching investments, upgrading and reskilling the labor force </a:t>
            </a:r>
            <a:r>
              <a:rPr lang="en-US" sz="4400" dirty="0" err="1"/>
              <a:t>etc</a:t>
            </a:r>
            <a:r>
              <a:rPr lang="en-US" sz="4400" dirty="0"/>
              <a:t> </a:t>
            </a:r>
          </a:p>
          <a:p>
            <a:r>
              <a:rPr lang="en-US" sz="4400" dirty="0"/>
              <a:t>This enable public housing to remain affordable to most Singaporeans.  </a:t>
            </a:r>
          </a:p>
        </p:txBody>
      </p:sp>
    </p:spTree>
    <p:extLst>
      <p:ext uri="{BB962C8B-B14F-4D97-AF65-F5344CB8AC3E}">
        <p14:creationId xmlns:p14="http://schemas.microsoft.com/office/powerpoint/2010/main" val="145252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62A9-0814-414D-A659-841D16A94072}"/>
              </a:ext>
            </a:extLst>
          </p:cNvPr>
          <p:cNvSpPr>
            <a:spLocks noGrp="1"/>
          </p:cNvSpPr>
          <p:nvPr>
            <p:ph type="title"/>
          </p:nvPr>
        </p:nvSpPr>
        <p:spPr>
          <a:xfrm>
            <a:off x="838200" y="603821"/>
            <a:ext cx="10515600" cy="1325563"/>
          </a:xfrm>
        </p:spPr>
        <p:txBody>
          <a:bodyPr/>
          <a:lstStyle/>
          <a:p>
            <a:r>
              <a:rPr lang="en-US" dirty="0"/>
              <a:t>Descriptive Statistics</a:t>
            </a:r>
          </a:p>
        </p:txBody>
      </p:sp>
      <p:graphicFrame>
        <p:nvGraphicFramePr>
          <p:cNvPr id="8" name="Content Placeholder 7">
            <a:extLst>
              <a:ext uri="{FF2B5EF4-FFF2-40B4-BE49-F238E27FC236}">
                <a16:creationId xmlns:a16="http://schemas.microsoft.com/office/drawing/2014/main" id="{A2B062A1-C8BB-6549-8E95-A9BC399A4E9B}"/>
              </a:ext>
            </a:extLst>
          </p:cNvPr>
          <p:cNvGraphicFramePr>
            <a:graphicFrameLocks noGrp="1"/>
          </p:cNvGraphicFramePr>
          <p:nvPr>
            <p:ph idx="1"/>
            <p:extLst>
              <p:ext uri="{D42A27DB-BD31-4B8C-83A1-F6EECF244321}">
                <p14:modId xmlns:p14="http://schemas.microsoft.com/office/powerpoint/2010/main" val="1003406608"/>
              </p:ext>
            </p:extLst>
          </p:nvPr>
        </p:nvGraphicFramePr>
        <p:xfrm>
          <a:off x="4580573" y="1929380"/>
          <a:ext cx="2886074" cy="4251963"/>
        </p:xfrm>
        <a:graphic>
          <a:graphicData uri="http://schemas.openxmlformats.org/drawingml/2006/table">
            <a:tbl>
              <a:tblPr/>
              <a:tblGrid>
                <a:gridCol w="1701694">
                  <a:extLst>
                    <a:ext uri="{9D8B030D-6E8A-4147-A177-3AD203B41FA5}">
                      <a16:colId xmlns:a16="http://schemas.microsoft.com/office/drawing/2014/main" val="2078221085"/>
                    </a:ext>
                  </a:extLst>
                </a:gridCol>
                <a:gridCol w="1184380">
                  <a:extLst>
                    <a:ext uri="{9D8B030D-6E8A-4147-A177-3AD203B41FA5}">
                      <a16:colId xmlns:a16="http://schemas.microsoft.com/office/drawing/2014/main" val="2054351692"/>
                    </a:ext>
                  </a:extLst>
                </a:gridCol>
              </a:tblGrid>
              <a:tr h="282210">
                <a:tc gridSpan="2">
                  <a:txBody>
                    <a:bodyPr/>
                    <a:lstStyle/>
                    <a:p>
                      <a:pPr algn="ctr" fontAlgn="b"/>
                      <a:r>
                        <a:rPr lang="en-SG" sz="1600" b="0" i="1" u="none" strike="noStrike" dirty="0">
                          <a:solidFill>
                            <a:srgbClr val="000000"/>
                          </a:solidFill>
                          <a:effectLst/>
                          <a:latin typeface="Garamond" panose="02020404030301010803" pitchFamily="18" charset="0"/>
                        </a:rPr>
                        <a:t>Private Price Index</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90799364"/>
                  </a:ext>
                </a:extLst>
              </a:tr>
              <a:tr h="282210">
                <a:tc>
                  <a:txBody>
                    <a:bodyPr/>
                    <a:lstStyle/>
                    <a:p>
                      <a:pPr algn="l" fontAlgn="b"/>
                      <a:endParaRPr lang="en-SG" sz="1600" b="0" i="0" u="none" strike="noStrike" dirty="0">
                        <a:solidFill>
                          <a:srgbClr val="000000"/>
                        </a:solidFill>
                        <a:effectLst/>
                        <a:latin typeface="Garamond" panose="02020404030301010803"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Garamond" panose="02020404030301010803" pitchFamily="18"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16700161"/>
                  </a:ext>
                </a:extLst>
              </a:tr>
              <a:tr h="282210">
                <a:tc>
                  <a:txBody>
                    <a:bodyPr/>
                    <a:lstStyle/>
                    <a:p>
                      <a:pPr algn="l" fontAlgn="b"/>
                      <a:r>
                        <a:rPr lang="en-SG" sz="1600" b="0" i="0" u="none" strike="noStrike" dirty="0">
                          <a:solidFill>
                            <a:srgbClr val="000000"/>
                          </a:solidFill>
                          <a:effectLst/>
                          <a:latin typeface="Garamond" panose="02020404030301010803" pitchFamily="18" charset="0"/>
                        </a:rPr>
                        <a:t>Mean</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Garamond" panose="02020404030301010803" pitchFamily="18" charset="0"/>
                        </a:rPr>
                        <a:t>124.814881</a:t>
                      </a:r>
                    </a:p>
                  </a:txBody>
                  <a:tcPr marL="0" marR="0" marT="0" marB="0" anchor="b">
                    <a:lnL>
                      <a:noFill/>
                    </a:lnL>
                    <a:lnR>
                      <a:noFill/>
                    </a:lnR>
                    <a:lnT>
                      <a:noFill/>
                    </a:lnT>
                    <a:lnB>
                      <a:noFill/>
                    </a:lnB>
                  </a:tcPr>
                </a:tc>
                <a:extLst>
                  <a:ext uri="{0D108BD9-81ED-4DB2-BD59-A6C34878D82A}">
                    <a16:rowId xmlns:a16="http://schemas.microsoft.com/office/drawing/2014/main" val="3915092375"/>
                  </a:ext>
                </a:extLst>
              </a:tr>
              <a:tr h="282210">
                <a:tc>
                  <a:txBody>
                    <a:bodyPr/>
                    <a:lstStyle/>
                    <a:p>
                      <a:pPr algn="l" fontAlgn="b"/>
                      <a:r>
                        <a:rPr lang="en-SG" sz="1600" b="0" i="0" u="none" strike="noStrike" dirty="0">
                          <a:solidFill>
                            <a:srgbClr val="000000"/>
                          </a:solidFill>
                          <a:effectLst/>
                          <a:latin typeface="Garamond" panose="02020404030301010803" pitchFamily="18" charset="0"/>
                        </a:rPr>
                        <a:t>Standard Error</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Garamond" panose="02020404030301010803" pitchFamily="18" charset="0"/>
                        </a:rPr>
                        <a:t>6.95150012</a:t>
                      </a:r>
                    </a:p>
                  </a:txBody>
                  <a:tcPr marL="0" marR="0" marT="0" marB="0" anchor="b">
                    <a:lnL>
                      <a:noFill/>
                    </a:lnL>
                    <a:lnR>
                      <a:noFill/>
                    </a:lnR>
                    <a:lnT>
                      <a:noFill/>
                    </a:lnT>
                    <a:lnB>
                      <a:noFill/>
                    </a:lnB>
                  </a:tcPr>
                </a:tc>
                <a:extLst>
                  <a:ext uri="{0D108BD9-81ED-4DB2-BD59-A6C34878D82A}">
                    <a16:rowId xmlns:a16="http://schemas.microsoft.com/office/drawing/2014/main" val="912839402"/>
                  </a:ext>
                </a:extLst>
              </a:tr>
              <a:tr h="282210">
                <a:tc>
                  <a:txBody>
                    <a:bodyPr/>
                    <a:lstStyle/>
                    <a:p>
                      <a:pPr algn="l" fontAlgn="b"/>
                      <a:r>
                        <a:rPr lang="en-SG" sz="1600" b="0" i="0" u="none" strike="noStrike" dirty="0">
                          <a:solidFill>
                            <a:srgbClr val="000000"/>
                          </a:solidFill>
                          <a:effectLst/>
                          <a:latin typeface="Garamond" panose="02020404030301010803" pitchFamily="18" charset="0"/>
                        </a:rPr>
                        <a:t>Median</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136.1625</a:t>
                      </a:r>
                    </a:p>
                  </a:txBody>
                  <a:tcPr marL="0" marR="0" marT="0" marB="0" anchor="b">
                    <a:lnL>
                      <a:noFill/>
                    </a:lnL>
                    <a:lnR>
                      <a:noFill/>
                    </a:lnR>
                    <a:lnT>
                      <a:noFill/>
                    </a:lnT>
                    <a:lnB>
                      <a:noFill/>
                    </a:lnB>
                  </a:tcPr>
                </a:tc>
                <a:extLst>
                  <a:ext uri="{0D108BD9-81ED-4DB2-BD59-A6C34878D82A}">
                    <a16:rowId xmlns:a16="http://schemas.microsoft.com/office/drawing/2014/main" val="2031880421"/>
                  </a:ext>
                </a:extLst>
              </a:tr>
              <a:tr h="282210">
                <a:tc>
                  <a:txBody>
                    <a:bodyPr/>
                    <a:lstStyle/>
                    <a:p>
                      <a:pPr algn="l" fontAlgn="b"/>
                      <a:r>
                        <a:rPr lang="en-SG" sz="1600" b="0" i="0" u="none" strike="noStrike" dirty="0">
                          <a:solidFill>
                            <a:srgbClr val="000000"/>
                          </a:solidFill>
                          <a:effectLst/>
                          <a:latin typeface="Garamond" panose="02020404030301010803" pitchFamily="18" charset="0"/>
                        </a:rPr>
                        <a:t>Mode</a:t>
                      </a:r>
                    </a:p>
                  </a:txBody>
                  <a:tcPr marL="0" marR="0" marT="0" marB="0" anchor="b">
                    <a:lnL>
                      <a:noFill/>
                    </a:lnL>
                    <a:lnR>
                      <a:noFill/>
                    </a:lnR>
                    <a:lnT>
                      <a:noFill/>
                    </a:lnT>
                    <a:lnB>
                      <a:noFill/>
                    </a:lnB>
                  </a:tcPr>
                </a:tc>
                <a:tc>
                  <a:txBody>
                    <a:bodyPr/>
                    <a:lstStyle/>
                    <a:p>
                      <a:pPr algn="ctr" fontAlgn="b"/>
                      <a:r>
                        <a:rPr lang="en-SG" sz="1600" b="0" i="0" u="none" strike="noStrike" dirty="0">
                          <a:solidFill>
                            <a:srgbClr val="000000"/>
                          </a:solidFill>
                          <a:effectLst/>
                          <a:latin typeface="Garamond" panose="02020404030301010803" pitchFamily="18" charset="0"/>
                        </a:rPr>
                        <a:t>#N/A</a:t>
                      </a:r>
                    </a:p>
                  </a:txBody>
                  <a:tcPr marL="0" marR="0" marT="0" marB="0" anchor="b">
                    <a:lnL>
                      <a:noFill/>
                    </a:lnL>
                    <a:lnR>
                      <a:noFill/>
                    </a:lnR>
                    <a:lnT>
                      <a:noFill/>
                    </a:lnT>
                    <a:lnB>
                      <a:noFill/>
                    </a:lnB>
                  </a:tcPr>
                </a:tc>
                <a:extLst>
                  <a:ext uri="{0D108BD9-81ED-4DB2-BD59-A6C34878D82A}">
                    <a16:rowId xmlns:a16="http://schemas.microsoft.com/office/drawing/2014/main" val="1741134747"/>
                  </a:ext>
                </a:extLst>
              </a:tr>
              <a:tr h="282210">
                <a:tc>
                  <a:txBody>
                    <a:bodyPr/>
                    <a:lstStyle/>
                    <a:p>
                      <a:pPr algn="l" fontAlgn="b"/>
                      <a:r>
                        <a:rPr lang="en-SG" sz="1600" b="0" i="0" u="none" strike="noStrike" dirty="0">
                          <a:solidFill>
                            <a:srgbClr val="000000"/>
                          </a:solidFill>
                          <a:effectLst/>
                          <a:latin typeface="Garamond" panose="02020404030301010803" pitchFamily="18" charset="0"/>
                        </a:rPr>
                        <a:t>Standard Deviation</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31.8557755</a:t>
                      </a:r>
                    </a:p>
                  </a:txBody>
                  <a:tcPr marL="0" marR="0" marT="0" marB="0" anchor="b">
                    <a:lnL>
                      <a:noFill/>
                    </a:lnL>
                    <a:lnR>
                      <a:noFill/>
                    </a:lnR>
                    <a:lnT>
                      <a:noFill/>
                    </a:lnT>
                    <a:lnB>
                      <a:noFill/>
                    </a:lnB>
                  </a:tcPr>
                </a:tc>
                <a:extLst>
                  <a:ext uri="{0D108BD9-81ED-4DB2-BD59-A6C34878D82A}">
                    <a16:rowId xmlns:a16="http://schemas.microsoft.com/office/drawing/2014/main" val="950910698"/>
                  </a:ext>
                </a:extLst>
              </a:tr>
              <a:tr h="282210">
                <a:tc>
                  <a:txBody>
                    <a:bodyPr/>
                    <a:lstStyle/>
                    <a:p>
                      <a:pPr algn="l" fontAlgn="b"/>
                      <a:r>
                        <a:rPr lang="en-SG" sz="1600" b="0" i="0" u="none" strike="noStrike">
                          <a:solidFill>
                            <a:srgbClr val="000000"/>
                          </a:solidFill>
                          <a:effectLst/>
                          <a:latin typeface="Garamond" panose="02020404030301010803" pitchFamily="18" charset="0"/>
                        </a:rPr>
                        <a:t>Sample Variance</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1014.79043</a:t>
                      </a:r>
                    </a:p>
                  </a:txBody>
                  <a:tcPr marL="0" marR="0" marT="0" marB="0" anchor="b">
                    <a:lnL>
                      <a:noFill/>
                    </a:lnL>
                    <a:lnR>
                      <a:noFill/>
                    </a:lnR>
                    <a:lnT>
                      <a:noFill/>
                    </a:lnT>
                    <a:lnB>
                      <a:noFill/>
                    </a:lnB>
                  </a:tcPr>
                </a:tc>
                <a:extLst>
                  <a:ext uri="{0D108BD9-81ED-4DB2-BD59-A6C34878D82A}">
                    <a16:rowId xmlns:a16="http://schemas.microsoft.com/office/drawing/2014/main" val="634867619"/>
                  </a:ext>
                </a:extLst>
              </a:tr>
              <a:tr h="282210">
                <a:tc>
                  <a:txBody>
                    <a:bodyPr/>
                    <a:lstStyle/>
                    <a:p>
                      <a:pPr algn="l" fontAlgn="b"/>
                      <a:r>
                        <a:rPr lang="en-SG" sz="1600" b="0" i="0" u="none" strike="noStrike" dirty="0">
                          <a:solidFill>
                            <a:srgbClr val="000000"/>
                          </a:solidFill>
                          <a:effectLst/>
                          <a:latin typeface="Garamond" panose="02020404030301010803" pitchFamily="18" charset="0"/>
                        </a:rPr>
                        <a:t>Kurtosis</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-1.7903927</a:t>
                      </a:r>
                    </a:p>
                  </a:txBody>
                  <a:tcPr marL="0" marR="0" marT="0" marB="0" anchor="b">
                    <a:lnL>
                      <a:noFill/>
                    </a:lnL>
                    <a:lnR>
                      <a:noFill/>
                    </a:lnR>
                    <a:lnT>
                      <a:noFill/>
                    </a:lnT>
                    <a:lnB>
                      <a:noFill/>
                    </a:lnB>
                  </a:tcPr>
                </a:tc>
                <a:extLst>
                  <a:ext uri="{0D108BD9-81ED-4DB2-BD59-A6C34878D82A}">
                    <a16:rowId xmlns:a16="http://schemas.microsoft.com/office/drawing/2014/main" val="3005398331"/>
                  </a:ext>
                </a:extLst>
              </a:tr>
              <a:tr h="282210">
                <a:tc>
                  <a:txBody>
                    <a:bodyPr/>
                    <a:lstStyle/>
                    <a:p>
                      <a:pPr algn="l" fontAlgn="b"/>
                      <a:r>
                        <a:rPr lang="en-SG" sz="1600" b="0" i="0" u="none" strike="noStrike" dirty="0">
                          <a:solidFill>
                            <a:srgbClr val="000000"/>
                          </a:solidFill>
                          <a:effectLst/>
                          <a:latin typeface="Garamond" panose="02020404030301010803" pitchFamily="18" charset="0"/>
                        </a:rPr>
                        <a:t>Skewness</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-0.2227433</a:t>
                      </a:r>
                    </a:p>
                  </a:txBody>
                  <a:tcPr marL="0" marR="0" marT="0" marB="0" anchor="b">
                    <a:lnL>
                      <a:noFill/>
                    </a:lnL>
                    <a:lnR>
                      <a:noFill/>
                    </a:lnR>
                    <a:lnT>
                      <a:noFill/>
                    </a:lnT>
                    <a:lnB>
                      <a:noFill/>
                    </a:lnB>
                  </a:tcPr>
                </a:tc>
                <a:extLst>
                  <a:ext uri="{0D108BD9-81ED-4DB2-BD59-A6C34878D82A}">
                    <a16:rowId xmlns:a16="http://schemas.microsoft.com/office/drawing/2014/main" val="2792630479"/>
                  </a:ext>
                </a:extLst>
              </a:tr>
              <a:tr h="282210">
                <a:tc>
                  <a:txBody>
                    <a:bodyPr/>
                    <a:lstStyle/>
                    <a:p>
                      <a:pPr algn="l" fontAlgn="b"/>
                      <a:r>
                        <a:rPr lang="en-SG" sz="1600" b="0" i="0" u="none" strike="noStrike" dirty="0">
                          <a:solidFill>
                            <a:srgbClr val="000000"/>
                          </a:solidFill>
                          <a:effectLst/>
                          <a:latin typeface="Garamond" panose="02020404030301010803" pitchFamily="18" charset="0"/>
                        </a:rPr>
                        <a:t>Range</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81.2625</a:t>
                      </a:r>
                    </a:p>
                  </a:txBody>
                  <a:tcPr marL="0" marR="0" marT="0" marB="0" anchor="b">
                    <a:lnL>
                      <a:noFill/>
                    </a:lnL>
                    <a:lnR>
                      <a:noFill/>
                    </a:lnR>
                    <a:lnT>
                      <a:noFill/>
                    </a:lnT>
                    <a:lnB>
                      <a:noFill/>
                    </a:lnB>
                  </a:tcPr>
                </a:tc>
                <a:extLst>
                  <a:ext uri="{0D108BD9-81ED-4DB2-BD59-A6C34878D82A}">
                    <a16:rowId xmlns:a16="http://schemas.microsoft.com/office/drawing/2014/main" val="2795282570"/>
                  </a:ext>
                </a:extLst>
              </a:tr>
              <a:tr h="282210">
                <a:tc>
                  <a:txBody>
                    <a:bodyPr/>
                    <a:lstStyle/>
                    <a:p>
                      <a:pPr algn="l" fontAlgn="b"/>
                      <a:r>
                        <a:rPr lang="en-SG" sz="1600" b="0" i="0" u="none" strike="noStrike">
                          <a:solidFill>
                            <a:srgbClr val="000000"/>
                          </a:solidFill>
                          <a:effectLst/>
                          <a:latin typeface="Garamond" panose="02020404030301010803" pitchFamily="18" charset="0"/>
                        </a:rPr>
                        <a:t>Minimum</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81.5625</a:t>
                      </a:r>
                    </a:p>
                  </a:txBody>
                  <a:tcPr marL="0" marR="0" marT="0" marB="0" anchor="b">
                    <a:lnL>
                      <a:noFill/>
                    </a:lnL>
                    <a:lnR>
                      <a:noFill/>
                    </a:lnR>
                    <a:lnT>
                      <a:noFill/>
                    </a:lnT>
                    <a:lnB>
                      <a:noFill/>
                    </a:lnB>
                  </a:tcPr>
                </a:tc>
                <a:extLst>
                  <a:ext uri="{0D108BD9-81ED-4DB2-BD59-A6C34878D82A}">
                    <a16:rowId xmlns:a16="http://schemas.microsoft.com/office/drawing/2014/main" val="3498989133"/>
                  </a:ext>
                </a:extLst>
              </a:tr>
              <a:tr h="282210">
                <a:tc>
                  <a:txBody>
                    <a:bodyPr/>
                    <a:lstStyle/>
                    <a:p>
                      <a:pPr algn="l" fontAlgn="b"/>
                      <a:r>
                        <a:rPr lang="en-SG" sz="1600" b="0" i="0" u="none" strike="noStrike">
                          <a:solidFill>
                            <a:srgbClr val="000000"/>
                          </a:solidFill>
                          <a:effectLst/>
                          <a:latin typeface="Garamond" panose="02020404030301010803" pitchFamily="18" charset="0"/>
                        </a:rPr>
                        <a:t>Maximum</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162.825</a:t>
                      </a:r>
                    </a:p>
                  </a:txBody>
                  <a:tcPr marL="0" marR="0" marT="0" marB="0" anchor="b">
                    <a:lnL>
                      <a:noFill/>
                    </a:lnL>
                    <a:lnR>
                      <a:noFill/>
                    </a:lnR>
                    <a:lnT>
                      <a:noFill/>
                    </a:lnT>
                    <a:lnB>
                      <a:noFill/>
                    </a:lnB>
                  </a:tcPr>
                </a:tc>
                <a:extLst>
                  <a:ext uri="{0D108BD9-81ED-4DB2-BD59-A6C34878D82A}">
                    <a16:rowId xmlns:a16="http://schemas.microsoft.com/office/drawing/2014/main" val="1564116117"/>
                  </a:ext>
                </a:extLst>
              </a:tr>
              <a:tr h="282210">
                <a:tc>
                  <a:txBody>
                    <a:bodyPr/>
                    <a:lstStyle/>
                    <a:p>
                      <a:pPr algn="l" fontAlgn="b"/>
                      <a:r>
                        <a:rPr lang="en-SG" sz="1600" b="0" i="0" u="none" strike="noStrike">
                          <a:solidFill>
                            <a:srgbClr val="000000"/>
                          </a:solidFill>
                          <a:effectLst/>
                          <a:latin typeface="Garamond" panose="02020404030301010803" pitchFamily="18" charset="0"/>
                        </a:rPr>
                        <a:t>Sum</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Garamond" panose="02020404030301010803" pitchFamily="18" charset="0"/>
                        </a:rPr>
                        <a:t>2621.1125</a:t>
                      </a:r>
                    </a:p>
                  </a:txBody>
                  <a:tcPr marL="0" marR="0" marT="0" marB="0" anchor="b">
                    <a:lnL>
                      <a:noFill/>
                    </a:lnL>
                    <a:lnR>
                      <a:noFill/>
                    </a:lnR>
                    <a:lnT>
                      <a:noFill/>
                    </a:lnT>
                    <a:lnB>
                      <a:noFill/>
                    </a:lnB>
                  </a:tcPr>
                </a:tc>
                <a:extLst>
                  <a:ext uri="{0D108BD9-81ED-4DB2-BD59-A6C34878D82A}">
                    <a16:rowId xmlns:a16="http://schemas.microsoft.com/office/drawing/2014/main" val="689333580"/>
                  </a:ext>
                </a:extLst>
              </a:tr>
              <a:tr h="301023">
                <a:tc>
                  <a:txBody>
                    <a:bodyPr/>
                    <a:lstStyle/>
                    <a:p>
                      <a:pPr algn="l" fontAlgn="b"/>
                      <a:r>
                        <a:rPr lang="en-SG" sz="1600" b="0" i="0" u="none" strike="noStrike">
                          <a:solidFill>
                            <a:srgbClr val="000000"/>
                          </a:solidFill>
                          <a:effectLst/>
                          <a:latin typeface="Garamond" panose="02020404030301010803" pitchFamily="18" charset="0"/>
                        </a:rPr>
                        <a:t>Count</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000000"/>
                          </a:solidFill>
                          <a:effectLst/>
                          <a:latin typeface="Garamond" panose="02020404030301010803" pitchFamily="18" charset="0"/>
                        </a:rPr>
                        <a:t>21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904134"/>
                  </a:ext>
                </a:extLst>
              </a:tr>
            </a:tbl>
          </a:graphicData>
        </a:graphic>
      </p:graphicFrame>
      <p:graphicFrame>
        <p:nvGraphicFramePr>
          <p:cNvPr id="4" name="Table 3">
            <a:extLst>
              <a:ext uri="{FF2B5EF4-FFF2-40B4-BE49-F238E27FC236}">
                <a16:creationId xmlns:a16="http://schemas.microsoft.com/office/drawing/2014/main" id="{0C3CE739-DE9F-9F46-A990-438AF2C6A91A}"/>
              </a:ext>
            </a:extLst>
          </p:cNvPr>
          <p:cNvGraphicFramePr>
            <a:graphicFrameLocks noGrp="1"/>
          </p:cNvGraphicFramePr>
          <p:nvPr>
            <p:extLst>
              <p:ext uri="{D42A27DB-BD31-4B8C-83A1-F6EECF244321}">
                <p14:modId xmlns:p14="http://schemas.microsoft.com/office/powerpoint/2010/main" val="3363954519"/>
              </p:ext>
            </p:extLst>
          </p:nvPr>
        </p:nvGraphicFramePr>
        <p:xfrm>
          <a:off x="882967" y="1929381"/>
          <a:ext cx="3189606" cy="4251963"/>
        </p:xfrm>
        <a:graphic>
          <a:graphicData uri="http://schemas.openxmlformats.org/drawingml/2006/table">
            <a:tbl>
              <a:tblPr/>
              <a:tblGrid>
                <a:gridCol w="1880664">
                  <a:extLst>
                    <a:ext uri="{9D8B030D-6E8A-4147-A177-3AD203B41FA5}">
                      <a16:colId xmlns:a16="http://schemas.microsoft.com/office/drawing/2014/main" val="3526901169"/>
                    </a:ext>
                  </a:extLst>
                </a:gridCol>
                <a:gridCol w="1308942">
                  <a:extLst>
                    <a:ext uri="{9D8B030D-6E8A-4147-A177-3AD203B41FA5}">
                      <a16:colId xmlns:a16="http://schemas.microsoft.com/office/drawing/2014/main" val="276792937"/>
                    </a:ext>
                  </a:extLst>
                </a:gridCol>
              </a:tblGrid>
              <a:tr h="282210">
                <a:tc gridSpan="2">
                  <a:txBody>
                    <a:bodyPr/>
                    <a:lstStyle/>
                    <a:p>
                      <a:pPr algn="ctr" fontAlgn="b"/>
                      <a:r>
                        <a:rPr lang="en-SG" sz="1600" b="0" i="1" u="none" strike="noStrike" dirty="0">
                          <a:solidFill>
                            <a:srgbClr val="000000"/>
                          </a:solidFill>
                          <a:effectLst/>
                          <a:latin typeface="+mn-lt"/>
                        </a:rPr>
                        <a:t>HDB Price Index</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430655215"/>
                  </a:ext>
                </a:extLst>
              </a:tr>
              <a:tr h="282210">
                <a:tc>
                  <a:txBody>
                    <a:bodyPr/>
                    <a:lstStyle/>
                    <a:p>
                      <a:pPr algn="l" fontAlgn="b"/>
                      <a:endParaRPr lang="en-SG" sz="1600" b="0" i="0" u="none" strike="noStrike">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97509430"/>
                  </a:ext>
                </a:extLst>
              </a:tr>
              <a:tr h="282210">
                <a:tc>
                  <a:txBody>
                    <a:bodyPr/>
                    <a:lstStyle/>
                    <a:p>
                      <a:pPr algn="l" fontAlgn="b"/>
                      <a:r>
                        <a:rPr lang="en-SG" sz="1600" b="0" i="0" u="none" strike="noStrike">
                          <a:solidFill>
                            <a:srgbClr val="000000"/>
                          </a:solidFill>
                          <a:effectLst/>
                          <a:latin typeface="+mn-lt"/>
                        </a:rPr>
                        <a:t>Mean</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108.553571</a:t>
                      </a:r>
                    </a:p>
                  </a:txBody>
                  <a:tcPr marL="9525" marR="9525" marT="9525" marB="0" anchor="b">
                    <a:lnL>
                      <a:noFill/>
                    </a:lnL>
                    <a:lnR>
                      <a:noFill/>
                    </a:lnR>
                    <a:lnT>
                      <a:noFill/>
                    </a:lnT>
                    <a:lnB>
                      <a:noFill/>
                    </a:lnB>
                  </a:tcPr>
                </a:tc>
                <a:extLst>
                  <a:ext uri="{0D108BD9-81ED-4DB2-BD59-A6C34878D82A}">
                    <a16:rowId xmlns:a16="http://schemas.microsoft.com/office/drawing/2014/main" val="3523656209"/>
                  </a:ext>
                </a:extLst>
              </a:tr>
              <a:tr h="282210">
                <a:tc>
                  <a:txBody>
                    <a:bodyPr/>
                    <a:lstStyle/>
                    <a:p>
                      <a:pPr algn="l" fontAlgn="b"/>
                      <a:r>
                        <a:rPr lang="en-SG" sz="1600" b="0" i="0" u="none" strike="noStrike">
                          <a:solidFill>
                            <a:srgbClr val="000000"/>
                          </a:solidFill>
                          <a:effectLst/>
                          <a:latin typeface="+mn-lt"/>
                        </a:rPr>
                        <a:t>Standard Error</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6.44037055</a:t>
                      </a:r>
                    </a:p>
                  </a:txBody>
                  <a:tcPr marL="9525" marR="9525" marT="9525" marB="0" anchor="b">
                    <a:lnL>
                      <a:noFill/>
                    </a:lnL>
                    <a:lnR>
                      <a:noFill/>
                    </a:lnR>
                    <a:lnT>
                      <a:noFill/>
                    </a:lnT>
                    <a:lnB>
                      <a:noFill/>
                    </a:lnB>
                  </a:tcPr>
                </a:tc>
                <a:extLst>
                  <a:ext uri="{0D108BD9-81ED-4DB2-BD59-A6C34878D82A}">
                    <a16:rowId xmlns:a16="http://schemas.microsoft.com/office/drawing/2014/main" val="3177994044"/>
                  </a:ext>
                </a:extLst>
              </a:tr>
              <a:tr h="282210">
                <a:tc>
                  <a:txBody>
                    <a:bodyPr/>
                    <a:lstStyle/>
                    <a:p>
                      <a:pPr algn="l" fontAlgn="b"/>
                      <a:r>
                        <a:rPr lang="en-SG" sz="1600" b="0" i="0" u="none" strike="noStrike">
                          <a:solidFill>
                            <a:srgbClr val="000000"/>
                          </a:solidFill>
                          <a:effectLst/>
                          <a:latin typeface="+mn-lt"/>
                        </a:rPr>
                        <a:t>Median</a:t>
                      </a:r>
                    </a:p>
                  </a:txBody>
                  <a:tcPr marL="9525" marR="9525" marT="9525"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118.6</a:t>
                      </a:r>
                    </a:p>
                  </a:txBody>
                  <a:tcPr marL="9525" marR="9525" marT="9525" marB="0" anchor="b">
                    <a:lnL>
                      <a:noFill/>
                    </a:lnL>
                    <a:lnR>
                      <a:noFill/>
                    </a:lnR>
                    <a:lnT>
                      <a:noFill/>
                    </a:lnT>
                    <a:lnB>
                      <a:noFill/>
                    </a:lnB>
                  </a:tcPr>
                </a:tc>
                <a:extLst>
                  <a:ext uri="{0D108BD9-81ED-4DB2-BD59-A6C34878D82A}">
                    <a16:rowId xmlns:a16="http://schemas.microsoft.com/office/drawing/2014/main" val="3869394790"/>
                  </a:ext>
                </a:extLst>
              </a:tr>
              <a:tr h="282210">
                <a:tc>
                  <a:txBody>
                    <a:bodyPr/>
                    <a:lstStyle/>
                    <a:p>
                      <a:pPr algn="l" fontAlgn="b"/>
                      <a:r>
                        <a:rPr lang="en-SG" sz="1600" b="0" i="0" u="none" strike="noStrike">
                          <a:solidFill>
                            <a:srgbClr val="000000"/>
                          </a:solidFill>
                          <a:effectLst/>
                          <a:latin typeface="+mn-lt"/>
                        </a:rPr>
                        <a:t>Mode</a:t>
                      </a:r>
                    </a:p>
                  </a:txBody>
                  <a:tcPr marL="9525" marR="9525" marT="9525" marB="0" anchor="b">
                    <a:lnL>
                      <a:noFill/>
                    </a:lnL>
                    <a:lnR>
                      <a:noFill/>
                    </a:lnR>
                    <a:lnT>
                      <a:noFill/>
                    </a:lnT>
                    <a:lnB>
                      <a:noFill/>
                    </a:lnB>
                  </a:tcPr>
                </a:tc>
                <a:tc>
                  <a:txBody>
                    <a:bodyPr/>
                    <a:lstStyle/>
                    <a:p>
                      <a:pPr algn="ctr" fontAlgn="b"/>
                      <a:r>
                        <a:rPr lang="en-SG" sz="1600" b="0" i="0" u="none" strike="noStrike" dirty="0">
                          <a:solidFill>
                            <a:srgbClr val="000000"/>
                          </a:solidFill>
                          <a:effectLst/>
                          <a:latin typeface="+mn-lt"/>
                        </a:rPr>
                        <a:t>#N/A</a:t>
                      </a:r>
                    </a:p>
                  </a:txBody>
                  <a:tcPr marL="9525" marR="9525" marT="9525" marB="0" anchor="b">
                    <a:lnL>
                      <a:noFill/>
                    </a:lnL>
                    <a:lnR>
                      <a:noFill/>
                    </a:lnR>
                    <a:lnT>
                      <a:noFill/>
                    </a:lnT>
                    <a:lnB>
                      <a:noFill/>
                    </a:lnB>
                  </a:tcPr>
                </a:tc>
                <a:extLst>
                  <a:ext uri="{0D108BD9-81ED-4DB2-BD59-A6C34878D82A}">
                    <a16:rowId xmlns:a16="http://schemas.microsoft.com/office/drawing/2014/main" val="2071594109"/>
                  </a:ext>
                </a:extLst>
              </a:tr>
              <a:tr h="282210">
                <a:tc>
                  <a:txBody>
                    <a:bodyPr/>
                    <a:lstStyle/>
                    <a:p>
                      <a:pPr algn="l" fontAlgn="b"/>
                      <a:r>
                        <a:rPr lang="en-SG" sz="1600" b="0" i="0" u="none" strike="noStrike">
                          <a:solidFill>
                            <a:srgbClr val="000000"/>
                          </a:solidFill>
                          <a:effectLst/>
                          <a:latin typeface="+mn-lt"/>
                        </a:rPr>
                        <a:t>Standard Deviation</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29.5134856</a:t>
                      </a:r>
                    </a:p>
                  </a:txBody>
                  <a:tcPr marL="9525" marR="9525" marT="9525" marB="0" anchor="b">
                    <a:lnL>
                      <a:noFill/>
                    </a:lnL>
                    <a:lnR>
                      <a:noFill/>
                    </a:lnR>
                    <a:lnT>
                      <a:noFill/>
                    </a:lnT>
                    <a:lnB>
                      <a:noFill/>
                    </a:lnB>
                  </a:tcPr>
                </a:tc>
                <a:extLst>
                  <a:ext uri="{0D108BD9-81ED-4DB2-BD59-A6C34878D82A}">
                    <a16:rowId xmlns:a16="http://schemas.microsoft.com/office/drawing/2014/main" val="617326627"/>
                  </a:ext>
                </a:extLst>
              </a:tr>
              <a:tr h="282210">
                <a:tc>
                  <a:txBody>
                    <a:bodyPr/>
                    <a:lstStyle/>
                    <a:p>
                      <a:pPr algn="l" fontAlgn="b"/>
                      <a:r>
                        <a:rPr lang="en-SG" sz="1600" b="0" i="0" u="none" strike="noStrike">
                          <a:solidFill>
                            <a:srgbClr val="000000"/>
                          </a:solidFill>
                          <a:effectLst/>
                          <a:latin typeface="+mn-lt"/>
                        </a:rPr>
                        <a:t>Sample Variance</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871.04583</a:t>
                      </a:r>
                    </a:p>
                  </a:txBody>
                  <a:tcPr marL="9525" marR="9525" marT="9525" marB="0" anchor="b">
                    <a:lnL>
                      <a:noFill/>
                    </a:lnL>
                    <a:lnR>
                      <a:noFill/>
                    </a:lnR>
                    <a:lnT>
                      <a:noFill/>
                    </a:lnT>
                    <a:lnB>
                      <a:noFill/>
                    </a:lnB>
                  </a:tcPr>
                </a:tc>
                <a:extLst>
                  <a:ext uri="{0D108BD9-81ED-4DB2-BD59-A6C34878D82A}">
                    <a16:rowId xmlns:a16="http://schemas.microsoft.com/office/drawing/2014/main" val="3559101553"/>
                  </a:ext>
                </a:extLst>
              </a:tr>
              <a:tr h="282210">
                <a:tc>
                  <a:txBody>
                    <a:bodyPr/>
                    <a:lstStyle/>
                    <a:p>
                      <a:pPr algn="l" fontAlgn="b"/>
                      <a:r>
                        <a:rPr lang="en-SG" sz="1600" b="0" i="0" u="none" strike="noStrike">
                          <a:solidFill>
                            <a:srgbClr val="000000"/>
                          </a:solidFill>
                          <a:effectLst/>
                          <a:latin typeface="+mn-lt"/>
                        </a:rPr>
                        <a:t>Kurtosis</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-1.8691931</a:t>
                      </a:r>
                    </a:p>
                  </a:txBody>
                  <a:tcPr marL="9525" marR="9525" marT="9525" marB="0" anchor="b">
                    <a:lnL>
                      <a:noFill/>
                    </a:lnL>
                    <a:lnR>
                      <a:noFill/>
                    </a:lnR>
                    <a:lnT>
                      <a:noFill/>
                    </a:lnT>
                    <a:lnB>
                      <a:noFill/>
                    </a:lnB>
                  </a:tcPr>
                </a:tc>
                <a:extLst>
                  <a:ext uri="{0D108BD9-81ED-4DB2-BD59-A6C34878D82A}">
                    <a16:rowId xmlns:a16="http://schemas.microsoft.com/office/drawing/2014/main" val="674938443"/>
                  </a:ext>
                </a:extLst>
              </a:tr>
              <a:tr h="282210">
                <a:tc>
                  <a:txBody>
                    <a:bodyPr/>
                    <a:lstStyle/>
                    <a:p>
                      <a:pPr algn="l" fontAlgn="b"/>
                      <a:r>
                        <a:rPr lang="en-SG" sz="1600" b="0" i="0" u="none" strike="noStrike">
                          <a:solidFill>
                            <a:srgbClr val="000000"/>
                          </a:solidFill>
                          <a:effectLst/>
                          <a:latin typeface="+mn-lt"/>
                        </a:rPr>
                        <a:t>Skewness</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-0.1787612</a:t>
                      </a:r>
                    </a:p>
                  </a:txBody>
                  <a:tcPr marL="9525" marR="9525" marT="9525" marB="0" anchor="b">
                    <a:lnL>
                      <a:noFill/>
                    </a:lnL>
                    <a:lnR>
                      <a:noFill/>
                    </a:lnR>
                    <a:lnT>
                      <a:noFill/>
                    </a:lnT>
                    <a:lnB>
                      <a:noFill/>
                    </a:lnB>
                  </a:tcPr>
                </a:tc>
                <a:extLst>
                  <a:ext uri="{0D108BD9-81ED-4DB2-BD59-A6C34878D82A}">
                    <a16:rowId xmlns:a16="http://schemas.microsoft.com/office/drawing/2014/main" val="2395556206"/>
                  </a:ext>
                </a:extLst>
              </a:tr>
              <a:tr h="282210">
                <a:tc>
                  <a:txBody>
                    <a:bodyPr/>
                    <a:lstStyle/>
                    <a:p>
                      <a:pPr algn="l" fontAlgn="b"/>
                      <a:r>
                        <a:rPr lang="en-SG" sz="1600" b="0" i="0" u="none" strike="noStrike">
                          <a:solidFill>
                            <a:srgbClr val="000000"/>
                          </a:solidFill>
                          <a:effectLst/>
                          <a:latin typeface="+mn-lt"/>
                        </a:rPr>
                        <a:t>Range</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78.45</a:t>
                      </a:r>
                    </a:p>
                  </a:txBody>
                  <a:tcPr marL="9525" marR="9525" marT="9525" marB="0" anchor="b">
                    <a:lnL>
                      <a:noFill/>
                    </a:lnL>
                    <a:lnR>
                      <a:noFill/>
                    </a:lnR>
                    <a:lnT>
                      <a:noFill/>
                    </a:lnT>
                    <a:lnB>
                      <a:noFill/>
                    </a:lnB>
                  </a:tcPr>
                </a:tc>
                <a:extLst>
                  <a:ext uri="{0D108BD9-81ED-4DB2-BD59-A6C34878D82A}">
                    <a16:rowId xmlns:a16="http://schemas.microsoft.com/office/drawing/2014/main" val="1765997342"/>
                  </a:ext>
                </a:extLst>
              </a:tr>
              <a:tr h="282210">
                <a:tc>
                  <a:txBody>
                    <a:bodyPr/>
                    <a:lstStyle/>
                    <a:p>
                      <a:pPr algn="l" fontAlgn="b"/>
                      <a:r>
                        <a:rPr lang="en-SG" sz="1600" b="0" i="0" u="none" strike="noStrike">
                          <a:solidFill>
                            <a:srgbClr val="000000"/>
                          </a:solidFill>
                          <a:effectLst/>
                          <a:latin typeface="+mn-lt"/>
                        </a:rPr>
                        <a:t>Minimum</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69.525</a:t>
                      </a:r>
                    </a:p>
                  </a:txBody>
                  <a:tcPr marL="9525" marR="9525" marT="9525" marB="0" anchor="b">
                    <a:lnL>
                      <a:noFill/>
                    </a:lnL>
                    <a:lnR>
                      <a:noFill/>
                    </a:lnR>
                    <a:lnT>
                      <a:noFill/>
                    </a:lnT>
                    <a:lnB>
                      <a:noFill/>
                    </a:lnB>
                  </a:tcPr>
                </a:tc>
                <a:extLst>
                  <a:ext uri="{0D108BD9-81ED-4DB2-BD59-A6C34878D82A}">
                    <a16:rowId xmlns:a16="http://schemas.microsoft.com/office/drawing/2014/main" val="830939238"/>
                  </a:ext>
                </a:extLst>
              </a:tr>
              <a:tr h="282210">
                <a:tc>
                  <a:txBody>
                    <a:bodyPr/>
                    <a:lstStyle/>
                    <a:p>
                      <a:pPr algn="l" fontAlgn="b"/>
                      <a:r>
                        <a:rPr lang="en-SG" sz="1600" b="0" i="0" u="none" strike="noStrike">
                          <a:solidFill>
                            <a:srgbClr val="000000"/>
                          </a:solidFill>
                          <a:effectLst/>
                          <a:latin typeface="+mn-lt"/>
                        </a:rPr>
                        <a:t>Maximum</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147.975</a:t>
                      </a:r>
                    </a:p>
                  </a:txBody>
                  <a:tcPr marL="9525" marR="9525" marT="9525" marB="0" anchor="b">
                    <a:lnL>
                      <a:noFill/>
                    </a:lnL>
                    <a:lnR>
                      <a:noFill/>
                    </a:lnR>
                    <a:lnT>
                      <a:noFill/>
                    </a:lnT>
                    <a:lnB>
                      <a:noFill/>
                    </a:lnB>
                  </a:tcPr>
                </a:tc>
                <a:extLst>
                  <a:ext uri="{0D108BD9-81ED-4DB2-BD59-A6C34878D82A}">
                    <a16:rowId xmlns:a16="http://schemas.microsoft.com/office/drawing/2014/main" val="878475415"/>
                  </a:ext>
                </a:extLst>
              </a:tr>
              <a:tr h="282210">
                <a:tc>
                  <a:txBody>
                    <a:bodyPr/>
                    <a:lstStyle/>
                    <a:p>
                      <a:pPr algn="l" fontAlgn="b"/>
                      <a:r>
                        <a:rPr lang="en-SG" sz="1600" b="0" i="0" u="none" strike="noStrike">
                          <a:solidFill>
                            <a:srgbClr val="000000"/>
                          </a:solidFill>
                          <a:effectLst/>
                          <a:latin typeface="+mn-lt"/>
                        </a:rPr>
                        <a:t>Sum</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2279.625</a:t>
                      </a:r>
                    </a:p>
                  </a:txBody>
                  <a:tcPr marL="9525" marR="9525" marT="9525" marB="0" anchor="b">
                    <a:lnL>
                      <a:noFill/>
                    </a:lnL>
                    <a:lnR>
                      <a:noFill/>
                    </a:lnR>
                    <a:lnT>
                      <a:noFill/>
                    </a:lnT>
                    <a:lnB>
                      <a:noFill/>
                    </a:lnB>
                  </a:tcPr>
                </a:tc>
                <a:extLst>
                  <a:ext uri="{0D108BD9-81ED-4DB2-BD59-A6C34878D82A}">
                    <a16:rowId xmlns:a16="http://schemas.microsoft.com/office/drawing/2014/main" val="2021267121"/>
                  </a:ext>
                </a:extLst>
              </a:tr>
              <a:tr h="301023">
                <a:tc>
                  <a:txBody>
                    <a:bodyPr/>
                    <a:lstStyle/>
                    <a:p>
                      <a:pPr algn="l" fontAlgn="b"/>
                      <a:r>
                        <a:rPr lang="en-SG" sz="1600" b="0" i="0" u="none" strike="noStrike">
                          <a:solidFill>
                            <a:srgbClr val="000000"/>
                          </a:solidFill>
                          <a:effectLst/>
                          <a:latin typeface="+mn-lt"/>
                        </a:rPr>
                        <a:t>Count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000000"/>
                          </a:solidFill>
                          <a:effectLst/>
                          <a:latin typeface="+mn-lt"/>
                        </a:rPr>
                        <a:t>21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6019951"/>
                  </a:ext>
                </a:extLst>
              </a:tr>
            </a:tbl>
          </a:graphicData>
        </a:graphic>
      </p:graphicFrame>
      <p:graphicFrame>
        <p:nvGraphicFramePr>
          <p:cNvPr id="7" name="Table 6">
            <a:extLst>
              <a:ext uri="{FF2B5EF4-FFF2-40B4-BE49-F238E27FC236}">
                <a16:creationId xmlns:a16="http://schemas.microsoft.com/office/drawing/2014/main" id="{11432931-7944-BB41-9975-62CE9D1106D8}"/>
              </a:ext>
            </a:extLst>
          </p:cNvPr>
          <p:cNvGraphicFramePr>
            <a:graphicFrameLocks noGrp="1"/>
          </p:cNvGraphicFramePr>
          <p:nvPr>
            <p:extLst>
              <p:ext uri="{D42A27DB-BD31-4B8C-83A1-F6EECF244321}">
                <p14:modId xmlns:p14="http://schemas.microsoft.com/office/powerpoint/2010/main" val="1440485062"/>
              </p:ext>
            </p:extLst>
          </p:nvPr>
        </p:nvGraphicFramePr>
        <p:xfrm>
          <a:off x="7974647" y="1929380"/>
          <a:ext cx="3234373" cy="4251964"/>
        </p:xfrm>
        <a:graphic>
          <a:graphicData uri="http://schemas.openxmlformats.org/drawingml/2006/table">
            <a:tbl>
              <a:tblPr/>
              <a:tblGrid>
                <a:gridCol w="1788923">
                  <a:extLst>
                    <a:ext uri="{9D8B030D-6E8A-4147-A177-3AD203B41FA5}">
                      <a16:colId xmlns:a16="http://schemas.microsoft.com/office/drawing/2014/main" val="45601974"/>
                    </a:ext>
                  </a:extLst>
                </a:gridCol>
                <a:gridCol w="1445450">
                  <a:extLst>
                    <a:ext uri="{9D8B030D-6E8A-4147-A177-3AD203B41FA5}">
                      <a16:colId xmlns:a16="http://schemas.microsoft.com/office/drawing/2014/main" val="1012635517"/>
                    </a:ext>
                  </a:extLst>
                </a:gridCol>
              </a:tblGrid>
              <a:tr h="282210">
                <a:tc gridSpan="2">
                  <a:txBody>
                    <a:bodyPr/>
                    <a:lstStyle/>
                    <a:p>
                      <a:pPr algn="ctr" fontAlgn="b"/>
                      <a:r>
                        <a:rPr lang="en-SG" sz="1600" b="0" i="1" u="none" strike="noStrike" dirty="0">
                          <a:solidFill>
                            <a:srgbClr val="000000"/>
                          </a:solidFill>
                          <a:effectLst/>
                          <a:latin typeface="+mn-lt"/>
                        </a:rPr>
                        <a:t>Median Monthly Household Income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503300146"/>
                  </a:ext>
                </a:extLst>
              </a:tr>
              <a:tr h="282210">
                <a:tc>
                  <a:txBody>
                    <a:bodyPr/>
                    <a:lstStyle/>
                    <a:p>
                      <a:pPr algn="l" fontAlgn="b"/>
                      <a:endParaRPr lang="en-SG" sz="16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17027574"/>
                  </a:ext>
                </a:extLst>
              </a:tr>
              <a:tr h="282210">
                <a:tc>
                  <a:txBody>
                    <a:bodyPr/>
                    <a:lstStyle/>
                    <a:p>
                      <a:pPr algn="l" fontAlgn="b"/>
                      <a:r>
                        <a:rPr lang="en-SG" sz="1600" b="0" i="0" u="none" strike="noStrike" dirty="0">
                          <a:solidFill>
                            <a:srgbClr val="000000"/>
                          </a:solidFill>
                          <a:effectLst/>
                          <a:latin typeface="+mn-lt"/>
                        </a:rPr>
                        <a:t>Mean</a:t>
                      </a:r>
                    </a:p>
                  </a:txBody>
                  <a:tcPr marL="9525" marR="9525" marT="9525"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6746.190476</a:t>
                      </a:r>
                    </a:p>
                  </a:txBody>
                  <a:tcPr marL="9525" marR="9525" marT="9525" marB="0" anchor="b">
                    <a:lnL>
                      <a:noFill/>
                    </a:lnL>
                    <a:lnR>
                      <a:noFill/>
                    </a:lnR>
                    <a:lnT>
                      <a:noFill/>
                    </a:lnT>
                    <a:lnB>
                      <a:noFill/>
                    </a:lnB>
                  </a:tcPr>
                </a:tc>
                <a:extLst>
                  <a:ext uri="{0D108BD9-81ED-4DB2-BD59-A6C34878D82A}">
                    <a16:rowId xmlns:a16="http://schemas.microsoft.com/office/drawing/2014/main" val="185407491"/>
                  </a:ext>
                </a:extLst>
              </a:tr>
              <a:tr h="282210">
                <a:tc>
                  <a:txBody>
                    <a:bodyPr/>
                    <a:lstStyle/>
                    <a:p>
                      <a:pPr algn="l" fontAlgn="b"/>
                      <a:r>
                        <a:rPr lang="en-SG" sz="1600" b="0" i="0" u="none" strike="noStrike" dirty="0">
                          <a:solidFill>
                            <a:srgbClr val="000000"/>
                          </a:solidFill>
                          <a:effectLst/>
                          <a:latin typeface="+mn-lt"/>
                        </a:rPr>
                        <a:t>Standard Error</a:t>
                      </a:r>
                    </a:p>
                  </a:txBody>
                  <a:tcPr marL="9525" marR="9525" marT="9525"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410.887197</a:t>
                      </a:r>
                    </a:p>
                  </a:txBody>
                  <a:tcPr marL="9525" marR="9525" marT="9525" marB="0" anchor="b">
                    <a:lnL>
                      <a:noFill/>
                    </a:lnL>
                    <a:lnR>
                      <a:noFill/>
                    </a:lnR>
                    <a:lnT>
                      <a:noFill/>
                    </a:lnT>
                    <a:lnB>
                      <a:noFill/>
                    </a:lnB>
                  </a:tcPr>
                </a:tc>
                <a:extLst>
                  <a:ext uri="{0D108BD9-81ED-4DB2-BD59-A6C34878D82A}">
                    <a16:rowId xmlns:a16="http://schemas.microsoft.com/office/drawing/2014/main" val="3804623733"/>
                  </a:ext>
                </a:extLst>
              </a:tr>
              <a:tr h="282210">
                <a:tc>
                  <a:txBody>
                    <a:bodyPr/>
                    <a:lstStyle/>
                    <a:p>
                      <a:pPr algn="l" fontAlgn="b"/>
                      <a:r>
                        <a:rPr lang="en-SG" sz="1600" b="0" i="0" u="none" strike="noStrike" dirty="0">
                          <a:solidFill>
                            <a:srgbClr val="000000"/>
                          </a:solidFill>
                          <a:effectLst/>
                          <a:latin typeface="+mn-lt"/>
                        </a:rPr>
                        <a:t>Median</a:t>
                      </a:r>
                    </a:p>
                  </a:txBody>
                  <a:tcPr marL="9525" marR="9525" marT="9525"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6342</a:t>
                      </a:r>
                    </a:p>
                  </a:txBody>
                  <a:tcPr marL="9525" marR="9525" marT="9525" marB="0" anchor="b">
                    <a:lnL>
                      <a:noFill/>
                    </a:lnL>
                    <a:lnR>
                      <a:noFill/>
                    </a:lnR>
                    <a:lnT>
                      <a:noFill/>
                    </a:lnT>
                    <a:lnB>
                      <a:noFill/>
                    </a:lnB>
                  </a:tcPr>
                </a:tc>
                <a:extLst>
                  <a:ext uri="{0D108BD9-81ED-4DB2-BD59-A6C34878D82A}">
                    <a16:rowId xmlns:a16="http://schemas.microsoft.com/office/drawing/2014/main" val="517762039"/>
                  </a:ext>
                </a:extLst>
              </a:tr>
              <a:tr h="282210">
                <a:tc>
                  <a:txBody>
                    <a:bodyPr/>
                    <a:lstStyle/>
                    <a:p>
                      <a:pPr algn="l" fontAlgn="b"/>
                      <a:r>
                        <a:rPr lang="en-SG" sz="1600" b="0" i="0" u="none" strike="noStrike">
                          <a:solidFill>
                            <a:srgbClr val="000000"/>
                          </a:solidFill>
                          <a:effectLst/>
                          <a:latin typeface="+mn-lt"/>
                        </a:rPr>
                        <a:t>Mode</a:t>
                      </a:r>
                    </a:p>
                  </a:txBody>
                  <a:tcPr marL="9525" marR="9525" marT="9525" marB="0" anchor="b">
                    <a:lnL>
                      <a:noFill/>
                    </a:lnL>
                    <a:lnR>
                      <a:noFill/>
                    </a:lnR>
                    <a:lnT>
                      <a:noFill/>
                    </a:lnT>
                    <a:lnB>
                      <a:noFill/>
                    </a:lnB>
                  </a:tcPr>
                </a:tc>
                <a:tc>
                  <a:txBody>
                    <a:bodyPr/>
                    <a:lstStyle/>
                    <a:p>
                      <a:pPr algn="ctr" fontAlgn="b"/>
                      <a:r>
                        <a:rPr lang="en-SG" sz="1600" b="0" i="0" u="none" strike="noStrike">
                          <a:solidFill>
                            <a:srgbClr val="000000"/>
                          </a:solidFill>
                          <a:effectLst/>
                          <a:latin typeface="+mn-lt"/>
                        </a:rPr>
                        <a:t>#N/A</a:t>
                      </a:r>
                    </a:p>
                  </a:txBody>
                  <a:tcPr marL="9525" marR="9525" marT="9525" marB="0" anchor="b">
                    <a:lnL>
                      <a:noFill/>
                    </a:lnL>
                    <a:lnR>
                      <a:noFill/>
                    </a:lnR>
                    <a:lnT>
                      <a:noFill/>
                    </a:lnT>
                    <a:lnB>
                      <a:noFill/>
                    </a:lnB>
                  </a:tcPr>
                </a:tc>
                <a:extLst>
                  <a:ext uri="{0D108BD9-81ED-4DB2-BD59-A6C34878D82A}">
                    <a16:rowId xmlns:a16="http://schemas.microsoft.com/office/drawing/2014/main" val="2325534075"/>
                  </a:ext>
                </a:extLst>
              </a:tr>
              <a:tr h="282210">
                <a:tc>
                  <a:txBody>
                    <a:bodyPr/>
                    <a:lstStyle/>
                    <a:p>
                      <a:pPr algn="l" fontAlgn="b"/>
                      <a:r>
                        <a:rPr lang="en-SG" sz="1600" b="0" i="0" u="none" strike="noStrike">
                          <a:solidFill>
                            <a:srgbClr val="000000"/>
                          </a:solidFill>
                          <a:effectLst/>
                          <a:latin typeface="+mn-lt"/>
                        </a:rPr>
                        <a:t>Standard Deviation</a:t>
                      </a:r>
                    </a:p>
                  </a:txBody>
                  <a:tcPr marL="9525" marR="9525" marT="9525"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1882.921682</a:t>
                      </a:r>
                    </a:p>
                  </a:txBody>
                  <a:tcPr marL="9525" marR="9525" marT="9525" marB="0" anchor="b">
                    <a:lnL>
                      <a:noFill/>
                    </a:lnL>
                    <a:lnR>
                      <a:noFill/>
                    </a:lnR>
                    <a:lnT>
                      <a:noFill/>
                    </a:lnT>
                    <a:lnB>
                      <a:noFill/>
                    </a:lnB>
                  </a:tcPr>
                </a:tc>
                <a:extLst>
                  <a:ext uri="{0D108BD9-81ED-4DB2-BD59-A6C34878D82A}">
                    <a16:rowId xmlns:a16="http://schemas.microsoft.com/office/drawing/2014/main" val="740606882"/>
                  </a:ext>
                </a:extLst>
              </a:tr>
              <a:tr h="282210">
                <a:tc>
                  <a:txBody>
                    <a:bodyPr/>
                    <a:lstStyle/>
                    <a:p>
                      <a:pPr algn="l" fontAlgn="b"/>
                      <a:r>
                        <a:rPr lang="en-SG" sz="1600" b="0" i="0" u="none" strike="noStrike">
                          <a:solidFill>
                            <a:srgbClr val="000000"/>
                          </a:solidFill>
                          <a:effectLst/>
                          <a:latin typeface="+mn-lt"/>
                        </a:rPr>
                        <a:t>Sample Variance</a:t>
                      </a:r>
                    </a:p>
                  </a:txBody>
                  <a:tcPr marL="9525" marR="9525" marT="9525"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3545394.062</a:t>
                      </a:r>
                    </a:p>
                  </a:txBody>
                  <a:tcPr marL="9525" marR="9525" marT="9525" marB="0" anchor="b">
                    <a:lnL>
                      <a:noFill/>
                    </a:lnL>
                    <a:lnR>
                      <a:noFill/>
                    </a:lnR>
                    <a:lnT>
                      <a:noFill/>
                    </a:lnT>
                    <a:lnB>
                      <a:noFill/>
                    </a:lnB>
                  </a:tcPr>
                </a:tc>
                <a:extLst>
                  <a:ext uri="{0D108BD9-81ED-4DB2-BD59-A6C34878D82A}">
                    <a16:rowId xmlns:a16="http://schemas.microsoft.com/office/drawing/2014/main" val="198259134"/>
                  </a:ext>
                </a:extLst>
              </a:tr>
              <a:tr h="282210">
                <a:tc>
                  <a:txBody>
                    <a:bodyPr/>
                    <a:lstStyle/>
                    <a:p>
                      <a:pPr algn="l" fontAlgn="b"/>
                      <a:r>
                        <a:rPr lang="en-SG" sz="1600" b="0" i="0" u="none" strike="noStrike">
                          <a:solidFill>
                            <a:srgbClr val="000000"/>
                          </a:solidFill>
                          <a:effectLst/>
                          <a:latin typeface="+mn-lt"/>
                        </a:rPr>
                        <a:t>Kurtosis</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-1.693771277</a:t>
                      </a:r>
                    </a:p>
                  </a:txBody>
                  <a:tcPr marL="9525" marR="9525" marT="9525" marB="0" anchor="b">
                    <a:lnL>
                      <a:noFill/>
                    </a:lnL>
                    <a:lnR>
                      <a:noFill/>
                    </a:lnR>
                    <a:lnT>
                      <a:noFill/>
                    </a:lnT>
                    <a:lnB>
                      <a:noFill/>
                    </a:lnB>
                  </a:tcPr>
                </a:tc>
                <a:extLst>
                  <a:ext uri="{0D108BD9-81ED-4DB2-BD59-A6C34878D82A}">
                    <a16:rowId xmlns:a16="http://schemas.microsoft.com/office/drawing/2014/main" val="2325981024"/>
                  </a:ext>
                </a:extLst>
              </a:tr>
              <a:tr h="282210">
                <a:tc>
                  <a:txBody>
                    <a:bodyPr/>
                    <a:lstStyle/>
                    <a:p>
                      <a:pPr algn="l" fontAlgn="b"/>
                      <a:r>
                        <a:rPr lang="en-SG" sz="1600" b="0" i="0" u="none" strike="noStrike">
                          <a:solidFill>
                            <a:srgbClr val="000000"/>
                          </a:solidFill>
                          <a:effectLst/>
                          <a:latin typeface="+mn-lt"/>
                        </a:rPr>
                        <a:t>Skewness</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0.135215268</a:t>
                      </a:r>
                    </a:p>
                  </a:txBody>
                  <a:tcPr marL="9525" marR="9525" marT="9525" marB="0" anchor="b">
                    <a:lnL>
                      <a:noFill/>
                    </a:lnL>
                    <a:lnR>
                      <a:noFill/>
                    </a:lnR>
                    <a:lnT>
                      <a:noFill/>
                    </a:lnT>
                    <a:lnB>
                      <a:noFill/>
                    </a:lnB>
                  </a:tcPr>
                </a:tc>
                <a:extLst>
                  <a:ext uri="{0D108BD9-81ED-4DB2-BD59-A6C34878D82A}">
                    <a16:rowId xmlns:a16="http://schemas.microsoft.com/office/drawing/2014/main" val="3909796083"/>
                  </a:ext>
                </a:extLst>
              </a:tr>
              <a:tr h="282210">
                <a:tc>
                  <a:txBody>
                    <a:bodyPr/>
                    <a:lstStyle/>
                    <a:p>
                      <a:pPr algn="l" fontAlgn="b"/>
                      <a:r>
                        <a:rPr lang="en-SG" sz="1600" b="0" i="0" u="none" strike="noStrike">
                          <a:solidFill>
                            <a:srgbClr val="000000"/>
                          </a:solidFill>
                          <a:effectLst/>
                          <a:latin typeface="+mn-lt"/>
                        </a:rPr>
                        <a:t>Range</a:t>
                      </a:r>
                    </a:p>
                  </a:txBody>
                  <a:tcPr marL="9525" marR="9525" marT="9525"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5027</a:t>
                      </a:r>
                    </a:p>
                  </a:txBody>
                  <a:tcPr marL="9525" marR="9525" marT="9525" marB="0" anchor="b">
                    <a:lnL>
                      <a:noFill/>
                    </a:lnL>
                    <a:lnR>
                      <a:noFill/>
                    </a:lnR>
                    <a:lnT>
                      <a:noFill/>
                    </a:lnT>
                    <a:lnB>
                      <a:noFill/>
                    </a:lnB>
                  </a:tcPr>
                </a:tc>
                <a:extLst>
                  <a:ext uri="{0D108BD9-81ED-4DB2-BD59-A6C34878D82A}">
                    <a16:rowId xmlns:a16="http://schemas.microsoft.com/office/drawing/2014/main" val="963931016"/>
                  </a:ext>
                </a:extLst>
              </a:tr>
              <a:tr h="282210">
                <a:tc>
                  <a:txBody>
                    <a:bodyPr/>
                    <a:lstStyle/>
                    <a:p>
                      <a:pPr algn="l" fontAlgn="b"/>
                      <a:r>
                        <a:rPr lang="en-SG" sz="1600" b="0" i="0" u="none" strike="noStrike">
                          <a:solidFill>
                            <a:srgbClr val="000000"/>
                          </a:solidFill>
                          <a:effectLst/>
                          <a:latin typeface="+mn-lt"/>
                        </a:rPr>
                        <a:t>Minimum</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4398</a:t>
                      </a:r>
                    </a:p>
                  </a:txBody>
                  <a:tcPr marL="9525" marR="9525" marT="9525" marB="0" anchor="b">
                    <a:lnL>
                      <a:noFill/>
                    </a:lnL>
                    <a:lnR>
                      <a:noFill/>
                    </a:lnR>
                    <a:lnT>
                      <a:noFill/>
                    </a:lnT>
                    <a:lnB>
                      <a:noFill/>
                    </a:lnB>
                  </a:tcPr>
                </a:tc>
                <a:extLst>
                  <a:ext uri="{0D108BD9-81ED-4DB2-BD59-A6C34878D82A}">
                    <a16:rowId xmlns:a16="http://schemas.microsoft.com/office/drawing/2014/main" val="536997594"/>
                  </a:ext>
                </a:extLst>
              </a:tr>
              <a:tr h="282210">
                <a:tc>
                  <a:txBody>
                    <a:bodyPr/>
                    <a:lstStyle/>
                    <a:p>
                      <a:pPr algn="l" fontAlgn="b"/>
                      <a:r>
                        <a:rPr lang="en-SG" sz="1600" b="0" i="0" u="none" strike="noStrike">
                          <a:solidFill>
                            <a:srgbClr val="000000"/>
                          </a:solidFill>
                          <a:effectLst/>
                          <a:latin typeface="+mn-lt"/>
                        </a:rPr>
                        <a:t>Maximum</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9425</a:t>
                      </a:r>
                    </a:p>
                  </a:txBody>
                  <a:tcPr marL="9525" marR="9525" marT="9525" marB="0" anchor="b">
                    <a:lnL>
                      <a:noFill/>
                    </a:lnL>
                    <a:lnR>
                      <a:noFill/>
                    </a:lnR>
                    <a:lnT>
                      <a:noFill/>
                    </a:lnT>
                    <a:lnB>
                      <a:noFill/>
                    </a:lnB>
                  </a:tcPr>
                </a:tc>
                <a:extLst>
                  <a:ext uri="{0D108BD9-81ED-4DB2-BD59-A6C34878D82A}">
                    <a16:rowId xmlns:a16="http://schemas.microsoft.com/office/drawing/2014/main" val="1468254199"/>
                  </a:ext>
                </a:extLst>
              </a:tr>
              <a:tr h="282210">
                <a:tc>
                  <a:txBody>
                    <a:bodyPr/>
                    <a:lstStyle/>
                    <a:p>
                      <a:pPr algn="l" fontAlgn="b"/>
                      <a:r>
                        <a:rPr lang="en-SG" sz="1600" b="0" i="0" u="none" strike="noStrike">
                          <a:solidFill>
                            <a:srgbClr val="000000"/>
                          </a:solidFill>
                          <a:effectLst/>
                          <a:latin typeface="+mn-lt"/>
                        </a:rPr>
                        <a:t>Sum</a:t>
                      </a:r>
                    </a:p>
                  </a:txBody>
                  <a:tcPr marL="9525" marR="9525" marT="9525"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141670</a:t>
                      </a:r>
                    </a:p>
                  </a:txBody>
                  <a:tcPr marL="9525" marR="9525" marT="9525" marB="0" anchor="b">
                    <a:lnL>
                      <a:noFill/>
                    </a:lnL>
                    <a:lnR>
                      <a:noFill/>
                    </a:lnR>
                    <a:lnT>
                      <a:noFill/>
                    </a:lnT>
                    <a:lnB>
                      <a:noFill/>
                    </a:lnB>
                  </a:tcPr>
                </a:tc>
                <a:extLst>
                  <a:ext uri="{0D108BD9-81ED-4DB2-BD59-A6C34878D82A}">
                    <a16:rowId xmlns:a16="http://schemas.microsoft.com/office/drawing/2014/main" val="1129439656"/>
                  </a:ext>
                </a:extLst>
              </a:tr>
              <a:tr h="301024">
                <a:tc>
                  <a:txBody>
                    <a:bodyPr/>
                    <a:lstStyle/>
                    <a:p>
                      <a:pPr algn="l" fontAlgn="b"/>
                      <a:r>
                        <a:rPr lang="en-SG" sz="1600" b="0" i="0" u="none" strike="noStrike">
                          <a:solidFill>
                            <a:srgbClr val="000000"/>
                          </a:solidFill>
                          <a:effectLst/>
                          <a:latin typeface="+mn-lt"/>
                        </a:rPr>
                        <a:t>Count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000000"/>
                          </a:solidFill>
                          <a:effectLst/>
                          <a:latin typeface="+mn-lt"/>
                        </a:rPr>
                        <a:t>21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4743862"/>
                  </a:ext>
                </a:extLst>
              </a:tr>
            </a:tbl>
          </a:graphicData>
        </a:graphic>
      </p:graphicFrame>
    </p:spTree>
    <p:extLst>
      <p:ext uri="{BB962C8B-B14F-4D97-AF65-F5344CB8AC3E}">
        <p14:creationId xmlns:p14="http://schemas.microsoft.com/office/powerpoint/2010/main" val="139790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DC33-2FB0-E044-B1C6-D9ABBE69D72C}"/>
              </a:ext>
            </a:extLst>
          </p:cNvPr>
          <p:cNvSpPr>
            <a:spLocks noGrp="1"/>
          </p:cNvSpPr>
          <p:nvPr>
            <p:ph type="title"/>
          </p:nvPr>
        </p:nvSpPr>
        <p:spPr/>
        <p:txBody>
          <a:bodyPr/>
          <a:lstStyle/>
          <a:p>
            <a:r>
              <a:rPr lang="en-US"/>
              <a:t>Multiple Linear Regression</a:t>
            </a:r>
            <a:endParaRPr lang="en-US" dirty="0"/>
          </a:p>
        </p:txBody>
      </p:sp>
      <p:sp>
        <p:nvSpPr>
          <p:cNvPr id="3" name="Content Placeholder 2">
            <a:extLst>
              <a:ext uri="{FF2B5EF4-FFF2-40B4-BE49-F238E27FC236}">
                <a16:creationId xmlns:a16="http://schemas.microsoft.com/office/drawing/2014/main" id="{2D183A6E-D01F-A044-BFE0-DE30F30C0B2F}"/>
              </a:ext>
            </a:extLst>
          </p:cNvPr>
          <p:cNvSpPr>
            <a:spLocks noGrp="1"/>
          </p:cNvSpPr>
          <p:nvPr>
            <p:ph idx="1"/>
          </p:nvPr>
        </p:nvSpPr>
        <p:spPr/>
        <p:txBody>
          <a:bodyPr/>
          <a:lstStyle/>
          <a:p>
            <a:pPr marL="0" indent="0">
              <a:buNone/>
            </a:pPr>
            <a:r>
              <a:rPr lang="en-US" sz="4400" dirty="0"/>
              <a:t>Chosen because:</a:t>
            </a:r>
          </a:p>
          <a:p>
            <a:pPr lvl="1"/>
            <a:r>
              <a:rPr lang="en-US" sz="4000" dirty="0"/>
              <a:t>Quantitative Data </a:t>
            </a:r>
          </a:p>
          <a:p>
            <a:pPr lvl="1"/>
            <a:r>
              <a:rPr lang="en-US" sz="4000" dirty="0"/>
              <a:t>More than one predictor variable</a:t>
            </a:r>
          </a:p>
          <a:p>
            <a:endParaRPr lang="en-US" dirty="0"/>
          </a:p>
        </p:txBody>
      </p:sp>
    </p:spTree>
    <p:extLst>
      <p:ext uri="{BB962C8B-B14F-4D97-AF65-F5344CB8AC3E}">
        <p14:creationId xmlns:p14="http://schemas.microsoft.com/office/powerpoint/2010/main" val="267126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4F03572-68DE-6645-B0C3-0E133DD7F0F0}"/>
              </a:ext>
            </a:extLst>
          </p:cNvPr>
          <p:cNvSpPr>
            <a:spLocks noGrp="1"/>
          </p:cNvSpPr>
          <p:nvPr>
            <p:ph type="title"/>
          </p:nvPr>
        </p:nvSpPr>
        <p:spPr>
          <a:xfrm>
            <a:off x="1377045" y="475947"/>
            <a:ext cx="9601196" cy="1303867"/>
          </a:xfrm>
        </p:spPr>
        <p:txBody>
          <a:bodyPr>
            <a:normAutofit/>
          </a:bodyPr>
          <a:lstStyle/>
          <a:p>
            <a:r>
              <a:rPr lang="en-US" dirty="0">
                <a:solidFill>
                  <a:srgbClr val="262626"/>
                </a:solidFill>
              </a:rPr>
              <a:t>MLR – Predicting Private PI</a:t>
            </a:r>
          </a:p>
        </p:txBody>
      </p:sp>
      <p:graphicFrame>
        <p:nvGraphicFramePr>
          <p:cNvPr id="4" name="Content Placeholder 3">
            <a:extLst>
              <a:ext uri="{FF2B5EF4-FFF2-40B4-BE49-F238E27FC236}">
                <a16:creationId xmlns:a16="http://schemas.microsoft.com/office/drawing/2014/main" id="{A12F11E4-FF2D-4C4C-BC08-A7C9AFFE53A5}"/>
              </a:ext>
            </a:extLst>
          </p:cNvPr>
          <p:cNvGraphicFramePr>
            <a:graphicFrameLocks noGrp="1"/>
          </p:cNvGraphicFramePr>
          <p:nvPr>
            <p:ph idx="1"/>
            <p:extLst>
              <p:ext uri="{D42A27DB-BD31-4B8C-83A1-F6EECF244321}">
                <p14:modId xmlns:p14="http://schemas.microsoft.com/office/powerpoint/2010/main" val="2146309723"/>
              </p:ext>
            </p:extLst>
          </p:nvPr>
        </p:nvGraphicFramePr>
        <p:xfrm>
          <a:off x="808854" y="1567540"/>
          <a:ext cx="10637474" cy="4660863"/>
        </p:xfrm>
        <a:graphic>
          <a:graphicData uri="http://schemas.openxmlformats.org/drawingml/2006/table">
            <a:tbl>
              <a:tblPr/>
              <a:tblGrid>
                <a:gridCol w="2962434">
                  <a:extLst>
                    <a:ext uri="{9D8B030D-6E8A-4147-A177-3AD203B41FA5}">
                      <a16:colId xmlns:a16="http://schemas.microsoft.com/office/drawing/2014/main" val="3699998104"/>
                    </a:ext>
                  </a:extLst>
                </a:gridCol>
                <a:gridCol w="1082218">
                  <a:extLst>
                    <a:ext uri="{9D8B030D-6E8A-4147-A177-3AD203B41FA5}">
                      <a16:colId xmlns:a16="http://schemas.microsoft.com/office/drawing/2014/main" val="3620783735"/>
                    </a:ext>
                  </a:extLst>
                </a:gridCol>
                <a:gridCol w="1082218">
                  <a:extLst>
                    <a:ext uri="{9D8B030D-6E8A-4147-A177-3AD203B41FA5}">
                      <a16:colId xmlns:a16="http://schemas.microsoft.com/office/drawing/2014/main" val="1479200778"/>
                    </a:ext>
                  </a:extLst>
                </a:gridCol>
                <a:gridCol w="1082218">
                  <a:extLst>
                    <a:ext uri="{9D8B030D-6E8A-4147-A177-3AD203B41FA5}">
                      <a16:colId xmlns:a16="http://schemas.microsoft.com/office/drawing/2014/main" val="1986006404"/>
                    </a:ext>
                  </a:extLst>
                </a:gridCol>
                <a:gridCol w="1181732">
                  <a:extLst>
                    <a:ext uri="{9D8B030D-6E8A-4147-A177-3AD203B41FA5}">
                      <a16:colId xmlns:a16="http://schemas.microsoft.com/office/drawing/2014/main" val="2390063147"/>
                    </a:ext>
                  </a:extLst>
                </a:gridCol>
                <a:gridCol w="1082218">
                  <a:extLst>
                    <a:ext uri="{9D8B030D-6E8A-4147-A177-3AD203B41FA5}">
                      <a16:colId xmlns:a16="http://schemas.microsoft.com/office/drawing/2014/main" val="2692763696"/>
                    </a:ext>
                  </a:extLst>
                </a:gridCol>
                <a:gridCol w="1082218">
                  <a:extLst>
                    <a:ext uri="{9D8B030D-6E8A-4147-A177-3AD203B41FA5}">
                      <a16:colId xmlns:a16="http://schemas.microsoft.com/office/drawing/2014/main" val="878952236"/>
                    </a:ext>
                  </a:extLst>
                </a:gridCol>
                <a:gridCol w="1082218">
                  <a:extLst>
                    <a:ext uri="{9D8B030D-6E8A-4147-A177-3AD203B41FA5}">
                      <a16:colId xmlns:a16="http://schemas.microsoft.com/office/drawing/2014/main" val="2552013693"/>
                    </a:ext>
                  </a:extLst>
                </a:gridCol>
              </a:tblGrid>
              <a:tr h="237265">
                <a:tc>
                  <a:txBody>
                    <a:bodyPr/>
                    <a:lstStyle/>
                    <a:p>
                      <a:pPr algn="l" fontAlgn="b"/>
                      <a:r>
                        <a:rPr lang="en-SG" sz="1600" b="0" i="0" u="none" strike="noStrike">
                          <a:solidFill>
                            <a:srgbClr val="000000"/>
                          </a:solidFill>
                          <a:effectLst/>
                          <a:latin typeface="+mn-lt"/>
                        </a:rPr>
                        <a:t>Regression Analysis</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614898384"/>
                  </a:ext>
                </a:extLst>
              </a:tr>
              <a:tr h="253141">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90898097"/>
                  </a:ext>
                </a:extLst>
              </a:tr>
              <a:tr h="237265">
                <a:tc>
                  <a:txBody>
                    <a:bodyPr/>
                    <a:lstStyle/>
                    <a:p>
                      <a:pPr algn="l" fontAlgn="b"/>
                      <a:r>
                        <a:rPr lang="en-SG" sz="1600" b="0" i="0" u="none" strike="noStrike">
                          <a:solidFill>
                            <a:srgbClr val="000000"/>
                          </a:solidFill>
                          <a:effectLst/>
                          <a:latin typeface="+mn-lt"/>
                        </a:rPr>
                        <a:t>OVERALL FIT</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181814499"/>
                  </a:ext>
                </a:extLst>
              </a:tr>
              <a:tr h="237265">
                <a:tc>
                  <a:txBody>
                    <a:bodyPr/>
                    <a:lstStyle/>
                    <a:p>
                      <a:pPr algn="l" fontAlgn="b"/>
                      <a:r>
                        <a:rPr lang="en-SG" sz="1600" b="0" i="0" u="none" strike="noStrike">
                          <a:solidFill>
                            <a:srgbClr val="000000"/>
                          </a:solidFill>
                          <a:effectLst/>
                          <a:latin typeface="+mn-lt"/>
                        </a:rPr>
                        <a:t>Multiple R</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0.97898151</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AIC</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83.57140887</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510495234"/>
                  </a:ext>
                </a:extLst>
              </a:tr>
              <a:tr h="237265">
                <a:tc>
                  <a:txBody>
                    <a:bodyPr/>
                    <a:lstStyle/>
                    <a:p>
                      <a:pPr algn="l" fontAlgn="b"/>
                      <a:r>
                        <a:rPr lang="en-SG" sz="1600" b="0" i="0" u="none" strike="noStrike">
                          <a:solidFill>
                            <a:srgbClr val="000000"/>
                          </a:solidFill>
                          <a:effectLst/>
                          <a:latin typeface="+mn-lt"/>
                        </a:rPr>
                        <a:t>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0.9584048</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AICc</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86.07140887</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498648878"/>
                  </a:ext>
                </a:extLst>
              </a:tr>
              <a:tr h="237265">
                <a:tc>
                  <a:txBody>
                    <a:bodyPr/>
                    <a:lstStyle/>
                    <a:p>
                      <a:pPr algn="l" fontAlgn="b"/>
                      <a:r>
                        <a:rPr lang="en-SG" sz="1600" b="0" i="0" u="none" strike="noStrike">
                          <a:solidFill>
                            <a:srgbClr val="000000"/>
                          </a:solidFill>
                          <a:effectLst/>
                          <a:latin typeface="+mn-lt"/>
                        </a:rPr>
                        <a:t>Adjusted 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0.95378312</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SBC</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86.70497618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74886204"/>
                  </a:ext>
                </a:extLst>
              </a:tr>
              <a:tr h="237265">
                <a:tc>
                  <a:txBody>
                    <a:bodyPr/>
                    <a:lstStyle/>
                    <a:p>
                      <a:pPr algn="l" fontAlgn="b"/>
                      <a:r>
                        <a:rPr lang="en-SG" sz="1600" b="0" i="0" u="none" strike="noStrike">
                          <a:solidFill>
                            <a:srgbClr val="000000"/>
                          </a:solidFill>
                          <a:effectLst/>
                          <a:latin typeface="+mn-lt"/>
                        </a:rPr>
                        <a:t>Standard Error</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6.8483904</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326370243"/>
                  </a:ext>
                </a:extLst>
              </a:tr>
              <a:tr h="237265">
                <a:tc>
                  <a:txBody>
                    <a:bodyPr/>
                    <a:lstStyle/>
                    <a:p>
                      <a:pPr algn="l" fontAlgn="b"/>
                      <a:r>
                        <a:rPr lang="en-SG" sz="1600" b="0" i="0" u="none" strike="noStrike">
                          <a:solidFill>
                            <a:srgbClr val="000000"/>
                          </a:solidFill>
                          <a:effectLst/>
                          <a:latin typeface="+mn-lt"/>
                        </a:rPr>
                        <a:t>Observations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721853758"/>
                  </a:ext>
                </a:extLst>
              </a:tr>
              <a:tr h="253141">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4148989397"/>
                  </a:ext>
                </a:extLst>
              </a:tr>
              <a:tr h="237265">
                <a:tc>
                  <a:txBody>
                    <a:bodyPr/>
                    <a:lstStyle/>
                    <a:p>
                      <a:pPr algn="l" fontAlgn="b"/>
                      <a:r>
                        <a:rPr lang="en-SG" sz="1600" b="0" i="0" u="none" strike="noStrike">
                          <a:solidFill>
                            <a:srgbClr val="000000"/>
                          </a:solidFill>
                          <a:effectLst/>
                          <a:latin typeface="+mn-lt"/>
                        </a:rPr>
                        <a:t>ANOVA</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SG" sz="1600" b="0" i="0" u="none" strike="noStrike">
                          <a:solidFill>
                            <a:srgbClr val="000000"/>
                          </a:solidFill>
                          <a:effectLst/>
                          <a:latin typeface="+mn-lt"/>
                        </a:rPr>
                        <a:t>Alpha</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SG" sz="1600" b="0" i="0" u="none" strike="noStrike">
                          <a:solidFill>
                            <a:srgbClr val="000000"/>
                          </a:solidFill>
                          <a:effectLst/>
                          <a:latin typeface="+mn-lt"/>
                        </a:rPr>
                        <a:t>0.05</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846222164"/>
                  </a:ext>
                </a:extLst>
              </a:tr>
              <a:tr h="237265">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df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SS</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MS</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sig</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698783639"/>
                  </a:ext>
                </a:extLst>
              </a:tr>
              <a:tr h="237265">
                <a:tc>
                  <a:txBody>
                    <a:bodyPr/>
                    <a:lstStyle/>
                    <a:p>
                      <a:pPr algn="l" fontAlgn="b"/>
                      <a:r>
                        <a:rPr lang="en-SG" sz="1600" b="0" i="0" u="none" strike="noStrike">
                          <a:solidFill>
                            <a:srgbClr val="000000"/>
                          </a:solidFill>
                          <a:effectLst/>
                          <a:latin typeface="+mn-lt"/>
                        </a:rPr>
                        <a:t>Regression</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19451.6005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9725.80026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207.3711454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3.7272E-13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SG" sz="1600" b="0" i="0" u="none" strike="noStrike">
                          <a:solidFill>
                            <a:srgbClr val="000000"/>
                          </a:solidFill>
                          <a:effectLst/>
                          <a:latin typeface="+mn-lt"/>
                        </a:rPr>
                        <a:t>yes</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289908757"/>
                  </a:ext>
                </a:extLst>
              </a:tr>
              <a:tr h="237265">
                <a:tc>
                  <a:txBody>
                    <a:bodyPr/>
                    <a:lstStyle/>
                    <a:p>
                      <a:pPr algn="l" fontAlgn="b"/>
                      <a:r>
                        <a:rPr lang="en-SG" sz="1600" b="0" i="0" u="none" strike="noStrike">
                          <a:solidFill>
                            <a:srgbClr val="000000"/>
                          </a:solidFill>
                          <a:effectLst/>
                          <a:latin typeface="+mn-lt"/>
                        </a:rPr>
                        <a:t>Residual</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18</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844.208119</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46.9004511</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080885394"/>
                  </a:ext>
                </a:extLst>
              </a:tr>
              <a:tr h="237265">
                <a:tc>
                  <a:txBody>
                    <a:bodyPr/>
                    <a:lstStyle/>
                    <a:p>
                      <a:pPr algn="l" fontAlgn="b"/>
                      <a:r>
                        <a:rPr lang="en-SG" sz="1600" b="0" i="0" u="none" strike="noStrike">
                          <a:solidFill>
                            <a:srgbClr val="000000"/>
                          </a:solidFill>
                          <a:effectLst/>
                          <a:latin typeface="+mn-lt"/>
                        </a:rPr>
                        <a:t>Total</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20295.8086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57344490"/>
                  </a:ext>
                </a:extLst>
              </a:tr>
              <a:tr h="253141">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427530218"/>
                  </a:ext>
                </a:extLst>
              </a:tr>
              <a:tr h="237265">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coeff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std err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t stat</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lower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vif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668180"/>
                  </a:ext>
                </a:extLst>
              </a:tr>
              <a:tr h="237265">
                <a:tc>
                  <a:txBody>
                    <a:bodyPr/>
                    <a:lstStyle/>
                    <a:p>
                      <a:pPr algn="l" fontAlgn="b"/>
                      <a:r>
                        <a:rPr lang="en-SG" sz="1600" b="0" i="0" u="none" strike="noStrike">
                          <a:solidFill>
                            <a:srgbClr val="000000"/>
                          </a:solidFill>
                          <a:effectLst/>
                          <a:latin typeface="+mn-lt"/>
                        </a:rPr>
                        <a:t>Intercept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9.35828887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5.88177758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1.59106473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0.129004228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-2.9988673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21.715445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38467236"/>
                  </a:ext>
                </a:extLst>
              </a:tr>
              <a:tr h="237265">
                <a:tc>
                  <a:txBody>
                    <a:bodyPr/>
                    <a:lstStyle/>
                    <a:p>
                      <a:pPr algn="l" fontAlgn="b"/>
                      <a:r>
                        <a:rPr lang="en-SG" sz="1600" b="0" i="0" u="none" strike="noStrike">
                          <a:solidFill>
                            <a:srgbClr val="000000"/>
                          </a:solidFill>
                          <a:effectLst/>
                          <a:latin typeface="+mn-lt"/>
                        </a:rPr>
                        <a:t>Median Monthly Household Income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0.00242221</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0.00204862</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1.1823664</a:t>
                      </a:r>
                    </a:p>
                  </a:txBody>
                  <a:tcPr marL="0" marR="0" marT="0" marB="0" anchor="b">
                    <a:lnL>
                      <a:noFill/>
                    </a:lnL>
                    <a:lnR>
                      <a:noFill/>
                    </a:lnR>
                    <a:lnT>
                      <a:noFill/>
                    </a:lnT>
                    <a:lnB>
                      <a:noFill/>
                    </a:lnB>
                  </a:tcPr>
                </a:tc>
                <a:tc>
                  <a:txBody>
                    <a:bodyPr/>
                    <a:lstStyle/>
                    <a:p>
                      <a:pPr algn="r" fontAlgn="b"/>
                      <a:r>
                        <a:rPr lang="en-SG" sz="1600" b="0" i="0" u="none" strike="noStrike">
                          <a:solidFill>
                            <a:srgbClr val="FF0000"/>
                          </a:solidFill>
                          <a:effectLst/>
                          <a:latin typeface="+mn-lt"/>
                        </a:rPr>
                        <a:t>0.252444281</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-0.0018818</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0.0067262</a:t>
                      </a:r>
                    </a:p>
                  </a:txBody>
                  <a:tcPr marL="0" marR="0" marT="0" marB="0" anchor="b">
                    <a:lnL>
                      <a:noFill/>
                    </a:lnL>
                    <a:lnR>
                      <a:noFill/>
                    </a:lnR>
                    <a:lnT>
                      <a:noFill/>
                    </a:lnT>
                    <a:lnB>
                      <a:noFill/>
                    </a:lnB>
                  </a:tcPr>
                </a:tc>
                <a:tc>
                  <a:txBody>
                    <a:bodyPr/>
                    <a:lstStyle/>
                    <a:p>
                      <a:pPr algn="r" fontAlgn="b"/>
                      <a:r>
                        <a:rPr lang="en-SG" sz="1600" b="0" i="0" u="none" strike="noStrike">
                          <a:solidFill>
                            <a:srgbClr val="FF0000"/>
                          </a:solidFill>
                          <a:effectLst/>
                          <a:latin typeface="+mn-lt"/>
                        </a:rPr>
                        <a:t>6.34510092</a:t>
                      </a:r>
                    </a:p>
                  </a:txBody>
                  <a:tcPr marL="0" marR="0" marT="0" marB="0" anchor="b">
                    <a:lnL>
                      <a:noFill/>
                    </a:lnL>
                    <a:lnR>
                      <a:noFill/>
                    </a:lnR>
                    <a:lnT>
                      <a:noFill/>
                    </a:lnT>
                    <a:lnB>
                      <a:noFill/>
                    </a:lnB>
                  </a:tcPr>
                </a:tc>
                <a:extLst>
                  <a:ext uri="{0D108BD9-81ED-4DB2-BD59-A6C34878D82A}">
                    <a16:rowId xmlns:a16="http://schemas.microsoft.com/office/drawing/2014/main" val="3925915470"/>
                  </a:ext>
                </a:extLst>
              </a:tr>
              <a:tr h="237265">
                <a:tc>
                  <a:txBody>
                    <a:bodyPr/>
                    <a:lstStyle/>
                    <a:p>
                      <a:pPr algn="l" fontAlgn="b"/>
                      <a:r>
                        <a:rPr lang="en-SG" sz="1600" b="0" i="0" u="none" strike="noStrike">
                          <a:solidFill>
                            <a:srgbClr val="000000"/>
                          </a:solidFill>
                          <a:effectLst/>
                          <a:latin typeface="+mn-lt"/>
                        </a:rPr>
                        <a:t>HDB Price Index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0.91305952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0.130699</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6.98597154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FF0000"/>
                          </a:solidFill>
                          <a:effectLst/>
                          <a:latin typeface="+mn-lt"/>
                        </a:rPr>
                        <a:t>1.59584E-06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0.6384711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1.18764793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FF0000"/>
                          </a:solidFill>
                          <a:effectLst/>
                          <a:latin typeface="+mn-lt"/>
                        </a:rPr>
                        <a:t>6.34510092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1126661"/>
                  </a:ext>
                </a:extLst>
              </a:tr>
            </a:tbl>
          </a:graphicData>
        </a:graphic>
      </p:graphicFrame>
    </p:spTree>
    <p:extLst>
      <p:ext uri="{BB962C8B-B14F-4D97-AF65-F5344CB8AC3E}">
        <p14:creationId xmlns:p14="http://schemas.microsoft.com/office/powerpoint/2010/main" val="319484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3499015-73F4-8C49-A81B-FC04258E2F64}"/>
              </a:ext>
            </a:extLst>
          </p:cNvPr>
          <p:cNvSpPr>
            <a:spLocks noGrp="1"/>
          </p:cNvSpPr>
          <p:nvPr>
            <p:ph type="title"/>
          </p:nvPr>
        </p:nvSpPr>
        <p:spPr>
          <a:xfrm>
            <a:off x="1293814" y="306010"/>
            <a:ext cx="9601196" cy="1303867"/>
          </a:xfrm>
        </p:spPr>
        <p:txBody>
          <a:bodyPr>
            <a:normAutofit/>
          </a:bodyPr>
          <a:lstStyle/>
          <a:p>
            <a:r>
              <a:rPr lang="en-US" dirty="0">
                <a:solidFill>
                  <a:srgbClr val="262626"/>
                </a:solidFill>
              </a:rPr>
              <a:t>MLR – Predicting HDB PI</a:t>
            </a:r>
          </a:p>
        </p:txBody>
      </p:sp>
      <p:graphicFrame>
        <p:nvGraphicFramePr>
          <p:cNvPr id="4" name="Content Placeholder 3">
            <a:extLst>
              <a:ext uri="{FF2B5EF4-FFF2-40B4-BE49-F238E27FC236}">
                <a16:creationId xmlns:a16="http://schemas.microsoft.com/office/drawing/2014/main" id="{62FD4B3C-EE0F-8D49-9F76-20D8A8B3BB70}"/>
              </a:ext>
            </a:extLst>
          </p:cNvPr>
          <p:cNvGraphicFramePr>
            <a:graphicFrameLocks noGrp="1"/>
          </p:cNvGraphicFramePr>
          <p:nvPr>
            <p:ph idx="1"/>
            <p:extLst>
              <p:ext uri="{D42A27DB-BD31-4B8C-83A1-F6EECF244321}">
                <p14:modId xmlns:p14="http://schemas.microsoft.com/office/powerpoint/2010/main" val="3369493114"/>
              </p:ext>
            </p:extLst>
          </p:nvPr>
        </p:nvGraphicFramePr>
        <p:xfrm>
          <a:off x="777240" y="1306286"/>
          <a:ext cx="10659746" cy="4942741"/>
        </p:xfrm>
        <a:graphic>
          <a:graphicData uri="http://schemas.openxmlformats.org/drawingml/2006/table">
            <a:tbl>
              <a:tblPr/>
              <a:tblGrid>
                <a:gridCol w="3038684">
                  <a:extLst>
                    <a:ext uri="{9D8B030D-6E8A-4147-A177-3AD203B41FA5}">
                      <a16:colId xmlns:a16="http://schemas.microsoft.com/office/drawing/2014/main" val="3807525641"/>
                    </a:ext>
                  </a:extLst>
                </a:gridCol>
                <a:gridCol w="1074607">
                  <a:extLst>
                    <a:ext uri="{9D8B030D-6E8A-4147-A177-3AD203B41FA5}">
                      <a16:colId xmlns:a16="http://schemas.microsoft.com/office/drawing/2014/main" val="2819454418"/>
                    </a:ext>
                  </a:extLst>
                </a:gridCol>
                <a:gridCol w="1074607">
                  <a:extLst>
                    <a:ext uri="{9D8B030D-6E8A-4147-A177-3AD203B41FA5}">
                      <a16:colId xmlns:a16="http://schemas.microsoft.com/office/drawing/2014/main" val="1386926507"/>
                    </a:ext>
                  </a:extLst>
                </a:gridCol>
                <a:gridCol w="1074607">
                  <a:extLst>
                    <a:ext uri="{9D8B030D-6E8A-4147-A177-3AD203B41FA5}">
                      <a16:colId xmlns:a16="http://schemas.microsoft.com/office/drawing/2014/main" val="3469174931"/>
                    </a:ext>
                  </a:extLst>
                </a:gridCol>
                <a:gridCol w="1173420">
                  <a:extLst>
                    <a:ext uri="{9D8B030D-6E8A-4147-A177-3AD203B41FA5}">
                      <a16:colId xmlns:a16="http://schemas.microsoft.com/office/drawing/2014/main" val="2629462204"/>
                    </a:ext>
                  </a:extLst>
                </a:gridCol>
                <a:gridCol w="1074607">
                  <a:extLst>
                    <a:ext uri="{9D8B030D-6E8A-4147-A177-3AD203B41FA5}">
                      <a16:colId xmlns:a16="http://schemas.microsoft.com/office/drawing/2014/main" val="413308698"/>
                    </a:ext>
                  </a:extLst>
                </a:gridCol>
                <a:gridCol w="1074607">
                  <a:extLst>
                    <a:ext uri="{9D8B030D-6E8A-4147-A177-3AD203B41FA5}">
                      <a16:colId xmlns:a16="http://schemas.microsoft.com/office/drawing/2014/main" val="1724138298"/>
                    </a:ext>
                  </a:extLst>
                </a:gridCol>
                <a:gridCol w="1074607">
                  <a:extLst>
                    <a:ext uri="{9D8B030D-6E8A-4147-A177-3AD203B41FA5}">
                      <a16:colId xmlns:a16="http://schemas.microsoft.com/office/drawing/2014/main" val="2652128031"/>
                    </a:ext>
                  </a:extLst>
                </a:gridCol>
              </a:tblGrid>
              <a:tr h="247137">
                <a:tc>
                  <a:txBody>
                    <a:bodyPr/>
                    <a:lstStyle/>
                    <a:p>
                      <a:pPr algn="l" fontAlgn="b"/>
                      <a:r>
                        <a:rPr lang="en-SG" sz="1600" b="0" i="0" u="none" strike="noStrike">
                          <a:solidFill>
                            <a:srgbClr val="000000"/>
                          </a:solidFill>
                          <a:effectLst/>
                          <a:latin typeface="+mn-lt"/>
                        </a:rPr>
                        <a:t>Regression Analysis</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765938136"/>
                  </a:ext>
                </a:extLst>
              </a:tr>
              <a:tr h="247137">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273749193"/>
                  </a:ext>
                </a:extLst>
              </a:tr>
              <a:tr h="247137">
                <a:tc>
                  <a:txBody>
                    <a:bodyPr/>
                    <a:lstStyle/>
                    <a:p>
                      <a:pPr algn="l" fontAlgn="b"/>
                      <a:r>
                        <a:rPr lang="en-SG" sz="1600" b="0" i="0" u="none" strike="noStrike">
                          <a:solidFill>
                            <a:srgbClr val="000000"/>
                          </a:solidFill>
                          <a:effectLst/>
                          <a:latin typeface="+mn-lt"/>
                        </a:rPr>
                        <a:t>OVERALL FIT</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530821023"/>
                  </a:ext>
                </a:extLst>
              </a:tr>
              <a:tr h="247137">
                <a:tc>
                  <a:txBody>
                    <a:bodyPr/>
                    <a:lstStyle/>
                    <a:p>
                      <a:pPr algn="l" fontAlgn="b"/>
                      <a:r>
                        <a:rPr lang="en-SG" sz="1600" b="0" i="0" u="none" strike="noStrike">
                          <a:solidFill>
                            <a:srgbClr val="000000"/>
                          </a:solidFill>
                          <a:effectLst/>
                          <a:latin typeface="+mn-lt"/>
                        </a:rPr>
                        <a:t>Multiple R</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0.97853709</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AIC</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80.79849805</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821432205"/>
                  </a:ext>
                </a:extLst>
              </a:tr>
              <a:tr h="247137">
                <a:tc>
                  <a:txBody>
                    <a:bodyPr/>
                    <a:lstStyle/>
                    <a:p>
                      <a:pPr algn="l" fontAlgn="b"/>
                      <a:r>
                        <a:rPr lang="en-SG" sz="1600" b="0" i="0" u="none" strike="noStrike">
                          <a:solidFill>
                            <a:srgbClr val="000000"/>
                          </a:solidFill>
                          <a:effectLst/>
                          <a:latin typeface="+mn-lt"/>
                        </a:rPr>
                        <a:t>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0.95753484</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AICc</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83.29849805</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179573918"/>
                  </a:ext>
                </a:extLst>
              </a:tr>
              <a:tr h="247137">
                <a:tc>
                  <a:txBody>
                    <a:bodyPr/>
                    <a:lstStyle/>
                    <a:p>
                      <a:pPr algn="l" fontAlgn="b"/>
                      <a:r>
                        <a:rPr lang="en-SG" sz="1600" b="0" i="0" u="none" strike="noStrike">
                          <a:solidFill>
                            <a:srgbClr val="000000"/>
                          </a:solidFill>
                          <a:effectLst/>
                          <a:latin typeface="+mn-lt"/>
                        </a:rPr>
                        <a:t>Adjusted 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0.95281648</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SBC</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83.93206536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884559980"/>
                  </a:ext>
                </a:extLst>
              </a:tr>
              <a:tr h="247137">
                <a:tc>
                  <a:txBody>
                    <a:bodyPr/>
                    <a:lstStyle/>
                    <a:p>
                      <a:pPr algn="l" fontAlgn="b"/>
                      <a:r>
                        <a:rPr lang="en-SG" sz="1600" b="0" i="0" u="none" strike="noStrike">
                          <a:solidFill>
                            <a:srgbClr val="000000"/>
                          </a:solidFill>
                          <a:effectLst/>
                          <a:latin typeface="+mn-lt"/>
                        </a:rPr>
                        <a:t>Standard Error</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6.41085059</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721030252"/>
                  </a:ext>
                </a:extLst>
              </a:tr>
              <a:tr h="247137">
                <a:tc>
                  <a:txBody>
                    <a:bodyPr/>
                    <a:lstStyle/>
                    <a:p>
                      <a:pPr algn="l" fontAlgn="b"/>
                      <a:r>
                        <a:rPr lang="en-SG" sz="1600" b="0" i="0" u="none" strike="noStrike">
                          <a:solidFill>
                            <a:srgbClr val="000000"/>
                          </a:solidFill>
                          <a:effectLst/>
                          <a:latin typeface="+mn-lt"/>
                        </a:rPr>
                        <a:t>Observations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98104965"/>
                  </a:ext>
                </a:extLst>
              </a:tr>
              <a:tr h="247137">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677570696"/>
                  </a:ext>
                </a:extLst>
              </a:tr>
              <a:tr h="247137">
                <a:tc>
                  <a:txBody>
                    <a:bodyPr/>
                    <a:lstStyle/>
                    <a:p>
                      <a:pPr algn="l" fontAlgn="b"/>
                      <a:r>
                        <a:rPr lang="en-SG" sz="1600" b="0" i="0" u="none" strike="noStrike" dirty="0">
                          <a:solidFill>
                            <a:srgbClr val="000000"/>
                          </a:solidFill>
                          <a:effectLst/>
                          <a:latin typeface="+mn-lt"/>
                        </a:rPr>
                        <a:t>ANOVA</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SG" sz="1600" b="0" i="0" u="none" strike="noStrike">
                          <a:solidFill>
                            <a:srgbClr val="000000"/>
                          </a:solidFill>
                          <a:effectLst/>
                          <a:latin typeface="+mn-lt"/>
                        </a:rPr>
                        <a:t>Alpha</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SG" sz="1600" b="0" i="0" u="none" strike="noStrike">
                          <a:solidFill>
                            <a:srgbClr val="000000"/>
                          </a:solidFill>
                          <a:effectLst/>
                          <a:latin typeface="+mn-lt"/>
                        </a:rPr>
                        <a:t>0.05</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437823674"/>
                  </a:ext>
                </a:extLst>
              </a:tr>
              <a:tr h="247137">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df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SS</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MS</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sig</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040033512"/>
                  </a:ext>
                </a:extLst>
              </a:tr>
              <a:tr h="247137">
                <a:tc>
                  <a:txBody>
                    <a:bodyPr/>
                    <a:lstStyle/>
                    <a:p>
                      <a:pPr algn="l" fontAlgn="b"/>
                      <a:r>
                        <a:rPr lang="en-SG" sz="1600" b="0" i="0" u="none" strike="noStrike">
                          <a:solidFill>
                            <a:srgbClr val="000000"/>
                          </a:solidFill>
                          <a:effectLst/>
                          <a:latin typeface="+mn-lt"/>
                        </a:rPr>
                        <a:t>Regression</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16681.1345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8340.56726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202.9384212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4.4905E-13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SG" sz="1600" b="0" i="0" u="none" strike="noStrike">
                          <a:solidFill>
                            <a:srgbClr val="000000"/>
                          </a:solidFill>
                          <a:effectLst/>
                          <a:latin typeface="+mn-lt"/>
                        </a:rPr>
                        <a:t>yes</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355877234"/>
                  </a:ext>
                </a:extLst>
              </a:tr>
              <a:tr h="247137">
                <a:tc>
                  <a:txBody>
                    <a:bodyPr/>
                    <a:lstStyle/>
                    <a:p>
                      <a:pPr algn="l" fontAlgn="b"/>
                      <a:r>
                        <a:rPr lang="en-SG" sz="1600" b="0" i="0" u="none" strike="noStrike">
                          <a:solidFill>
                            <a:srgbClr val="000000"/>
                          </a:solidFill>
                          <a:effectLst/>
                          <a:latin typeface="+mn-lt"/>
                        </a:rPr>
                        <a:t>Residual</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18</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739.782096</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41.0990053</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348866686"/>
                  </a:ext>
                </a:extLst>
              </a:tr>
              <a:tr h="247137">
                <a:tc>
                  <a:txBody>
                    <a:bodyPr/>
                    <a:lstStyle/>
                    <a:p>
                      <a:pPr algn="l" fontAlgn="b"/>
                      <a:r>
                        <a:rPr lang="en-SG" sz="1600" b="0" i="0" u="none" strike="noStrike">
                          <a:solidFill>
                            <a:srgbClr val="000000"/>
                          </a:solidFill>
                          <a:effectLst/>
                          <a:latin typeface="+mn-lt"/>
                        </a:rPr>
                        <a:t>Total</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17420.9166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653993110"/>
                  </a:ext>
                </a:extLst>
              </a:tr>
              <a:tr h="247137">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656601752"/>
                  </a:ext>
                </a:extLst>
              </a:tr>
              <a:tr h="247137">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coeff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std err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t stat</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lower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vif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445599"/>
                  </a:ext>
                </a:extLst>
              </a:tr>
              <a:tr h="247137">
                <a:tc>
                  <a:txBody>
                    <a:bodyPr/>
                    <a:lstStyle/>
                    <a:p>
                      <a:pPr algn="l" fontAlgn="b"/>
                      <a:r>
                        <a:rPr lang="en-SG" sz="1600" b="0" i="0" u="none" strike="noStrike">
                          <a:solidFill>
                            <a:srgbClr val="000000"/>
                          </a:solidFill>
                          <a:effectLst/>
                          <a:latin typeface="+mn-lt"/>
                        </a:rPr>
                        <a:t>Intercept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-4.3887372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5.78873885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-0.7581508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0.458172887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-16.550426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7.77295182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88399178"/>
                  </a:ext>
                </a:extLst>
              </a:tr>
              <a:tr h="494275">
                <a:tc>
                  <a:txBody>
                    <a:bodyPr/>
                    <a:lstStyle/>
                    <a:p>
                      <a:pPr algn="l" fontAlgn="b"/>
                      <a:r>
                        <a:rPr lang="en-SG" sz="1600" b="0" i="0" u="none" strike="noStrike">
                          <a:solidFill>
                            <a:srgbClr val="000000"/>
                          </a:solidFill>
                          <a:effectLst/>
                          <a:latin typeface="+mn-lt"/>
                        </a:rPr>
                        <a:t>Median Monthly Household Income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0.00193825</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0.00193768</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1.000295</a:t>
                      </a:r>
                    </a:p>
                  </a:txBody>
                  <a:tcPr marL="0" marR="0" marT="0" marB="0" anchor="b">
                    <a:lnL>
                      <a:noFill/>
                    </a:lnL>
                    <a:lnR>
                      <a:noFill/>
                    </a:lnR>
                    <a:lnT>
                      <a:noFill/>
                    </a:lnT>
                    <a:lnB>
                      <a:noFill/>
                    </a:lnB>
                  </a:tcPr>
                </a:tc>
                <a:tc>
                  <a:txBody>
                    <a:bodyPr/>
                    <a:lstStyle/>
                    <a:p>
                      <a:pPr algn="r" fontAlgn="b"/>
                      <a:r>
                        <a:rPr lang="en-SG" sz="1600" b="0" i="0" u="none" strike="noStrike">
                          <a:solidFill>
                            <a:srgbClr val="FF0000"/>
                          </a:solidFill>
                          <a:effectLst/>
                          <a:latin typeface="+mn-lt"/>
                        </a:rPr>
                        <a:t>0.330426065</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-0.0021327</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0.00600917</a:t>
                      </a:r>
                    </a:p>
                  </a:txBody>
                  <a:tcPr marL="0" marR="0" marT="0" marB="0" anchor="b">
                    <a:lnL>
                      <a:noFill/>
                    </a:lnL>
                    <a:lnR>
                      <a:noFill/>
                    </a:lnR>
                    <a:lnT>
                      <a:noFill/>
                    </a:lnT>
                    <a:lnB>
                      <a:noFill/>
                    </a:lnB>
                  </a:tcPr>
                </a:tc>
                <a:tc>
                  <a:txBody>
                    <a:bodyPr/>
                    <a:lstStyle/>
                    <a:p>
                      <a:pPr algn="r" fontAlgn="b"/>
                      <a:r>
                        <a:rPr lang="en-SG" sz="1600" b="0" i="0" u="none" strike="noStrike">
                          <a:solidFill>
                            <a:srgbClr val="FF0000"/>
                          </a:solidFill>
                          <a:effectLst/>
                          <a:latin typeface="+mn-lt"/>
                        </a:rPr>
                        <a:t>6.47780967</a:t>
                      </a:r>
                    </a:p>
                  </a:txBody>
                  <a:tcPr marL="0" marR="0" marT="0" marB="0" anchor="b">
                    <a:lnL>
                      <a:noFill/>
                    </a:lnL>
                    <a:lnR>
                      <a:noFill/>
                    </a:lnR>
                    <a:lnT>
                      <a:noFill/>
                    </a:lnT>
                    <a:lnB>
                      <a:noFill/>
                    </a:lnB>
                  </a:tcPr>
                </a:tc>
                <a:extLst>
                  <a:ext uri="{0D108BD9-81ED-4DB2-BD59-A6C34878D82A}">
                    <a16:rowId xmlns:a16="http://schemas.microsoft.com/office/drawing/2014/main" val="1427516098"/>
                  </a:ext>
                </a:extLst>
              </a:tr>
              <a:tr h="247137">
                <a:tc>
                  <a:txBody>
                    <a:bodyPr/>
                    <a:lstStyle/>
                    <a:p>
                      <a:pPr algn="l" fontAlgn="b"/>
                      <a:r>
                        <a:rPr lang="en-SG" sz="1600" b="0" i="0" u="none" strike="noStrike">
                          <a:solidFill>
                            <a:srgbClr val="000000"/>
                          </a:solidFill>
                          <a:effectLst/>
                          <a:latin typeface="+mn-lt"/>
                        </a:rPr>
                        <a:t>Private Price Index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0.80011678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0.11453193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6.98597154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FF0000"/>
                          </a:solidFill>
                          <a:effectLst/>
                          <a:latin typeface="+mn-lt"/>
                        </a:rPr>
                        <a:t>1.59584E-06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0.55949413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1.04073943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FF0000"/>
                          </a:solidFill>
                          <a:effectLst/>
                          <a:latin typeface="+mn-lt"/>
                        </a:rPr>
                        <a:t>6.47780967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558117"/>
                  </a:ext>
                </a:extLst>
              </a:tr>
            </a:tbl>
          </a:graphicData>
        </a:graphic>
      </p:graphicFrame>
    </p:spTree>
    <p:extLst>
      <p:ext uri="{BB962C8B-B14F-4D97-AF65-F5344CB8AC3E}">
        <p14:creationId xmlns:p14="http://schemas.microsoft.com/office/powerpoint/2010/main" val="322352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7F21B31-84A3-DF4B-A1A2-91FEC773D619}"/>
              </a:ext>
            </a:extLst>
          </p:cNvPr>
          <p:cNvSpPr>
            <a:spLocks noGrp="1"/>
          </p:cNvSpPr>
          <p:nvPr>
            <p:ph type="title"/>
          </p:nvPr>
        </p:nvSpPr>
        <p:spPr>
          <a:xfrm>
            <a:off x="1295402" y="361646"/>
            <a:ext cx="9601196" cy="1303867"/>
          </a:xfrm>
        </p:spPr>
        <p:txBody>
          <a:bodyPr>
            <a:normAutofit/>
          </a:bodyPr>
          <a:lstStyle/>
          <a:p>
            <a:r>
              <a:rPr lang="en-US" dirty="0">
                <a:solidFill>
                  <a:srgbClr val="262626"/>
                </a:solidFill>
              </a:rPr>
              <a:t>MLR – Predicting Income</a:t>
            </a:r>
          </a:p>
        </p:txBody>
      </p:sp>
      <p:graphicFrame>
        <p:nvGraphicFramePr>
          <p:cNvPr id="4" name="Content Placeholder 3">
            <a:extLst>
              <a:ext uri="{FF2B5EF4-FFF2-40B4-BE49-F238E27FC236}">
                <a16:creationId xmlns:a16="http://schemas.microsoft.com/office/drawing/2014/main" id="{549BAB10-8AB0-D945-ADAA-FF5FDB2A01AD}"/>
              </a:ext>
            </a:extLst>
          </p:cNvPr>
          <p:cNvGraphicFramePr>
            <a:graphicFrameLocks noGrp="1"/>
          </p:cNvGraphicFramePr>
          <p:nvPr>
            <p:ph idx="1"/>
            <p:extLst>
              <p:ext uri="{D42A27DB-BD31-4B8C-83A1-F6EECF244321}">
                <p14:modId xmlns:p14="http://schemas.microsoft.com/office/powerpoint/2010/main" val="1536559561"/>
              </p:ext>
            </p:extLst>
          </p:nvPr>
        </p:nvGraphicFramePr>
        <p:xfrm>
          <a:off x="777241" y="1453244"/>
          <a:ext cx="10634349" cy="4632960"/>
        </p:xfrm>
        <a:graphic>
          <a:graphicData uri="http://schemas.openxmlformats.org/drawingml/2006/table">
            <a:tbl>
              <a:tblPr/>
              <a:tblGrid>
                <a:gridCol w="1840274">
                  <a:extLst>
                    <a:ext uri="{9D8B030D-6E8A-4147-A177-3AD203B41FA5}">
                      <a16:colId xmlns:a16="http://schemas.microsoft.com/office/drawing/2014/main" val="256637885"/>
                    </a:ext>
                  </a:extLst>
                </a:gridCol>
                <a:gridCol w="1260662">
                  <a:extLst>
                    <a:ext uri="{9D8B030D-6E8A-4147-A177-3AD203B41FA5}">
                      <a16:colId xmlns:a16="http://schemas.microsoft.com/office/drawing/2014/main" val="100940921"/>
                    </a:ext>
                  </a:extLst>
                </a:gridCol>
                <a:gridCol w="1260662">
                  <a:extLst>
                    <a:ext uri="{9D8B030D-6E8A-4147-A177-3AD203B41FA5}">
                      <a16:colId xmlns:a16="http://schemas.microsoft.com/office/drawing/2014/main" val="1605786902"/>
                    </a:ext>
                  </a:extLst>
                </a:gridCol>
                <a:gridCol w="1260662">
                  <a:extLst>
                    <a:ext uri="{9D8B030D-6E8A-4147-A177-3AD203B41FA5}">
                      <a16:colId xmlns:a16="http://schemas.microsoft.com/office/drawing/2014/main" val="2498499050"/>
                    </a:ext>
                  </a:extLst>
                </a:gridCol>
                <a:gridCol w="1260662">
                  <a:extLst>
                    <a:ext uri="{9D8B030D-6E8A-4147-A177-3AD203B41FA5}">
                      <a16:colId xmlns:a16="http://schemas.microsoft.com/office/drawing/2014/main" val="419563415"/>
                    </a:ext>
                  </a:extLst>
                </a:gridCol>
                <a:gridCol w="1230103">
                  <a:extLst>
                    <a:ext uri="{9D8B030D-6E8A-4147-A177-3AD203B41FA5}">
                      <a16:colId xmlns:a16="http://schemas.microsoft.com/office/drawing/2014/main" val="2759801715"/>
                    </a:ext>
                  </a:extLst>
                </a:gridCol>
                <a:gridCol w="1260662">
                  <a:extLst>
                    <a:ext uri="{9D8B030D-6E8A-4147-A177-3AD203B41FA5}">
                      <a16:colId xmlns:a16="http://schemas.microsoft.com/office/drawing/2014/main" val="3128920416"/>
                    </a:ext>
                  </a:extLst>
                </a:gridCol>
                <a:gridCol w="1260662">
                  <a:extLst>
                    <a:ext uri="{9D8B030D-6E8A-4147-A177-3AD203B41FA5}">
                      <a16:colId xmlns:a16="http://schemas.microsoft.com/office/drawing/2014/main" val="1142255871"/>
                    </a:ext>
                  </a:extLst>
                </a:gridCol>
              </a:tblGrid>
              <a:tr h="206221">
                <a:tc>
                  <a:txBody>
                    <a:bodyPr/>
                    <a:lstStyle/>
                    <a:p>
                      <a:pPr algn="l" fontAlgn="b"/>
                      <a:r>
                        <a:rPr lang="en-SG" sz="1600" b="0" i="0" u="none" strike="noStrike" dirty="0">
                          <a:solidFill>
                            <a:srgbClr val="000000"/>
                          </a:solidFill>
                          <a:effectLst/>
                          <a:latin typeface="+mn-lt"/>
                        </a:rPr>
                        <a:t>Regression Analysis</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613357446"/>
                  </a:ext>
                </a:extLst>
              </a:tr>
              <a:tr h="239096">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053519609"/>
                  </a:ext>
                </a:extLst>
              </a:tr>
              <a:tr h="206221">
                <a:tc>
                  <a:txBody>
                    <a:bodyPr/>
                    <a:lstStyle/>
                    <a:p>
                      <a:pPr algn="l" fontAlgn="b"/>
                      <a:r>
                        <a:rPr lang="en-SG" sz="1600" b="0" i="0" u="none" strike="noStrike">
                          <a:solidFill>
                            <a:srgbClr val="000000"/>
                          </a:solidFill>
                          <a:effectLst/>
                          <a:latin typeface="+mn-lt"/>
                        </a:rPr>
                        <a:t>OVERALL FIT</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779798700"/>
                  </a:ext>
                </a:extLst>
              </a:tr>
              <a:tr h="206221">
                <a:tc>
                  <a:txBody>
                    <a:bodyPr/>
                    <a:lstStyle/>
                    <a:p>
                      <a:pPr algn="l" fontAlgn="b"/>
                      <a:r>
                        <a:rPr lang="en-SG" sz="1600" b="0" i="0" u="none" strike="noStrike">
                          <a:solidFill>
                            <a:srgbClr val="000000"/>
                          </a:solidFill>
                          <a:effectLst/>
                          <a:latin typeface="+mn-lt"/>
                        </a:rPr>
                        <a:t>Multiple R</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0.92398933</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AIC</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281.307669</a:t>
                      </a: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718236766"/>
                  </a:ext>
                </a:extLst>
              </a:tr>
              <a:tr h="206221">
                <a:tc>
                  <a:txBody>
                    <a:bodyPr/>
                    <a:lstStyle/>
                    <a:p>
                      <a:pPr algn="l" fontAlgn="b"/>
                      <a:r>
                        <a:rPr lang="en-SG" sz="1600" b="0" i="0" u="none" strike="noStrike">
                          <a:solidFill>
                            <a:srgbClr val="000000"/>
                          </a:solidFill>
                          <a:effectLst/>
                          <a:latin typeface="+mn-lt"/>
                        </a:rPr>
                        <a:t>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0.85375628</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AICc</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283.807669</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4259034000"/>
                  </a:ext>
                </a:extLst>
              </a:tr>
              <a:tr h="206221">
                <a:tc>
                  <a:txBody>
                    <a:bodyPr/>
                    <a:lstStyle/>
                    <a:p>
                      <a:pPr algn="l" fontAlgn="b"/>
                      <a:r>
                        <a:rPr lang="en-SG" sz="1600" b="0" i="0" u="none" strike="noStrike">
                          <a:solidFill>
                            <a:srgbClr val="000000"/>
                          </a:solidFill>
                          <a:effectLst/>
                          <a:latin typeface="+mn-lt"/>
                        </a:rPr>
                        <a:t>Adjusted 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0.83750698</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r>
                        <a:rPr lang="en-SG" sz="1600" b="0" i="0" u="none" strike="noStrike">
                          <a:solidFill>
                            <a:srgbClr val="000000"/>
                          </a:solidFill>
                          <a:effectLst/>
                          <a:latin typeface="+mn-lt"/>
                        </a:rPr>
                        <a:t>SBC</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284.441236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033769092"/>
                  </a:ext>
                </a:extLst>
              </a:tr>
              <a:tr h="206221">
                <a:tc>
                  <a:txBody>
                    <a:bodyPr/>
                    <a:lstStyle/>
                    <a:p>
                      <a:pPr algn="l" fontAlgn="b"/>
                      <a:r>
                        <a:rPr lang="en-SG" sz="1600" b="0" i="0" u="none" strike="noStrike">
                          <a:solidFill>
                            <a:srgbClr val="000000"/>
                          </a:solidFill>
                          <a:effectLst/>
                          <a:latin typeface="+mn-lt"/>
                        </a:rPr>
                        <a:t>Standard Error</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759.013706</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785599526"/>
                  </a:ext>
                </a:extLst>
              </a:tr>
              <a:tr h="206221">
                <a:tc>
                  <a:txBody>
                    <a:bodyPr/>
                    <a:lstStyle/>
                    <a:p>
                      <a:pPr algn="l" fontAlgn="b"/>
                      <a:r>
                        <a:rPr lang="en-SG" sz="1600" b="0" i="0" u="none" strike="noStrike">
                          <a:solidFill>
                            <a:srgbClr val="000000"/>
                          </a:solidFill>
                          <a:effectLst/>
                          <a:latin typeface="+mn-lt"/>
                        </a:rPr>
                        <a:t>Observations</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907373062"/>
                  </a:ext>
                </a:extLst>
              </a:tr>
              <a:tr h="239096">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365027878"/>
                  </a:ext>
                </a:extLst>
              </a:tr>
              <a:tr h="206221">
                <a:tc>
                  <a:txBody>
                    <a:bodyPr/>
                    <a:lstStyle/>
                    <a:p>
                      <a:pPr algn="l" fontAlgn="b"/>
                      <a:r>
                        <a:rPr lang="en-SG" sz="1600" b="0" i="0" u="none" strike="noStrike">
                          <a:solidFill>
                            <a:srgbClr val="000000"/>
                          </a:solidFill>
                          <a:effectLst/>
                          <a:latin typeface="+mn-lt"/>
                        </a:rPr>
                        <a:t>ANOVA</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SG" sz="1600" b="0" i="0" u="none" strike="noStrike">
                          <a:solidFill>
                            <a:srgbClr val="000000"/>
                          </a:solidFill>
                          <a:effectLst/>
                          <a:latin typeface="+mn-lt"/>
                        </a:rPr>
                        <a:t>Alpha</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SG" sz="1600" b="0" i="0" u="none" strike="noStrike">
                          <a:solidFill>
                            <a:srgbClr val="000000"/>
                          </a:solidFill>
                          <a:effectLst/>
                          <a:latin typeface="+mn-lt"/>
                        </a:rPr>
                        <a:t>0.05</a:t>
                      </a: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579131040"/>
                  </a:ext>
                </a:extLst>
              </a:tr>
              <a:tr h="206221">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df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SS</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MS</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sig</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639648407"/>
                  </a:ext>
                </a:extLst>
              </a:tr>
              <a:tr h="206221">
                <a:tc>
                  <a:txBody>
                    <a:bodyPr/>
                    <a:lstStyle/>
                    <a:p>
                      <a:pPr algn="l" fontAlgn="b"/>
                      <a:r>
                        <a:rPr lang="en-SG" sz="1600" b="0" i="0" u="none" strike="noStrike">
                          <a:solidFill>
                            <a:srgbClr val="000000"/>
                          </a:solidFill>
                          <a:effectLst/>
                          <a:latin typeface="+mn-lt"/>
                        </a:rPr>
                        <a:t>Regression</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60538048.7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30269024.4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52.5411031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3.0598E-08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SG" sz="1600" b="0" i="0" u="none" strike="noStrike">
                          <a:solidFill>
                            <a:srgbClr val="000000"/>
                          </a:solidFill>
                          <a:effectLst/>
                          <a:latin typeface="+mn-lt"/>
                        </a:rPr>
                        <a:t>yes</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847820995"/>
                  </a:ext>
                </a:extLst>
              </a:tr>
              <a:tr h="206221">
                <a:tc>
                  <a:txBody>
                    <a:bodyPr/>
                    <a:lstStyle/>
                    <a:p>
                      <a:pPr algn="l" fontAlgn="b"/>
                      <a:r>
                        <a:rPr lang="en-SG" sz="1600" b="0" i="0" u="none" strike="noStrike">
                          <a:solidFill>
                            <a:srgbClr val="000000"/>
                          </a:solidFill>
                          <a:effectLst/>
                          <a:latin typeface="+mn-lt"/>
                        </a:rPr>
                        <a:t>Residual</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18</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10369832.5</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576101.805</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4044679024"/>
                  </a:ext>
                </a:extLst>
              </a:tr>
              <a:tr h="206221">
                <a:tc>
                  <a:txBody>
                    <a:bodyPr/>
                    <a:lstStyle/>
                    <a:p>
                      <a:pPr algn="l" fontAlgn="b"/>
                      <a:r>
                        <a:rPr lang="en-SG" sz="1600" b="0" i="0" u="none" strike="noStrike">
                          <a:solidFill>
                            <a:srgbClr val="000000"/>
                          </a:solidFill>
                          <a:effectLst/>
                          <a:latin typeface="+mn-lt"/>
                        </a:rPr>
                        <a:t>Total</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70907881.2</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347283696"/>
                  </a:ext>
                </a:extLst>
              </a:tr>
              <a:tr h="239096">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333737667"/>
                  </a:ext>
                </a:extLst>
              </a:tr>
              <a:tr h="206221">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coeff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std err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t stat</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lower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vif</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7829143"/>
                  </a:ext>
                </a:extLst>
              </a:tr>
              <a:tr h="206221">
                <a:tc>
                  <a:txBody>
                    <a:bodyPr/>
                    <a:lstStyle/>
                    <a:p>
                      <a:pPr algn="l" fontAlgn="b"/>
                      <a:r>
                        <a:rPr lang="en-SG" sz="1600" b="0" i="0" u="none" strike="noStrike">
                          <a:solidFill>
                            <a:srgbClr val="000000"/>
                          </a:solidFill>
                          <a:effectLst/>
                          <a:latin typeface="+mn-lt"/>
                        </a:rPr>
                        <a:t>Intercept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83.2136229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695.939117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0.11957026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0.90614801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-1378.9002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1545.32745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75319918"/>
                  </a:ext>
                </a:extLst>
              </a:tr>
              <a:tr h="206221">
                <a:tc>
                  <a:txBody>
                    <a:bodyPr/>
                    <a:lstStyle/>
                    <a:p>
                      <a:pPr algn="l" fontAlgn="b"/>
                      <a:r>
                        <a:rPr lang="en-SG" sz="1600" b="0" i="0" u="none" strike="noStrike">
                          <a:solidFill>
                            <a:srgbClr val="000000"/>
                          </a:solidFill>
                          <a:effectLst/>
                          <a:latin typeface="+mn-lt"/>
                        </a:rPr>
                        <a:t>HDB Price Index</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27.1693042</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27.1612916</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1.000295</a:t>
                      </a:r>
                    </a:p>
                  </a:txBody>
                  <a:tcPr marL="0" marR="0" marT="0" marB="0" anchor="b">
                    <a:lnL>
                      <a:noFill/>
                    </a:lnL>
                    <a:lnR>
                      <a:noFill/>
                    </a:lnR>
                    <a:lnT>
                      <a:noFill/>
                    </a:lnT>
                    <a:lnB>
                      <a:noFill/>
                    </a:lnB>
                  </a:tcPr>
                </a:tc>
                <a:tc>
                  <a:txBody>
                    <a:bodyPr/>
                    <a:lstStyle/>
                    <a:p>
                      <a:pPr algn="r" fontAlgn="b"/>
                      <a:r>
                        <a:rPr lang="en-SG" sz="1600" b="0" i="0" u="none" strike="noStrike">
                          <a:solidFill>
                            <a:srgbClr val="FF0000"/>
                          </a:solidFill>
                          <a:effectLst/>
                          <a:latin typeface="+mn-lt"/>
                        </a:rPr>
                        <a:t>0.33042606</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-29.894452</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84.2330603</a:t>
                      </a:r>
                    </a:p>
                  </a:txBody>
                  <a:tcPr marL="0" marR="0" marT="0" marB="0" anchor="b">
                    <a:lnL>
                      <a:noFill/>
                    </a:lnL>
                    <a:lnR>
                      <a:noFill/>
                    </a:lnR>
                    <a:lnT>
                      <a:noFill/>
                    </a:lnT>
                    <a:lnB>
                      <a:noFill/>
                    </a:lnB>
                  </a:tcPr>
                </a:tc>
                <a:tc>
                  <a:txBody>
                    <a:bodyPr/>
                    <a:lstStyle/>
                    <a:p>
                      <a:pPr algn="r" fontAlgn="b"/>
                      <a:r>
                        <a:rPr lang="en-SG" sz="1600" b="0" i="0" u="none" strike="noStrike">
                          <a:solidFill>
                            <a:srgbClr val="FF0000"/>
                          </a:solidFill>
                          <a:effectLst/>
                          <a:latin typeface="+mn-lt"/>
                        </a:rPr>
                        <a:t>22.3086147</a:t>
                      </a:r>
                    </a:p>
                  </a:txBody>
                  <a:tcPr marL="0" marR="0" marT="0" marB="0" anchor="b">
                    <a:lnL>
                      <a:noFill/>
                    </a:lnL>
                    <a:lnR>
                      <a:noFill/>
                    </a:lnR>
                    <a:lnT>
                      <a:noFill/>
                    </a:lnT>
                    <a:lnB>
                      <a:noFill/>
                    </a:lnB>
                  </a:tcPr>
                </a:tc>
                <a:extLst>
                  <a:ext uri="{0D108BD9-81ED-4DB2-BD59-A6C34878D82A}">
                    <a16:rowId xmlns:a16="http://schemas.microsoft.com/office/drawing/2014/main" val="3084651296"/>
                  </a:ext>
                </a:extLst>
              </a:tr>
              <a:tr h="206221">
                <a:tc>
                  <a:txBody>
                    <a:bodyPr/>
                    <a:lstStyle/>
                    <a:p>
                      <a:pPr algn="l" fontAlgn="b"/>
                      <a:r>
                        <a:rPr lang="en-SG" sz="1600" b="0" i="0" u="none" strike="noStrike">
                          <a:solidFill>
                            <a:srgbClr val="000000"/>
                          </a:solidFill>
                          <a:effectLst/>
                          <a:latin typeface="+mn-lt"/>
                        </a:rPr>
                        <a:t>Private Price Index</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29.753278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25.1641775</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1.1823664</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FF0000"/>
                          </a:solidFill>
                          <a:effectLst/>
                          <a:latin typeface="+mn-lt"/>
                        </a:rPr>
                        <a:t>0.25244428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-23.114697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82.6212531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FF0000"/>
                          </a:solidFill>
                          <a:effectLst/>
                          <a:latin typeface="+mn-lt"/>
                        </a:rPr>
                        <a:t>22.3086147</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638837"/>
                  </a:ext>
                </a:extLst>
              </a:tr>
            </a:tbl>
          </a:graphicData>
        </a:graphic>
      </p:graphicFrame>
    </p:spTree>
    <p:extLst>
      <p:ext uri="{BB962C8B-B14F-4D97-AF65-F5344CB8AC3E}">
        <p14:creationId xmlns:p14="http://schemas.microsoft.com/office/powerpoint/2010/main" val="151085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ACD2-22B3-1745-889B-B606B8874DCA}"/>
              </a:ext>
            </a:extLst>
          </p:cNvPr>
          <p:cNvSpPr>
            <a:spLocks noGrp="1"/>
          </p:cNvSpPr>
          <p:nvPr>
            <p:ph type="title"/>
          </p:nvPr>
        </p:nvSpPr>
        <p:spPr/>
        <p:txBody>
          <a:bodyPr/>
          <a:lstStyle/>
          <a:p>
            <a:r>
              <a:rPr lang="en-US" dirty="0"/>
              <a:t>MLR Findings</a:t>
            </a:r>
          </a:p>
        </p:txBody>
      </p:sp>
      <p:sp>
        <p:nvSpPr>
          <p:cNvPr id="3" name="Content Placeholder 2">
            <a:extLst>
              <a:ext uri="{FF2B5EF4-FFF2-40B4-BE49-F238E27FC236}">
                <a16:creationId xmlns:a16="http://schemas.microsoft.com/office/drawing/2014/main" id="{C4A00398-7A18-2240-A54F-889A21131776}"/>
              </a:ext>
            </a:extLst>
          </p:cNvPr>
          <p:cNvSpPr>
            <a:spLocks noGrp="1"/>
          </p:cNvSpPr>
          <p:nvPr>
            <p:ph idx="1"/>
          </p:nvPr>
        </p:nvSpPr>
        <p:spPr/>
        <p:txBody>
          <a:bodyPr>
            <a:normAutofit fontScale="77500" lnSpcReduction="20000"/>
          </a:bodyPr>
          <a:lstStyle/>
          <a:p>
            <a:r>
              <a:rPr lang="en-US" sz="5400" dirty="0"/>
              <a:t>Since p-values are all &gt; 0.05, we cannot use MLR</a:t>
            </a:r>
          </a:p>
          <a:p>
            <a:r>
              <a:rPr lang="en-US" sz="5400" dirty="0"/>
              <a:t>We found that HDB PI and Private PI are highly correlated</a:t>
            </a:r>
          </a:p>
          <a:p>
            <a:r>
              <a:rPr lang="en-US" sz="5400" dirty="0"/>
              <a:t>Hence, switch to simple linear regression </a:t>
            </a:r>
          </a:p>
        </p:txBody>
      </p:sp>
    </p:spTree>
    <p:extLst>
      <p:ext uri="{BB962C8B-B14F-4D97-AF65-F5344CB8AC3E}">
        <p14:creationId xmlns:p14="http://schemas.microsoft.com/office/powerpoint/2010/main" val="227042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anim calcmode="lin" valueType="num">
                                      <p:cBhvr>
                                        <p:cTn id="16"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1A7F2D1-E6F4-2240-8DB9-BE89ED41A282}"/>
              </a:ext>
            </a:extLst>
          </p:cNvPr>
          <p:cNvSpPr>
            <a:spLocks noGrp="1"/>
          </p:cNvSpPr>
          <p:nvPr>
            <p:ph type="title"/>
          </p:nvPr>
        </p:nvSpPr>
        <p:spPr>
          <a:xfrm>
            <a:off x="1463042" y="499712"/>
            <a:ext cx="9601196" cy="1303867"/>
          </a:xfrm>
        </p:spPr>
        <p:txBody>
          <a:bodyPr>
            <a:normAutofit/>
          </a:bodyPr>
          <a:lstStyle/>
          <a:p>
            <a:r>
              <a:rPr lang="en-US" dirty="0">
                <a:solidFill>
                  <a:srgbClr val="262626"/>
                </a:solidFill>
              </a:rPr>
              <a:t>Simple Linear Regression</a:t>
            </a:r>
          </a:p>
        </p:txBody>
      </p:sp>
      <p:graphicFrame>
        <p:nvGraphicFramePr>
          <p:cNvPr id="5" name="Content Placeholder 4">
            <a:extLst>
              <a:ext uri="{FF2B5EF4-FFF2-40B4-BE49-F238E27FC236}">
                <a16:creationId xmlns:a16="http://schemas.microsoft.com/office/drawing/2014/main" id="{42D7B693-9836-8E4E-BF2B-2FD4067080E6}"/>
              </a:ext>
            </a:extLst>
          </p:cNvPr>
          <p:cNvGraphicFramePr>
            <a:graphicFrameLocks noGrp="1"/>
          </p:cNvGraphicFramePr>
          <p:nvPr>
            <p:ph idx="1"/>
            <p:extLst>
              <p:ext uri="{D42A27DB-BD31-4B8C-83A1-F6EECF244321}">
                <p14:modId xmlns:p14="http://schemas.microsoft.com/office/powerpoint/2010/main" val="3820956940"/>
              </p:ext>
            </p:extLst>
          </p:nvPr>
        </p:nvGraphicFramePr>
        <p:xfrm>
          <a:off x="946468" y="1443777"/>
          <a:ext cx="10634344" cy="4632960"/>
        </p:xfrm>
        <a:graphic>
          <a:graphicData uri="http://schemas.openxmlformats.org/drawingml/2006/table">
            <a:tbl>
              <a:tblPr/>
              <a:tblGrid>
                <a:gridCol w="1766352">
                  <a:extLst>
                    <a:ext uri="{9D8B030D-6E8A-4147-A177-3AD203B41FA5}">
                      <a16:colId xmlns:a16="http://schemas.microsoft.com/office/drawing/2014/main" val="17004057"/>
                    </a:ext>
                  </a:extLst>
                </a:gridCol>
                <a:gridCol w="978836">
                  <a:extLst>
                    <a:ext uri="{9D8B030D-6E8A-4147-A177-3AD203B41FA5}">
                      <a16:colId xmlns:a16="http://schemas.microsoft.com/office/drawing/2014/main" val="3465105694"/>
                    </a:ext>
                  </a:extLst>
                </a:gridCol>
                <a:gridCol w="1101747">
                  <a:extLst>
                    <a:ext uri="{9D8B030D-6E8A-4147-A177-3AD203B41FA5}">
                      <a16:colId xmlns:a16="http://schemas.microsoft.com/office/drawing/2014/main" val="1536874335"/>
                    </a:ext>
                  </a:extLst>
                </a:gridCol>
                <a:gridCol w="978836">
                  <a:extLst>
                    <a:ext uri="{9D8B030D-6E8A-4147-A177-3AD203B41FA5}">
                      <a16:colId xmlns:a16="http://schemas.microsoft.com/office/drawing/2014/main" val="1920899821"/>
                    </a:ext>
                  </a:extLst>
                </a:gridCol>
                <a:gridCol w="1878913">
                  <a:extLst>
                    <a:ext uri="{9D8B030D-6E8A-4147-A177-3AD203B41FA5}">
                      <a16:colId xmlns:a16="http://schemas.microsoft.com/office/drawing/2014/main" val="4115725839"/>
                    </a:ext>
                  </a:extLst>
                </a:gridCol>
                <a:gridCol w="978836">
                  <a:extLst>
                    <a:ext uri="{9D8B030D-6E8A-4147-A177-3AD203B41FA5}">
                      <a16:colId xmlns:a16="http://schemas.microsoft.com/office/drawing/2014/main" val="669405849"/>
                    </a:ext>
                  </a:extLst>
                </a:gridCol>
                <a:gridCol w="978836">
                  <a:extLst>
                    <a:ext uri="{9D8B030D-6E8A-4147-A177-3AD203B41FA5}">
                      <a16:colId xmlns:a16="http://schemas.microsoft.com/office/drawing/2014/main" val="815482237"/>
                    </a:ext>
                  </a:extLst>
                </a:gridCol>
                <a:gridCol w="985676">
                  <a:extLst>
                    <a:ext uri="{9D8B030D-6E8A-4147-A177-3AD203B41FA5}">
                      <a16:colId xmlns:a16="http://schemas.microsoft.com/office/drawing/2014/main" val="2392112397"/>
                    </a:ext>
                  </a:extLst>
                </a:gridCol>
                <a:gridCol w="986312">
                  <a:extLst>
                    <a:ext uri="{9D8B030D-6E8A-4147-A177-3AD203B41FA5}">
                      <a16:colId xmlns:a16="http://schemas.microsoft.com/office/drawing/2014/main" val="1946589344"/>
                    </a:ext>
                  </a:extLst>
                </a:gridCol>
              </a:tblGrid>
              <a:tr h="226651">
                <a:tc gridSpan="2">
                  <a:txBody>
                    <a:bodyPr/>
                    <a:lstStyle/>
                    <a:p>
                      <a:pPr algn="l" fontAlgn="b"/>
                      <a:r>
                        <a:rPr lang="en-SG" sz="1600" b="0" i="0" u="none" strike="noStrike" dirty="0">
                          <a:solidFill>
                            <a:srgbClr val="000000"/>
                          </a:solidFill>
                          <a:effectLst/>
                          <a:latin typeface="+mn-lt"/>
                        </a:rPr>
                        <a:t>SUMMARY OUTPUT</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502617996"/>
                  </a:ext>
                </a:extLst>
              </a:tr>
              <a:tr h="211185">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724634952"/>
                  </a:ext>
                </a:extLst>
              </a:tr>
              <a:tr h="182146">
                <a:tc gridSpan="2">
                  <a:txBody>
                    <a:bodyPr/>
                    <a:lstStyle/>
                    <a:p>
                      <a:pPr algn="ctr" fontAlgn="b"/>
                      <a:r>
                        <a:rPr lang="en-SG" sz="1600" b="0" i="1" u="none" strike="noStrike">
                          <a:solidFill>
                            <a:srgbClr val="000000"/>
                          </a:solidFill>
                          <a:effectLst/>
                          <a:latin typeface="+mn-lt"/>
                        </a:rPr>
                        <a:t>Regression Statistics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991707259"/>
                  </a:ext>
                </a:extLst>
              </a:tr>
              <a:tr h="182146">
                <a:tc>
                  <a:txBody>
                    <a:bodyPr/>
                    <a:lstStyle/>
                    <a:p>
                      <a:pPr algn="l" fontAlgn="b"/>
                      <a:r>
                        <a:rPr lang="en-SG" sz="1600" b="0" i="0" u="none" strike="noStrike">
                          <a:solidFill>
                            <a:srgbClr val="000000"/>
                          </a:solidFill>
                          <a:effectLst/>
                          <a:latin typeface="+mn-lt"/>
                        </a:rPr>
                        <a:t>Multiple R</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0.97733017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327282026"/>
                  </a:ext>
                </a:extLst>
              </a:tr>
              <a:tr h="182146">
                <a:tc>
                  <a:txBody>
                    <a:bodyPr/>
                    <a:lstStyle/>
                    <a:p>
                      <a:pPr algn="l" fontAlgn="b"/>
                      <a:r>
                        <a:rPr lang="en-SG" sz="1600" b="0" i="0" u="none" strike="noStrike">
                          <a:solidFill>
                            <a:srgbClr val="000000"/>
                          </a:solidFill>
                          <a:effectLst/>
                          <a:latin typeface="+mn-lt"/>
                        </a:rPr>
                        <a:t>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0.95517427</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654798341"/>
                  </a:ext>
                </a:extLst>
              </a:tr>
              <a:tr h="182146">
                <a:tc>
                  <a:txBody>
                    <a:bodyPr/>
                    <a:lstStyle/>
                    <a:p>
                      <a:pPr algn="l" fontAlgn="b"/>
                      <a:r>
                        <a:rPr lang="en-SG" sz="1600" b="0" i="0" u="none" strike="noStrike">
                          <a:solidFill>
                            <a:srgbClr val="000000"/>
                          </a:solidFill>
                          <a:effectLst/>
                          <a:latin typeface="+mn-lt"/>
                        </a:rPr>
                        <a:t>Adjusted 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0.95281502</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235903609"/>
                  </a:ext>
                </a:extLst>
              </a:tr>
              <a:tr h="182146">
                <a:tc>
                  <a:txBody>
                    <a:bodyPr/>
                    <a:lstStyle/>
                    <a:p>
                      <a:pPr algn="l" fontAlgn="b"/>
                      <a:r>
                        <a:rPr lang="en-SG" sz="1600" b="0" i="0" u="none" strike="noStrike">
                          <a:solidFill>
                            <a:srgbClr val="000000"/>
                          </a:solidFill>
                          <a:effectLst/>
                          <a:latin typeface="+mn-lt"/>
                        </a:rPr>
                        <a:t>Standard Error</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6.9197448</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819483101"/>
                  </a:ext>
                </a:extLst>
              </a:tr>
              <a:tr h="182146">
                <a:tc>
                  <a:txBody>
                    <a:bodyPr/>
                    <a:lstStyle/>
                    <a:p>
                      <a:pPr algn="l" fontAlgn="b"/>
                      <a:r>
                        <a:rPr lang="en-SG" sz="1600" b="0" i="0" u="none" strike="noStrike">
                          <a:solidFill>
                            <a:srgbClr val="000000"/>
                          </a:solidFill>
                          <a:effectLst/>
                          <a:latin typeface="+mn-lt"/>
                        </a:rPr>
                        <a:t>Observations</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851541505"/>
                  </a:ext>
                </a:extLst>
              </a:tr>
              <a:tr h="211185">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433010924"/>
                  </a:ext>
                </a:extLst>
              </a:tr>
              <a:tr h="182146">
                <a:tc>
                  <a:txBody>
                    <a:bodyPr/>
                    <a:lstStyle/>
                    <a:p>
                      <a:pPr algn="l" fontAlgn="b"/>
                      <a:r>
                        <a:rPr lang="en-SG" sz="1600" b="0" i="0" u="none" strike="noStrike">
                          <a:solidFill>
                            <a:srgbClr val="000000"/>
                          </a:solidFill>
                          <a:effectLst/>
                          <a:latin typeface="+mn-lt"/>
                        </a:rPr>
                        <a:t>ANOVA</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905094700"/>
                  </a:ext>
                </a:extLst>
              </a:tr>
              <a:tr h="182146">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df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MS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Significance 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73629800"/>
                  </a:ext>
                </a:extLst>
              </a:tr>
              <a:tr h="182146">
                <a:tc>
                  <a:txBody>
                    <a:bodyPr/>
                    <a:lstStyle/>
                    <a:p>
                      <a:pPr algn="l" fontAlgn="b"/>
                      <a:r>
                        <a:rPr lang="en-SG" sz="1600" b="0" i="0" u="none" strike="noStrike">
                          <a:solidFill>
                            <a:srgbClr val="000000"/>
                          </a:solidFill>
                          <a:effectLst/>
                          <a:latin typeface="+mn-lt"/>
                        </a:rPr>
                        <a:t>Regression</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19386.0341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19386.0341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404.8636784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2.8533E-14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044757116"/>
                  </a:ext>
                </a:extLst>
              </a:tr>
              <a:tr h="182146">
                <a:tc>
                  <a:txBody>
                    <a:bodyPr/>
                    <a:lstStyle/>
                    <a:p>
                      <a:pPr algn="l" fontAlgn="b"/>
                      <a:r>
                        <a:rPr lang="en-SG" sz="1600" b="0" i="0" u="none" strike="noStrike">
                          <a:solidFill>
                            <a:srgbClr val="000000"/>
                          </a:solidFill>
                          <a:effectLst/>
                          <a:latin typeface="+mn-lt"/>
                        </a:rPr>
                        <a:t>Residual</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19</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909.774495</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47.8828682</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024476469"/>
                  </a:ext>
                </a:extLst>
              </a:tr>
              <a:tr h="182146">
                <a:tc>
                  <a:txBody>
                    <a:bodyPr/>
                    <a:lstStyle/>
                    <a:p>
                      <a:pPr algn="l" fontAlgn="b"/>
                      <a:r>
                        <a:rPr lang="en-SG" sz="1600" b="0" i="0" u="none" strike="noStrike">
                          <a:solidFill>
                            <a:srgbClr val="000000"/>
                          </a:solidFill>
                          <a:effectLst/>
                          <a:latin typeface="+mn-lt"/>
                        </a:rPr>
                        <a:t>Total</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20295.8086</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039378008"/>
                  </a:ext>
                </a:extLst>
              </a:tr>
              <a:tr h="211185">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856158"/>
                  </a:ext>
                </a:extLst>
              </a:tr>
              <a:tr h="182146">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Coefficients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Standard Error</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t Stat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a 95%</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 95%</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Lower 95.0%</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 95.0%</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15284"/>
                  </a:ext>
                </a:extLst>
              </a:tr>
              <a:tr h="182146">
                <a:tc>
                  <a:txBody>
                    <a:bodyPr/>
                    <a:lstStyle/>
                    <a:p>
                      <a:pPr algn="l" fontAlgn="b"/>
                      <a:r>
                        <a:rPr lang="en-SG" sz="1600" b="0" i="0" u="none" strike="noStrike">
                          <a:solidFill>
                            <a:srgbClr val="000000"/>
                          </a:solidFill>
                          <a:effectLst/>
                          <a:latin typeface="+mn-lt"/>
                        </a:rPr>
                        <a:t>Intercept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10.3023267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5.88804936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1.74970114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0.096304225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-2.0215023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22.6261556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-2.0215023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22.6261556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64672782"/>
                  </a:ext>
                </a:extLst>
              </a:tr>
              <a:tr h="182146">
                <a:tc>
                  <a:txBody>
                    <a:bodyPr/>
                    <a:lstStyle/>
                    <a:p>
                      <a:pPr algn="l" fontAlgn="b"/>
                      <a:r>
                        <a:rPr lang="en-SG" sz="1600" b="0" i="0" u="none" strike="noStrike">
                          <a:solidFill>
                            <a:srgbClr val="000000"/>
                          </a:solidFill>
                          <a:effectLst/>
                          <a:latin typeface="+mn-lt"/>
                        </a:rPr>
                        <a:t>HDB Price Index (avg)</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1.0548944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0.05242695</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20.1212246</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0.0000000000000285</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fontAlgn="b"/>
                      <a:r>
                        <a:rPr lang="en-SG" sz="1600" b="0" i="0" u="none" strike="noStrike">
                          <a:solidFill>
                            <a:srgbClr val="000000"/>
                          </a:solidFill>
                          <a:effectLst/>
                          <a:latin typeface="+mn-lt"/>
                        </a:rPr>
                        <a:t>0.94516353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1.16462526</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000000"/>
                          </a:solidFill>
                          <a:effectLst/>
                          <a:latin typeface="+mn-lt"/>
                        </a:rPr>
                        <a:t>0.94516353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000000"/>
                          </a:solidFill>
                          <a:effectLst/>
                          <a:latin typeface="+mn-lt"/>
                        </a:rPr>
                        <a:t>1.16462526</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314731"/>
                  </a:ext>
                </a:extLst>
              </a:tr>
            </a:tbl>
          </a:graphicData>
        </a:graphic>
      </p:graphicFrame>
    </p:spTree>
    <p:extLst>
      <p:ext uri="{BB962C8B-B14F-4D97-AF65-F5344CB8AC3E}">
        <p14:creationId xmlns:p14="http://schemas.microsoft.com/office/powerpoint/2010/main" val="15662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84A9-55F0-7841-B9BB-6DA3BFCFD14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335E306-11B8-274E-95C2-A1DF44F290EB}"/>
              </a:ext>
            </a:extLst>
          </p:cNvPr>
          <p:cNvSpPr>
            <a:spLocks noGrp="1"/>
          </p:cNvSpPr>
          <p:nvPr>
            <p:ph idx="1"/>
          </p:nvPr>
        </p:nvSpPr>
        <p:spPr>
          <a:xfrm>
            <a:off x="1295400" y="2556932"/>
            <a:ext cx="8632371" cy="1303867"/>
          </a:xfrm>
        </p:spPr>
        <p:txBody>
          <a:bodyPr>
            <a:normAutofit fontScale="40000" lnSpcReduction="20000"/>
          </a:bodyPr>
          <a:lstStyle/>
          <a:p>
            <a:r>
              <a:rPr lang="en-US" sz="4800" dirty="0"/>
              <a:t>Does median monthly household income increase proportionally with the housing pricing indexes?</a:t>
            </a:r>
          </a:p>
          <a:p>
            <a:r>
              <a:rPr lang="en-US" sz="4800" dirty="0"/>
              <a:t>Can we use the housing pricing indexes to predict the median monthly household income?</a:t>
            </a:r>
          </a:p>
        </p:txBody>
      </p:sp>
      <p:graphicFrame>
        <p:nvGraphicFramePr>
          <p:cNvPr id="4" name="Diagram 3">
            <a:extLst>
              <a:ext uri="{FF2B5EF4-FFF2-40B4-BE49-F238E27FC236}">
                <a16:creationId xmlns:a16="http://schemas.microsoft.com/office/drawing/2014/main" id="{3D7E1B56-2204-0043-BB83-1A18E055B56E}"/>
              </a:ext>
            </a:extLst>
          </p:cNvPr>
          <p:cNvGraphicFramePr/>
          <p:nvPr>
            <p:extLst>
              <p:ext uri="{D42A27DB-BD31-4B8C-83A1-F6EECF244321}">
                <p14:modId xmlns:p14="http://schemas.microsoft.com/office/powerpoint/2010/main" val="36706429"/>
              </p:ext>
            </p:extLst>
          </p:nvPr>
        </p:nvGraphicFramePr>
        <p:xfrm>
          <a:off x="2879837" y="3989049"/>
          <a:ext cx="5811838" cy="1663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269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878A287-07FB-9944-85F3-F06825E1AC17}"/>
              </a:ext>
            </a:extLst>
          </p:cNvPr>
          <p:cNvSpPr>
            <a:spLocks noGrp="1"/>
          </p:cNvSpPr>
          <p:nvPr>
            <p:ph type="title"/>
          </p:nvPr>
        </p:nvSpPr>
        <p:spPr>
          <a:xfrm>
            <a:off x="1293814" y="338844"/>
            <a:ext cx="9601196" cy="1303867"/>
          </a:xfrm>
        </p:spPr>
        <p:txBody>
          <a:bodyPr>
            <a:normAutofit/>
          </a:bodyPr>
          <a:lstStyle/>
          <a:p>
            <a:r>
              <a:rPr lang="en-US" sz="2800" dirty="0">
                <a:solidFill>
                  <a:srgbClr val="262626"/>
                </a:solidFill>
              </a:rPr>
              <a:t>Observe the correlation (HDB/Private)</a:t>
            </a:r>
          </a:p>
        </p:txBody>
      </p:sp>
      <p:graphicFrame>
        <p:nvGraphicFramePr>
          <p:cNvPr id="4" name="Content Placeholder 3">
            <a:extLst>
              <a:ext uri="{FF2B5EF4-FFF2-40B4-BE49-F238E27FC236}">
                <a16:creationId xmlns:a16="http://schemas.microsoft.com/office/drawing/2014/main" id="{A0E27435-90A2-304B-8DF2-A5A9DEBAB419}"/>
              </a:ext>
            </a:extLst>
          </p:cNvPr>
          <p:cNvGraphicFramePr>
            <a:graphicFrameLocks noGrp="1"/>
          </p:cNvGraphicFramePr>
          <p:nvPr>
            <p:ph idx="1"/>
            <p:extLst>
              <p:ext uri="{D42A27DB-BD31-4B8C-83A1-F6EECF244321}">
                <p14:modId xmlns:p14="http://schemas.microsoft.com/office/powerpoint/2010/main" val="4219261802"/>
              </p:ext>
            </p:extLst>
          </p:nvPr>
        </p:nvGraphicFramePr>
        <p:xfrm>
          <a:off x="777240" y="1469572"/>
          <a:ext cx="10407831" cy="46209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47581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p:cTn id="7" dur="500" fill="hold"/>
                                        <p:tgtEl>
                                          <p:spTgt spid="4">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chart seriesIdx="-3" categoryIdx="-3" bldStep="gridLegend"/>
                                            </p:graphicEl>
                                          </p:spTgt>
                                        </p:tgtEl>
                                        <p:attrNameLst>
                                          <p:attrName>ppt_h</p:attrName>
                                        </p:attrNameLst>
                                      </p:cBhvr>
                                      <p:tavLst>
                                        <p:tav tm="0">
                                          <p:val>
                                            <p:fltVal val="0"/>
                                          </p:val>
                                        </p:tav>
                                        <p:tav tm="100000">
                                          <p:val>
                                            <p:strVal val="#ppt_h"/>
                                          </p:val>
                                        </p:tav>
                                      </p:tavLst>
                                    </p:anim>
                                    <p:anim calcmode="lin" valueType="num">
                                      <p:cBhvr>
                                        <p:cTn id="9" dur="500" fill="hold"/>
                                        <p:tgtEl>
                                          <p:spTgt spid="4">
                                            <p:graphicEl>
                                              <a:chart seriesIdx="-3" categoryIdx="-3" bldStep="gridLegend"/>
                                            </p:graphicEl>
                                          </p:spTgt>
                                        </p:tgtEl>
                                        <p:attrNameLst>
                                          <p:attrName>style.rotation</p:attrName>
                                        </p:attrNameLst>
                                      </p:cBhvr>
                                      <p:tavLst>
                                        <p:tav tm="0">
                                          <p:val>
                                            <p:fltVal val="360"/>
                                          </p:val>
                                        </p:tav>
                                        <p:tav tm="100000">
                                          <p:val>
                                            <p:fltVal val="0"/>
                                          </p:val>
                                        </p:tav>
                                      </p:tavLst>
                                    </p:anim>
                                    <p:animEffect transition="in" filter="fade">
                                      <p:cBhvr>
                                        <p:cTn id="10" dur="500"/>
                                        <p:tgtEl>
                                          <p:spTgt spid="4">
                                            <p:graphicEl>
                                              <a:chart seriesIdx="-3" categoryIdx="-3" bldStep="gridLegend"/>
                                            </p:graphicEl>
                                          </p:spTgt>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p:cTn id="14" dur="500" fill="hold"/>
                                        <p:tgtEl>
                                          <p:spTgt spid="4">
                                            <p:graphicEl>
                                              <a:chart seriesIdx="-4" categoryIdx="0" bldStep="category"/>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chart seriesIdx="-4" categoryIdx="0" bldStep="category"/>
                                            </p:graphicEl>
                                          </p:spTgt>
                                        </p:tgtEl>
                                        <p:attrNameLst>
                                          <p:attrName>ppt_h</p:attrName>
                                        </p:attrNameLst>
                                      </p:cBhvr>
                                      <p:tavLst>
                                        <p:tav tm="0">
                                          <p:val>
                                            <p:fltVal val="0"/>
                                          </p:val>
                                        </p:tav>
                                        <p:tav tm="100000">
                                          <p:val>
                                            <p:strVal val="#ppt_h"/>
                                          </p:val>
                                        </p:tav>
                                      </p:tavLst>
                                    </p:anim>
                                    <p:anim calcmode="lin" valueType="num">
                                      <p:cBhvr>
                                        <p:cTn id="16" dur="500" fill="hold"/>
                                        <p:tgtEl>
                                          <p:spTgt spid="4">
                                            <p:graphicEl>
                                              <a:chart seriesIdx="-4" categoryIdx="0" bldStep="category"/>
                                            </p:graphicEl>
                                          </p:spTgt>
                                        </p:tgtEl>
                                        <p:attrNameLst>
                                          <p:attrName>style.rotation</p:attrName>
                                        </p:attrNameLst>
                                      </p:cBhvr>
                                      <p:tavLst>
                                        <p:tav tm="0">
                                          <p:val>
                                            <p:fltVal val="360"/>
                                          </p:val>
                                        </p:tav>
                                        <p:tav tm="100000">
                                          <p:val>
                                            <p:fltVal val="0"/>
                                          </p:val>
                                        </p:tav>
                                      </p:tavLst>
                                    </p:anim>
                                    <p:animEffect transition="in" filter="fade">
                                      <p:cBhvr>
                                        <p:cTn id="17" dur="500"/>
                                        <p:tgtEl>
                                          <p:spTgt spid="4">
                                            <p:graphicEl>
                                              <a:chart seriesIdx="-4" categoryIdx="0" bldStep="category"/>
                                            </p:graphicEl>
                                          </p:spTgt>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p:cTn id="21" dur="500" fill="hold"/>
                                        <p:tgtEl>
                                          <p:spTgt spid="4">
                                            <p:graphicEl>
                                              <a:chart seriesIdx="-4" categoryIdx="1" bldStep="category"/>
                                            </p:graphicEl>
                                          </p:spTgt>
                                        </p:tgtEl>
                                        <p:attrNameLst>
                                          <p:attrName>ppt_w</p:attrName>
                                        </p:attrNameLst>
                                      </p:cBhvr>
                                      <p:tavLst>
                                        <p:tav tm="0">
                                          <p:val>
                                            <p:fltVal val="0"/>
                                          </p:val>
                                        </p:tav>
                                        <p:tav tm="100000">
                                          <p:val>
                                            <p:strVal val="#ppt_w"/>
                                          </p:val>
                                        </p:tav>
                                      </p:tavLst>
                                    </p:anim>
                                    <p:anim calcmode="lin" valueType="num">
                                      <p:cBhvr>
                                        <p:cTn id="22" dur="500" fill="hold"/>
                                        <p:tgtEl>
                                          <p:spTgt spid="4">
                                            <p:graphicEl>
                                              <a:chart seriesIdx="-4" categoryIdx="1" bldStep="category"/>
                                            </p:graphicEl>
                                          </p:spTgt>
                                        </p:tgtEl>
                                        <p:attrNameLst>
                                          <p:attrName>ppt_h</p:attrName>
                                        </p:attrNameLst>
                                      </p:cBhvr>
                                      <p:tavLst>
                                        <p:tav tm="0">
                                          <p:val>
                                            <p:fltVal val="0"/>
                                          </p:val>
                                        </p:tav>
                                        <p:tav tm="100000">
                                          <p:val>
                                            <p:strVal val="#ppt_h"/>
                                          </p:val>
                                        </p:tav>
                                      </p:tavLst>
                                    </p:anim>
                                    <p:anim calcmode="lin" valueType="num">
                                      <p:cBhvr>
                                        <p:cTn id="23" dur="500" fill="hold"/>
                                        <p:tgtEl>
                                          <p:spTgt spid="4">
                                            <p:graphicEl>
                                              <a:chart seriesIdx="-4" categoryIdx="1" bldStep="category"/>
                                            </p:graphicEl>
                                          </p:spTgt>
                                        </p:tgtEl>
                                        <p:attrNameLst>
                                          <p:attrName>style.rotation</p:attrName>
                                        </p:attrNameLst>
                                      </p:cBhvr>
                                      <p:tavLst>
                                        <p:tav tm="0">
                                          <p:val>
                                            <p:fltVal val="360"/>
                                          </p:val>
                                        </p:tav>
                                        <p:tav tm="100000">
                                          <p:val>
                                            <p:fltVal val="0"/>
                                          </p:val>
                                        </p:tav>
                                      </p:tavLst>
                                    </p:anim>
                                    <p:animEffect transition="in" filter="fade">
                                      <p:cBhvr>
                                        <p:cTn id="24" dur="500"/>
                                        <p:tgtEl>
                                          <p:spTgt spid="4">
                                            <p:graphicEl>
                                              <a:chart seriesIdx="-4" categoryIdx="1" bldStep="category"/>
                                            </p:graphicEl>
                                          </p:spTgt>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p:cTn id="28" dur="500" fill="hold"/>
                                        <p:tgtEl>
                                          <p:spTgt spid="4">
                                            <p:graphicEl>
                                              <a:chart seriesIdx="-4" categoryIdx="2" bldStep="category"/>
                                            </p:graphicEl>
                                          </p:spTgt>
                                        </p:tgtEl>
                                        <p:attrNameLst>
                                          <p:attrName>ppt_w</p:attrName>
                                        </p:attrNameLst>
                                      </p:cBhvr>
                                      <p:tavLst>
                                        <p:tav tm="0">
                                          <p:val>
                                            <p:fltVal val="0"/>
                                          </p:val>
                                        </p:tav>
                                        <p:tav tm="100000">
                                          <p:val>
                                            <p:strVal val="#ppt_w"/>
                                          </p:val>
                                        </p:tav>
                                      </p:tavLst>
                                    </p:anim>
                                    <p:anim calcmode="lin" valueType="num">
                                      <p:cBhvr>
                                        <p:cTn id="29" dur="500" fill="hold"/>
                                        <p:tgtEl>
                                          <p:spTgt spid="4">
                                            <p:graphicEl>
                                              <a:chart seriesIdx="-4" categoryIdx="2" bldStep="category"/>
                                            </p:graphicEl>
                                          </p:spTgt>
                                        </p:tgtEl>
                                        <p:attrNameLst>
                                          <p:attrName>ppt_h</p:attrName>
                                        </p:attrNameLst>
                                      </p:cBhvr>
                                      <p:tavLst>
                                        <p:tav tm="0">
                                          <p:val>
                                            <p:fltVal val="0"/>
                                          </p:val>
                                        </p:tav>
                                        <p:tav tm="100000">
                                          <p:val>
                                            <p:strVal val="#ppt_h"/>
                                          </p:val>
                                        </p:tav>
                                      </p:tavLst>
                                    </p:anim>
                                    <p:anim calcmode="lin" valueType="num">
                                      <p:cBhvr>
                                        <p:cTn id="30" dur="500" fill="hold"/>
                                        <p:tgtEl>
                                          <p:spTgt spid="4">
                                            <p:graphicEl>
                                              <a:chart seriesIdx="-4" categoryIdx="2" bldStep="category"/>
                                            </p:graphicEl>
                                          </p:spTgt>
                                        </p:tgtEl>
                                        <p:attrNameLst>
                                          <p:attrName>style.rotation</p:attrName>
                                        </p:attrNameLst>
                                      </p:cBhvr>
                                      <p:tavLst>
                                        <p:tav tm="0">
                                          <p:val>
                                            <p:fltVal val="360"/>
                                          </p:val>
                                        </p:tav>
                                        <p:tav tm="100000">
                                          <p:val>
                                            <p:fltVal val="0"/>
                                          </p:val>
                                        </p:tav>
                                      </p:tavLst>
                                    </p:anim>
                                    <p:animEffect transition="in" filter="fade">
                                      <p:cBhvr>
                                        <p:cTn id="31" dur="500"/>
                                        <p:tgtEl>
                                          <p:spTgt spid="4">
                                            <p:graphicEl>
                                              <a:chart seriesIdx="-4" categoryIdx="2" bldStep="category"/>
                                            </p:graphicEl>
                                          </p:spTgt>
                                        </p:tgtEl>
                                      </p:cBhvr>
                                    </p:animEffect>
                                  </p:childTnLst>
                                </p:cTn>
                              </p:par>
                            </p:childTnLst>
                          </p:cTn>
                        </p:par>
                        <p:par>
                          <p:cTn id="32" fill="hold">
                            <p:stCondLst>
                              <p:cond delay="2000"/>
                            </p:stCondLst>
                            <p:childTnLst>
                              <p:par>
                                <p:cTn id="33" presetID="49" presetClass="entr" presetSubtype="0" decel="100000" fill="hold" grpId="0" nodeType="afterEffect">
                                  <p:stCondLst>
                                    <p:cond delay="0"/>
                                  </p:stCondLst>
                                  <p:childTnLst>
                                    <p:set>
                                      <p:cBhvr>
                                        <p:cTn id="34" dur="1" fill="hold">
                                          <p:stCondLst>
                                            <p:cond delay="0"/>
                                          </p:stCondLst>
                                        </p:cTn>
                                        <p:tgtEl>
                                          <p:spTgt spid="4">
                                            <p:graphicEl>
                                              <a:chart seriesIdx="-4" categoryIdx="3" bldStep="category"/>
                                            </p:graphicEl>
                                          </p:spTgt>
                                        </p:tgtEl>
                                        <p:attrNameLst>
                                          <p:attrName>style.visibility</p:attrName>
                                        </p:attrNameLst>
                                      </p:cBhvr>
                                      <p:to>
                                        <p:strVal val="visible"/>
                                      </p:to>
                                    </p:set>
                                    <p:anim calcmode="lin" valueType="num">
                                      <p:cBhvr>
                                        <p:cTn id="35" dur="500" fill="hold"/>
                                        <p:tgtEl>
                                          <p:spTgt spid="4">
                                            <p:graphicEl>
                                              <a:chart seriesIdx="-4" categoryIdx="3" bldStep="category"/>
                                            </p:graphicEl>
                                          </p:spTgt>
                                        </p:tgtEl>
                                        <p:attrNameLst>
                                          <p:attrName>ppt_w</p:attrName>
                                        </p:attrNameLst>
                                      </p:cBhvr>
                                      <p:tavLst>
                                        <p:tav tm="0">
                                          <p:val>
                                            <p:fltVal val="0"/>
                                          </p:val>
                                        </p:tav>
                                        <p:tav tm="100000">
                                          <p:val>
                                            <p:strVal val="#ppt_w"/>
                                          </p:val>
                                        </p:tav>
                                      </p:tavLst>
                                    </p:anim>
                                    <p:anim calcmode="lin" valueType="num">
                                      <p:cBhvr>
                                        <p:cTn id="36" dur="500" fill="hold"/>
                                        <p:tgtEl>
                                          <p:spTgt spid="4">
                                            <p:graphicEl>
                                              <a:chart seriesIdx="-4" categoryIdx="3" bldStep="category"/>
                                            </p:graphicEl>
                                          </p:spTgt>
                                        </p:tgtEl>
                                        <p:attrNameLst>
                                          <p:attrName>ppt_h</p:attrName>
                                        </p:attrNameLst>
                                      </p:cBhvr>
                                      <p:tavLst>
                                        <p:tav tm="0">
                                          <p:val>
                                            <p:fltVal val="0"/>
                                          </p:val>
                                        </p:tav>
                                        <p:tav tm="100000">
                                          <p:val>
                                            <p:strVal val="#ppt_h"/>
                                          </p:val>
                                        </p:tav>
                                      </p:tavLst>
                                    </p:anim>
                                    <p:anim calcmode="lin" valueType="num">
                                      <p:cBhvr>
                                        <p:cTn id="37" dur="500" fill="hold"/>
                                        <p:tgtEl>
                                          <p:spTgt spid="4">
                                            <p:graphicEl>
                                              <a:chart seriesIdx="-4" categoryIdx="3" bldStep="category"/>
                                            </p:graphicEl>
                                          </p:spTgt>
                                        </p:tgtEl>
                                        <p:attrNameLst>
                                          <p:attrName>style.rotation</p:attrName>
                                        </p:attrNameLst>
                                      </p:cBhvr>
                                      <p:tavLst>
                                        <p:tav tm="0">
                                          <p:val>
                                            <p:fltVal val="360"/>
                                          </p:val>
                                        </p:tav>
                                        <p:tav tm="100000">
                                          <p:val>
                                            <p:fltVal val="0"/>
                                          </p:val>
                                        </p:tav>
                                      </p:tavLst>
                                    </p:anim>
                                    <p:animEffect transition="in" filter="fade">
                                      <p:cBhvr>
                                        <p:cTn id="38" dur="500"/>
                                        <p:tgtEl>
                                          <p:spTgt spid="4">
                                            <p:graphicEl>
                                              <a:chart seriesIdx="-4" categoryIdx="3" bldStep="category"/>
                                            </p:graphicEl>
                                          </p:spTgt>
                                        </p:tgtEl>
                                      </p:cBhvr>
                                    </p:animEffect>
                                  </p:childTnLst>
                                </p:cTn>
                              </p:par>
                            </p:childTnLst>
                          </p:cTn>
                        </p:par>
                        <p:par>
                          <p:cTn id="39" fill="hold">
                            <p:stCondLst>
                              <p:cond delay="2500"/>
                            </p:stCondLst>
                            <p:childTnLst>
                              <p:par>
                                <p:cTn id="40" presetID="49" presetClass="entr" presetSubtype="0" decel="100000" fill="hold" grpId="0" nodeType="afterEffect">
                                  <p:stCondLst>
                                    <p:cond delay="0"/>
                                  </p:stCondLst>
                                  <p:childTnLst>
                                    <p:set>
                                      <p:cBhvr>
                                        <p:cTn id="41" dur="1" fill="hold">
                                          <p:stCondLst>
                                            <p:cond delay="0"/>
                                          </p:stCondLst>
                                        </p:cTn>
                                        <p:tgtEl>
                                          <p:spTgt spid="4">
                                            <p:graphicEl>
                                              <a:chart seriesIdx="-4" categoryIdx="4" bldStep="category"/>
                                            </p:graphicEl>
                                          </p:spTgt>
                                        </p:tgtEl>
                                        <p:attrNameLst>
                                          <p:attrName>style.visibility</p:attrName>
                                        </p:attrNameLst>
                                      </p:cBhvr>
                                      <p:to>
                                        <p:strVal val="visible"/>
                                      </p:to>
                                    </p:set>
                                    <p:anim calcmode="lin" valueType="num">
                                      <p:cBhvr>
                                        <p:cTn id="42" dur="500" fill="hold"/>
                                        <p:tgtEl>
                                          <p:spTgt spid="4">
                                            <p:graphicEl>
                                              <a:chart seriesIdx="-4" categoryIdx="4" bldStep="category"/>
                                            </p:graphicEl>
                                          </p:spTgt>
                                        </p:tgtEl>
                                        <p:attrNameLst>
                                          <p:attrName>ppt_w</p:attrName>
                                        </p:attrNameLst>
                                      </p:cBhvr>
                                      <p:tavLst>
                                        <p:tav tm="0">
                                          <p:val>
                                            <p:fltVal val="0"/>
                                          </p:val>
                                        </p:tav>
                                        <p:tav tm="100000">
                                          <p:val>
                                            <p:strVal val="#ppt_w"/>
                                          </p:val>
                                        </p:tav>
                                      </p:tavLst>
                                    </p:anim>
                                    <p:anim calcmode="lin" valueType="num">
                                      <p:cBhvr>
                                        <p:cTn id="43" dur="500" fill="hold"/>
                                        <p:tgtEl>
                                          <p:spTgt spid="4">
                                            <p:graphicEl>
                                              <a:chart seriesIdx="-4" categoryIdx="4" bldStep="category"/>
                                            </p:graphicEl>
                                          </p:spTgt>
                                        </p:tgtEl>
                                        <p:attrNameLst>
                                          <p:attrName>ppt_h</p:attrName>
                                        </p:attrNameLst>
                                      </p:cBhvr>
                                      <p:tavLst>
                                        <p:tav tm="0">
                                          <p:val>
                                            <p:fltVal val="0"/>
                                          </p:val>
                                        </p:tav>
                                        <p:tav tm="100000">
                                          <p:val>
                                            <p:strVal val="#ppt_h"/>
                                          </p:val>
                                        </p:tav>
                                      </p:tavLst>
                                    </p:anim>
                                    <p:anim calcmode="lin" valueType="num">
                                      <p:cBhvr>
                                        <p:cTn id="44" dur="500" fill="hold"/>
                                        <p:tgtEl>
                                          <p:spTgt spid="4">
                                            <p:graphicEl>
                                              <a:chart seriesIdx="-4" categoryIdx="4" bldStep="category"/>
                                            </p:graphicEl>
                                          </p:spTgt>
                                        </p:tgtEl>
                                        <p:attrNameLst>
                                          <p:attrName>style.rotation</p:attrName>
                                        </p:attrNameLst>
                                      </p:cBhvr>
                                      <p:tavLst>
                                        <p:tav tm="0">
                                          <p:val>
                                            <p:fltVal val="360"/>
                                          </p:val>
                                        </p:tav>
                                        <p:tav tm="100000">
                                          <p:val>
                                            <p:fltVal val="0"/>
                                          </p:val>
                                        </p:tav>
                                      </p:tavLst>
                                    </p:anim>
                                    <p:animEffect transition="in" filter="fade">
                                      <p:cBhvr>
                                        <p:cTn id="45" dur="500"/>
                                        <p:tgtEl>
                                          <p:spTgt spid="4">
                                            <p:graphicEl>
                                              <a:chart seriesIdx="-4" categoryIdx="4" bldStep="category"/>
                                            </p:graphicEl>
                                          </p:spTgt>
                                        </p:tgtEl>
                                      </p:cBhvr>
                                    </p:animEffect>
                                  </p:childTnLst>
                                </p:cTn>
                              </p:par>
                            </p:childTnLst>
                          </p:cTn>
                        </p:par>
                        <p:par>
                          <p:cTn id="46" fill="hold">
                            <p:stCondLst>
                              <p:cond delay="3000"/>
                            </p:stCondLst>
                            <p:childTnLst>
                              <p:par>
                                <p:cTn id="47" presetID="49" presetClass="entr" presetSubtype="0" decel="100000" fill="hold" grpId="0" nodeType="afterEffect">
                                  <p:stCondLst>
                                    <p:cond delay="0"/>
                                  </p:stCondLst>
                                  <p:childTnLst>
                                    <p:set>
                                      <p:cBhvr>
                                        <p:cTn id="48" dur="1" fill="hold">
                                          <p:stCondLst>
                                            <p:cond delay="0"/>
                                          </p:stCondLst>
                                        </p:cTn>
                                        <p:tgtEl>
                                          <p:spTgt spid="4">
                                            <p:graphicEl>
                                              <a:chart seriesIdx="-4" categoryIdx="5" bldStep="category"/>
                                            </p:graphicEl>
                                          </p:spTgt>
                                        </p:tgtEl>
                                        <p:attrNameLst>
                                          <p:attrName>style.visibility</p:attrName>
                                        </p:attrNameLst>
                                      </p:cBhvr>
                                      <p:to>
                                        <p:strVal val="visible"/>
                                      </p:to>
                                    </p:set>
                                    <p:anim calcmode="lin" valueType="num">
                                      <p:cBhvr>
                                        <p:cTn id="49" dur="500" fill="hold"/>
                                        <p:tgtEl>
                                          <p:spTgt spid="4">
                                            <p:graphicEl>
                                              <a:chart seriesIdx="-4" categoryIdx="5" bldStep="category"/>
                                            </p:graphicEl>
                                          </p:spTgt>
                                        </p:tgtEl>
                                        <p:attrNameLst>
                                          <p:attrName>ppt_w</p:attrName>
                                        </p:attrNameLst>
                                      </p:cBhvr>
                                      <p:tavLst>
                                        <p:tav tm="0">
                                          <p:val>
                                            <p:fltVal val="0"/>
                                          </p:val>
                                        </p:tav>
                                        <p:tav tm="100000">
                                          <p:val>
                                            <p:strVal val="#ppt_w"/>
                                          </p:val>
                                        </p:tav>
                                      </p:tavLst>
                                    </p:anim>
                                    <p:anim calcmode="lin" valueType="num">
                                      <p:cBhvr>
                                        <p:cTn id="50" dur="500" fill="hold"/>
                                        <p:tgtEl>
                                          <p:spTgt spid="4">
                                            <p:graphicEl>
                                              <a:chart seriesIdx="-4" categoryIdx="5" bldStep="category"/>
                                            </p:graphicEl>
                                          </p:spTgt>
                                        </p:tgtEl>
                                        <p:attrNameLst>
                                          <p:attrName>ppt_h</p:attrName>
                                        </p:attrNameLst>
                                      </p:cBhvr>
                                      <p:tavLst>
                                        <p:tav tm="0">
                                          <p:val>
                                            <p:fltVal val="0"/>
                                          </p:val>
                                        </p:tav>
                                        <p:tav tm="100000">
                                          <p:val>
                                            <p:strVal val="#ppt_h"/>
                                          </p:val>
                                        </p:tav>
                                      </p:tavLst>
                                    </p:anim>
                                    <p:anim calcmode="lin" valueType="num">
                                      <p:cBhvr>
                                        <p:cTn id="51" dur="500" fill="hold"/>
                                        <p:tgtEl>
                                          <p:spTgt spid="4">
                                            <p:graphicEl>
                                              <a:chart seriesIdx="-4" categoryIdx="5" bldStep="category"/>
                                            </p:graphicEl>
                                          </p:spTgt>
                                        </p:tgtEl>
                                        <p:attrNameLst>
                                          <p:attrName>style.rotation</p:attrName>
                                        </p:attrNameLst>
                                      </p:cBhvr>
                                      <p:tavLst>
                                        <p:tav tm="0">
                                          <p:val>
                                            <p:fltVal val="360"/>
                                          </p:val>
                                        </p:tav>
                                        <p:tav tm="100000">
                                          <p:val>
                                            <p:fltVal val="0"/>
                                          </p:val>
                                        </p:tav>
                                      </p:tavLst>
                                    </p:anim>
                                    <p:animEffect transition="in" filter="fade">
                                      <p:cBhvr>
                                        <p:cTn id="52" dur="500"/>
                                        <p:tgtEl>
                                          <p:spTgt spid="4">
                                            <p:graphicEl>
                                              <a:chart seriesIdx="-4" categoryIdx="5" bldStep="category"/>
                                            </p:graphicEl>
                                          </p:spTgt>
                                        </p:tgtEl>
                                      </p:cBhvr>
                                    </p:animEffect>
                                  </p:childTnLst>
                                </p:cTn>
                              </p:par>
                            </p:childTnLst>
                          </p:cTn>
                        </p:par>
                        <p:par>
                          <p:cTn id="53" fill="hold">
                            <p:stCondLst>
                              <p:cond delay="3500"/>
                            </p:stCondLst>
                            <p:childTnLst>
                              <p:par>
                                <p:cTn id="54" presetID="49" presetClass="entr" presetSubtype="0" decel="100000" fill="hold" grpId="0" nodeType="afterEffect">
                                  <p:stCondLst>
                                    <p:cond delay="0"/>
                                  </p:stCondLst>
                                  <p:childTnLst>
                                    <p:set>
                                      <p:cBhvr>
                                        <p:cTn id="55" dur="1" fill="hold">
                                          <p:stCondLst>
                                            <p:cond delay="0"/>
                                          </p:stCondLst>
                                        </p:cTn>
                                        <p:tgtEl>
                                          <p:spTgt spid="4">
                                            <p:graphicEl>
                                              <a:chart seriesIdx="-4" categoryIdx="6" bldStep="category"/>
                                            </p:graphicEl>
                                          </p:spTgt>
                                        </p:tgtEl>
                                        <p:attrNameLst>
                                          <p:attrName>style.visibility</p:attrName>
                                        </p:attrNameLst>
                                      </p:cBhvr>
                                      <p:to>
                                        <p:strVal val="visible"/>
                                      </p:to>
                                    </p:set>
                                    <p:anim calcmode="lin" valueType="num">
                                      <p:cBhvr>
                                        <p:cTn id="56" dur="500" fill="hold"/>
                                        <p:tgtEl>
                                          <p:spTgt spid="4">
                                            <p:graphicEl>
                                              <a:chart seriesIdx="-4" categoryIdx="6" bldStep="category"/>
                                            </p:graphicEl>
                                          </p:spTgt>
                                        </p:tgtEl>
                                        <p:attrNameLst>
                                          <p:attrName>ppt_w</p:attrName>
                                        </p:attrNameLst>
                                      </p:cBhvr>
                                      <p:tavLst>
                                        <p:tav tm="0">
                                          <p:val>
                                            <p:fltVal val="0"/>
                                          </p:val>
                                        </p:tav>
                                        <p:tav tm="100000">
                                          <p:val>
                                            <p:strVal val="#ppt_w"/>
                                          </p:val>
                                        </p:tav>
                                      </p:tavLst>
                                    </p:anim>
                                    <p:anim calcmode="lin" valueType="num">
                                      <p:cBhvr>
                                        <p:cTn id="57" dur="500" fill="hold"/>
                                        <p:tgtEl>
                                          <p:spTgt spid="4">
                                            <p:graphicEl>
                                              <a:chart seriesIdx="-4" categoryIdx="6" bldStep="category"/>
                                            </p:graphicEl>
                                          </p:spTgt>
                                        </p:tgtEl>
                                        <p:attrNameLst>
                                          <p:attrName>ppt_h</p:attrName>
                                        </p:attrNameLst>
                                      </p:cBhvr>
                                      <p:tavLst>
                                        <p:tav tm="0">
                                          <p:val>
                                            <p:fltVal val="0"/>
                                          </p:val>
                                        </p:tav>
                                        <p:tav tm="100000">
                                          <p:val>
                                            <p:strVal val="#ppt_h"/>
                                          </p:val>
                                        </p:tav>
                                      </p:tavLst>
                                    </p:anim>
                                    <p:anim calcmode="lin" valueType="num">
                                      <p:cBhvr>
                                        <p:cTn id="58" dur="500" fill="hold"/>
                                        <p:tgtEl>
                                          <p:spTgt spid="4">
                                            <p:graphicEl>
                                              <a:chart seriesIdx="-4" categoryIdx="6" bldStep="category"/>
                                            </p:graphicEl>
                                          </p:spTgt>
                                        </p:tgtEl>
                                        <p:attrNameLst>
                                          <p:attrName>style.rotation</p:attrName>
                                        </p:attrNameLst>
                                      </p:cBhvr>
                                      <p:tavLst>
                                        <p:tav tm="0">
                                          <p:val>
                                            <p:fltVal val="360"/>
                                          </p:val>
                                        </p:tav>
                                        <p:tav tm="100000">
                                          <p:val>
                                            <p:fltVal val="0"/>
                                          </p:val>
                                        </p:tav>
                                      </p:tavLst>
                                    </p:anim>
                                    <p:animEffect transition="in" filter="fade">
                                      <p:cBhvr>
                                        <p:cTn id="59" dur="500"/>
                                        <p:tgtEl>
                                          <p:spTgt spid="4">
                                            <p:graphicEl>
                                              <a:chart seriesIdx="-4" categoryIdx="6" bldStep="category"/>
                                            </p:graphicEl>
                                          </p:spTgt>
                                        </p:tgtEl>
                                      </p:cBhvr>
                                    </p:animEffect>
                                  </p:childTnLst>
                                </p:cTn>
                              </p:par>
                            </p:childTnLst>
                          </p:cTn>
                        </p:par>
                        <p:par>
                          <p:cTn id="60" fill="hold">
                            <p:stCondLst>
                              <p:cond delay="4000"/>
                            </p:stCondLst>
                            <p:childTnLst>
                              <p:par>
                                <p:cTn id="61" presetID="49" presetClass="entr" presetSubtype="0" decel="100000" fill="hold" grpId="0" nodeType="afterEffect">
                                  <p:stCondLst>
                                    <p:cond delay="0"/>
                                  </p:stCondLst>
                                  <p:childTnLst>
                                    <p:set>
                                      <p:cBhvr>
                                        <p:cTn id="62" dur="1" fill="hold">
                                          <p:stCondLst>
                                            <p:cond delay="0"/>
                                          </p:stCondLst>
                                        </p:cTn>
                                        <p:tgtEl>
                                          <p:spTgt spid="4">
                                            <p:graphicEl>
                                              <a:chart seriesIdx="-4" categoryIdx="7" bldStep="category"/>
                                            </p:graphicEl>
                                          </p:spTgt>
                                        </p:tgtEl>
                                        <p:attrNameLst>
                                          <p:attrName>style.visibility</p:attrName>
                                        </p:attrNameLst>
                                      </p:cBhvr>
                                      <p:to>
                                        <p:strVal val="visible"/>
                                      </p:to>
                                    </p:set>
                                    <p:anim calcmode="lin" valueType="num">
                                      <p:cBhvr>
                                        <p:cTn id="63" dur="500" fill="hold"/>
                                        <p:tgtEl>
                                          <p:spTgt spid="4">
                                            <p:graphicEl>
                                              <a:chart seriesIdx="-4" categoryIdx="7" bldStep="category"/>
                                            </p:graphicEl>
                                          </p:spTgt>
                                        </p:tgtEl>
                                        <p:attrNameLst>
                                          <p:attrName>ppt_w</p:attrName>
                                        </p:attrNameLst>
                                      </p:cBhvr>
                                      <p:tavLst>
                                        <p:tav tm="0">
                                          <p:val>
                                            <p:fltVal val="0"/>
                                          </p:val>
                                        </p:tav>
                                        <p:tav tm="100000">
                                          <p:val>
                                            <p:strVal val="#ppt_w"/>
                                          </p:val>
                                        </p:tav>
                                      </p:tavLst>
                                    </p:anim>
                                    <p:anim calcmode="lin" valueType="num">
                                      <p:cBhvr>
                                        <p:cTn id="64" dur="500" fill="hold"/>
                                        <p:tgtEl>
                                          <p:spTgt spid="4">
                                            <p:graphicEl>
                                              <a:chart seriesIdx="-4" categoryIdx="7" bldStep="category"/>
                                            </p:graphicEl>
                                          </p:spTgt>
                                        </p:tgtEl>
                                        <p:attrNameLst>
                                          <p:attrName>ppt_h</p:attrName>
                                        </p:attrNameLst>
                                      </p:cBhvr>
                                      <p:tavLst>
                                        <p:tav tm="0">
                                          <p:val>
                                            <p:fltVal val="0"/>
                                          </p:val>
                                        </p:tav>
                                        <p:tav tm="100000">
                                          <p:val>
                                            <p:strVal val="#ppt_h"/>
                                          </p:val>
                                        </p:tav>
                                      </p:tavLst>
                                    </p:anim>
                                    <p:anim calcmode="lin" valueType="num">
                                      <p:cBhvr>
                                        <p:cTn id="65" dur="500" fill="hold"/>
                                        <p:tgtEl>
                                          <p:spTgt spid="4">
                                            <p:graphicEl>
                                              <a:chart seriesIdx="-4" categoryIdx="7" bldStep="category"/>
                                            </p:graphicEl>
                                          </p:spTgt>
                                        </p:tgtEl>
                                        <p:attrNameLst>
                                          <p:attrName>style.rotation</p:attrName>
                                        </p:attrNameLst>
                                      </p:cBhvr>
                                      <p:tavLst>
                                        <p:tav tm="0">
                                          <p:val>
                                            <p:fltVal val="360"/>
                                          </p:val>
                                        </p:tav>
                                        <p:tav tm="100000">
                                          <p:val>
                                            <p:fltVal val="0"/>
                                          </p:val>
                                        </p:tav>
                                      </p:tavLst>
                                    </p:anim>
                                    <p:animEffect transition="in" filter="fade">
                                      <p:cBhvr>
                                        <p:cTn id="66" dur="500"/>
                                        <p:tgtEl>
                                          <p:spTgt spid="4">
                                            <p:graphicEl>
                                              <a:chart seriesIdx="-4" categoryIdx="7" bldStep="category"/>
                                            </p:graphicEl>
                                          </p:spTgt>
                                        </p:tgtEl>
                                      </p:cBhvr>
                                    </p:animEffect>
                                  </p:childTnLst>
                                </p:cTn>
                              </p:par>
                            </p:childTnLst>
                          </p:cTn>
                        </p:par>
                        <p:par>
                          <p:cTn id="67" fill="hold">
                            <p:stCondLst>
                              <p:cond delay="4500"/>
                            </p:stCondLst>
                            <p:childTnLst>
                              <p:par>
                                <p:cTn id="68" presetID="49" presetClass="entr" presetSubtype="0" decel="100000" fill="hold" grpId="0" nodeType="afterEffect">
                                  <p:stCondLst>
                                    <p:cond delay="0"/>
                                  </p:stCondLst>
                                  <p:childTnLst>
                                    <p:set>
                                      <p:cBhvr>
                                        <p:cTn id="69" dur="1" fill="hold">
                                          <p:stCondLst>
                                            <p:cond delay="0"/>
                                          </p:stCondLst>
                                        </p:cTn>
                                        <p:tgtEl>
                                          <p:spTgt spid="4">
                                            <p:graphicEl>
                                              <a:chart seriesIdx="-4" categoryIdx="8" bldStep="category"/>
                                            </p:graphicEl>
                                          </p:spTgt>
                                        </p:tgtEl>
                                        <p:attrNameLst>
                                          <p:attrName>style.visibility</p:attrName>
                                        </p:attrNameLst>
                                      </p:cBhvr>
                                      <p:to>
                                        <p:strVal val="visible"/>
                                      </p:to>
                                    </p:set>
                                    <p:anim calcmode="lin" valueType="num">
                                      <p:cBhvr>
                                        <p:cTn id="70" dur="500" fill="hold"/>
                                        <p:tgtEl>
                                          <p:spTgt spid="4">
                                            <p:graphicEl>
                                              <a:chart seriesIdx="-4" categoryIdx="8" bldStep="category"/>
                                            </p:graphicEl>
                                          </p:spTgt>
                                        </p:tgtEl>
                                        <p:attrNameLst>
                                          <p:attrName>ppt_w</p:attrName>
                                        </p:attrNameLst>
                                      </p:cBhvr>
                                      <p:tavLst>
                                        <p:tav tm="0">
                                          <p:val>
                                            <p:fltVal val="0"/>
                                          </p:val>
                                        </p:tav>
                                        <p:tav tm="100000">
                                          <p:val>
                                            <p:strVal val="#ppt_w"/>
                                          </p:val>
                                        </p:tav>
                                      </p:tavLst>
                                    </p:anim>
                                    <p:anim calcmode="lin" valueType="num">
                                      <p:cBhvr>
                                        <p:cTn id="71" dur="500" fill="hold"/>
                                        <p:tgtEl>
                                          <p:spTgt spid="4">
                                            <p:graphicEl>
                                              <a:chart seriesIdx="-4" categoryIdx="8" bldStep="category"/>
                                            </p:graphicEl>
                                          </p:spTgt>
                                        </p:tgtEl>
                                        <p:attrNameLst>
                                          <p:attrName>ppt_h</p:attrName>
                                        </p:attrNameLst>
                                      </p:cBhvr>
                                      <p:tavLst>
                                        <p:tav tm="0">
                                          <p:val>
                                            <p:fltVal val="0"/>
                                          </p:val>
                                        </p:tav>
                                        <p:tav tm="100000">
                                          <p:val>
                                            <p:strVal val="#ppt_h"/>
                                          </p:val>
                                        </p:tav>
                                      </p:tavLst>
                                    </p:anim>
                                    <p:anim calcmode="lin" valueType="num">
                                      <p:cBhvr>
                                        <p:cTn id="72" dur="500" fill="hold"/>
                                        <p:tgtEl>
                                          <p:spTgt spid="4">
                                            <p:graphicEl>
                                              <a:chart seriesIdx="-4" categoryIdx="8" bldStep="category"/>
                                            </p:graphicEl>
                                          </p:spTgt>
                                        </p:tgtEl>
                                        <p:attrNameLst>
                                          <p:attrName>style.rotation</p:attrName>
                                        </p:attrNameLst>
                                      </p:cBhvr>
                                      <p:tavLst>
                                        <p:tav tm="0">
                                          <p:val>
                                            <p:fltVal val="360"/>
                                          </p:val>
                                        </p:tav>
                                        <p:tav tm="100000">
                                          <p:val>
                                            <p:fltVal val="0"/>
                                          </p:val>
                                        </p:tav>
                                      </p:tavLst>
                                    </p:anim>
                                    <p:animEffect transition="in" filter="fade">
                                      <p:cBhvr>
                                        <p:cTn id="73" dur="500"/>
                                        <p:tgtEl>
                                          <p:spTgt spid="4">
                                            <p:graphicEl>
                                              <a:chart seriesIdx="-4" categoryIdx="8" bldStep="category"/>
                                            </p:graphicEl>
                                          </p:spTgt>
                                        </p:tgtEl>
                                      </p:cBhvr>
                                    </p:animEffect>
                                  </p:childTnLst>
                                </p:cTn>
                              </p:par>
                            </p:childTnLst>
                          </p:cTn>
                        </p:par>
                        <p:par>
                          <p:cTn id="74" fill="hold">
                            <p:stCondLst>
                              <p:cond delay="5000"/>
                            </p:stCondLst>
                            <p:childTnLst>
                              <p:par>
                                <p:cTn id="75" presetID="49" presetClass="entr" presetSubtype="0" decel="100000" fill="hold" grpId="0" nodeType="afterEffect">
                                  <p:stCondLst>
                                    <p:cond delay="0"/>
                                  </p:stCondLst>
                                  <p:childTnLst>
                                    <p:set>
                                      <p:cBhvr>
                                        <p:cTn id="76" dur="1" fill="hold">
                                          <p:stCondLst>
                                            <p:cond delay="0"/>
                                          </p:stCondLst>
                                        </p:cTn>
                                        <p:tgtEl>
                                          <p:spTgt spid="4">
                                            <p:graphicEl>
                                              <a:chart seriesIdx="-4" categoryIdx="9" bldStep="category"/>
                                            </p:graphicEl>
                                          </p:spTgt>
                                        </p:tgtEl>
                                        <p:attrNameLst>
                                          <p:attrName>style.visibility</p:attrName>
                                        </p:attrNameLst>
                                      </p:cBhvr>
                                      <p:to>
                                        <p:strVal val="visible"/>
                                      </p:to>
                                    </p:set>
                                    <p:anim calcmode="lin" valueType="num">
                                      <p:cBhvr>
                                        <p:cTn id="77" dur="500" fill="hold"/>
                                        <p:tgtEl>
                                          <p:spTgt spid="4">
                                            <p:graphicEl>
                                              <a:chart seriesIdx="-4" categoryIdx="9" bldStep="category"/>
                                            </p:graphicEl>
                                          </p:spTgt>
                                        </p:tgtEl>
                                        <p:attrNameLst>
                                          <p:attrName>ppt_w</p:attrName>
                                        </p:attrNameLst>
                                      </p:cBhvr>
                                      <p:tavLst>
                                        <p:tav tm="0">
                                          <p:val>
                                            <p:fltVal val="0"/>
                                          </p:val>
                                        </p:tav>
                                        <p:tav tm="100000">
                                          <p:val>
                                            <p:strVal val="#ppt_w"/>
                                          </p:val>
                                        </p:tav>
                                      </p:tavLst>
                                    </p:anim>
                                    <p:anim calcmode="lin" valueType="num">
                                      <p:cBhvr>
                                        <p:cTn id="78" dur="500" fill="hold"/>
                                        <p:tgtEl>
                                          <p:spTgt spid="4">
                                            <p:graphicEl>
                                              <a:chart seriesIdx="-4" categoryIdx="9" bldStep="category"/>
                                            </p:graphicEl>
                                          </p:spTgt>
                                        </p:tgtEl>
                                        <p:attrNameLst>
                                          <p:attrName>ppt_h</p:attrName>
                                        </p:attrNameLst>
                                      </p:cBhvr>
                                      <p:tavLst>
                                        <p:tav tm="0">
                                          <p:val>
                                            <p:fltVal val="0"/>
                                          </p:val>
                                        </p:tav>
                                        <p:tav tm="100000">
                                          <p:val>
                                            <p:strVal val="#ppt_h"/>
                                          </p:val>
                                        </p:tav>
                                      </p:tavLst>
                                    </p:anim>
                                    <p:anim calcmode="lin" valueType="num">
                                      <p:cBhvr>
                                        <p:cTn id="79" dur="500" fill="hold"/>
                                        <p:tgtEl>
                                          <p:spTgt spid="4">
                                            <p:graphicEl>
                                              <a:chart seriesIdx="-4" categoryIdx="9" bldStep="category"/>
                                            </p:graphicEl>
                                          </p:spTgt>
                                        </p:tgtEl>
                                        <p:attrNameLst>
                                          <p:attrName>style.rotation</p:attrName>
                                        </p:attrNameLst>
                                      </p:cBhvr>
                                      <p:tavLst>
                                        <p:tav tm="0">
                                          <p:val>
                                            <p:fltVal val="360"/>
                                          </p:val>
                                        </p:tav>
                                        <p:tav tm="100000">
                                          <p:val>
                                            <p:fltVal val="0"/>
                                          </p:val>
                                        </p:tav>
                                      </p:tavLst>
                                    </p:anim>
                                    <p:animEffect transition="in" filter="fade">
                                      <p:cBhvr>
                                        <p:cTn id="80" dur="500"/>
                                        <p:tgtEl>
                                          <p:spTgt spid="4">
                                            <p:graphicEl>
                                              <a:chart seriesIdx="-4" categoryIdx="9" bldStep="category"/>
                                            </p:graphicEl>
                                          </p:spTgt>
                                        </p:tgtEl>
                                      </p:cBhvr>
                                    </p:animEffect>
                                  </p:childTnLst>
                                </p:cTn>
                              </p:par>
                            </p:childTnLst>
                          </p:cTn>
                        </p:par>
                        <p:par>
                          <p:cTn id="81" fill="hold">
                            <p:stCondLst>
                              <p:cond delay="5500"/>
                            </p:stCondLst>
                            <p:childTnLst>
                              <p:par>
                                <p:cTn id="82" presetID="49" presetClass="entr" presetSubtype="0" decel="100000" fill="hold" grpId="0" nodeType="afterEffect">
                                  <p:stCondLst>
                                    <p:cond delay="0"/>
                                  </p:stCondLst>
                                  <p:childTnLst>
                                    <p:set>
                                      <p:cBhvr>
                                        <p:cTn id="83" dur="1" fill="hold">
                                          <p:stCondLst>
                                            <p:cond delay="0"/>
                                          </p:stCondLst>
                                        </p:cTn>
                                        <p:tgtEl>
                                          <p:spTgt spid="4">
                                            <p:graphicEl>
                                              <a:chart seriesIdx="-4" categoryIdx="10" bldStep="category"/>
                                            </p:graphicEl>
                                          </p:spTgt>
                                        </p:tgtEl>
                                        <p:attrNameLst>
                                          <p:attrName>style.visibility</p:attrName>
                                        </p:attrNameLst>
                                      </p:cBhvr>
                                      <p:to>
                                        <p:strVal val="visible"/>
                                      </p:to>
                                    </p:set>
                                    <p:anim calcmode="lin" valueType="num">
                                      <p:cBhvr>
                                        <p:cTn id="84" dur="500" fill="hold"/>
                                        <p:tgtEl>
                                          <p:spTgt spid="4">
                                            <p:graphicEl>
                                              <a:chart seriesIdx="-4" categoryIdx="10" bldStep="category"/>
                                            </p:graphicEl>
                                          </p:spTgt>
                                        </p:tgtEl>
                                        <p:attrNameLst>
                                          <p:attrName>ppt_w</p:attrName>
                                        </p:attrNameLst>
                                      </p:cBhvr>
                                      <p:tavLst>
                                        <p:tav tm="0">
                                          <p:val>
                                            <p:fltVal val="0"/>
                                          </p:val>
                                        </p:tav>
                                        <p:tav tm="100000">
                                          <p:val>
                                            <p:strVal val="#ppt_w"/>
                                          </p:val>
                                        </p:tav>
                                      </p:tavLst>
                                    </p:anim>
                                    <p:anim calcmode="lin" valueType="num">
                                      <p:cBhvr>
                                        <p:cTn id="85" dur="500" fill="hold"/>
                                        <p:tgtEl>
                                          <p:spTgt spid="4">
                                            <p:graphicEl>
                                              <a:chart seriesIdx="-4" categoryIdx="10" bldStep="category"/>
                                            </p:graphicEl>
                                          </p:spTgt>
                                        </p:tgtEl>
                                        <p:attrNameLst>
                                          <p:attrName>ppt_h</p:attrName>
                                        </p:attrNameLst>
                                      </p:cBhvr>
                                      <p:tavLst>
                                        <p:tav tm="0">
                                          <p:val>
                                            <p:fltVal val="0"/>
                                          </p:val>
                                        </p:tav>
                                        <p:tav tm="100000">
                                          <p:val>
                                            <p:strVal val="#ppt_h"/>
                                          </p:val>
                                        </p:tav>
                                      </p:tavLst>
                                    </p:anim>
                                    <p:anim calcmode="lin" valueType="num">
                                      <p:cBhvr>
                                        <p:cTn id="86" dur="500" fill="hold"/>
                                        <p:tgtEl>
                                          <p:spTgt spid="4">
                                            <p:graphicEl>
                                              <a:chart seriesIdx="-4" categoryIdx="10" bldStep="category"/>
                                            </p:graphicEl>
                                          </p:spTgt>
                                        </p:tgtEl>
                                        <p:attrNameLst>
                                          <p:attrName>style.rotation</p:attrName>
                                        </p:attrNameLst>
                                      </p:cBhvr>
                                      <p:tavLst>
                                        <p:tav tm="0">
                                          <p:val>
                                            <p:fltVal val="360"/>
                                          </p:val>
                                        </p:tav>
                                        <p:tav tm="100000">
                                          <p:val>
                                            <p:fltVal val="0"/>
                                          </p:val>
                                        </p:tav>
                                      </p:tavLst>
                                    </p:anim>
                                    <p:animEffect transition="in" filter="fade">
                                      <p:cBhvr>
                                        <p:cTn id="87" dur="500"/>
                                        <p:tgtEl>
                                          <p:spTgt spid="4">
                                            <p:graphicEl>
                                              <a:chart seriesIdx="-4" categoryIdx="10" bldStep="category"/>
                                            </p:graphicEl>
                                          </p:spTgt>
                                        </p:tgtEl>
                                      </p:cBhvr>
                                    </p:animEffect>
                                  </p:childTnLst>
                                </p:cTn>
                              </p:par>
                            </p:childTnLst>
                          </p:cTn>
                        </p:par>
                        <p:par>
                          <p:cTn id="88" fill="hold">
                            <p:stCondLst>
                              <p:cond delay="6000"/>
                            </p:stCondLst>
                            <p:childTnLst>
                              <p:par>
                                <p:cTn id="89" presetID="49" presetClass="entr" presetSubtype="0" decel="100000" fill="hold" grpId="0" nodeType="afterEffect">
                                  <p:stCondLst>
                                    <p:cond delay="0"/>
                                  </p:stCondLst>
                                  <p:childTnLst>
                                    <p:set>
                                      <p:cBhvr>
                                        <p:cTn id="90" dur="1" fill="hold">
                                          <p:stCondLst>
                                            <p:cond delay="0"/>
                                          </p:stCondLst>
                                        </p:cTn>
                                        <p:tgtEl>
                                          <p:spTgt spid="4">
                                            <p:graphicEl>
                                              <a:chart seriesIdx="-4" categoryIdx="11" bldStep="category"/>
                                            </p:graphicEl>
                                          </p:spTgt>
                                        </p:tgtEl>
                                        <p:attrNameLst>
                                          <p:attrName>style.visibility</p:attrName>
                                        </p:attrNameLst>
                                      </p:cBhvr>
                                      <p:to>
                                        <p:strVal val="visible"/>
                                      </p:to>
                                    </p:set>
                                    <p:anim calcmode="lin" valueType="num">
                                      <p:cBhvr>
                                        <p:cTn id="91" dur="500" fill="hold"/>
                                        <p:tgtEl>
                                          <p:spTgt spid="4">
                                            <p:graphicEl>
                                              <a:chart seriesIdx="-4" categoryIdx="11" bldStep="category"/>
                                            </p:graphicEl>
                                          </p:spTgt>
                                        </p:tgtEl>
                                        <p:attrNameLst>
                                          <p:attrName>ppt_w</p:attrName>
                                        </p:attrNameLst>
                                      </p:cBhvr>
                                      <p:tavLst>
                                        <p:tav tm="0">
                                          <p:val>
                                            <p:fltVal val="0"/>
                                          </p:val>
                                        </p:tav>
                                        <p:tav tm="100000">
                                          <p:val>
                                            <p:strVal val="#ppt_w"/>
                                          </p:val>
                                        </p:tav>
                                      </p:tavLst>
                                    </p:anim>
                                    <p:anim calcmode="lin" valueType="num">
                                      <p:cBhvr>
                                        <p:cTn id="92" dur="500" fill="hold"/>
                                        <p:tgtEl>
                                          <p:spTgt spid="4">
                                            <p:graphicEl>
                                              <a:chart seriesIdx="-4" categoryIdx="11" bldStep="category"/>
                                            </p:graphicEl>
                                          </p:spTgt>
                                        </p:tgtEl>
                                        <p:attrNameLst>
                                          <p:attrName>ppt_h</p:attrName>
                                        </p:attrNameLst>
                                      </p:cBhvr>
                                      <p:tavLst>
                                        <p:tav tm="0">
                                          <p:val>
                                            <p:fltVal val="0"/>
                                          </p:val>
                                        </p:tav>
                                        <p:tav tm="100000">
                                          <p:val>
                                            <p:strVal val="#ppt_h"/>
                                          </p:val>
                                        </p:tav>
                                      </p:tavLst>
                                    </p:anim>
                                    <p:anim calcmode="lin" valueType="num">
                                      <p:cBhvr>
                                        <p:cTn id="93" dur="500" fill="hold"/>
                                        <p:tgtEl>
                                          <p:spTgt spid="4">
                                            <p:graphicEl>
                                              <a:chart seriesIdx="-4" categoryIdx="11" bldStep="category"/>
                                            </p:graphicEl>
                                          </p:spTgt>
                                        </p:tgtEl>
                                        <p:attrNameLst>
                                          <p:attrName>style.rotation</p:attrName>
                                        </p:attrNameLst>
                                      </p:cBhvr>
                                      <p:tavLst>
                                        <p:tav tm="0">
                                          <p:val>
                                            <p:fltVal val="360"/>
                                          </p:val>
                                        </p:tav>
                                        <p:tav tm="100000">
                                          <p:val>
                                            <p:fltVal val="0"/>
                                          </p:val>
                                        </p:tav>
                                      </p:tavLst>
                                    </p:anim>
                                    <p:animEffect transition="in" filter="fade">
                                      <p:cBhvr>
                                        <p:cTn id="94" dur="500"/>
                                        <p:tgtEl>
                                          <p:spTgt spid="4">
                                            <p:graphicEl>
                                              <a:chart seriesIdx="-4" categoryIdx="11" bldStep="category"/>
                                            </p:graphicEl>
                                          </p:spTgt>
                                        </p:tgtEl>
                                      </p:cBhvr>
                                    </p:animEffect>
                                  </p:childTnLst>
                                </p:cTn>
                              </p:par>
                            </p:childTnLst>
                          </p:cTn>
                        </p:par>
                        <p:par>
                          <p:cTn id="95" fill="hold">
                            <p:stCondLst>
                              <p:cond delay="6500"/>
                            </p:stCondLst>
                            <p:childTnLst>
                              <p:par>
                                <p:cTn id="96" presetID="49" presetClass="entr" presetSubtype="0" decel="100000" fill="hold" grpId="0" nodeType="afterEffect">
                                  <p:stCondLst>
                                    <p:cond delay="0"/>
                                  </p:stCondLst>
                                  <p:childTnLst>
                                    <p:set>
                                      <p:cBhvr>
                                        <p:cTn id="97" dur="1" fill="hold">
                                          <p:stCondLst>
                                            <p:cond delay="0"/>
                                          </p:stCondLst>
                                        </p:cTn>
                                        <p:tgtEl>
                                          <p:spTgt spid="4">
                                            <p:graphicEl>
                                              <a:chart seriesIdx="-4" categoryIdx="12" bldStep="category"/>
                                            </p:graphicEl>
                                          </p:spTgt>
                                        </p:tgtEl>
                                        <p:attrNameLst>
                                          <p:attrName>style.visibility</p:attrName>
                                        </p:attrNameLst>
                                      </p:cBhvr>
                                      <p:to>
                                        <p:strVal val="visible"/>
                                      </p:to>
                                    </p:set>
                                    <p:anim calcmode="lin" valueType="num">
                                      <p:cBhvr>
                                        <p:cTn id="98" dur="500" fill="hold"/>
                                        <p:tgtEl>
                                          <p:spTgt spid="4">
                                            <p:graphicEl>
                                              <a:chart seriesIdx="-4" categoryIdx="12" bldStep="category"/>
                                            </p:graphicEl>
                                          </p:spTgt>
                                        </p:tgtEl>
                                        <p:attrNameLst>
                                          <p:attrName>ppt_w</p:attrName>
                                        </p:attrNameLst>
                                      </p:cBhvr>
                                      <p:tavLst>
                                        <p:tav tm="0">
                                          <p:val>
                                            <p:fltVal val="0"/>
                                          </p:val>
                                        </p:tav>
                                        <p:tav tm="100000">
                                          <p:val>
                                            <p:strVal val="#ppt_w"/>
                                          </p:val>
                                        </p:tav>
                                      </p:tavLst>
                                    </p:anim>
                                    <p:anim calcmode="lin" valueType="num">
                                      <p:cBhvr>
                                        <p:cTn id="99" dur="500" fill="hold"/>
                                        <p:tgtEl>
                                          <p:spTgt spid="4">
                                            <p:graphicEl>
                                              <a:chart seriesIdx="-4" categoryIdx="12" bldStep="category"/>
                                            </p:graphicEl>
                                          </p:spTgt>
                                        </p:tgtEl>
                                        <p:attrNameLst>
                                          <p:attrName>ppt_h</p:attrName>
                                        </p:attrNameLst>
                                      </p:cBhvr>
                                      <p:tavLst>
                                        <p:tav tm="0">
                                          <p:val>
                                            <p:fltVal val="0"/>
                                          </p:val>
                                        </p:tav>
                                        <p:tav tm="100000">
                                          <p:val>
                                            <p:strVal val="#ppt_h"/>
                                          </p:val>
                                        </p:tav>
                                      </p:tavLst>
                                    </p:anim>
                                    <p:anim calcmode="lin" valueType="num">
                                      <p:cBhvr>
                                        <p:cTn id="100" dur="500" fill="hold"/>
                                        <p:tgtEl>
                                          <p:spTgt spid="4">
                                            <p:graphicEl>
                                              <a:chart seriesIdx="-4" categoryIdx="12" bldStep="category"/>
                                            </p:graphicEl>
                                          </p:spTgt>
                                        </p:tgtEl>
                                        <p:attrNameLst>
                                          <p:attrName>style.rotation</p:attrName>
                                        </p:attrNameLst>
                                      </p:cBhvr>
                                      <p:tavLst>
                                        <p:tav tm="0">
                                          <p:val>
                                            <p:fltVal val="360"/>
                                          </p:val>
                                        </p:tav>
                                        <p:tav tm="100000">
                                          <p:val>
                                            <p:fltVal val="0"/>
                                          </p:val>
                                        </p:tav>
                                      </p:tavLst>
                                    </p:anim>
                                    <p:animEffect transition="in" filter="fade">
                                      <p:cBhvr>
                                        <p:cTn id="101" dur="500"/>
                                        <p:tgtEl>
                                          <p:spTgt spid="4">
                                            <p:graphicEl>
                                              <a:chart seriesIdx="-4" categoryIdx="12" bldStep="category"/>
                                            </p:graphicEl>
                                          </p:spTgt>
                                        </p:tgtEl>
                                      </p:cBhvr>
                                    </p:animEffect>
                                  </p:childTnLst>
                                </p:cTn>
                              </p:par>
                            </p:childTnLst>
                          </p:cTn>
                        </p:par>
                        <p:par>
                          <p:cTn id="102" fill="hold">
                            <p:stCondLst>
                              <p:cond delay="7000"/>
                            </p:stCondLst>
                            <p:childTnLst>
                              <p:par>
                                <p:cTn id="103" presetID="49" presetClass="entr" presetSubtype="0" decel="100000" fill="hold" grpId="0" nodeType="afterEffect">
                                  <p:stCondLst>
                                    <p:cond delay="0"/>
                                  </p:stCondLst>
                                  <p:childTnLst>
                                    <p:set>
                                      <p:cBhvr>
                                        <p:cTn id="104" dur="1" fill="hold">
                                          <p:stCondLst>
                                            <p:cond delay="0"/>
                                          </p:stCondLst>
                                        </p:cTn>
                                        <p:tgtEl>
                                          <p:spTgt spid="4">
                                            <p:graphicEl>
                                              <a:chart seriesIdx="-4" categoryIdx="13" bldStep="category"/>
                                            </p:graphicEl>
                                          </p:spTgt>
                                        </p:tgtEl>
                                        <p:attrNameLst>
                                          <p:attrName>style.visibility</p:attrName>
                                        </p:attrNameLst>
                                      </p:cBhvr>
                                      <p:to>
                                        <p:strVal val="visible"/>
                                      </p:to>
                                    </p:set>
                                    <p:anim calcmode="lin" valueType="num">
                                      <p:cBhvr>
                                        <p:cTn id="105" dur="500" fill="hold"/>
                                        <p:tgtEl>
                                          <p:spTgt spid="4">
                                            <p:graphicEl>
                                              <a:chart seriesIdx="-4" categoryIdx="13" bldStep="category"/>
                                            </p:graphicEl>
                                          </p:spTgt>
                                        </p:tgtEl>
                                        <p:attrNameLst>
                                          <p:attrName>ppt_w</p:attrName>
                                        </p:attrNameLst>
                                      </p:cBhvr>
                                      <p:tavLst>
                                        <p:tav tm="0">
                                          <p:val>
                                            <p:fltVal val="0"/>
                                          </p:val>
                                        </p:tav>
                                        <p:tav tm="100000">
                                          <p:val>
                                            <p:strVal val="#ppt_w"/>
                                          </p:val>
                                        </p:tav>
                                      </p:tavLst>
                                    </p:anim>
                                    <p:anim calcmode="lin" valueType="num">
                                      <p:cBhvr>
                                        <p:cTn id="106" dur="500" fill="hold"/>
                                        <p:tgtEl>
                                          <p:spTgt spid="4">
                                            <p:graphicEl>
                                              <a:chart seriesIdx="-4" categoryIdx="13" bldStep="category"/>
                                            </p:graphicEl>
                                          </p:spTgt>
                                        </p:tgtEl>
                                        <p:attrNameLst>
                                          <p:attrName>ppt_h</p:attrName>
                                        </p:attrNameLst>
                                      </p:cBhvr>
                                      <p:tavLst>
                                        <p:tav tm="0">
                                          <p:val>
                                            <p:fltVal val="0"/>
                                          </p:val>
                                        </p:tav>
                                        <p:tav tm="100000">
                                          <p:val>
                                            <p:strVal val="#ppt_h"/>
                                          </p:val>
                                        </p:tav>
                                      </p:tavLst>
                                    </p:anim>
                                    <p:anim calcmode="lin" valueType="num">
                                      <p:cBhvr>
                                        <p:cTn id="107" dur="500" fill="hold"/>
                                        <p:tgtEl>
                                          <p:spTgt spid="4">
                                            <p:graphicEl>
                                              <a:chart seriesIdx="-4" categoryIdx="13" bldStep="category"/>
                                            </p:graphicEl>
                                          </p:spTgt>
                                        </p:tgtEl>
                                        <p:attrNameLst>
                                          <p:attrName>style.rotation</p:attrName>
                                        </p:attrNameLst>
                                      </p:cBhvr>
                                      <p:tavLst>
                                        <p:tav tm="0">
                                          <p:val>
                                            <p:fltVal val="360"/>
                                          </p:val>
                                        </p:tav>
                                        <p:tav tm="100000">
                                          <p:val>
                                            <p:fltVal val="0"/>
                                          </p:val>
                                        </p:tav>
                                      </p:tavLst>
                                    </p:anim>
                                    <p:animEffect transition="in" filter="fade">
                                      <p:cBhvr>
                                        <p:cTn id="108" dur="500"/>
                                        <p:tgtEl>
                                          <p:spTgt spid="4">
                                            <p:graphicEl>
                                              <a:chart seriesIdx="-4" categoryIdx="13" bldStep="category"/>
                                            </p:graphicEl>
                                          </p:spTgt>
                                        </p:tgtEl>
                                      </p:cBhvr>
                                    </p:animEffect>
                                  </p:childTnLst>
                                </p:cTn>
                              </p:par>
                            </p:childTnLst>
                          </p:cTn>
                        </p:par>
                        <p:par>
                          <p:cTn id="109" fill="hold">
                            <p:stCondLst>
                              <p:cond delay="7500"/>
                            </p:stCondLst>
                            <p:childTnLst>
                              <p:par>
                                <p:cTn id="110" presetID="49" presetClass="entr" presetSubtype="0" decel="100000" fill="hold" grpId="0" nodeType="afterEffect">
                                  <p:stCondLst>
                                    <p:cond delay="0"/>
                                  </p:stCondLst>
                                  <p:childTnLst>
                                    <p:set>
                                      <p:cBhvr>
                                        <p:cTn id="111" dur="1" fill="hold">
                                          <p:stCondLst>
                                            <p:cond delay="0"/>
                                          </p:stCondLst>
                                        </p:cTn>
                                        <p:tgtEl>
                                          <p:spTgt spid="4">
                                            <p:graphicEl>
                                              <a:chart seriesIdx="-4" categoryIdx="14" bldStep="category"/>
                                            </p:graphicEl>
                                          </p:spTgt>
                                        </p:tgtEl>
                                        <p:attrNameLst>
                                          <p:attrName>style.visibility</p:attrName>
                                        </p:attrNameLst>
                                      </p:cBhvr>
                                      <p:to>
                                        <p:strVal val="visible"/>
                                      </p:to>
                                    </p:set>
                                    <p:anim calcmode="lin" valueType="num">
                                      <p:cBhvr>
                                        <p:cTn id="112" dur="500" fill="hold"/>
                                        <p:tgtEl>
                                          <p:spTgt spid="4">
                                            <p:graphicEl>
                                              <a:chart seriesIdx="-4" categoryIdx="14" bldStep="category"/>
                                            </p:graphicEl>
                                          </p:spTgt>
                                        </p:tgtEl>
                                        <p:attrNameLst>
                                          <p:attrName>ppt_w</p:attrName>
                                        </p:attrNameLst>
                                      </p:cBhvr>
                                      <p:tavLst>
                                        <p:tav tm="0">
                                          <p:val>
                                            <p:fltVal val="0"/>
                                          </p:val>
                                        </p:tav>
                                        <p:tav tm="100000">
                                          <p:val>
                                            <p:strVal val="#ppt_w"/>
                                          </p:val>
                                        </p:tav>
                                      </p:tavLst>
                                    </p:anim>
                                    <p:anim calcmode="lin" valueType="num">
                                      <p:cBhvr>
                                        <p:cTn id="113" dur="500" fill="hold"/>
                                        <p:tgtEl>
                                          <p:spTgt spid="4">
                                            <p:graphicEl>
                                              <a:chart seriesIdx="-4" categoryIdx="14" bldStep="category"/>
                                            </p:graphicEl>
                                          </p:spTgt>
                                        </p:tgtEl>
                                        <p:attrNameLst>
                                          <p:attrName>ppt_h</p:attrName>
                                        </p:attrNameLst>
                                      </p:cBhvr>
                                      <p:tavLst>
                                        <p:tav tm="0">
                                          <p:val>
                                            <p:fltVal val="0"/>
                                          </p:val>
                                        </p:tav>
                                        <p:tav tm="100000">
                                          <p:val>
                                            <p:strVal val="#ppt_h"/>
                                          </p:val>
                                        </p:tav>
                                      </p:tavLst>
                                    </p:anim>
                                    <p:anim calcmode="lin" valueType="num">
                                      <p:cBhvr>
                                        <p:cTn id="114" dur="500" fill="hold"/>
                                        <p:tgtEl>
                                          <p:spTgt spid="4">
                                            <p:graphicEl>
                                              <a:chart seriesIdx="-4" categoryIdx="14" bldStep="category"/>
                                            </p:graphicEl>
                                          </p:spTgt>
                                        </p:tgtEl>
                                        <p:attrNameLst>
                                          <p:attrName>style.rotation</p:attrName>
                                        </p:attrNameLst>
                                      </p:cBhvr>
                                      <p:tavLst>
                                        <p:tav tm="0">
                                          <p:val>
                                            <p:fltVal val="360"/>
                                          </p:val>
                                        </p:tav>
                                        <p:tav tm="100000">
                                          <p:val>
                                            <p:fltVal val="0"/>
                                          </p:val>
                                        </p:tav>
                                      </p:tavLst>
                                    </p:anim>
                                    <p:animEffect transition="in" filter="fade">
                                      <p:cBhvr>
                                        <p:cTn id="115" dur="500"/>
                                        <p:tgtEl>
                                          <p:spTgt spid="4">
                                            <p:graphicEl>
                                              <a:chart seriesIdx="-4" categoryIdx="14" bldStep="category"/>
                                            </p:graphicEl>
                                          </p:spTgt>
                                        </p:tgtEl>
                                      </p:cBhvr>
                                    </p:animEffect>
                                  </p:childTnLst>
                                </p:cTn>
                              </p:par>
                            </p:childTnLst>
                          </p:cTn>
                        </p:par>
                        <p:par>
                          <p:cTn id="116" fill="hold">
                            <p:stCondLst>
                              <p:cond delay="8000"/>
                            </p:stCondLst>
                            <p:childTnLst>
                              <p:par>
                                <p:cTn id="117" presetID="49" presetClass="entr" presetSubtype="0" decel="100000" fill="hold" grpId="0" nodeType="afterEffect">
                                  <p:stCondLst>
                                    <p:cond delay="0"/>
                                  </p:stCondLst>
                                  <p:childTnLst>
                                    <p:set>
                                      <p:cBhvr>
                                        <p:cTn id="118" dur="1" fill="hold">
                                          <p:stCondLst>
                                            <p:cond delay="0"/>
                                          </p:stCondLst>
                                        </p:cTn>
                                        <p:tgtEl>
                                          <p:spTgt spid="4">
                                            <p:graphicEl>
                                              <a:chart seriesIdx="-4" categoryIdx="15" bldStep="category"/>
                                            </p:graphicEl>
                                          </p:spTgt>
                                        </p:tgtEl>
                                        <p:attrNameLst>
                                          <p:attrName>style.visibility</p:attrName>
                                        </p:attrNameLst>
                                      </p:cBhvr>
                                      <p:to>
                                        <p:strVal val="visible"/>
                                      </p:to>
                                    </p:set>
                                    <p:anim calcmode="lin" valueType="num">
                                      <p:cBhvr>
                                        <p:cTn id="119" dur="500" fill="hold"/>
                                        <p:tgtEl>
                                          <p:spTgt spid="4">
                                            <p:graphicEl>
                                              <a:chart seriesIdx="-4" categoryIdx="15" bldStep="category"/>
                                            </p:graphicEl>
                                          </p:spTgt>
                                        </p:tgtEl>
                                        <p:attrNameLst>
                                          <p:attrName>ppt_w</p:attrName>
                                        </p:attrNameLst>
                                      </p:cBhvr>
                                      <p:tavLst>
                                        <p:tav tm="0">
                                          <p:val>
                                            <p:fltVal val="0"/>
                                          </p:val>
                                        </p:tav>
                                        <p:tav tm="100000">
                                          <p:val>
                                            <p:strVal val="#ppt_w"/>
                                          </p:val>
                                        </p:tav>
                                      </p:tavLst>
                                    </p:anim>
                                    <p:anim calcmode="lin" valueType="num">
                                      <p:cBhvr>
                                        <p:cTn id="120" dur="500" fill="hold"/>
                                        <p:tgtEl>
                                          <p:spTgt spid="4">
                                            <p:graphicEl>
                                              <a:chart seriesIdx="-4" categoryIdx="15" bldStep="category"/>
                                            </p:graphicEl>
                                          </p:spTgt>
                                        </p:tgtEl>
                                        <p:attrNameLst>
                                          <p:attrName>ppt_h</p:attrName>
                                        </p:attrNameLst>
                                      </p:cBhvr>
                                      <p:tavLst>
                                        <p:tav tm="0">
                                          <p:val>
                                            <p:fltVal val="0"/>
                                          </p:val>
                                        </p:tav>
                                        <p:tav tm="100000">
                                          <p:val>
                                            <p:strVal val="#ppt_h"/>
                                          </p:val>
                                        </p:tav>
                                      </p:tavLst>
                                    </p:anim>
                                    <p:anim calcmode="lin" valueType="num">
                                      <p:cBhvr>
                                        <p:cTn id="121" dur="500" fill="hold"/>
                                        <p:tgtEl>
                                          <p:spTgt spid="4">
                                            <p:graphicEl>
                                              <a:chart seriesIdx="-4" categoryIdx="15" bldStep="category"/>
                                            </p:graphicEl>
                                          </p:spTgt>
                                        </p:tgtEl>
                                        <p:attrNameLst>
                                          <p:attrName>style.rotation</p:attrName>
                                        </p:attrNameLst>
                                      </p:cBhvr>
                                      <p:tavLst>
                                        <p:tav tm="0">
                                          <p:val>
                                            <p:fltVal val="360"/>
                                          </p:val>
                                        </p:tav>
                                        <p:tav tm="100000">
                                          <p:val>
                                            <p:fltVal val="0"/>
                                          </p:val>
                                        </p:tav>
                                      </p:tavLst>
                                    </p:anim>
                                    <p:animEffect transition="in" filter="fade">
                                      <p:cBhvr>
                                        <p:cTn id="122" dur="500"/>
                                        <p:tgtEl>
                                          <p:spTgt spid="4">
                                            <p:graphicEl>
                                              <a:chart seriesIdx="-4" categoryIdx="15" bldStep="category"/>
                                            </p:graphicEl>
                                          </p:spTgt>
                                        </p:tgtEl>
                                      </p:cBhvr>
                                    </p:animEffect>
                                  </p:childTnLst>
                                </p:cTn>
                              </p:par>
                            </p:childTnLst>
                          </p:cTn>
                        </p:par>
                        <p:par>
                          <p:cTn id="123" fill="hold">
                            <p:stCondLst>
                              <p:cond delay="8500"/>
                            </p:stCondLst>
                            <p:childTnLst>
                              <p:par>
                                <p:cTn id="124" presetID="49" presetClass="entr" presetSubtype="0" decel="100000" fill="hold" grpId="0" nodeType="afterEffect">
                                  <p:stCondLst>
                                    <p:cond delay="0"/>
                                  </p:stCondLst>
                                  <p:childTnLst>
                                    <p:set>
                                      <p:cBhvr>
                                        <p:cTn id="125" dur="1" fill="hold">
                                          <p:stCondLst>
                                            <p:cond delay="0"/>
                                          </p:stCondLst>
                                        </p:cTn>
                                        <p:tgtEl>
                                          <p:spTgt spid="4">
                                            <p:graphicEl>
                                              <a:chart seriesIdx="-4" categoryIdx="16" bldStep="category"/>
                                            </p:graphicEl>
                                          </p:spTgt>
                                        </p:tgtEl>
                                        <p:attrNameLst>
                                          <p:attrName>style.visibility</p:attrName>
                                        </p:attrNameLst>
                                      </p:cBhvr>
                                      <p:to>
                                        <p:strVal val="visible"/>
                                      </p:to>
                                    </p:set>
                                    <p:anim calcmode="lin" valueType="num">
                                      <p:cBhvr>
                                        <p:cTn id="126" dur="500" fill="hold"/>
                                        <p:tgtEl>
                                          <p:spTgt spid="4">
                                            <p:graphicEl>
                                              <a:chart seriesIdx="-4" categoryIdx="16" bldStep="category"/>
                                            </p:graphicEl>
                                          </p:spTgt>
                                        </p:tgtEl>
                                        <p:attrNameLst>
                                          <p:attrName>ppt_w</p:attrName>
                                        </p:attrNameLst>
                                      </p:cBhvr>
                                      <p:tavLst>
                                        <p:tav tm="0">
                                          <p:val>
                                            <p:fltVal val="0"/>
                                          </p:val>
                                        </p:tav>
                                        <p:tav tm="100000">
                                          <p:val>
                                            <p:strVal val="#ppt_w"/>
                                          </p:val>
                                        </p:tav>
                                      </p:tavLst>
                                    </p:anim>
                                    <p:anim calcmode="lin" valueType="num">
                                      <p:cBhvr>
                                        <p:cTn id="127" dur="500" fill="hold"/>
                                        <p:tgtEl>
                                          <p:spTgt spid="4">
                                            <p:graphicEl>
                                              <a:chart seriesIdx="-4" categoryIdx="16" bldStep="category"/>
                                            </p:graphicEl>
                                          </p:spTgt>
                                        </p:tgtEl>
                                        <p:attrNameLst>
                                          <p:attrName>ppt_h</p:attrName>
                                        </p:attrNameLst>
                                      </p:cBhvr>
                                      <p:tavLst>
                                        <p:tav tm="0">
                                          <p:val>
                                            <p:fltVal val="0"/>
                                          </p:val>
                                        </p:tav>
                                        <p:tav tm="100000">
                                          <p:val>
                                            <p:strVal val="#ppt_h"/>
                                          </p:val>
                                        </p:tav>
                                      </p:tavLst>
                                    </p:anim>
                                    <p:anim calcmode="lin" valueType="num">
                                      <p:cBhvr>
                                        <p:cTn id="128" dur="500" fill="hold"/>
                                        <p:tgtEl>
                                          <p:spTgt spid="4">
                                            <p:graphicEl>
                                              <a:chart seriesIdx="-4" categoryIdx="16" bldStep="category"/>
                                            </p:graphicEl>
                                          </p:spTgt>
                                        </p:tgtEl>
                                        <p:attrNameLst>
                                          <p:attrName>style.rotation</p:attrName>
                                        </p:attrNameLst>
                                      </p:cBhvr>
                                      <p:tavLst>
                                        <p:tav tm="0">
                                          <p:val>
                                            <p:fltVal val="360"/>
                                          </p:val>
                                        </p:tav>
                                        <p:tav tm="100000">
                                          <p:val>
                                            <p:fltVal val="0"/>
                                          </p:val>
                                        </p:tav>
                                      </p:tavLst>
                                    </p:anim>
                                    <p:animEffect transition="in" filter="fade">
                                      <p:cBhvr>
                                        <p:cTn id="129" dur="500"/>
                                        <p:tgtEl>
                                          <p:spTgt spid="4">
                                            <p:graphicEl>
                                              <a:chart seriesIdx="-4" categoryIdx="16" bldStep="category"/>
                                            </p:graphicEl>
                                          </p:spTgt>
                                        </p:tgtEl>
                                      </p:cBhvr>
                                    </p:animEffect>
                                  </p:childTnLst>
                                </p:cTn>
                              </p:par>
                            </p:childTnLst>
                          </p:cTn>
                        </p:par>
                        <p:par>
                          <p:cTn id="130" fill="hold">
                            <p:stCondLst>
                              <p:cond delay="9000"/>
                            </p:stCondLst>
                            <p:childTnLst>
                              <p:par>
                                <p:cTn id="131" presetID="49" presetClass="entr" presetSubtype="0" decel="100000" fill="hold" grpId="0" nodeType="afterEffect">
                                  <p:stCondLst>
                                    <p:cond delay="0"/>
                                  </p:stCondLst>
                                  <p:childTnLst>
                                    <p:set>
                                      <p:cBhvr>
                                        <p:cTn id="132" dur="1" fill="hold">
                                          <p:stCondLst>
                                            <p:cond delay="0"/>
                                          </p:stCondLst>
                                        </p:cTn>
                                        <p:tgtEl>
                                          <p:spTgt spid="4">
                                            <p:graphicEl>
                                              <a:chart seriesIdx="-4" categoryIdx="17" bldStep="category"/>
                                            </p:graphicEl>
                                          </p:spTgt>
                                        </p:tgtEl>
                                        <p:attrNameLst>
                                          <p:attrName>style.visibility</p:attrName>
                                        </p:attrNameLst>
                                      </p:cBhvr>
                                      <p:to>
                                        <p:strVal val="visible"/>
                                      </p:to>
                                    </p:set>
                                    <p:anim calcmode="lin" valueType="num">
                                      <p:cBhvr>
                                        <p:cTn id="133" dur="500" fill="hold"/>
                                        <p:tgtEl>
                                          <p:spTgt spid="4">
                                            <p:graphicEl>
                                              <a:chart seriesIdx="-4" categoryIdx="17" bldStep="category"/>
                                            </p:graphicEl>
                                          </p:spTgt>
                                        </p:tgtEl>
                                        <p:attrNameLst>
                                          <p:attrName>ppt_w</p:attrName>
                                        </p:attrNameLst>
                                      </p:cBhvr>
                                      <p:tavLst>
                                        <p:tav tm="0">
                                          <p:val>
                                            <p:fltVal val="0"/>
                                          </p:val>
                                        </p:tav>
                                        <p:tav tm="100000">
                                          <p:val>
                                            <p:strVal val="#ppt_w"/>
                                          </p:val>
                                        </p:tav>
                                      </p:tavLst>
                                    </p:anim>
                                    <p:anim calcmode="lin" valueType="num">
                                      <p:cBhvr>
                                        <p:cTn id="134" dur="500" fill="hold"/>
                                        <p:tgtEl>
                                          <p:spTgt spid="4">
                                            <p:graphicEl>
                                              <a:chart seriesIdx="-4" categoryIdx="17" bldStep="category"/>
                                            </p:graphicEl>
                                          </p:spTgt>
                                        </p:tgtEl>
                                        <p:attrNameLst>
                                          <p:attrName>ppt_h</p:attrName>
                                        </p:attrNameLst>
                                      </p:cBhvr>
                                      <p:tavLst>
                                        <p:tav tm="0">
                                          <p:val>
                                            <p:fltVal val="0"/>
                                          </p:val>
                                        </p:tav>
                                        <p:tav tm="100000">
                                          <p:val>
                                            <p:strVal val="#ppt_h"/>
                                          </p:val>
                                        </p:tav>
                                      </p:tavLst>
                                    </p:anim>
                                    <p:anim calcmode="lin" valueType="num">
                                      <p:cBhvr>
                                        <p:cTn id="135" dur="500" fill="hold"/>
                                        <p:tgtEl>
                                          <p:spTgt spid="4">
                                            <p:graphicEl>
                                              <a:chart seriesIdx="-4" categoryIdx="17" bldStep="category"/>
                                            </p:graphicEl>
                                          </p:spTgt>
                                        </p:tgtEl>
                                        <p:attrNameLst>
                                          <p:attrName>style.rotation</p:attrName>
                                        </p:attrNameLst>
                                      </p:cBhvr>
                                      <p:tavLst>
                                        <p:tav tm="0">
                                          <p:val>
                                            <p:fltVal val="360"/>
                                          </p:val>
                                        </p:tav>
                                        <p:tav tm="100000">
                                          <p:val>
                                            <p:fltVal val="0"/>
                                          </p:val>
                                        </p:tav>
                                      </p:tavLst>
                                    </p:anim>
                                    <p:animEffect transition="in" filter="fade">
                                      <p:cBhvr>
                                        <p:cTn id="136" dur="500"/>
                                        <p:tgtEl>
                                          <p:spTgt spid="4">
                                            <p:graphicEl>
                                              <a:chart seriesIdx="-4" categoryIdx="17" bldStep="category"/>
                                            </p:graphicEl>
                                          </p:spTgt>
                                        </p:tgtEl>
                                      </p:cBhvr>
                                    </p:animEffect>
                                  </p:childTnLst>
                                </p:cTn>
                              </p:par>
                            </p:childTnLst>
                          </p:cTn>
                        </p:par>
                        <p:par>
                          <p:cTn id="137" fill="hold">
                            <p:stCondLst>
                              <p:cond delay="9500"/>
                            </p:stCondLst>
                            <p:childTnLst>
                              <p:par>
                                <p:cTn id="138" presetID="49" presetClass="entr" presetSubtype="0" decel="100000" fill="hold" grpId="0" nodeType="afterEffect">
                                  <p:stCondLst>
                                    <p:cond delay="0"/>
                                  </p:stCondLst>
                                  <p:childTnLst>
                                    <p:set>
                                      <p:cBhvr>
                                        <p:cTn id="139" dur="1" fill="hold">
                                          <p:stCondLst>
                                            <p:cond delay="0"/>
                                          </p:stCondLst>
                                        </p:cTn>
                                        <p:tgtEl>
                                          <p:spTgt spid="4">
                                            <p:graphicEl>
                                              <a:chart seriesIdx="-4" categoryIdx="18" bldStep="category"/>
                                            </p:graphicEl>
                                          </p:spTgt>
                                        </p:tgtEl>
                                        <p:attrNameLst>
                                          <p:attrName>style.visibility</p:attrName>
                                        </p:attrNameLst>
                                      </p:cBhvr>
                                      <p:to>
                                        <p:strVal val="visible"/>
                                      </p:to>
                                    </p:set>
                                    <p:anim calcmode="lin" valueType="num">
                                      <p:cBhvr>
                                        <p:cTn id="140" dur="500" fill="hold"/>
                                        <p:tgtEl>
                                          <p:spTgt spid="4">
                                            <p:graphicEl>
                                              <a:chart seriesIdx="-4" categoryIdx="18" bldStep="category"/>
                                            </p:graphicEl>
                                          </p:spTgt>
                                        </p:tgtEl>
                                        <p:attrNameLst>
                                          <p:attrName>ppt_w</p:attrName>
                                        </p:attrNameLst>
                                      </p:cBhvr>
                                      <p:tavLst>
                                        <p:tav tm="0">
                                          <p:val>
                                            <p:fltVal val="0"/>
                                          </p:val>
                                        </p:tav>
                                        <p:tav tm="100000">
                                          <p:val>
                                            <p:strVal val="#ppt_w"/>
                                          </p:val>
                                        </p:tav>
                                      </p:tavLst>
                                    </p:anim>
                                    <p:anim calcmode="lin" valueType="num">
                                      <p:cBhvr>
                                        <p:cTn id="141" dur="500" fill="hold"/>
                                        <p:tgtEl>
                                          <p:spTgt spid="4">
                                            <p:graphicEl>
                                              <a:chart seriesIdx="-4" categoryIdx="18" bldStep="category"/>
                                            </p:graphicEl>
                                          </p:spTgt>
                                        </p:tgtEl>
                                        <p:attrNameLst>
                                          <p:attrName>ppt_h</p:attrName>
                                        </p:attrNameLst>
                                      </p:cBhvr>
                                      <p:tavLst>
                                        <p:tav tm="0">
                                          <p:val>
                                            <p:fltVal val="0"/>
                                          </p:val>
                                        </p:tav>
                                        <p:tav tm="100000">
                                          <p:val>
                                            <p:strVal val="#ppt_h"/>
                                          </p:val>
                                        </p:tav>
                                      </p:tavLst>
                                    </p:anim>
                                    <p:anim calcmode="lin" valueType="num">
                                      <p:cBhvr>
                                        <p:cTn id="142" dur="500" fill="hold"/>
                                        <p:tgtEl>
                                          <p:spTgt spid="4">
                                            <p:graphicEl>
                                              <a:chart seriesIdx="-4" categoryIdx="18" bldStep="category"/>
                                            </p:graphicEl>
                                          </p:spTgt>
                                        </p:tgtEl>
                                        <p:attrNameLst>
                                          <p:attrName>style.rotation</p:attrName>
                                        </p:attrNameLst>
                                      </p:cBhvr>
                                      <p:tavLst>
                                        <p:tav tm="0">
                                          <p:val>
                                            <p:fltVal val="360"/>
                                          </p:val>
                                        </p:tav>
                                        <p:tav tm="100000">
                                          <p:val>
                                            <p:fltVal val="0"/>
                                          </p:val>
                                        </p:tav>
                                      </p:tavLst>
                                    </p:anim>
                                    <p:animEffect transition="in" filter="fade">
                                      <p:cBhvr>
                                        <p:cTn id="143" dur="500"/>
                                        <p:tgtEl>
                                          <p:spTgt spid="4">
                                            <p:graphicEl>
                                              <a:chart seriesIdx="-4" categoryIdx="18" bldStep="category"/>
                                            </p:graphicEl>
                                          </p:spTgt>
                                        </p:tgtEl>
                                      </p:cBhvr>
                                    </p:animEffect>
                                  </p:childTnLst>
                                </p:cTn>
                              </p:par>
                            </p:childTnLst>
                          </p:cTn>
                        </p:par>
                        <p:par>
                          <p:cTn id="144" fill="hold">
                            <p:stCondLst>
                              <p:cond delay="10000"/>
                            </p:stCondLst>
                            <p:childTnLst>
                              <p:par>
                                <p:cTn id="145" presetID="49" presetClass="entr" presetSubtype="0" decel="100000" fill="hold" grpId="0" nodeType="afterEffect">
                                  <p:stCondLst>
                                    <p:cond delay="0"/>
                                  </p:stCondLst>
                                  <p:childTnLst>
                                    <p:set>
                                      <p:cBhvr>
                                        <p:cTn id="146" dur="1" fill="hold">
                                          <p:stCondLst>
                                            <p:cond delay="0"/>
                                          </p:stCondLst>
                                        </p:cTn>
                                        <p:tgtEl>
                                          <p:spTgt spid="4">
                                            <p:graphicEl>
                                              <a:chart seriesIdx="-4" categoryIdx="19" bldStep="category"/>
                                            </p:graphicEl>
                                          </p:spTgt>
                                        </p:tgtEl>
                                        <p:attrNameLst>
                                          <p:attrName>style.visibility</p:attrName>
                                        </p:attrNameLst>
                                      </p:cBhvr>
                                      <p:to>
                                        <p:strVal val="visible"/>
                                      </p:to>
                                    </p:set>
                                    <p:anim calcmode="lin" valueType="num">
                                      <p:cBhvr>
                                        <p:cTn id="147" dur="500" fill="hold"/>
                                        <p:tgtEl>
                                          <p:spTgt spid="4">
                                            <p:graphicEl>
                                              <a:chart seriesIdx="-4" categoryIdx="19" bldStep="category"/>
                                            </p:graphicEl>
                                          </p:spTgt>
                                        </p:tgtEl>
                                        <p:attrNameLst>
                                          <p:attrName>ppt_w</p:attrName>
                                        </p:attrNameLst>
                                      </p:cBhvr>
                                      <p:tavLst>
                                        <p:tav tm="0">
                                          <p:val>
                                            <p:fltVal val="0"/>
                                          </p:val>
                                        </p:tav>
                                        <p:tav tm="100000">
                                          <p:val>
                                            <p:strVal val="#ppt_w"/>
                                          </p:val>
                                        </p:tav>
                                      </p:tavLst>
                                    </p:anim>
                                    <p:anim calcmode="lin" valueType="num">
                                      <p:cBhvr>
                                        <p:cTn id="148" dur="500" fill="hold"/>
                                        <p:tgtEl>
                                          <p:spTgt spid="4">
                                            <p:graphicEl>
                                              <a:chart seriesIdx="-4" categoryIdx="19" bldStep="category"/>
                                            </p:graphicEl>
                                          </p:spTgt>
                                        </p:tgtEl>
                                        <p:attrNameLst>
                                          <p:attrName>ppt_h</p:attrName>
                                        </p:attrNameLst>
                                      </p:cBhvr>
                                      <p:tavLst>
                                        <p:tav tm="0">
                                          <p:val>
                                            <p:fltVal val="0"/>
                                          </p:val>
                                        </p:tav>
                                        <p:tav tm="100000">
                                          <p:val>
                                            <p:strVal val="#ppt_h"/>
                                          </p:val>
                                        </p:tav>
                                      </p:tavLst>
                                    </p:anim>
                                    <p:anim calcmode="lin" valueType="num">
                                      <p:cBhvr>
                                        <p:cTn id="149" dur="500" fill="hold"/>
                                        <p:tgtEl>
                                          <p:spTgt spid="4">
                                            <p:graphicEl>
                                              <a:chart seriesIdx="-4" categoryIdx="19" bldStep="category"/>
                                            </p:graphicEl>
                                          </p:spTgt>
                                        </p:tgtEl>
                                        <p:attrNameLst>
                                          <p:attrName>style.rotation</p:attrName>
                                        </p:attrNameLst>
                                      </p:cBhvr>
                                      <p:tavLst>
                                        <p:tav tm="0">
                                          <p:val>
                                            <p:fltVal val="360"/>
                                          </p:val>
                                        </p:tav>
                                        <p:tav tm="100000">
                                          <p:val>
                                            <p:fltVal val="0"/>
                                          </p:val>
                                        </p:tav>
                                      </p:tavLst>
                                    </p:anim>
                                    <p:animEffect transition="in" filter="fade">
                                      <p:cBhvr>
                                        <p:cTn id="150" dur="500"/>
                                        <p:tgtEl>
                                          <p:spTgt spid="4">
                                            <p:graphicEl>
                                              <a:chart seriesIdx="-4" categoryIdx="19" bldStep="category"/>
                                            </p:graphicEl>
                                          </p:spTgt>
                                        </p:tgtEl>
                                      </p:cBhvr>
                                    </p:animEffect>
                                  </p:childTnLst>
                                </p:cTn>
                              </p:par>
                            </p:childTnLst>
                          </p:cTn>
                        </p:par>
                        <p:par>
                          <p:cTn id="151" fill="hold">
                            <p:stCondLst>
                              <p:cond delay="10500"/>
                            </p:stCondLst>
                            <p:childTnLst>
                              <p:par>
                                <p:cTn id="152" presetID="49" presetClass="entr" presetSubtype="0" decel="100000" fill="hold" grpId="0" nodeType="afterEffect">
                                  <p:stCondLst>
                                    <p:cond delay="0"/>
                                  </p:stCondLst>
                                  <p:childTnLst>
                                    <p:set>
                                      <p:cBhvr>
                                        <p:cTn id="153" dur="1" fill="hold">
                                          <p:stCondLst>
                                            <p:cond delay="0"/>
                                          </p:stCondLst>
                                        </p:cTn>
                                        <p:tgtEl>
                                          <p:spTgt spid="4">
                                            <p:graphicEl>
                                              <a:chart seriesIdx="-4" categoryIdx="20" bldStep="category"/>
                                            </p:graphicEl>
                                          </p:spTgt>
                                        </p:tgtEl>
                                        <p:attrNameLst>
                                          <p:attrName>style.visibility</p:attrName>
                                        </p:attrNameLst>
                                      </p:cBhvr>
                                      <p:to>
                                        <p:strVal val="visible"/>
                                      </p:to>
                                    </p:set>
                                    <p:anim calcmode="lin" valueType="num">
                                      <p:cBhvr>
                                        <p:cTn id="154" dur="500" fill="hold"/>
                                        <p:tgtEl>
                                          <p:spTgt spid="4">
                                            <p:graphicEl>
                                              <a:chart seriesIdx="-4" categoryIdx="20" bldStep="category"/>
                                            </p:graphicEl>
                                          </p:spTgt>
                                        </p:tgtEl>
                                        <p:attrNameLst>
                                          <p:attrName>ppt_w</p:attrName>
                                        </p:attrNameLst>
                                      </p:cBhvr>
                                      <p:tavLst>
                                        <p:tav tm="0">
                                          <p:val>
                                            <p:fltVal val="0"/>
                                          </p:val>
                                        </p:tav>
                                        <p:tav tm="100000">
                                          <p:val>
                                            <p:strVal val="#ppt_w"/>
                                          </p:val>
                                        </p:tav>
                                      </p:tavLst>
                                    </p:anim>
                                    <p:anim calcmode="lin" valueType="num">
                                      <p:cBhvr>
                                        <p:cTn id="155" dur="500" fill="hold"/>
                                        <p:tgtEl>
                                          <p:spTgt spid="4">
                                            <p:graphicEl>
                                              <a:chart seriesIdx="-4" categoryIdx="20" bldStep="category"/>
                                            </p:graphicEl>
                                          </p:spTgt>
                                        </p:tgtEl>
                                        <p:attrNameLst>
                                          <p:attrName>ppt_h</p:attrName>
                                        </p:attrNameLst>
                                      </p:cBhvr>
                                      <p:tavLst>
                                        <p:tav tm="0">
                                          <p:val>
                                            <p:fltVal val="0"/>
                                          </p:val>
                                        </p:tav>
                                        <p:tav tm="100000">
                                          <p:val>
                                            <p:strVal val="#ppt_h"/>
                                          </p:val>
                                        </p:tav>
                                      </p:tavLst>
                                    </p:anim>
                                    <p:anim calcmode="lin" valueType="num">
                                      <p:cBhvr>
                                        <p:cTn id="156" dur="500" fill="hold"/>
                                        <p:tgtEl>
                                          <p:spTgt spid="4">
                                            <p:graphicEl>
                                              <a:chart seriesIdx="-4" categoryIdx="20" bldStep="category"/>
                                            </p:graphicEl>
                                          </p:spTgt>
                                        </p:tgtEl>
                                        <p:attrNameLst>
                                          <p:attrName>style.rotation</p:attrName>
                                        </p:attrNameLst>
                                      </p:cBhvr>
                                      <p:tavLst>
                                        <p:tav tm="0">
                                          <p:val>
                                            <p:fltVal val="360"/>
                                          </p:val>
                                        </p:tav>
                                        <p:tav tm="100000">
                                          <p:val>
                                            <p:fltVal val="0"/>
                                          </p:val>
                                        </p:tav>
                                      </p:tavLst>
                                    </p:anim>
                                    <p:animEffect transition="in" filter="fade">
                                      <p:cBhvr>
                                        <p:cTn id="157" dur="500"/>
                                        <p:tgtEl>
                                          <p:spTgt spid="4">
                                            <p:graphicEl>
                                              <a:chart seriesIdx="-4" categoryIdx="20"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652F83D-ED00-F547-9302-80A42CAF4453}"/>
              </a:ext>
            </a:extLst>
          </p:cNvPr>
          <p:cNvSpPr>
            <a:spLocks noGrp="1"/>
          </p:cNvSpPr>
          <p:nvPr>
            <p:ph type="title"/>
          </p:nvPr>
        </p:nvSpPr>
        <p:spPr>
          <a:xfrm>
            <a:off x="2891636" y="353906"/>
            <a:ext cx="9601196" cy="1303867"/>
          </a:xfrm>
        </p:spPr>
        <p:txBody>
          <a:bodyPr>
            <a:normAutofit/>
          </a:bodyPr>
          <a:lstStyle/>
          <a:p>
            <a:r>
              <a:rPr lang="en-US" dirty="0">
                <a:solidFill>
                  <a:srgbClr val="262626"/>
                </a:solidFill>
              </a:rPr>
              <a:t>Predicting Income using Private PI</a:t>
            </a:r>
          </a:p>
        </p:txBody>
      </p:sp>
      <p:graphicFrame>
        <p:nvGraphicFramePr>
          <p:cNvPr id="19" name="Content Placeholder 18">
            <a:extLst>
              <a:ext uri="{FF2B5EF4-FFF2-40B4-BE49-F238E27FC236}">
                <a16:creationId xmlns:a16="http://schemas.microsoft.com/office/drawing/2014/main" id="{A827FAE8-DAB1-4948-AD82-69151A3BCAF0}"/>
              </a:ext>
            </a:extLst>
          </p:cNvPr>
          <p:cNvGraphicFramePr>
            <a:graphicFrameLocks noGrp="1"/>
          </p:cNvGraphicFramePr>
          <p:nvPr>
            <p:ph idx="1"/>
            <p:extLst>
              <p:ext uri="{D42A27DB-BD31-4B8C-83A1-F6EECF244321}">
                <p14:modId xmlns:p14="http://schemas.microsoft.com/office/powerpoint/2010/main" val="1315744012"/>
              </p:ext>
            </p:extLst>
          </p:nvPr>
        </p:nvGraphicFramePr>
        <p:xfrm>
          <a:off x="786908" y="640080"/>
          <a:ext cx="10650078" cy="5608320"/>
        </p:xfrm>
        <a:graphic>
          <a:graphicData uri="http://schemas.openxmlformats.org/drawingml/2006/table">
            <a:tbl>
              <a:tblPr/>
              <a:tblGrid>
                <a:gridCol w="1135950">
                  <a:extLst>
                    <a:ext uri="{9D8B030D-6E8A-4147-A177-3AD203B41FA5}">
                      <a16:colId xmlns:a16="http://schemas.microsoft.com/office/drawing/2014/main" val="1970488786"/>
                    </a:ext>
                  </a:extLst>
                </a:gridCol>
                <a:gridCol w="1135950">
                  <a:extLst>
                    <a:ext uri="{9D8B030D-6E8A-4147-A177-3AD203B41FA5}">
                      <a16:colId xmlns:a16="http://schemas.microsoft.com/office/drawing/2014/main" val="758192175"/>
                    </a:ext>
                  </a:extLst>
                </a:gridCol>
                <a:gridCol w="1270873">
                  <a:extLst>
                    <a:ext uri="{9D8B030D-6E8A-4147-A177-3AD203B41FA5}">
                      <a16:colId xmlns:a16="http://schemas.microsoft.com/office/drawing/2014/main" val="3725460278"/>
                    </a:ext>
                  </a:extLst>
                </a:gridCol>
                <a:gridCol w="1135950">
                  <a:extLst>
                    <a:ext uri="{9D8B030D-6E8A-4147-A177-3AD203B41FA5}">
                      <a16:colId xmlns:a16="http://schemas.microsoft.com/office/drawing/2014/main" val="1231096391"/>
                    </a:ext>
                  </a:extLst>
                </a:gridCol>
                <a:gridCol w="1427555">
                  <a:extLst>
                    <a:ext uri="{9D8B030D-6E8A-4147-A177-3AD203B41FA5}">
                      <a16:colId xmlns:a16="http://schemas.microsoft.com/office/drawing/2014/main" val="510827524"/>
                    </a:ext>
                  </a:extLst>
                </a:gridCol>
                <a:gridCol w="1135950">
                  <a:extLst>
                    <a:ext uri="{9D8B030D-6E8A-4147-A177-3AD203B41FA5}">
                      <a16:colId xmlns:a16="http://schemas.microsoft.com/office/drawing/2014/main" val="2212471827"/>
                    </a:ext>
                  </a:extLst>
                </a:gridCol>
                <a:gridCol w="1135950">
                  <a:extLst>
                    <a:ext uri="{9D8B030D-6E8A-4147-A177-3AD203B41FA5}">
                      <a16:colId xmlns:a16="http://schemas.microsoft.com/office/drawing/2014/main" val="2878781769"/>
                    </a:ext>
                  </a:extLst>
                </a:gridCol>
                <a:gridCol w="1135950">
                  <a:extLst>
                    <a:ext uri="{9D8B030D-6E8A-4147-A177-3AD203B41FA5}">
                      <a16:colId xmlns:a16="http://schemas.microsoft.com/office/drawing/2014/main" val="2572652793"/>
                    </a:ext>
                  </a:extLst>
                </a:gridCol>
                <a:gridCol w="1135950">
                  <a:extLst>
                    <a:ext uri="{9D8B030D-6E8A-4147-A177-3AD203B41FA5}">
                      <a16:colId xmlns:a16="http://schemas.microsoft.com/office/drawing/2014/main" val="2192798924"/>
                    </a:ext>
                  </a:extLst>
                </a:gridCol>
              </a:tblGrid>
              <a:tr h="203276">
                <a:tc gridSpan="2">
                  <a:txBody>
                    <a:bodyPr/>
                    <a:lstStyle/>
                    <a:p>
                      <a:pPr algn="l" fontAlgn="b"/>
                      <a:r>
                        <a:rPr lang="en-SG" sz="1600" b="0" i="0" u="none" strike="noStrike" dirty="0">
                          <a:solidFill>
                            <a:srgbClr val="000000"/>
                          </a:solidFill>
                          <a:effectLst/>
                          <a:latin typeface="+mn-lt"/>
                        </a:rPr>
                        <a:t>SUMMARY OUTPUT</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114443747"/>
                  </a:ext>
                </a:extLst>
              </a:tr>
              <a:tr h="216826">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330612540"/>
                  </a:ext>
                </a:extLst>
              </a:tr>
              <a:tr h="203276">
                <a:tc gridSpan="2">
                  <a:txBody>
                    <a:bodyPr/>
                    <a:lstStyle/>
                    <a:p>
                      <a:pPr algn="ctr" fontAlgn="b"/>
                      <a:r>
                        <a:rPr lang="en-SG" sz="1600" b="0" i="1" u="none" strike="noStrike" dirty="0">
                          <a:solidFill>
                            <a:srgbClr val="000000"/>
                          </a:solidFill>
                          <a:effectLst/>
                          <a:latin typeface="+mn-lt"/>
                        </a:rPr>
                        <a:t>Regression Statistics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554222186"/>
                  </a:ext>
                </a:extLst>
              </a:tr>
              <a:tr h="203276">
                <a:tc>
                  <a:txBody>
                    <a:bodyPr/>
                    <a:lstStyle/>
                    <a:p>
                      <a:pPr algn="l" fontAlgn="b"/>
                      <a:r>
                        <a:rPr lang="en-SG" sz="1600" b="0" i="0" u="none" strike="noStrike">
                          <a:solidFill>
                            <a:srgbClr val="000000"/>
                          </a:solidFill>
                          <a:effectLst/>
                          <a:latin typeface="+mn-lt"/>
                        </a:rPr>
                        <a:t>Multiple R</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0.9195797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738226206"/>
                  </a:ext>
                </a:extLst>
              </a:tr>
              <a:tr h="203276">
                <a:tc>
                  <a:txBody>
                    <a:bodyPr/>
                    <a:lstStyle/>
                    <a:p>
                      <a:pPr algn="l" fontAlgn="b"/>
                      <a:r>
                        <a:rPr lang="en-SG" sz="1600" b="0" i="0" u="none" strike="noStrike">
                          <a:solidFill>
                            <a:srgbClr val="000000"/>
                          </a:solidFill>
                          <a:effectLst/>
                          <a:latin typeface="+mn-lt"/>
                        </a:rPr>
                        <a:t>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0.84562683</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568925454"/>
                  </a:ext>
                </a:extLst>
              </a:tr>
              <a:tr h="376022">
                <a:tc>
                  <a:txBody>
                    <a:bodyPr/>
                    <a:lstStyle/>
                    <a:p>
                      <a:pPr algn="l" fontAlgn="b"/>
                      <a:r>
                        <a:rPr lang="en-SG" sz="1600" b="0" i="0" u="none" strike="noStrike">
                          <a:solidFill>
                            <a:srgbClr val="000000"/>
                          </a:solidFill>
                          <a:effectLst/>
                          <a:latin typeface="+mn-lt"/>
                        </a:rPr>
                        <a:t>Adjusted R Square</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0.83750193</a:t>
                      </a: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937073441"/>
                  </a:ext>
                </a:extLst>
              </a:tr>
              <a:tr h="376022">
                <a:tc>
                  <a:txBody>
                    <a:bodyPr/>
                    <a:lstStyle/>
                    <a:p>
                      <a:pPr algn="l" fontAlgn="b"/>
                      <a:r>
                        <a:rPr lang="en-SG" sz="1600" b="0" i="0" u="none" strike="noStrike">
                          <a:solidFill>
                            <a:srgbClr val="000000"/>
                          </a:solidFill>
                          <a:effectLst/>
                          <a:latin typeface="+mn-lt"/>
                        </a:rPr>
                        <a:t>Standard Error</a:t>
                      </a:r>
                    </a:p>
                  </a:txBody>
                  <a:tcPr marL="0" marR="0" marT="0" marB="0" anchor="b">
                    <a:lnL>
                      <a:noFill/>
                    </a:lnL>
                    <a:lnR>
                      <a:noFill/>
                    </a:lnR>
                    <a:lnT>
                      <a:noFill/>
                    </a:lnT>
                    <a:lnB>
                      <a:noFill/>
                    </a:lnB>
                  </a:tcPr>
                </a:tc>
                <a:tc>
                  <a:txBody>
                    <a:bodyPr/>
                    <a:lstStyle/>
                    <a:p>
                      <a:pPr algn="r" fontAlgn="b"/>
                      <a:r>
                        <a:rPr lang="en-SG" sz="1600" b="0" i="0" u="none" strike="noStrike" dirty="0">
                          <a:solidFill>
                            <a:srgbClr val="000000"/>
                          </a:solidFill>
                          <a:effectLst/>
                          <a:latin typeface="+mn-lt"/>
                        </a:rPr>
                        <a:t>12.8413974</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309161570"/>
                  </a:ext>
                </a:extLst>
              </a:tr>
              <a:tr h="216826">
                <a:tc>
                  <a:txBody>
                    <a:bodyPr/>
                    <a:lstStyle/>
                    <a:p>
                      <a:pPr algn="l" fontAlgn="b"/>
                      <a:r>
                        <a:rPr lang="en-SG" sz="1600" b="0" i="0" u="none" strike="noStrike">
                          <a:solidFill>
                            <a:srgbClr val="000000"/>
                          </a:solidFill>
                          <a:effectLst/>
                          <a:latin typeface="+mn-lt"/>
                        </a:rPr>
                        <a:t>Observations</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90965737"/>
                  </a:ext>
                </a:extLst>
              </a:tr>
              <a:tr h="203276">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448309592"/>
                  </a:ext>
                </a:extLst>
              </a:tr>
              <a:tr h="216826">
                <a:tc>
                  <a:txBody>
                    <a:bodyPr/>
                    <a:lstStyle/>
                    <a:p>
                      <a:pPr algn="l" fontAlgn="b"/>
                      <a:r>
                        <a:rPr lang="en-SG" sz="1600" b="0" i="0" u="none" strike="noStrike">
                          <a:solidFill>
                            <a:srgbClr val="000000"/>
                          </a:solidFill>
                          <a:effectLst/>
                          <a:latin typeface="+mn-lt"/>
                        </a:rPr>
                        <a:t>ANOVA</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048983072"/>
                  </a:ext>
                </a:extLst>
              </a:tr>
              <a:tr h="203276">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df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MS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Significance 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538460416"/>
                  </a:ext>
                </a:extLst>
              </a:tr>
              <a:tr h="203276">
                <a:tc>
                  <a:txBody>
                    <a:bodyPr/>
                    <a:lstStyle/>
                    <a:p>
                      <a:pPr algn="l" fontAlgn="b"/>
                      <a:r>
                        <a:rPr lang="en-SG" sz="1600" b="0" i="0" u="none" strike="noStrike">
                          <a:solidFill>
                            <a:srgbClr val="000000"/>
                          </a:solidFill>
                          <a:effectLst/>
                          <a:latin typeface="+mn-lt"/>
                        </a:rPr>
                        <a:t>Regression</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17162.68036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17162.6804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104.0783838</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3.8106E-09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867930806"/>
                  </a:ext>
                </a:extLst>
              </a:tr>
              <a:tr h="203276">
                <a:tc>
                  <a:txBody>
                    <a:bodyPr/>
                    <a:lstStyle/>
                    <a:p>
                      <a:pPr algn="l" fontAlgn="b"/>
                      <a:r>
                        <a:rPr lang="en-SG" sz="1600" b="0" i="0" u="none" strike="noStrike">
                          <a:solidFill>
                            <a:srgbClr val="000000"/>
                          </a:solidFill>
                          <a:effectLst/>
                          <a:latin typeface="+mn-lt"/>
                        </a:rPr>
                        <a:t>Residual</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19</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3133.128272</a:t>
                      </a:r>
                    </a:p>
                  </a:txBody>
                  <a:tcPr marL="0" marR="0" marT="0" marB="0" anchor="b">
                    <a:lnL>
                      <a:noFill/>
                    </a:lnL>
                    <a:lnR>
                      <a:noFill/>
                    </a:lnR>
                    <a:lnT>
                      <a:noFill/>
                    </a:lnT>
                    <a:lnB>
                      <a:noFill/>
                    </a:lnB>
                  </a:tcPr>
                </a:tc>
                <a:tc>
                  <a:txBody>
                    <a:bodyPr/>
                    <a:lstStyle/>
                    <a:p>
                      <a:pPr algn="r" fontAlgn="b"/>
                      <a:r>
                        <a:rPr lang="en-SG" sz="1600" b="0" i="0" u="none" strike="noStrike">
                          <a:solidFill>
                            <a:srgbClr val="000000"/>
                          </a:solidFill>
                          <a:effectLst/>
                          <a:latin typeface="+mn-lt"/>
                        </a:rPr>
                        <a:t>164.901488</a:t>
                      </a: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789239911"/>
                  </a:ext>
                </a:extLst>
              </a:tr>
              <a:tr h="216826">
                <a:tc>
                  <a:txBody>
                    <a:bodyPr/>
                    <a:lstStyle/>
                    <a:p>
                      <a:pPr algn="l" fontAlgn="b"/>
                      <a:r>
                        <a:rPr lang="en-SG" sz="1600" b="0" i="0" u="none" strike="noStrike">
                          <a:solidFill>
                            <a:srgbClr val="000000"/>
                          </a:solidFill>
                          <a:effectLst/>
                          <a:latin typeface="+mn-lt"/>
                        </a:rPr>
                        <a:t>Total</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20295.80863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607016794"/>
                  </a:ext>
                </a:extLst>
              </a:tr>
              <a:tr h="216826">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0"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8344893"/>
                  </a:ext>
                </a:extLst>
              </a:tr>
              <a:tr h="203276">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Coefficients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Standard Error</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t Stat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Lower 95%</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 95%</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Lower 95.0%</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 95.0%</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563028"/>
                  </a:ext>
                </a:extLst>
              </a:tr>
              <a:tr h="203276">
                <a:tc>
                  <a:txBody>
                    <a:bodyPr/>
                    <a:lstStyle/>
                    <a:p>
                      <a:pPr algn="l" fontAlgn="b"/>
                      <a:r>
                        <a:rPr lang="en-SG" sz="1600" b="0" i="0" u="none" strike="noStrike">
                          <a:solidFill>
                            <a:srgbClr val="000000"/>
                          </a:solidFill>
                          <a:effectLst/>
                          <a:latin typeface="+mn-lt"/>
                        </a:rPr>
                        <a:t>Intercept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19.8596951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10.66263693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1.86255007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0.078062646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-2.4574605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42.1768507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-2.4574605</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0" u="none" strike="noStrike">
                          <a:solidFill>
                            <a:srgbClr val="000000"/>
                          </a:solidFill>
                          <a:effectLst/>
                          <a:latin typeface="+mn-lt"/>
                        </a:rPr>
                        <a:t>42.1768507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89062540"/>
                  </a:ext>
                </a:extLst>
              </a:tr>
              <a:tr h="752043">
                <a:tc>
                  <a:txBody>
                    <a:bodyPr/>
                    <a:lstStyle/>
                    <a:p>
                      <a:pPr algn="l" fontAlgn="b"/>
                      <a:r>
                        <a:rPr lang="en-SG" sz="1600" b="0" i="0" u="none" strike="noStrike">
                          <a:solidFill>
                            <a:srgbClr val="000000"/>
                          </a:solidFill>
                          <a:effectLst/>
                          <a:latin typeface="+mn-lt"/>
                        </a:rPr>
                        <a:t>Median Monthly Household Income</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0.0155577</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0.001524983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10.2018814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000000"/>
                          </a:solidFill>
                          <a:effectLst/>
                          <a:latin typeface="+mn-lt"/>
                        </a:rPr>
                        <a:t>0.00000000381</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fontAlgn="b"/>
                      <a:r>
                        <a:rPr lang="en-SG" sz="1600" b="0" i="0" u="none" strike="noStrike">
                          <a:solidFill>
                            <a:srgbClr val="000000"/>
                          </a:solidFill>
                          <a:effectLst/>
                          <a:latin typeface="+mn-lt"/>
                        </a:rPr>
                        <a:t>0.01236587</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0.01874952</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a:solidFill>
                            <a:srgbClr val="000000"/>
                          </a:solidFill>
                          <a:effectLst/>
                          <a:latin typeface="+mn-lt"/>
                        </a:rPr>
                        <a:t>0.01236587</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0" u="none" strike="noStrike" dirty="0">
                          <a:solidFill>
                            <a:srgbClr val="000000"/>
                          </a:solidFill>
                          <a:effectLst/>
                          <a:latin typeface="+mn-lt"/>
                        </a:rPr>
                        <a:t>0.01874952</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429962"/>
                  </a:ext>
                </a:extLst>
              </a:tr>
            </a:tbl>
          </a:graphicData>
        </a:graphic>
      </p:graphicFrame>
    </p:spTree>
    <p:extLst>
      <p:ext uri="{BB962C8B-B14F-4D97-AF65-F5344CB8AC3E}">
        <p14:creationId xmlns:p14="http://schemas.microsoft.com/office/powerpoint/2010/main" val="209766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7BDA1CA-64DA-EE49-8B83-4F17BEFFFE37}"/>
              </a:ext>
            </a:extLst>
          </p:cNvPr>
          <p:cNvGraphicFramePr>
            <a:graphicFrameLocks noGrp="1"/>
          </p:cNvGraphicFramePr>
          <p:nvPr>
            <p:extLst>
              <p:ext uri="{D42A27DB-BD31-4B8C-83A1-F6EECF244321}">
                <p14:modId xmlns:p14="http://schemas.microsoft.com/office/powerpoint/2010/main" val="2564127475"/>
              </p:ext>
            </p:extLst>
          </p:nvPr>
        </p:nvGraphicFramePr>
        <p:xfrm>
          <a:off x="788895" y="681317"/>
          <a:ext cx="10685931" cy="5553935"/>
        </p:xfrm>
        <a:graphic>
          <a:graphicData uri="http://schemas.openxmlformats.org/drawingml/2006/table">
            <a:tbl>
              <a:tblPr/>
              <a:tblGrid>
                <a:gridCol w="1162980">
                  <a:extLst>
                    <a:ext uri="{9D8B030D-6E8A-4147-A177-3AD203B41FA5}">
                      <a16:colId xmlns:a16="http://schemas.microsoft.com/office/drawing/2014/main" val="890495856"/>
                    </a:ext>
                  </a:extLst>
                </a:gridCol>
                <a:gridCol w="1162980">
                  <a:extLst>
                    <a:ext uri="{9D8B030D-6E8A-4147-A177-3AD203B41FA5}">
                      <a16:colId xmlns:a16="http://schemas.microsoft.com/office/drawing/2014/main" val="189009117"/>
                    </a:ext>
                  </a:extLst>
                </a:gridCol>
                <a:gridCol w="1162980">
                  <a:extLst>
                    <a:ext uri="{9D8B030D-6E8A-4147-A177-3AD203B41FA5}">
                      <a16:colId xmlns:a16="http://schemas.microsoft.com/office/drawing/2014/main" val="306940481"/>
                    </a:ext>
                  </a:extLst>
                </a:gridCol>
                <a:gridCol w="1162980">
                  <a:extLst>
                    <a:ext uri="{9D8B030D-6E8A-4147-A177-3AD203B41FA5}">
                      <a16:colId xmlns:a16="http://schemas.microsoft.com/office/drawing/2014/main" val="850008078"/>
                    </a:ext>
                  </a:extLst>
                </a:gridCol>
                <a:gridCol w="1382091">
                  <a:extLst>
                    <a:ext uri="{9D8B030D-6E8A-4147-A177-3AD203B41FA5}">
                      <a16:colId xmlns:a16="http://schemas.microsoft.com/office/drawing/2014/main" val="3829853534"/>
                    </a:ext>
                  </a:extLst>
                </a:gridCol>
                <a:gridCol w="1162980">
                  <a:extLst>
                    <a:ext uri="{9D8B030D-6E8A-4147-A177-3AD203B41FA5}">
                      <a16:colId xmlns:a16="http://schemas.microsoft.com/office/drawing/2014/main" val="2141838382"/>
                    </a:ext>
                  </a:extLst>
                </a:gridCol>
                <a:gridCol w="1162980">
                  <a:extLst>
                    <a:ext uri="{9D8B030D-6E8A-4147-A177-3AD203B41FA5}">
                      <a16:colId xmlns:a16="http://schemas.microsoft.com/office/drawing/2014/main" val="2262882286"/>
                    </a:ext>
                  </a:extLst>
                </a:gridCol>
                <a:gridCol w="1162980">
                  <a:extLst>
                    <a:ext uri="{9D8B030D-6E8A-4147-A177-3AD203B41FA5}">
                      <a16:colId xmlns:a16="http://schemas.microsoft.com/office/drawing/2014/main" val="4175673745"/>
                    </a:ext>
                  </a:extLst>
                </a:gridCol>
                <a:gridCol w="1162980">
                  <a:extLst>
                    <a:ext uri="{9D8B030D-6E8A-4147-A177-3AD203B41FA5}">
                      <a16:colId xmlns:a16="http://schemas.microsoft.com/office/drawing/2014/main" val="4088330436"/>
                    </a:ext>
                  </a:extLst>
                </a:gridCol>
              </a:tblGrid>
              <a:tr h="255184">
                <a:tc gridSpan="2">
                  <a:txBody>
                    <a:bodyPr/>
                    <a:lstStyle/>
                    <a:p>
                      <a:pPr algn="l" fontAlgn="b"/>
                      <a:r>
                        <a:rPr lang="en-SG" sz="1600" b="0" i="1" u="none" strike="noStrike">
                          <a:solidFill>
                            <a:srgbClr val="000000"/>
                          </a:solidFill>
                          <a:effectLst/>
                          <a:latin typeface="+mn-lt"/>
                        </a:rPr>
                        <a:t>SUMMARY OUTPUT</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883936216"/>
                  </a:ext>
                </a:extLst>
              </a:tr>
              <a:tr h="272197">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562178713"/>
                  </a:ext>
                </a:extLst>
              </a:tr>
              <a:tr h="255184">
                <a:tc gridSpan="2">
                  <a:txBody>
                    <a:bodyPr/>
                    <a:lstStyle/>
                    <a:p>
                      <a:pPr algn="ctr" fontAlgn="b"/>
                      <a:r>
                        <a:rPr lang="en-SG" sz="1600" b="0" i="1" u="none" strike="noStrike">
                          <a:solidFill>
                            <a:srgbClr val="000000"/>
                          </a:solidFill>
                          <a:effectLst/>
                          <a:latin typeface="+mn-lt"/>
                        </a:rPr>
                        <a:t>Regression Statistics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797605284"/>
                  </a:ext>
                </a:extLst>
              </a:tr>
              <a:tr h="255184">
                <a:tc>
                  <a:txBody>
                    <a:bodyPr/>
                    <a:lstStyle/>
                    <a:p>
                      <a:pPr algn="l" fontAlgn="b"/>
                      <a:r>
                        <a:rPr lang="en-SG" sz="1600" b="0" i="1" u="none" strike="noStrike">
                          <a:solidFill>
                            <a:srgbClr val="000000"/>
                          </a:solidFill>
                          <a:effectLst/>
                          <a:latin typeface="+mn-lt"/>
                        </a:rPr>
                        <a:t>Multiple R</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0.91782247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407975312"/>
                  </a:ext>
                </a:extLst>
              </a:tr>
              <a:tr h="255184">
                <a:tc>
                  <a:txBody>
                    <a:bodyPr/>
                    <a:lstStyle/>
                    <a:p>
                      <a:pPr algn="l" fontAlgn="b"/>
                      <a:r>
                        <a:rPr lang="en-SG" sz="1600" b="0" i="1" u="none" strike="noStrike">
                          <a:solidFill>
                            <a:srgbClr val="000000"/>
                          </a:solidFill>
                          <a:effectLst/>
                          <a:latin typeface="+mn-lt"/>
                        </a:rPr>
                        <a:t>R Square</a:t>
                      </a:r>
                    </a:p>
                  </a:txBody>
                  <a:tcPr marL="0" marR="0" marT="0" marB="0" anchor="b">
                    <a:lnL>
                      <a:noFill/>
                    </a:lnL>
                    <a:lnR>
                      <a:noFill/>
                    </a:lnR>
                    <a:lnT>
                      <a:noFill/>
                    </a:lnT>
                    <a:lnB>
                      <a:noFill/>
                    </a:lnB>
                  </a:tcPr>
                </a:tc>
                <a:tc>
                  <a:txBody>
                    <a:bodyPr/>
                    <a:lstStyle/>
                    <a:p>
                      <a:pPr algn="r" fontAlgn="b"/>
                      <a:r>
                        <a:rPr lang="en-SG" sz="1600" b="0" i="1" u="none" strike="noStrike">
                          <a:solidFill>
                            <a:srgbClr val="000000"/>
                          </a:solidFill>
                          <a:effectLst/>
                          <a:latin typeface="+mn-lt"/>
                        </a:rPr>
                        <a:t>0.84239809</a:t>
                      </a: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dirty="0">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630234536"/>
                  </a:ext>
                </a:extLst>
              </a:tr>
              <a:tr h="456006">
                <a:tc>
                  <a:txBody>
                    <a:bodyPr/>
                    <a:lstStyle/>
                    <a:p>
                      <a:pPr algn="l" fontAlgn="b"/>
                      <a:r>
                        <a:rPr lang="en-SG" sz="1600" b="0" i="1" u="none" strike="noStrike">
                          <a:solidFill>
                            <a:srgbClr val="000000"/>
                          </a:solidFill>
                          <a:effectLst/>
                          <a:latin typeface="+mn-lt"/>
                        </a:rPr>
                        <a:t>Adjusted R Square</a:t>
                      </a:r>
                    </a:p>
                  </a:txBody>
                  <a:tcPr marL="0" marR="0" marT="0" marB="0" anchor="b">
                    <a:lnL>
                      <a:noFill/>
                    </a:lnL>
                    <a:lnR>
                      <a:noFill/>
                    </a:lnR>
                    <a:lnT>
                      <a:noFill/>
                    </a:lnT>
                    <a:lnB>
                      <a:noFill/>
                    </a:lnB>
                  </a:tcPr>
                </a:tc>
                <a:tc>
                  <a:txBody>
                    <a:bodyPr/>
                    <a:lstStyle/>
                    <a:p>
                      <a:pPr algn="r" fontAlgn="b"/>
                      <a:r>
                        <a:rPr lang="en-SG" sz="1600" b="0" i="1" u="none" strike="noStrike">
                          <a:solidFill>
                            <a:srgbClr val="000000"/>
                          </a:solidFill>
                          <a:effectLst/>
                          <a:latin typeface="+mn-lt"/>
                        </a:rPr>
                        <a:t>0.83410326</a:t>
                      </a: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541538822"/>
                  </a:ext>
                </a:extLst>
              </a:tr>
              <a:tr h="255184">
                <a:tc>
                  <a:txBody>
                    <a:bodyPr/>
                    <a:lstStyle/>
                    <a:p>
                      <a:pPr algn="l" fontAlgn="b"/>
                      <a:r>
                        <a:rPr lang="en-SG" sz="1600" b="0" i="1" u="none" strike="noStrike">
                          <a:solidFill>
                            <a:srgbClr val="000000"/>
                          </a:solidFill>
                          <a:effectLst/>
                          <a:latin typeface="+mn-lt"/>
                        </a:rPr>
                        <a:t>Standard Error</a:t>
                      </a:r>
                    </a:p>
                  </a:txBody>
                  <a:tcPr marL="0" marR="0" marT="0" marB="0" anchor="b">
                    <a:lnL>
                      <a:noFill/>
                    </a:lnL>
                    <a:lnR>
                      <a:noFill/>
                    </a:lnR>
                    <a:lnT>
                      <a:noFill/>
                    </a:lnT>
                    <a:lnB>
                      <a:noFill/>
                    </a:lnB>
                  </a:tcPr>
                </a:tc>
                <a:tc>
                  <a:txBody>
                    <a:bodyPr/>
                    <a:lstStyle/>
                    <a:p>
                      <a:pPr algn="r" fontAlgn="b"/>
                      <a:r>
                        <a:rPr lang="en-SG" sz="1600" b="0" i="1" u="none" strike="noStrike">
                          <a:solidFill>
                            <a:srgbClr val="000000"/>
                          </a:solidFill>
                          <a:effectLst/>
                          <a:latin typeface="+mn-lt"/>
                        </a:rPr>
                        <a:t>12.0209678</a:t>
                      </a: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969147305"/>
                  </a:ext>
                </a:extLst>
              </a:tr>
              <a:tr h="272197">
                <a:tc>
                  <a:txBody>
                    <a:bodyPr/>
                    <a:lstStyle/>
                    <a:p>
                      <a:pPr algn="l" fontAlgn="b"/>
                      <a:r>
                        <a:rPr lang="en-SG" sz="1600" b="0" i="1" u="none" strike="noStrike">
                          <a:solidFill>
                            <a:srgbClr val="000000"/>
                          </a:solidFill>
                          <a:effectLst/>
                          <a:latin typeface="+mn-lt"/>
                        </a:rPr>
                        <a:t>Observations</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a:solidFill>
                            <a:srgbClr val="000000"/>
                          </a:solidFill>
                          <a:effectLst/>
                          <a:latin typeface="+mn-lt"/>
                        </a:rPr>
                        <a:t>21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678763803"/>
                  </a:ext>
                </a:extLst>
              </a:tr>
              <a:tr h="255184">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247626629"/>
                  </a:ext>
                </a:extLst>
              </a:tr>
              <a:tr h="272197">
                <a:tc>
                  <a:txBody>
                    <a:bodyPr/>
                    <a:lstStyle/>
                    <a:p>
                      <a:pPr algn="l" fontAlgn="b"/>
                      <a:r>
                        <a:rPr lang="en-SG" sz="1600" b="0" i="1" u="none" strike="noStrike">
                          <a:solidFill>
                            <a:srgbClr val="000000"/>
                          </a:solidFill>
                          <a:effectLst/>
                          <a:latin typeface="+mn-lt"/>
                        </a:rPr>
                        <a:t>ANOVA</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440134154"/>
                  </a:ext>
                </a:extLst>
              </a:tr>
              <a:tr h="255184">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df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MS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Significance F</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1161442264"/>
                  </a:ext>
                </a:extLst>
              </a:tr>
              <a:tr h="255184">
                <a:tc>
                  <a:txBody>
                    <a:bodyPr/>
                    <a:lstStyle/>
                    <a:p>
                      <a:pPr algn="l" fontAlgn="b"/>
                      <a:r>
                        <a:rPr lang="en-SG" sz="1600" b="0" i="1" u="none" strike="noStrike">
                          <a:solidFill>
                            <a:srgbClr val="000000"/>
                          </a:solidFill>
                          <a:effectLst/>
                          <a:latin typeface="+mn-lt"/>
                        </a:rPr>
                        <a:t>Regression</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14675.3469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14675.3469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101.5569176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4.6466E-09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873100582"/>
                  </a:ext>
                </a:extLst>
              </a:tr>
              <a:tr h="255184">
                <a:tc>
                  <a:txBody>
                    <a:bodyPr/>
                    <a:lstStyle/>
                    <a:p>
                      <a:pPr algn="l" fontAlgn="b"/>
                      <a:r>
                        <a:rPr lang="en-SG" sz="1600" b="0" i="1" u="none" strike="noStrike">
                          <a:solidFill>
                            <a:srgbClr val="000000"/>
                          </a:solidFill>
                          <a:effectLst/>
                          <a:latin typeface="+mn-lt"/>
                        </a:rPr>
                        <a:t>Residual</a:t>
                      </a:r>
                    </a:p>
                  </a:txBody>
                  <a:tcPr marL="0" marR="0" marT="0" marB="0" anchor="b">
                    <a:lnL>
                      <a:noFill/>
                    </a:lnL>
                    <a:lnR>
                      <a:noFill/>
                    </a:lnR>
                    <a:lnT>
                      <a:noFill/>
                    </a:lnT>
                    <a:lnB>
                      <a:noFill/>
                    </a:lnB>
                  </a:tcPr>
                </a:tc>
                <a:tc>
                  <a:txBody>
                    <a:bodyPr/>
                    <a:lstStyle/>
                    <a:p>
                      <a:pPr algn="r" fontAlgn="b"/>
                      <a:r>
                        <a:rPr lang="en-SG" sz="1600" b="0" i="1" u="none" strike="noStrike">
                          <a:solidFill>
                            <a:srgbClr val="000000"/>
                          </a:solidFill>
                          <a:effectLst/>
                          <a:latin typeface="+mn-lt"/>
                        </a:rPr>
                        <a:t>19</a:t>
                      </a:r>
                    </a:p>
                  </a:txBody>
                  <a:tcPr marL="0" marR="0" marT="0" marB="0" anchor="b">
                    <a:lnL>
                      <a:noFill/>
                    </a:lnL>
                    <a:lnR>
                      <a:noFill/>
                    </a:lnR>
                    <a:lnT>
                      <a:noFill/>
                    </a:lnT>
                    <a:lnB>
                      <a:noFill/>
                    </a:lnB>
                  </a:tcPr>
                </a:tc>
                <a:tc>
                  <a:txBody>
                    <a:bodyPr/>
                    <a:lstStyle/>
                    <a:p>
                      <a:pPr algn="r" fontAlgn="b"/>
                      <a:r>
                        <a:rPr lang="en-SG" sz="1600" b="0" i="1" u="none" strike="noStrike">
                          <a:solidFill>
                            <a:srgbClr val="000000"/>
                          </a:solidFill>
                          <a:effectLst/>
                          <a:latin typeface="+mn-lt"/>
                        </a:rPr>
                        <a:t>2745.56966</a:t>
                      </a:r>
                    </a:p>
                  </a:txBody>
                  <a:tcPr marL="0" marR="0" marT="0" marB="0" anchor="b">
                    <a:lnL>
                      <a:noFill/>
                    </a:lnL>
                    <a:lnR>
                      <a:noFill/>
                    </a:lnR>
                    <a:lnT>
                      <a:noFill/>
                    </a:lnT>
                    <a:lnB>
                      <a:noFill/>
                    </a:lnB>
                  </a:tcPr>
                </a:tc>
                <a:tc>
                  <a:txBody>
                    <a:bodyPr/>
                    <a:lstStyle/>
                    <a:p>
                      <a:pPr algn="r" fontAlgn="b"/>
                      <a:r>
                        <a:rPr lang="en-SG" sz="1600" b="0" i="1" u="none" strike="noStrike">
                          <a:solidFill>
                            <a:srgbClr val="000000"/>
                          </a:solidFill>
                          <a:effectLst/>
                          <a:latin typeface="+mn-lt"/>
                        </a:rPr>
                        <a:t>144.503666</a:t>
                      </a: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2569329463"/>
                  </a:ext>
                </a:extLst>
              </a:tr>
              <a:tr h="272197">
                <a:tc>
                  <a:txBody>
                    <a:bodyPr/>
                    <a:lstStyle/>
                    <a:p>
                      <a:pPr algn="l" fontAlgn="b"/>
                      <a:r>
                        <a:rPr lang="en-SG" sz="1600" b="0" i="1" u="none" strike="noStrike">
                          <a:solidFill>
                            <a:srgbClr val="000000"/>
                          </a:solidFill>
                          <a:effectLst/>
                          <a:latin typeface="+mn-lt"/>
                        </a:rPr>
                        <a:t>Total</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a:solidFill>
                            <a:srgbClr val="000000"/>
                          </a:solidFill>
                          <a:effectLst/>
                          <a:latin typeface="+mn-lt"/>
                        </a:rPr>
                        <a:t>20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a:solidFill>
                            <a:srgbClr val="000000"/>
                          </a:solidFill>
                          <a:effectLst/>
                          <a:latin typeface="+mn-lt"/>
                        </a:rPr>
                        <a:t>17420.9166</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1"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1"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SG" sz="1600" b="0" i="1" u="none" strike="noStrike">
                          <a:solidFill>
                            <a:srgbClr val="000000"/>
                          </a:solidFill>
                          <a:effectLst/>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a:noFill/>
                    </a:lnB>
                  </a:tcPr>
                </a:tc>
                <a:extLst>
                  <a:ext uri="{0D108BD9-81ED-4DB2-BD59-A6C34878D82A}">
                    <a16:rowId xmlns:a16="http://schemas.microsoft.com/office/drawing/2014/main" val="3411841835"/>
                  </a:ext>
                </a:extLst>
              </a:tr>
              <a:tr h="272197">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SG" sz="1600" b="0" i="1" u="none" strike="noStrike">
                        <a:solidFill>
                          <a:srgbClr val="000000"/>
                        </a:solidFill>
                        <a:effectLst/>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052570"/>
                  </a:ext>
                </a:extLst>
              </a:tr>
              <a:tr h="255184">
                <a:tc>
                  <a:txBody>
                    <a:bodyPr/>
                    <a:lstStyle/>
                    <a:p>
                      <a:pPr algn="ctr" fontAlgn="b"/>
                      <a:r>
                        <a:rPr lang="en-SG" sz="1600" b="0" i="1" u="none" strike="noStrike">
                          <a:solidFill>
                            <a:srgbClr val="000000"/>
                          </a:solidFill>
                          <a:effectLst/>
                          <a:latin typeface="+mn-lt"/>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Coefficients</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Standard Error</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t Stat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P-value</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Lower 95%</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 95%</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Lower 95.0%</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600" b="0" i="1" u="none" strike="noStrike">
                          <a:solidFill>
                            <a:srgbClr val="000000"/>
                          </a:solidFill>
                          <a:effectLst/>
                          <a:latin typeface="+mn-lt"/>
                        </a:rPr>
                        <a:t>Upper 95.0%</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0411786"/>
                  </a:ext>
                </a:extLst>
              </a:tr>
              <a:tr h="255184">
                <a:tc>
                  <a:txBody>
                    <a:bodyPr/>
                    <a:lstStyle/>
                    <a:p>
                      <a:pPr algn="l" fontAlgn="b"/>
                      <a:r>
                        <a:rPr lang="en-SG" sz="1600" b="0" i="1" u="none" strike="noStrike">
                          <a:solidFill>
                            <a:srgbClr val="000000"/>
                          </a:solidFill>
                          <a:effectLst/>
                          <a:latin typeface="+mn-lt"/>
                        </a:rPr>
                        <a:t>Intercept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11.5013381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9.98140706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1.15227623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0.2635001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-9.38998694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32.3926632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-9.38998694</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SG" sz="1600" b="0" i="1" u="none" strike="noStrike">
                          <a:solidFill>
                            <a:srgbClr val="000000"/>
                          </a:solidFill>
                          <a:effectLst/>
                          <a:latin typeface="+mn-lt"/>
                        </a:rPr>
                        <a:t>32.3926632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36964118"/>
                  </a:ext>
                </a:extLst>
              </a:tr>
              <a:tr h="898246">
                <a:tc>
                  <a:txBody>
                    <a:bodyPr/>
                    <a:lstStyle/>
                    <a:p>
                      <a:pPr algn="l" fontAlgn="b"/>
                      <a:r>
                        <a:rPr lang="en-SG" sz="1600" b="0" i="1" u="none" strike="noStrike">
                          <a:solidFill>
                            <a:srgbClr val="000000"/>
                          </a:solidFill>
                          <a:effectLst/>
                          <a:latin typeface="+mn-lt"/>
                        </a:rPr>
                        <a:t>Median Monthly Household Income</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a:solidFill>
                            <a:srgbClr val="000000"/>
                          </a:solidFill>
                          <a:effectLst/>
                          <a:latin typeface="+mn-lt"/>
                        </a:rPr>
                        <a:t>0.01438623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a:solidFill>
                            <a:srgbClr val="000000"/>
                          </a:solidFill>
                          <a:effectLst/>
                          <a:latin typeface="+mn-lt"/>
                        </a:rPr>
                        <a:t>0.00142755</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a:solidFill>
                            <a:srgbClr val="000000"/>
                          </a:solidFill>
                          <a:effectLst/>
                          <a:latin typeface="+mn-lt"/>
                        </a:rPr>
                        <a:t>10.0775452</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dirty="0">
                          <a:solidFill>
                            <a:srgbClr val="000000"/>
                          </a:solidFill>
                          <a:effectLst/>
                          <a:latin typeface="+mn-lt"/>
                        </a:rPr>
                        <a:t>0.00000000465</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r" fontAlgn="b"/>
                      <a:r>
                        <a:rPr lang="en-SG" sz="1600" b="0" i="1" u="none" strike="noStrike" dirty="0">
                          <a:solidFill>
                            <a:srgbClr val="000000"/>
                          </a:solidFill>
                          <a:effectLst/>
                          <a:latin typeface="+mn-lt"/>
                        </a:rPr>
                        <a:t>0.01139833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a:solidFill>
                            <a:srgbClr val="000000"/>
                          </a:solidFill>
                          <a:effectLst/>
                          <a:latin typeface="+mn-lt"/>
                        </a:rPr>
                        <a:t>0.01737413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a:solidFill>
                            <a:srgbClr val="000000"/>
                          </a:solidFill>
                          <a:effectLst/>
                          <a:latin typeface="+mn-lt"/>
                        </a:rPr>
                        <a:t>0.01139833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SG" sz="1600" b="0" i="1" u="none" strike="noStrike" dirty="0">
                          <a:solidFill>
                            <a:srgbClr val="000000"/>
                          </a:solidFill>
                          <a:effectLst/>
                          <a:latin typeface="+mn-lt"/>
                        </a:rPr>
                        <a:t>0.01737413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674323"/>
                  </a:ext>
                </a:extLst>
              </a:tr>
            </a:tbl>
          </a:graphicData>
        </a:graphic>
      </p:graphicFrame>
      <p:sp>
        <p:nvSpPr>
          <p:cNvPr id="9" name="TextBox 8">
            <a:extLst>
              <a:ext uri="{FF2B5EF4-FFF2-40B4-BE49-F238E27FC236}">
                <a16:creationId xmlns:a16="http://schemas.microsoft.com/office/drawing/2014/main" id="{FDDE1E46-E43E-164F-B45C-AA88833105A2}"/>
              </a:ext>
            </a:extLst>
          </p:cNvPr>
          <p:cNvSpPr txBox="1"/>
          <p:nvPr/>
        </p:nvSpPr>
        <p:spPr>
          <a:xfrm>
            <a:off x="4069977" y="824752"/>
            <a:ext cx="7620000" cy="769441"/>
          </a:xfrm>
          <a:prstGeom prst="rect">
            <a:avLst/>
          </a:prstGeom>
          <a:noFill/>
        </p:spPr>
        <p:txBody>
          <a:bodyPr wrap="square" rtlCol="0">
            <a:spAutoFit/>
          </a:bodyPr>
          <a:lstStyle/>
          <a:p>
            <a:r>
              <a:rPr lang="en-US" sz="4400" dirty="0"/>
              <a:t>Predicting Income using HDB PI</a:t>
            </a:r>
          </a:p>
        </p:txBody>
      </p:sp>
    </p:spTree>
    <p:extLst>
      <p:ext uri="{BB962C8B-B14F-4D97-AF65-F5344CB8AC3E}">
        <p14:creationId xmlns:p14="http://schemas.microsoft.com/office/powerpoint/2010/main" val="301160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8293-8157-2E4F-B66B-E0DF1847400C}"/>
              </a:ext>
            </a:extLst>
          </p:cNvPr>
          <p:cNvSpPr>
            <a:spLocks noGrp="1"/>
          </p:cNvSpPr>
          <p:nvPr>
            <p:ph type="title"/>
          </p:nvPr>
        </p:nvSpPr>
        <p:spPr/>
        <p:txBody>
          <a:bodyPr>
            <a:normAutofit fontScale="90000"/>
          </a:bodyPr>
          <a:lstStyle/>
          <a:p>
            <a:r>
              <a:rPr lang="en-US" dirty="0"/>
              <a:t>Recommendations, Limitations and Future Research</a:t>
            </a:r>
          </a:p>
        </p:txBody>
      </p:sp>
      <p:sp>
        <p:nvSpPr>
          <p:cNvPr id="3" name="Content Placeholder 2">
            <a:extLst>
              <a:ext uri="{FF2B5EF4-FFF2-40B4-BE49-F238E27FC236}">
                <a16:creationId xmlns:a16="http://schemas.microsoft.com/office/drawing/2014/main" id="{B907FC07-F9E9-9B4F-86A6-6B6AEE1BBD5C}"/>
              </a:ext>
            </a:extLst>
          </p:cNvPr>
          <p:cNvSpPr>
            <a:spLocks noGrp="1"/>
          </p:cNvSpPr>
          <p:nvPr>
            <p:ph idx="1"/>
          </p:nvPr>
        </p:nvSpPr>
        <p:spPr/>
        <p:txBody>
          <a:bodyPr>
            <a:normAutofit fontScale="62500" lnSpcReduction="20000"/>
          </a:bodyPr>
          <a:lstStyle/>
          <a:p>
            <a:r>
              <a:rPr lang="en-US" sz="4800" dirty="0"/>
              <a:t>Recommendations: Cooling measures are effective in controlling the housing prices to a certain extent.</a:t>
            </a:r>
          </a:p>
          <a:p>
            <a:r>
              <a:rPr lang="en-US" sz="4800" dirty="0"/>
              <a:t>Limitations: differences in computation and assumptions taken in for both PI, timeframe of analysis </a:t>
            </a:r>
          </a:p>
          <a:p>
            <a:r>
              <a:rPr lang="en-US" sz="4800" dirty="0"/>
              <a:t>Future Research: Going into more micro perspective - look into other factors such as inflation, floor, floor area, property type, location, GDP, etc.</a:t>
            </a:r>
          </a:p>
        </p:txBody>
      </p:sp>
    </p:spTree>
    <p:extLst>
      <p:ext uri="{BB962C8B-B14F-4D97-AF65-F5344CB8AC3E}">
        <p14:creationId xmlns:p14="http://schemas.microsoft.com/office/powerpoint/2010/main" val="425280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73AC-DA41-D848-B673-9DEF2E95042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2836661-0DDD-8540-BA7D-B4DEF37023F7}"/>
              </a:ext>
            </a:extLst>
          </p:cNvPr>
          <p:cNvSpPr>
            <a:spLocks noGrp="1"/>
          </p:cNvSpPr>
          <p:nvPr>
            <p:ph idx="1"/>
          </p:nvPr>
        </p:nvSpPr>
        <p:spPr/>
        <p:txBody>
          <a:bodyPr>
            <a:normAutofit fontScale="55000" lnSpcReduction="20000"/>
          </a:bodyPr>
          <a:lstStyle/>
          <a:p>
            <a:pPr marL="0" indent="0">
              <a:buNone/>
            </a:pPr>
            <a:r>
              <a:rPr lang="en-US" sz="4400" dirty="0"/>
              <a:t>Increase and decrease of PI are affected by:</a:t>
            </a:r>
          </a:p>
          <a:p>
            <a:pPr lvl="1"/>
            <a:r>
              <a:rPr lang="en-GB" sz="4000" dirty="0"/>
              <a:t>Government policies like the Cooling measures</a:t>
            </a:r>
          </a:p>
          <a:p>
            <a:pPr lvl="1"/>
            <a:r>
              <a:rPr lang="en-GB" sz="4000" dirty="0"/>
              <a:t>Supply and Demand</a:t>
            </a:r>
          </a:p>
          <a:p>
            <a:pPr lvl="1"/>
            <a:r>
              <a:rPr lang="en-GB" sz="4000" dirty="0"/>
              <a:t>Macro and micro Events</a:t>
            </a:r>
          </a:p>
          <a:p>
            <a:pPr marL="0" indent="0">
              <a:buNone/>
            </a:pPr>
            <a:endParaRPr lang="en-US" sz="4400" b="1" dirty="0"/>
          </a:p>
          <a:p>
            <a:pPr marL="0" indent="0">
              <a:buNone/>
            </a:pPr>
            <a:r>
              <a:rPr lang="en-US" sz="4400" b="1" dirty="0"/>
              <a:t>* HDB PI and Private PI are highly correlated</a:t>
            </a:r>
          </a:p>
          <a:p>
            <a:pPr marL="0" indent="0">
              <a:buNone/>
            </a:pPr>
            <a:r>
              <a:rPr lang="en-US" sz="4400" b="1" dirty="0"/>
              <a:t>* Housing price indexes can predict the median monthly household income.</a:t>
            </a:r>
          </a:p>
          <a:p>
            <a:pPr marL="0" indent="0">
              <a:buNone/>
            </a:pPr>
            <a:endParaRPr lang="en-US" sz="4400" dirty="0"/>
          </a:p>
          <a:p>
            <a:pPr lvl="1"/>
            <a:endParaRPr lang="en-US" sz="4000" dirty="0"/>
          </a:p>
        </p:txBody>
      </p:sp>
    </p:spTree>
    <p:extLst>
      <p:ext uri="{BB962C8B-B14F-4D97-AF65-F5344CB8AC3E}">
        <p14:creationId xmlns:p14="http://schemas.microsoft.com/office/powerpoint/2010/main" val="283132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9598-FB06-C140-859B-F866C10D316F}"/>
              </a:ext>
            </a:extLst>
          </p:cNvPr>
          <p:cNvSpPr>
            <a:spLocks noGrp="1"/>
          </p:cNvSpPr>
          <p:nvPr>
            <p:ph type="title"/>
          </p:nvPr>
        </p:nvSpPr>
        <p:spPr/>
        <p:txBody>
          <a:bodyPr/>
          <a:lstStyle/>
          <a:p>
            <a:r>
              <a:rPr lang="en-US"/>
              <a:t>Stakeholder Analysis</a:t>
            </a:r>
            <a:endParaRPr lang="en-US" dirty="0"/>
          </a:p>
        </p:txBody>
      </p:sp>
      <p:sp>
        <p:nvSpPr>
          <p:cNvPr id="3" name="Content Placeholder 2">
            <a:extLst>
              <a:ext uri="{FF2B5EF4-FFF2-40B4-BE49-F238E27FC236}">
                <a16:creationId xmlns:a16="http://schemas.microsoft.com/office/drawing/2014/main" id="{2D0EA837-453A-5A46-825A-8EE42B53F45D}"/>
              </a:ext>
            </a:extLst>
          </p:cNvPr>
          <p:cNvSpPr>
            <a:spLocks noGrp="1"/>
          </p:cNvSpPr>
          <p:nvPr>
            <p:ph idx="1"/>
          </p:nvPr>
        </p:nvSpPr>
        <p:spPr/>
        <p:txBody>
          <a:bodyPr>
            <a:normAutofit fontScale="85000" lnSpcReduction="20000"/>
          </a:bodyPr>
          <a:lstStyle/>
          <a:p>
            <a:r>
              <a:rPr lang="en-US" sz="4800" dirty="0"/>
              <a:t>Primary Stakeholders: </a:t>
            </a:r>
          </a:p>
          <a:p>
            <a:pPr lvl="1"/>
            <a:r>
              <a:rPr lang="en-US" sz="4400" dirty="0"/>
              <a:t>Government bodies (to help with policymaking e.g. cooling measures, grants) </a:t>
            </a:r>
            <a:endParaRPr lang="en-US" sz="4800" dirty="0"/>
          </a:p>
          <a:p>
            <a:r>
              <a:rPr lang="en-US" sz="4800" dirty="0"/>
              <a:t>Secondary Stakeholders: </a:t>
            </a:r>
          </a:p>
          <a:p>
            <a:pPr lvl="1"/>
            <a:r>
              <a:rPr lang="en-US" sz="4400" dirty="0"/>
              <a:t>General public</a:t>
            </a:r>
          </a:p>
          <a:p>
            <a:pPr lvl="1"/>
            <a:endParaRPr lang="en-US" sz="4400" dirty="0"/>
          </a:p>
        </p:txBody>
      </p:sp>
    </p:spTree>
    <p:extLst>
      <p:ext uri="{BB962C8B-B14F-4D97-AF65-F5344CB8AC3E}">
        <p14:creationId xmlns:p14="http://schemas.microsoft.com/office/powerpoint/2010/main" val="91598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par>
                                <p:cTn id="16" presetID="18" presetClass="entr" presetSubtype="12"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83CF-2318-D741-8A89-2802D185B01F}"/>
              </a:ext>
            </a:extLst>
          </p:cNvPr>
          <p:cNvSpPr>
            <a:spLocks noGrp="1"/>
          </p:cNvSpPr>
          <p:nvPr>
            <p:ph type="title"/>
          </p:nvPr>
        </p:nvSpPr>
        <p:spPr/>
        <p:txBody>
          <a:bodyPr/>
          <a:lstStyle/>
          <a:p>
            <a:r>
              <a:rPr lang="en-US" dirty="0"/>
              <a:t>Source of Data and Data Type</a:t>
            </a:r>
          </a:p>
        </p:txBody>
      </p:sp>
      <p:sp>
        <p:nvSpPr>
          <p:cNvPr id="3" name="Content Placeholder 2">
            <a:extLst>
              <a:ext uri="{FF2B5EF4-FFF2-40B4-BE49-F238E27FC236}">
                <a16:creationId xmlns:a16="http://schemas.microsoft.com/office/drawing/2014/main" id="{F37EF13C-E35B-8B48-A412-DFB68DC7C18B}"/>
              </a:ext>
            </a:extLst>
          </p:cNvPr>
          <p:cNvSpPr>
            <a:spLocks noGrp="1"/>
          </p:cNvSpPr>
          <p:nvPr>
            <p:ph idx="1"/>
          </p:nvPr>
        </p:nvSpPr>
        <p:spPr/>
        <p:txBody>
          <a:bodyPr>
            <a:normAutofit fontScale="62500" lnSpcReduction="20000"/>
          </a:bodyPr>
          <a:lstStyle/>
          <a:p>
            <a:r>
              <a:rPr lang="en-US" sz="4800" dirty="0"/>
              <a:t>Quantitative Data Type</a:t>
            </a:r>
          </a:p>
          <a:p>
            <a:r>
              <a:rPr lang="en-US" sz="4800" dirty="0"/>
              <a:t>Multi-structured/ Hybrid Data Type</a:t>
            </a:r>
          </a:p>
          <a:p>
            <a:r>
              <a:rPr lang="en-US" sz="4800" dirty="0"/>
              <a:t>Acquisition: Public data available from </a:t>
            </a:r>
            <a:r>
              <a:rPr lang="en-US" sz="4800" dirty="0" err="1"/>
              <a:t>Singstat</a:t>
            </a:r>
            <a:r>
              <a:rPr lang="en-US" sz="4800" dirty="0"/>
              <a:t> and </a:t>
            </a:r>
            <a:r>
              <a:rPr lang="en-US" sz="4800" dirty="0" err="1"/>
              <a:t>Data.gov.sg</a:t>
            </a:r>
            <a:endParaRPr lang="en-US" sz="4800" dirty="0"/>
          </a:p>
          <a:p>
            <a:pPr marL="0" indent="0">
              <a:buNone/>
            </a:pPr>
            <a:r>
              <a:rPr lang="en-US" dirty="0"/>
              <a:t>Private Property Price Index: </a:t>
            </a:r>
            <a:r>
              <a:rPr lang="en-US" dirty="0">
                <a:hlinkClick r:id="rId3"/>
              </a:rPr>
              <a:t>https://data.gov.sg/dataset/private-residential-property-price-index-by-type-of-property</a:t>
            </a:r>
            <a:r>
              <a:rPr lang="en-US" dirty="0"/>
              <a:t> </a:t>
            </a:r>
          </a:p>
          <a:p>
            <a:pPr marL="0" indent="0">
              <a:buNone/>
            </a:pPr>
            <a:r>
              <a:rPr lang="en-US" dirty="0"/>
              <a:t>HDB Resale Price Index Data of Median Monthly Income: </a:t>
            </a:r>
            <a:r>
              <a:rPr lang="en-US" dirty="0">
                <a:hlinkClick r:id="rId4"/>
              </a:rPr>
              <a:t>https://data.gov.sg/dataset/hdb-resale-price-index</a:t>
            </a:r>
            <a:r>
              <a:rPr lang="en-US" dirty="0"/>
              <a:t> </a:t>
            </a:r>
          </a:p>
          <a:p>
            <a:pPr marL="0" indent="0">
              <a:buNone/>
            </a:pPr>
            <a:r>
              <a:rPr lang="en-US" dirty="0"/>
              <a:t>Data of Median Monthly Income: </a:t>
            </a:r>
            <a:r>
              <a:rPr lang="en-US" dirty="0">
                <a:hlinkClick r:id="rId5"/>
              </a:rPr>
              <a:t>https://www.tablebuilder.singstat.gov.sg/publicfacing/createDataTable.action?refId=12307</a:t>
            </a:r>
            <a:r>
              <a:rPr lang="en-US" dirty="0"/>
              <a:t> </a:t>
            </a:r>
          </a:p>
          <a:p>
            <a:pPr lvl="1"/>
            <a:endParaRPr lang="en-US" sz="4400" dirty="0"/>
          </a:p>
        </p:txBody>
      </p:sp>
    </p:spTree>
    <p:extLst>
      <p:ext uri="{BB962C8B-B14F-4D97-AF65-F5344CB8AC3E}">
        <p14:creationId xmlns:p14="http://schemas.microsoft.com/office/powerpoint/2010/main" val="180011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graphicFrame>
        <p:nvGraphicFramePr>
          <p:cNvPr id="6" name="Content Placeholder 5">
            <a:extLst>
              <a:ext uri="{FF2B5EF4-FFF2-40B4-BE49-F238E27FC236}">
                <a16:creationId xmlns:a16="http://schemas.microsoft.com/office/drawing/2014/main" id="{9FF0439D-E0A6-F545-A6F6-ED56A0B7D6C5}"/>
              </a:ext>
            </a:extLst>
          </p:cNvPr>
          <p:cNvGraphicFramePr>
            <a:graphicFrameLocks noGrp="1"/>
          </p:cNvGraphicFramePr>
          <p:nvPr>
            <p:ph idx="1"/>
            <p:extLst>
              <p:ext uri="{D42A27DB-BD31-4B8C-83A1-F6EECF244321}">
                <p14:modId xmlns:p14="http://schemas.microsoft.com/office/powerpoint/2010/main" val="2361268008"/>
              </p:ext>
            </p:extLst>
          </p:nvPr>
        </p:nvGraphicFramePr>
        <p:xfrm>
          <a:off x="777240" y="637644"/>
          <a:ext cx="10661744" cy="5638800"/>
        </p:xfrm>
        <a:graphic>
          <a:graphicData uri="http://schemas.openxmlformats.org/drawingml/2006/chart">
            <c:chart xmlns:c="http://schemas.openxmlformats.org/drawingml/2006/chart" xmlns:r="http://schemas.openxmlformats.org/officeDocument/2006/relationships" r:id="rId6"/>
          </a:graphicData>
        </a:graphic>
      </p:graphicFrame>
      <p:sp>
        <p:nvSpPr>
          <p:cNvPr id="2" name="Oval 1">
            <a:extLst>
              <a:ext uri="{FF2B5EF4-FFF2-40B4-BE49-F238E27FC236}">
                <a16:creationId xmlns:a16="http://schemas.microsoft.com/office/drawing/2014/main" id="{67288981-1F55-4E4B-8CF2-70AF3A660D87}"/>
              </a:ext>
            </a:extLst>
          </p:cNvPr>
          <p:cNvSpPr/>
          <p:nvPr/>
        </p:nvSpPr>
        <p:spPr>
          <a:xfrm>
            <a:off x="5214551" y="3616411"/>
            <a:ext cx="881449" cy="8896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959DF84-8510-084B-81D1-67D1CD1EE3CF}"/>
              </a:ext>
            </a:extLst>
          </p:cNvPr>
          <p:cNvSpPr/>
          <p:nvPr/>
        </p:nvSpPr>
        <p:spPr>
          <a:xfrm>
            <a:off x="10073640" y="1463040"/>
            <a:ext cx="838008" cy="868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D56CEEF-5FE0-4C1C-9DE5-F624F15A7804}"/>
              </a:ext>
            </a:extLst>
          </p:cNvPr>
          <p:cNvSpPr txBox="1"/>
          <p:nvPr/>
        </p:nvSpPr>
        <p:spPr>
          <a:xfrm>
            <a:off x="10008796" y="1202736"/>
            <a:ext cx="133882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2019 </a:t>
            </a:r>
            <a:r>
              <a:rPr lang="en-US" sz="1400" dirty="0" err="1">
                <a:latin typeface="Arial" panose="020B0604020202020204" pitchFamily="34" charset="0"/>
                <a:cs typeface="Arial" panose="020B0604020202020204" pitchFamily="34" charset="0"/>
              </a:rPr>
              <a:t>Covid</a:t>
            </a:r>
            <a:r>
              <a:rPr lang="en-US" sz="1400" dirty="0">
                <a:latin typeface="Arial" panose="020B0604020202020204" pitchFamily="34" charset="0"/>
                <a:cs typeface="Arial" panose="020B0604020202020204" pitchFamily="34" charset="0"/>
              </a:rPr>
              <a:t> 19</a:t>
            </a:r>
          </a:p>
        </p:txBody>
      </p:sp>
      <p:sp>
        <p:nvSpPr>
          <p:cNvPr id="16" name="Oval 15">
            <a:extLst>
              <a:ext uri="{FF2B5EF4-FFF2-40B4-BE49-F238E27FC236}">
                <a16:creationId xmlns:a16="http://schemas.microsoft.com/office/drawing/2014/main" id="{60B5B02B-6858-411F-9906-656F0E24EE62}"/>
              </a:ext>
            </a:extLst>
          </p:cNvPr>
          <p:cNvSpPr/>
          <p:nvPr/>
        </p:nvSpPr>
        <p:spPr>
          <a:xfrm>
            <a:off x="1829491" y="4644877"/>
            <a:ext cx="881449" cy="8896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22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cBhvr>
                                        <p:cTn id="7" dur="1000" fill="hold"/>
                                        <p:tgtEl>
                                          <p:spTgt spid="6">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8" dur="1000" fill="hold"/>
                                        <p:tgtEl>
                                          <p:spTgt spid="6">
                                            <p:graphicEl>
                                              <a:chart seriesIdx="-3" categoryIdx="-3" bldStep="gridLegend"/>
                                            </p:graphicEl>
                                          </p:spTgt>
                                        </p:tgtEl>
                                        <p:attrNameLst>
                                          <p:attrName>ppt_h</p:attrName>
                                        </p:attrNameLst>
                                      </p:cBhvr>
                                      <p:tavLst>
                                        <p:tav tm="0">
                                          <p:val>
                                            <p:fltVal val="0"/>
                                          </p:val>
                                        </p:tav>
                                        <p:tav tm="100000">
                                          <p:val>
                                            <p:strVal val="#ppt_h"/>
                                          </p:val>
                                        </p:tav>
                                      </p:tavLst>
                                    </p:anim>
                                    <p:anim calcmode="lin" valueType="num">
                                      <p:cBhvr>
                                        <p:cTn id="9" dur="1000" fill="hold"/>
                                        <p:tgtEl>
                                          <p:spTgt spid="6">
                                            <p:graphicEl>
                                              <a:chart seriesIdx="-3" categoryIdx="-3" bldStep="gridLegend"/>
                                            </p:graphicEl>
                                          </p:spTgt>
                                        </p:tgtEl>
                                        <p:attrNameLst>
                                          <p:attrName>style.rotation</p:attrName>
                                        </p:attrNameLst>
                                      </p:cBhvr>
                                      <p:tavLst>
                                        <p:tav tm="0">
                                          <p:val>
                                            <p:fltVal val="90"/>
                                          </p:val>
                                        </p:tav>
                                        <p:tav tm="100000">
                                          <p:val>
                                            <p:fltVal val="0"/>
                                          </p:val>
                                        </p:tav>
                                      </p:tavLst>
                                    </p:anim>
                                    <p:animEffect transition="in" filter="fade">
                                      <p:cBhvr>
                                        <p:cTn id="10" dur="1000"/>
                                        <p:tgtEl>
                                          <p:spTgt spid="6">
                                            <p:graphicEl>
                                              <a:chart seriesIdx="-3" categoryIdx="-3" bldStep="gridLegen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graphicEl>
                                              <a:chart seriesIdx="0" categoryIdx="-4" bldStep="series"/>
                                            </p:graphicEl>
                                          </p:spTgt>
                                        </p:tgtEl>
                                        <p:attrNameLst>
                                          <p:attrName>style.visibility</p:attrName>
                                        </p:attrNameLst>
                                      </p:cBhvr>
                                      <p:to>
                                        <p:strVal val="visible"/>
                                      </p:to>
                                    </p:set>
                                    <p:anim calcmode="lin" valueType="num">
                                      <p:cBhvr>
                                        <p:cTn id="15" dur="1000" fill="hold"/>
                                        <p:tgtEl>
                                          <p:spTgt spid="6">
                                            <p:graphicEl>
                                              <a:chart seriesIdx="0" categoryIdx="-4" bldStep="series"/>
                                            </p:graphicEl>
                                          </p:spTgt>
                                        </p:tgtEl>
                                        <p:attrNameLst>
                                          <p:attrName>ppt_w</p:attrName>
                                        </p:attrNameLst>
                                      </p:cBhvr>
                                      <p:tavLst>
                                        <p:tav tm="0">
                                          <p:val>
                                            <p:fltVal val="0"/>
                                          </p:val>
                                        </p:tav>
                                        <p:tav tm="100000">
                                          <p:val>
                                            <p:strVal val="#ppt_w"/>
                                          </p:val>
                                        </p:tav>
                                      </p:tavLst>
                                    </p:anim>
                                    <p:anim calcmode="lin" valueType="num">
                                      <p:cBhvr>
                                        <p:cTn id="16" dur="1000" fill="hold"/>
                                        <p:tgtEl>
                                          <p:spTgt spid="6">
                                            <p:graphicEl>
                                              <a:chart seriesIdx="0" categoryIdx="-4" bldStep="series"/>
                                            </p:graphicEl>
                                          </p:spTgt>
                                        </p:tgtEl>
                                        <p:attrNameLst>
                                          <p:attrName>ppt_h</p:attrName>
                                        </p:attrNameLst>
                                      </p:cBhvr>
                                      <p:tavLst>
                                        <p:tav tm="0">
                                          <p:val>
                                            <p:fltVal val="0"/>
                                          </p:val>
                                        </p:tav>
                                        <p:tav tm="100000">
                                          <p:val>
                                            <p:strVal val="#ppt_h"/>
                                          </p:val>
                                        </p:tav>
                                      </p:tavLst>
                                    </p:anim>
                                    <p:anim calcmode="lin" valueType="num">
                                      <p:cBhvr>
                                        <p:cTn id="17" dur="1000" fill="hold"/>
                                        <p:tgtEl>
                                          <p:spTgt spid="6">
                                            <p:graphicEl>
                                              <a:chart seriesIdx="0" categoryIdx="-4" bldStep="series"/>
                                            </p:graphicEl>
                                          </p:spTgt>
                                        </p:tgtEl>
                                        <p:attrNameLst>
                                          <p:attrName>style.rotation</p:attrName>
                                        </p:attrNameLst>
                                      </p:cBhvr>
                                      <p:tavLst>
                                        <p:tav tm="0">
                                          <p:val>
                                            <p:fltVal val="90"/>
                                          </p:val>
                                        </p:tav>
                                        <p:tav tm="100000">
                                          <p:val>
                                            <p:fltVal val="0"/>
                                          </p:val>
                                        </p:tav>
                                      </p:tavLst>
                                    </p:anim>
                                    <p:animEffect transition="in" filter="fade">
                                      <p:cBhvr>
                                        <p:cTn id="18" dur="1000"/>
                                        <p:tgtEl>
                                          <p:spTgt spid="6">
                                            <p:graphicEl>
                                              <a:chart seriesIdx="0" categoryIdx="-4" bldStep="series"/>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
        </p:bldSub>
      </p:bldGraphic>
      <p:bldP spid="2" grpId="0" animBg="1"/>
      <p:bldP spid="3"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8" name="Picture 17">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1" name="Picture 20">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graphicFrame>
        <p:nvGraphicFramePr>
          <p:cNvPr id="10" name="Content Placeholder 9">
            <a:extLst>
              <a:ext uri="{FF2B5EF4-FFF2-40B4-BE49-F238E27FC236}">
                <a16:creationId xmlns:a16="http://schemas.microsoft.com/office/drawing/2014/main" id="{5BDF05CC-15AE-F040-BA05-EC18EABF53CF}"/>
              </a:ext>
            </a:extLst>
          </p:cNvPr>
          <p:cNvGraphicFramePr>
            <a:graphicFrameLocks noGrp="1"/>
          </p:cNvGraphicFramePr>
          <p:nvPr>
            <p:ph idx="1"/>
            <p:extLst>
              <p:ext uri="{D42A27DB-BD31-4B8C-83A1-F6EECF244321}">
                <p14:modId xmlns:p14="http://schemas.microsoft.com/office/powerpoint/2010/main" val="960169858"/>
              </p:ext>
            </p:extLst>
          </p:nvPr>
        </p:nvGraphicFramePr>
        <p:xfrm>
          <a:off x="761504" y="609600"/>
          <a:ext cx="10819307" cy="5638800"/>
        </p:xfrm>
        <a:graphic>
          <a:graphicData uri="http://schemas.openxmlformats.org/drawingml/2006/chart">
            <c:chart xmlns:c="http://schemas.openxmlformats.org/drawingml/2006/chart" xmlns:r="http://schemas.openxmlformats.org/officeDocument/2006/relationships" r:id="rId6"/>
          </a:graphicData>
        </a:graphic>
      </p:graphicFrame>
      <p:sp>
        <p:nvSpPr>
          <p:cNvPr id="8" name="Oval 7">
            <a:extLst>
              <a:ext uri="{FF2B5EF4-FFF2-40B4-BE49-F238E27FC236}">
                <a16:creationId xmlns:a16="http://schemas.microsoft.com/office/drawing/2014/main" id="{BE4482E6-9CF5-4536-82DE-75332C99E15C}"/>
              </a:ext>
            </a:extLst>
          </p:cNvPr>
          <p:cNvSpPr/>
          <p:nvPr/>
        </p:nvSpPr>
        <p:spPr>
          <a:xfrm>
            <a:off x="4854102" y="2869661"/>
            <a:ext cx="1410511" cy="12548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679E52-2463-4E54-9125-D71CD0620064}"/>
              </a:ext>
            </a:extLst>
          </p:cNvPr>
          <p:cNvSpPr/>
          <p:nvPr/>
        </p:nvSpPr>
        <p:spPr>
          <a:xfrm>
            <a:off x="7431932" y="972766"/>
            <a:ext cx="2363821" cy="20719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79FFF8D-6B26-5D44-8425-FFA2FEE1C68A}"/>
              </a:ext>
            </a:extLst>
          </p:cNvPr>
          <p:cNvSpPr/>
          <p:nvPr/>
        </p:nvSpPr>
        <p:spPr>
          <a:xfrm>
            <a:off x="1397292" y="4032658"/>
            <a:ext cx="1938575" cy="1480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75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000"/>
                                        <p:tgtEl>
                                          <p:spTgt spid="11"/>
                                        </p:tgtEl>
                                      </p:cBhvr>
                                    </p:animEffect>
                                    <p:anim calcmode="lin" valueType="num">
                                      <p:cBhvr>
                                        <p:cTn id="15" dur="2000" fill="hold"/>
                                        <p:tgtEl>
                                          <p:spTgt spid="11"/>
                                        </p:tgtEl>
                                        <p:attrNameLst>
                                          <p:attrName>ppt_w</p:attrName>
                                        </p:attrNameLst>
                                      </p:cBhvr>
                                      <p:tavLst>
                                        <p:tav tm="0" fmla="#ppt_w*sin(2.5*pi*$)">
                                          <p:val>
                                            <p:fltVal val="0"/>
                                          </p:val>
                                        </p:tav>
                                        <p:tav tm="100000">
                                          <p:val>
                                            <p:fltVal val="1"/>
                                          </p:val>
                                        </p:tav>
                                      </p:tavLst>
                                    </p:anim>
                                    <p:anim calcmode="lin" valueType="num">
                                      <p:cBhvr>
                                        <p:cTn id="16"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2000"/>
                                        <p:tgtEl>
                                          <p:spTgt spid="8"/>
                                        </p:tgtEl>
                                      </p:cBhvr>
                                    </p:animEffect>
                                    <p:anim calcmode="lin" valueType="num">
                                      <p:cBhvr>
                                        <p:cTn id="22" dur="2000" fill="hold"/>
                                        <p:tgtEl>
                                          <p:spTgt spid="8"/>
                                        </p:tgtEl>
                                        <p:attrNameLst>
                                          <p:attrName>ppt_w</p:attrName>
                                        </p:attrNameLst>
                                      </p:cBhvr>
                                      <p:tavLst>
                                        <p:tav tm="0" fmla="#ppt_w*sin(2.5*pi*$)">
                                          <p:val>
                                            <p:fltVal val="0"/>
                                          </p:val>
                                        </p:tav>
                                        <p:tav tm="100000">
                                          <p:val>
                                            <p:fltVal val="1"/>
                                          </p:val>
                                        </p:tav>
                                      </p:tavLst>
                                    </p:anim>
                                    <p:anim calcmode="lin" valueType="num">
                                      <p:cBhvr>
                                        <p:cTn id="23"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000"/>
                                        <p:tgtEl>
                                          <p:spTgt spid="9"/>
                                        </p:tgtEl>
                                      </p:cBhvr>
                                    </p:animEffect>
                                    <p:anim calcmode="lin" valueType="num">
                                      <p:cBhvr>
                                        <p:cTn id="29" dur="2000" fill="hold"/>
                                        <p:tgtEl>
                                          <p:spTgt spid="9"/>
                                        </p:tgtEl>
                                        <p:attrNameLst>
                                          <p:attrName>ppt_w</p:attrName>
                                        </p:attrNameLst>
                                      </p:cBhvr>
                                      <p:tavLst>
                                        <p:tav tm="0" fmla="#ppt_w*sin(2.5*pi*$)">
                                          <p:val>
                                            <p:fltVal val="0"/>
                                          </p:val>
                                        </p:tav>
                                        <p:tav tm="100000">
                                          <p:val>
                                            <p:fltVal val="1"/>
                                          </p:val>
                                        </p:tav>
                                      </p:tavLst>
                                    </p:anim>
                                    <p:anim calcmode="lin" valueType="num">
                                      <p:cBhvr>
                                        <p:cTn id="30"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8" grpId="0"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37FE-8C36-5342-8197-76AFE477597E}"/>
              </a:ext>
            </a:extLst>
          </p:cNvPr>
          <p:cNvSpPr>
            <a:spLocks noGrp="1"/>
          </p:cNvSpPr>
          <p:nvPr>
            <p:ph type="title"/>
          </p:nvPr>
        </p:nvSpPr>
        <p:spPr/>
        <p:txBody>
          <a:bodyPr>
            <a:normAutofit fontScale="90000"/>
          </a:bodyPr>
          <a:lstStyle/>
          <a:p>
            <a:r>
              <a:rPr lang="en-US" dirty="0"/>
              <a:t>Events affecting </a:t>
            </a:r>
            <a:br>
              <a:rPr lang="en-US" dirty="0"/>
            </a:br>
            <a:r>
              <a:rPr lang="en-US" dirty="0"/>
              <a:t>the Housing Price Index</a:t>
            </a:r>
          </a:p>
        </p:txBody>
      </p:sp>
      <p:sp>
        <p:nvSpPr>
          <p:cNvPr id="3" name="Content Placeholder 2">
            <a:extLst>
              <a:ext uri="{FF2B5EF4-FFF2-40B4-BE49-F238E27FC236}">
                <a16:creationId xmlns:a16="http://schemas.microsoft.com/office/drawing/2014/main" id="{74385BC6-8AF1-D44C-81A8-F7A46A0A5A47}"/>
              </a:ext>
            </a:extLst>
          </p:cNvPr>
          <p:cNvSpPr>
            <a:spLocks noGrp="1"/>
          </p:cNvSpPr>
          <p:nvPr>
            <p:ph idx="1"/>
          </p:nvPr>
        </p:nvSpPr>
        <p:spPr>
          <a:xfrm>
            <a:off x="1295401" y="2556932"/>
            <a:ext cx="4658211" cy="3318936"/>
          </a:xfrm>
        </p:spPr>
        <p:txBody>
          <a:bodyPr>
            <a:normAutofit fontScale="32500" lnSpcReduction="20000"/>
          </a:bodyPr>
          <a:lstStyle/>
          <a:p>
            <a:r>
              <a:rPr lang="en-US" sz="4000" dirty="0"/>
              <a:t>2001 Dotcom Bust, 911 terrorist attack, Singapore in recession</a:t>
            </a:r>
          </a:p>
          <a:p>
            <a:r>
              <a:rPr lang="en-US" sz="4000" dirty="0"/>
              <a:t>2003 SARS</a:t>
            </a:r>
          </a:p>
          <a:p>
            <a:r>
              <a:rPr lang="en-US" sz="4000" dirty="0"/>
              <a:t>2005 Announcement of 2 Integrated Resort</a:t>
            </a:r>
          </a:p>
          <a:p>
            <a:r>
              <a:rPr lang="en-US" sz="4000" dirty="0"/>
              <a:t>2005 to 2007 </a:t>
            </a:r>
            <a:r>
              <a:rPr lang="en-US" sz="4000" dirty="0" err="1"/>
              <a:t>En</a:t>
            </a:r>
            <a:r>
              <a:rPr lang="en-US" sz="4000" dirty="0"/>
              <a:t> Bloc Wave</a:t>
            </a:r>
          </a:p>
          <a:p>
            <a:r>
              <a:rPr lang="en-US" sz="4000" dirty="0"/>
              <a:t>2008 Global financial crisis (Lehman Brothers collapse)</a:t>
            </a:r>
          </a:p>
          <a:p>
            <a:r>
              <a:rPr lang="en-US" sz="4000" dirty="0"/>
              <a:t>2008 to 2011 Three rounds of Quantitively Easing by US. Flow of Hot money into Singapore. Foreigners drove housing demand</a:t>
            </a:r>
          </a:p>
          <a:p>
            <a:r>
              <a:rPr lang="en-US" sz="4000" dirty="0"/>
              <a:t>2010 Opening of the two Integrated Resorts</a:t>
            </a:r>
          </a:p>
          <a:p>
            <a:r>
              <a:rPr lang="en-US" sz="4000" dirty="0"/>
              <a:t>Sep 2009 to July 2018 – Cooling Measures like SSD, ABSD, LTV limit, Loans Period, TDSR </a:t>
            </a:r>
            <a:r>
              <a:rPr lang="en-US" sz="4000" dirty="0" err="1"/>
              <a:t>etc</a:t>
            </a:r>
            <a:r>
              <a:rPr lang="en-US" sz="4000" dirty="0"/>
              <a:t> implemented to control housing prices</a:t>
            </a:r>
          </a:p>
          <a:p>
            <a:r>
              <a:rPr lang="en-US" sz="4000" dirty="0"/>
              <a:t>2017 to 2018 </a:t>
            </a:r>
            <a:r>
              <a:rPr lang="en-US" sz="4000" dirty="0" err="1"/>
              <a:t>En</a:t>
            </a:r>
            <a:r>
              <a:rPr lang="en-US" sz="4000" dirty="0"/>
              <a:t> Bloc Wave</a:t>
            </a:r>
          </a:p>
          <a:p>
            <a:r>
              <a:rPr lang="en-US" sz="4000" dirty="0"/>
              <a:t>2020 Covid-19</a:t>
            </a:r>
          </a:p>
          <a:p>
            <a:pPr marL="0" indent="0">
              <a:buNone/>
            </a:pPr>
            <a:endParaRPr lang="en-US" sz="4000" dirty="0"/>
          </a:p>
        </p:txBody>
      </p:sp>
      <p:graphicFrame>
        <p:nvGraphicFramePr>
          <p:cNvPr id="4" name="Content Placeholder 9">
            <a:extLst>
              <a:ext uri="{FF2B5EF4-FFF2-40B4-BE49-F238E27FC236}">
                <a16:creationId xmlns:a16="http://schemas.microsoft.com/office/drawing/2014/main" id="{0A8BA923-655E-44E0-A6DC-B2DCF824240A}"/>
              </a:ext>
            </a:extLst>
          </p:cNvPr>
          <p:cNvGraphicFramePr>
            <a:graphicFrameLocks/>
          </p:cNvGraphicFramePr>
          <p:nvPr>
            <p:extLst>
              <p:ext uri="{D42A27DB-BD31-4B8C-83A1-F6EECF244321}">
                <p14:modId xmlns:p14="http://schemas.microsoft.com/office/powerpoint/2010/main" val="3622093726"/>
              </p:ext>
            </p:extLst>
          </p:nvPr>
        </p:nvGraphicFramePr>
        <p:xfrm>
          <a:off x="6096000" y="2556932"/>
          <a:ext cx="5391367" cy="33189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40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0749DEA1-B4B4-8F47-84F5-964E7ED3D816}"/>
              </a:ext>
            </a:extLst>
          </p:cNvPr>
          <p:cNvPicPr>
            <a:picLocks noGrp="1" noChangeAspect="1"/>
          </p:cNvPicPr>
          <p:nvPr>
            <p:ph idx="1"/>
          </p:nvPr>
        </p:nvPicPr>
        <p:blipFill>
          <a:blip r:embed="rId2"/>
          <a:stretch>
            <a:fillRect/>
          </a:stretch>
        </p:blipFill>
        <p:spPr>
          <a:xfrm>
            <a:off x="282452" y="-22799"/>
            <a:ext cx="11572874" cy="6940810"/>
          </a:xfrm>
        </p:spPr>
      </p:pic>
      <p:sp>
        <p:nvSpPr>
          <p:cNvPr id="6" name="TextBox 5">
            <a:extLst>
              <a:ext uri="{FF2B5EF4-FFF2-40B4-BE49-F238E27FC236}">
                <a16:creationId xmlns:a16="http://schemas.microsoft.com/office/drawing/2014/main" id="{6F6AF6EE-4F1E-9740-B563-70F6396AFF7A}"/>
              </a:ext>
            </a:extLst>
          </p:cNvPr>
          <p:cNvSpPr txBox="1"/>
          <p:nvPr/>
        </p:nvSpPr>
        <p:spPr>
          <a:xfrm rot="16200000">
            <a:off x="9628465" y="4240173"/>
            <a:ext cx="4757738" cy="369332"/>
          </a:xfrm>
          <a:prstGeom prst="rect">
            <a:avLst/>
          </a:prstGeom>
          <a:noFill/>
        </p:spPr>
        <p:txBody>
          <a:bodyPr wrap="square" rtlCol="0">
            <a:spAutoFit/>
          </a:bodyPr>
          <a:lstStyle/>
          <a:p>
            <a:r>
              <a:rPr lang="en-US" b="1" i="1" dirty="0">
                <a:solidFill>
                  <a:schemeClr val="bg1"/>
                </a:solidFill>
              </a:rPr>
              <a:t>Source: https://</a:t>
            </a:r>
            <a:r>
              <a:rPr lang="en-US" b="1" i="1" dirty="0" err="1">
                <a:solidFill>
                  <a:schemeClr val="bg1"/>
                </a:solidFill>
              </a:rPr>
              <a:t>www.srx.com.sg</a:t>
            </a:r>
            <a:r>
              <a:rPr lang="en-US" b="1" i="1" dirty="0">
                <a:solidFill>
                  <a:schemeClr val="bg1"/>
                </a:solidFill>
              </a:rPr>
              <a:t>/cooling-measures</a:t>
            </a:r>
          </a:p>
        </p:txBody>
      </p:sp>
    </p:spTree>
    <p:extLst>
      <p:ext uri="{BB962C8B-B14F-4D97-AF65-F5344CB8AC3E}">
        <p14:creationId xmlns:p14="http://schemas.microsoft.com/office/powerpoint/2010/main" val="46263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6DE29A0-FB30-E04A-B486-1FBD4558851D}"/>
              </a:ext>
            </a:extLst>
          </p:cNvPr>
          <p:cNvGraphicFramePr>
            <a:graphicFrameLocks noGrp="1"/>
          </p:cNvGraphicFramePr>
          <p:nvPr>
            <p:ph idx="1"/>
            <p:extLst>
              <p:ext uri="{D42A27DB-BD31-4B8C-83A1-F6EECF244321}">
                <p14:modId xmlns:p14="http://schemas.microsoft.com/office/powerpoint/2010/main" val="3477508840"/>
              </p:ext>
            </p:extLst>
          </p:nvPr>
        </p:nvGraphicFramePr>
        <p:xfrm>
          <a:off x="906235" y="617424"/>
          <a:ext cx="10379529" cy="56231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18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fade">
                                      <p:cBhvr>
                                        <p:cTn id="7" dur="500"/>
                                        <p:tgtEl>
                                          <p:spTgt spid="6">
                                            <p:graphicEl>
                                              <a:chart seriesIdx="-3" categoryIdx="-3" bldStep="gridLegen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fade">
                                      <p:cBhvr>
                                        <p:cTn id="11" dur="500"/>
                                        <p:tgtEl>
                                          <p:spTgt spid="6">
                                            <p:graphicEl>
                                              <a:chart seriesIdx="-4" categoryIdx="0" bldStep="category"/>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fade">
                                      <p:cBhvr>
                                        <p:cTn id="15" dur="500"/>
                                        <p:tgtEl>
                                          <p:spTgt spid="6">
                                            <p:graphicEl>
                                              <a:chart seriesIdx="-4" categoryIdx="1" bldStep="category"/>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fade">
                                      <p:cBhvr>
                                        <p:cTn id="19" dur="500"/>
                                        <p:tgtEl>
                                          <p:spTgt spid="6">
                                            <p:graphicEl>
                                              <a:chart seriesIdx="-4" categoryIdx="2" bldStep="category"/>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fade">
                                      <p:cBhvr>
                                        <p:cTn id="23" dur="500"/>
                                        <p:tgtEl>
                                          <p:spTgt spid="6">
                                            <p:graphicEl>
                                              <a:chart seriesIdx="-4" categoryIdx="3" bldStep="category"/>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fade">
                                      <p:cBhvr>
                                        <p:cTn id="27" dur="500"/>
                                        <p:tgtEl>
                                          <p:spTgt spid="6">
                                            <p:graphicEl>
                                              <a:chart seriesIdx="-4" categoryIdx="4" bldStep="category"/>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graphicEl>
                                              <a:chart seriesIdx="-4" categoryIdx="5" bldStep="category"/>
                                            </p:graphicEl>
                                          </p:spTgt>
                                        </p:tgtEl>
                                        <p:attrNameLst>
                                          <p:attrName>style.visibility</p:attrName>
                                        </p:attrNameLst>
                                      </p:cBhvr>
                                      <p:to>
                                        <p:strVal val="visible"/>
                                      </p:to>
                                    </p:set>
                                    <p:animEffect transition="in" filter="fade">
                                      <p:cBhvr>
                                        <p:cTn id="31" dur="500"/>
                                        <p:tgtEl>
                                          <p:spTgt spid="6">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graphicEl>
                                              <a:chart seriesIdx="-4" categoryIdx="6" bldStep="category"/>
                                            </p:graphicEl>
                                          </p:spTgt>
                                        </p:tgtEl>
                                        <p:attrNameLst>
                                          <p:attrName>style.visibility</p:attrName>
                                        </p:attrNameLst>
                                      </p:cBhvr>
                                      <p:to>
                                        <p:strVal val="visible"/>
                                      </p:to>
                                    </p:set>
                                    <p:animEffect transition="in" filter="fade">
                                      <p:cBhvr>
                                        <p:cTn id="35" dur="500"/>
                                        <p:tgtEl>
                                          <p:spTgt spid="6">
                                            <p:graphicEl>
                                              <a:chart seriesIdx="-4" categoryIdx="6" bldStep="category"/>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graphicEl>
                                              <a:chart seriesIdx="-4" categoryIdx="7" bldStep="category"/>
                                            </p:graphicEl>
                                          </p:spTgt>
                                        </p:tgtEl>
                                        <p:attrNameLst>
                                          <p:attrName>style.visibility</p:attrName>
                                        </p:attrNameLst>
                                      </p:cBhvr>
                                      <p:to>
                                        <p:strVal val="visible"/>
                                      </p:to>
                                    </p:set>
                                    <p:animEffect transition="in" filter="fade">
                                      <p:cBhvr>
                                        <p:cTn id="39" dur="500"/>
                                        <p:tgtEl>
                                          <p:spTgt spid="6">
                                            <p:graphicEl>
                                              <a:chart seriesIdx="-4" categoryIdx="7" bldStep="category"/>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
                                            <p:graphicEl>
                                              <a:chart seriesIdx="-4" categoryIdx="8" bldStep="category"/>
                                            </p:graphicEl>
                                          </p:spTgt>
                                        </p:tgtEl>
                                        <p:attrNameLst>
                                          <p:attrName>style.visibility</p:attrName>
                                        </p:attrNameLst>
                                      </p:cBhvr>
                                      <p:to>
                                        <p:strVal val="visible"/>
                                      </p:to>
                                    </p:set>
                                    <p:animEffect transition="in" filter="fade">
                                      <p:cBhvr>
                                        <p:cTn id="43" dur="500"/>
                                        <p:tgtEl>
                                          <p:spTgt spid="6">
                                            <p:graphicEl>
                                              <a:chart seriesIdx="-4" categoryIdx="8" bldStep="category"/>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
                                            <p:graphicEl>
                                              <a:chart seriesIdx="-4" categoryIdx="9" bldStep="category"/>
                                            </p:graphicEl>
                                          </p:spTgt>
                                        </p:tgtEl>
                                        <p:attrNameLst>
                                          <p:attrName>style.visibility</p:attrName>
                                        </p:attrNameLst>
                                      </p:cBhvr>
                                      <p:to>
                                        <p:strVal val="visible"/>
                                      </p:to>
                                    </p:set>
                                    <p:animEffect transition="in" filter="fade">
                                      <p:cBhvr>
                                        <p:cTn id="47" dur="500"/>
                                        <p:tgtEl>
                                          <p:spTgt spid="6">
                                            <p:graphicEl>
                                              <a:chart seriesIdx="-4" categoryIdx="9" bldStep="category"/>
                                            </p:graphic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6">
                                            <p:graphicEl>
                                              <a:chart seriesIdx="-4" categoryIdx="10" bldStep="category"/>
                                            </p:graphicEl>
                                          </p:spTgt>
                                        </p:tgtEl>
                                        <p:attrNameLst>
                                          <p:attrName>style.visibility</p:attrName>
                                        </p:attrNameLst>
                                      </p:cBhvr>
                                      <p:to>
                                        <p:strVal val="visible"/>
                                      </p:to>
                                    </p:set>
                                    <p:animEffect transition="in" filter="fade">
                                      <p:cBhvr>
                                        <p:cTn id="51" dur="500"/>
                                        <p:tgtEl>
                                          <p:spTgt spid="6">
                                            <p:graphicEl>
                                              <a:chart seriesIdx="-4" categoryIdx="10" bldStep="category"/>
                                            </p:graphic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6">
                                            <p:graphicEl>
                                              <a:chart seriesIdx="-4" categoryIdx="11" bldStep="category"/>
                                            </p:graphicEl>
                                          </p:spTgt>
                                        </p:tgtEl>
                                        <p:attrNameLst>
                                          <p:attrName>style.visibility</p:attrName>
                                        </p:attrNameLst>
                                      </p:cBhvr>
                                      <p:to>
                                        <p:strVal val="visible"/>
                                      </p:to>
                                    </p:set>
                                    <p:animEffect transition="in" filter="fade">
                                      <p:cBhvr>
                                        <p:cTn id="55" dur="500"/>
                                        <p:tgtEl>
                                          <p:spTgt spid="6">
                                            <p:graphicEl>
                                              <a:chart seriesIdx="-4" categoryIdx="11" bldStep="category"/>
                                            </p:graphic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6">
                                            <p:graphicEl>
                                              <a:chart seriesIdx="-4" categoryIdx="12" bldStep="category"/>
                                            </p:graphicEl>
                                          </p:spTgt>
                                        </p:tgtEl>
                                        <p:attrNameLst>
                                          <p:attrName>style.visibility</p:attrName>
                                        </p:attrNameLst>
                                      </p:cBhvr>
                                      <p:to>
                                        <p:strVal val="visible"/>
                                      </p:to>
                                    </p:set>
                                    <p:animEffect transition="in" filter="fade">
                                      <p:cBhvr>
                                        <p:cTn id="59" dur="500"/>
                                        <p:tgtEl>
                                          <p:spTgt spid="6">
                                            <p:graphicEl>
                                              <a:chart seriesIdx="-4" categoryIdx="12" bldStep="category"/>
                                            </p:graphic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6">
                                            <p:graphicEl>
                                              <a:chart seriesIdx="-4" categoryIdx="13" bldStep="category"/>
                                            </p:graphicEl>
                                          </p:spTgt>
                                        </p:tgtEl>
                                        <p:attrNameLst>
                                          <p:attrName>style.visibility</p:attrName>
                                        </p:attrNameLst>
                                      </p:cBhvr>
                                      <p:to>
                                        <p:strVal val="visible"/>
                                      </p:to>
                                    </p:set>
                                    <p:animEffect transition="in" filter="fade">
                                      <p:cBhvr>
                                        <p:cTn id="63" dur="500"/>
                                        <p:tgtEl>
                                          <p:spTgt spid="6">
                                            <p:graphicEl>
                                              <a:chart seriesIdx="-4" categoryIdx="13" bldStep="category"/>
                                            </p:graphic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6">
                                            <p:graphicEl>
                                              <a:chart seriesIdx="-4" categoryIdx="14" bldStep="category"/>
                                            </p:graphicEl>
                                          </p:spTgt>
                                        </p:tgtEl>
                                        <p:attrNameLst>
                                          <p:attrName>style.visibility</p:attrName>
                                        </p:attrNameLst>
                                      </p:cBhvr>
                                      <p:to>
                                        <p:strVal val="visible"/>
                                      </p:to>
                                    </p:set>
                                    <p:animEffect transition="in" filter="fade">
                                      <p:cBhvr>
                                        <p:cTn id="67" dur="500"/>
                                        <p:tgtEl>
                                          <p:spTgt spid="6">
                                            <p:graphicEl>
                                              <a:chart seriesIdx="-4" categoryIdx="14" bldStep="category"/>
                                            </p:graphic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
                                            <p:graphicEl>
                                              <a:chart seriesIdx="-4" categoryIdx="15" bldStep="category"/>
                                            </p:graphicEl>
                                          </p:spTgt>
                                        </p:tgtEl>
                                        <p:attrNameLst>
                                          <p:attrName>style.visibility</p:attrName>
                                        </p:attrNameLst>
                                      </p:cBhvr>
                                      <p:to>
                                        <p:strVal val="visible"/>
                                      </p:to>
                                    </p:set>
                                    <p:animEffect transition="in" filter="fade">
                                      <p:cBhvr>
                                        <p:cTn id="71" dur="500"/>
                                        <p:tgtEl>
                                          <p:spTgt spid="6">
                                            <p:graphicEl>
                                              <a:chart seriesIdx="-4" categoryIdx="15" bldStep="category"/>
                                            </p:graphicEl>
                                          </p:spTgt>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
                                            <p:graphicEl>
                                              <a:chart seriesIdx="-4" categoryIdx="16" bldStep="category"/>
                                            </p:graphicEl>
                                          </p:spTgt>
                                        </p:tgtEl>
                                        <p:attrNameLst>
                                          <p:attrName>style.visibility</p:attrName>
                                        </p:attrNameLst>
                                      </p:cBhvr>
                                      <p:to>
                                        <p:strVal val="visible"/>
                                      </p:to>
                                    </p:set>
                                    <p:animEffect transition="in" filter="fade">
                                      <p:cBhvr>
                                        <p:cTn id="75" dur="500"/>
                                        <p:tgtEl>
                                          <p:spTgt spid="6">
                                            <p:graphicEl>
                                              <a:chart seriesIdx="-4" categoryIdx="16" bldStep="category"/>
                                            </p:graphic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6">
                                            <p:graphicEl>
                                              <a:chart seriesIdx="-4" categoryIdx="17" bldStep="category"/>
                                            </p:graphicEl>
                                          </p:spTgt>
                                        </p:tgtEl>
                                        <p:attrNameLst>
                                          <p:attrName>style.visibility</p:attrName>
                                        </p:attrNameLst>
                                      </p:cBhvr>
                                      <p:to>
                                        <p:strVal val="visible"/>
                                      </p:to>
                                    </p:set>
                                    <p:animEffect transition="in" filter="fade">
                                      <p:cBhvr>
                                        <p:cTn id="79" dur="500"/>
                                        <p:tgtEl>
                                          <p:spTgt spid="6">
                                            <p:graphicEl>
                                              <a:chart seriesIdx="-4" categoryIdx="17" bldStep="category"/>
                                            </p:graphicEl>
                                          </p:spTgt>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6">
                                            <p:graphicEl>
                                              <a:chart seriesIdx="-4" categoryIdx="18" bldStep="category"/>
                                            </p:graphicEl>
                                          </p:spTgt>
                                        </p:tgtEl>
                                        <p:attrNameLst>
                                          <p:attrName>style.visibility</p:attrName>
                                        </p:attrNameLst>
                                      </p:cBhvr>
                                      <p:to>
                                        <p:strVal val="visible"/>
                                      </p:to>
                                    </p:set>
                                    <p:animEffect transition="in" filter="fade">
                                      <p:cBhvr>
                                        <p:cTn id="83" dur="500"/>
                                        <p:tgtEl>
                                          <p:spTgt spid="6">
                                            <p:graphicEl>
                                              <a:chart seriesIdx="-4" categoryIdx="18" bldStep="category"/>
                                            </p:graphicEl>
                                          </p:spTgt>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6">
                                            <p:graphicEl>
                                              <a:chart seriesIdx="-4" categoryIdx="19" bldStep="category"/>
                                            </p:graphicEl>
                                          </p:spTgt>
                                        </p:tgtEl>
                                        <p:attrNameLst>
                                          <p:attrName>style.visibility</p:attrName>
                                        </p:attrNameLst>
                                      </p:cBhvr>
                                      <p:to>
                                        <p:strVal val="visible"/>
                                      </p:to>
                                    </p:set>
                                    <p:animEffect transition="in" filter="fade">
                                      <p:cBhvr>
                                        <p:cTn id="87" dur="500"/>
                                        <p:tgtEl>
                                          <p:spTgt spid="6">
                                            <p:graphicEl>
                                              <a:chart seriesIdx="-4" categoryIdx="19" bldStep="category"/>
                                            </p:graphicEl>
                                          </p:spTgt>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6">
                                            <p:graphicEl>
                                              <a:chart seriesIdx="-4" categoryIdx="20" bldStep="category"/>
                                            </p:graphicEl>
                                          </p:spTgt>
                                        </p:tgtEl>
                                        <p:attrNameLst>
                                          <p:attrName>style.visibility</p:attrName>
                                        </p:attrNameLst>
                                      </p:cBhvr>
                                      <p:to>
                                        <p:strVal val="visible"/>
                                      </p:to>
                                    </p:set>
                                    <p:animEffect transition="in" filter="fade">
                                      <p:cBhvr>
                                        <p:cTn id="91" dur="500"/>
                                        <p:tgtEl>
                                          <p:spTgt spid="6">
                                            <p:graphicEl>
                                              <a:chart seriesIdx="-4" categoryIdx="20"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{25AF7E65-584E-CF40-964F-A96F7F8A6FE9}tf10001064</Template>
  <TotalTime>1135</TotalTime>
  <Words>2285</Words>
  <Application>Microsoft Office PowerPoint</Application>
  <PresentationFormat>Widescreen</PresentationFormat>
  <Paragraphs>684</Paragraphs>
  <Slides>24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Garamond</vt:lpstr>
      <vt:lpstr>Organic</vt:lpstr>
      <vt:lpstr>Housing Price Index vs Household Median Income</vt:lpstr>
      <vt:lpstr>Problem Statement</vt:lpstr>
      <vt:lpstr>Stakeholder Analysis</vt:lpstr>
      <vt:lpstr>Source of Data and Data Type</vt:lpstr>
      <vt:lpstr>PowerPoint Presentation</vt:lpstr>
      <vt:lpstr>PowerPoint Presentation</vt:lpstr>
      <vt:lpstr>Events affecting  the Housing Price Index</vt:lpstr>
      <vt:lpstr>PowerPoint Presentation</vt:lpstr>
      <vt:lpstr>PowerPoint Presentation</vt:lpstr>
      <vt:lpstr>PowerPoint Presentation</vt:lpstr>
      <vt:lpstr>PowerPoint Presentation</vt:lpstr>
      <vt:lpstr>Insights</vt:lpstr>
      <vt:lpstr>Descriptive Statistics</vt:lpstr>
      <vt:lpstr>Multiple Linear Regression</vt:lpstr>
      <vt:lpstr>MLR – Predicting Private PI</vt:lpstr>
      <vt:lpstr>MLR – Predicting HDB PI</vt:lpstr>
      <vt:lpstr>MLR – Predicting Income</vt:lpstr>
      <vt:lpstr>MLR Findings</vt:lpstr>
      <vt:lpstr>Simple Linear Regression</vt:lpstr>
      <vt:lpstr>Observe the correlation (HDB/Private)</vt:lpstr>
      <vt:lpstr>Predicting Income using Private PI</vt:lpstr>
      <vt:lpstr>PowerPoint Presentation</vt:lpstr>
      <vt:lpstr>Recommendations, Limitations and Future Research</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Index vs Household Median Income</dc:title>
  <dc:creator>Dawn Saw</dc:creator>
  <cp:lastModifiedBy>Office365</cp:lastModifiedBy>
  <cp:revision>78</cp:revision>
  <dcterms:created xsi:type="dcterms:W3CDTF">2021-03-03T08:48:23Z</dcterms:created>
  <dcterms:modified xsi:type="dcterms:W3CDTF">2021-03-18T14:56:08Z</dcterms:modified>
</cp:coreProperties>
</file>