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894214e5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894214e5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894214e5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894214e5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894214e5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894214e5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894214e5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894214e5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894214e5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894214e5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894214e55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894214e55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894214e55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894214e5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894214e5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894214e5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894214e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894214e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894214e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894214e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894214e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894214e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894214e5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894214e5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894214e5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894214e5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894214e5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894214e5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894214e5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894214e5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894214e5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894214e5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3.png"/><Relationship Id="rId7" Type="http://schemas.openxmlformats.org/officeDocument/2006/relationships/image" Target="../media/image17.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Sports Analytics Final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Created By: Zach Palmer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 Playoff Bracket</a:t>
            </a:r>
            <a:endParaRPr/>
          </a:p>
        </p:txBody>
      </p:sp>
      <p:pic>
        <p:nvPicPr>
          <p:cNvPr id="135" name="Google Shape;135;p22"/>
          <p:cNvPicPr preferRelativeResize="0"/>
          <p:nvPr/>
        </p:nvPicPr>
        <p:blipFill>
          <a:blip r:embed="rId3">
            <a:alphaModFix/>
          </a:blip>
          <a:stretch>
            <a:fillRect/>
          </a:stretch>
        </p:blipFill>
        <p:spPr>
          <a:xfrm>
            <a:off x="1129800" y="1017725"/>
            <a:ext cx="6884400" cy="387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Simulated and Actual Playoffs</a:t>
            </a:r>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299720" lvl="0" marL="457200" rtl="0" algn="l">
              <a:lnSpc>
                <a:spcPct val="115000"/>
              </a:lnSpc>
              <a:spcBef>
                <a:spcPts val="0"/>
              </a:spcBef>
              <a:spcAft>
                <a:spcPts val="0"/>
              </a:spcAft>
              <a:buSzPct val="100000"/>
              <a:buChar char="●"/>
            </a:pPr>
            <a:r>
              <a:rPr lang="en" sz="1600"/>
              <a:t>The most </a:t>
            </a:r>
            <a:r>
              <a:rPr lang="en" sz="1600"/>
              <a:t>notable</a:t>
            </a:r>
            <a:r>
              <a:rPr lang="en" sz="1600"/>
              <a:t> underperformers in the actual playoffs relative to in the simulation were arguably the Detroit Red Wings and the Ottawa Senators</a:t>
            </a:r>
            <a:endParaRPr sz="1600"/>
          </a:p>
          <a:p>
            <a:pPr indent="-299719" lvl="1" marL="914400" rtl="0" algn="l">
              <a:lnSpc>
                <a:spcPct val="115000"/>
              </a:lnSpc>
              <a:spcBef>
                <a:spcPts val="0"/>
              </a:spcBef>
              <a:spcAft>
                <a:spcPts val="0"/>
              </a:spcAft>
              <a:buSzPct val="100000"/>
              <a:buChar char="○"/>
            </a:pPr>
            <a:r>
              <a:rPr lang="en" sz="1600"/>
              <a:t>Both teams were clear favorites to win their conference at the start of the season and have the two greatest amounts of championship wins in the simulation by far</a:t>
            </a:r>
            <a:endParaRPr sz="1600"/>
          </a:p>
          <a:p>
            <a:pPr indent="-299719" lvl="1" marL="914400" rtl="0" algn="l">
              <a:lnSpc>
                <a:spcPct val="115000"/>
              </a:lnSpc>
              <a:spcBef>
                <a:spcPts val="0"/>
              </a:spcBef>
              <a:spcAft>
                <a:spcPts val="0"/>
              </a:spcAft>
              <a:buSzPct val="100000"/>
              <a:buChar char="○"/>
            </a:pPr>
            <a:r>
              <a:rPr lang="en" sz="1600"/>
              <a:t>In reality, the Red Wings would lose 4-2 </a:t>
            </a:r>
            <a:r>
              <a:rPr lang="en" sz="1600"/>
              <a:t>in the first round </a:t>
            </a:r>
            <a:r>
              <a:rPr lang="en" sz="1600"/>
              <a:t>to the eventual runners-up the Oilers, and the Senators would lose 4-1 in the second round to the Sabres</a:t>
            </a:r>
            <a:endParaRPr sz="1600"/>
          </a:p>
          <a:p>
            <a:pPr indent="-299720" lvl="0" marL="457200" rtl="0" algn="l">
              <a:lnSpc>
                <a:spcPct val="115000"/>
              </a:lnSpc>
              <a:spcBef>
                <a:spcPts val="1000"/>
              </a:spcBef>
              <a:spcAft>
                <a:spcPts val="0"/>
              </a:spcAft>
              <a:buSzPct val="100000"/>
              <a:buChar char="●"/>
            </a:pPr>
            <a:r>
              <a:rPr lang="en" sz="1600"/>
              <a:t>Based on the simulation, it is definitely safe to say that, while they had a shot, neither of the eventual Stanley Cup Finalists, the Edmonton Oilers and the Carolina Hurricanes, were favorites to win the Cup at the start of the season</a:t>
            </a:r>
            <a:endParaRPr sz="1600"/>
          </a:p>
          <a:p>
            <a:pPr indent="-299720" lvl="0" marL="457200" rtl="0" algn="l">
              <a:lnSpc>
                <a:spcPct val="115000"/>
              </a:lnSpc>
              <a:spcBef>
                <a:spcPts val="1000"/>
              </a:spcBef>
              <a:spcAft>
                <a:spcPts val="0"/>
              </a:spcAft>
              <a:buSzPct val="100000"/>
              <a:buChar char="●"/>
            </a:pPr>
            <a:r>
              <a:rPr lang="en" sz="1600"/>
              <a:t>There were a number of unusual outcomes/runs/events that </a:t>
            </a:r>
            <a:r>
              <a:rPr lang="en" sz="1600"/>
              <a:t>occurred</a:t>
            </a:r>
            <a:r>
              <a:rPr lang="en" sz="1600"/>
              <a:t> in reality during the actual 2006 Stanley Cup Playoffs that Elo may have had a hard time accounting for:</a:t>
            </a:r>
            <a:endParaRPr sz="1600"/>
          </a:p>
          <a:p>
            <a:pPr indent="-299719" lvl="1" marL="914400" rtl="0" algn="l">
              <a:lnSpc>
                <a:spcPct val="115000"/>
              </a:lnSpc>
              <a:spcBef>
                <a:spcPts val="0"/>
              </a:spcBef>
              <a:spcAft>
                <a:spcPts val="0"/>
              </a:spcAft>
              <a:buSzPct val="100000"/>
              <a:buChar char="○"/>
            </a:pPr>
            <a:r>
              <a:rPr lang="en" sz="1600"/>
              <a:t>Perhaps</a:t>
            </a:r>
            <a:r>
              <a:rPr lang="en" sz="1600"/>
              <a:t> the most surprising was the result of the first round (Conference Quarterfinals) in the Western Conference, as the bottom four seeded teams made NHL history by all winning their games</a:t>
            </a:r>
            <a:endParaRPr sz="1600"/>
          </a:p>
          <a:p>
            <a:pPr indent="-299719" lvl="2" marL="1371600" rtl="0" algn="l">
              <a:lnSpc>
                <a:spcPct val="115000"/>
              </a:lnSpc>
              <a:spcBef>
                <a:spcPts val="0"/>
              </a:spcBef>
              <a:spcAft>
                <a:spcPts val="0"/>
              </a:spcAft>
              <a:buSzPct val="100000"/>
              <a:buChar char="■"/>
            </a:pPr>
            <a:r>
              <a:rPr lang="en" sz="1600"/>
              <a:t>Somewhat ironically, the top four seeded teams in the Eastern Conference all ended up winning their games (exact opposite result)  </a:t>
            </a:r>
            <a:endParaRPr sz="1600"/>
          </a:p>
          <a:p>
            <a:pPr indent="-299719" lvl="1" marL="914400" rtl="0" algn="l">
              <a:lnSpc>
                <a:spcPct val="115000"/>
              </a:lnSpc>
              <a:spcBef>
                <a:spcPts val="0"/>
              </a:spcBef>
              <a:spcAft>
                <a:spcPts val="0"/>
              </a:spcAft>
              <a:buSzPct val="100000"/>
              <a:buChar char="○"/>
            </a:pPr>
            <a:r>
              <a:rPr lang="en" sz="1600"/>
              <a:t>The 8th seeded Oilers in the Western Conference would go on a run to win the Conference Finals and ultimately lose to the Hurricanes in the Finals</a:t>
            </a:r>
            <a:endParaRPr sz="1600"/>
          </a:p>
          <a:p>
            <a:pPr indent="-299719" lvl="1" marL="914400" rtl="0" algn="l">
              <a:lnSpc>
                <a:spcPct val="115000"/>
              </a:lnSpc>
              <a:spcBef>
                <a:spcPts val="0"/>
              </a:spcBef>
              <a:spcAft>
                <a:spcPts val="0"/>
              </a:spcAft>
              <a:buSzPct val="100000"/>
              <a:buChar char="○"/>
            </a:pPr>
            <a:r>
              <a:rPr lang="en" sz="1600"/>
              <a:t>Four Canadian teams qualified for the playoffs, a total not matched until 2013 and not exceeded until 2015 </a:t>
            </a:r>
            <a:endParaRPr sz="1600"/>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Teams Overview</a:t>
            </a:r>
            <a:endParaRPr/>
          </a:p>
        </p:txBody>
      </p:sp>
      <p:sp>
        <p:nvSpPr>
          <p:cNvPr id="147" name="Google Shape;14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08463" lvl="0" marL="457200" rtl="0" algn="l">
              <a:lnSpc>
                <a:spcPct val="115000"/>
              </a:lnSpc>
              <a:spcBef>
                <a:spcPts val="1000"/>
              </a:spcBef>
              <a:spcAft>
                <a:spcPts val="0"/>
              </a:spcAft>
              <a:buSzPct val="100000"/>
              <a:buChar char="●"/>
            </a:pPr>
            <a:r>
              <a:rPr lang="en" sz="5030"/>
              <a:t>Close to Expectation - Los Angeles Kings</a:t>
            </a:r>
            <a:endParaRPr sz="5030"/>
          </a:p>
          <a:p>
            <a:pPr indent="-308463" lvl="1" marL="914400" rtl="0" algn="l">
              <a:lnSpc>
                <a:spcPct val="115000"/>
              </a:lnSpc>
              <a:spcBef>
                <a:spcPts val="0"/>
              </a:spcBef>
              <a:spcAft>
                <a:spcPts val="0"/>
              </a:spcAft>
              <a:buSzPct val="100000"/>
              <a:buChar char="○"/>
            </a:pPr>
            <a:r>
              <a:rPr lang="en" sz="5030"/>
              <a:t>Based on the simulation results, the Kings were projected to be very average and to miss out on the Wild Card by a little bit</a:t>
            </a:r>
            <a:endParaRPr sz="5030"/>
          </a:p>
          <a:p>
            <a:pPr indent="-308463" lvl="1" marL="914400" rtl="0" algn="l">
              <a:lnSpc>
                <a:spcPct val="115000"/>
              </a:lnSpc>
              <a:spcBef>
                <a:spcPts val="0"/>
              </a:spcBef>
              <a:spcAft>
                <a:spcPts val="0"/>
              </a:spcAft>
              <a:buSzPct val="100000"/>
              <a:buChar char="○"/>
            </a:pPr>
            <a:r>
              <a:rPr lang="en" sz="5030"/>
              <a:t>In reality, they were in fact average and missed the Wild Card as they were six points behind the 8th seeded Oilers with a point total of 89, 1.016 points above their average simulated total</a:t>
            </a:r>
            <a:endParaRPr sz="5030"/>
          </a:p>
          <a:p>
            <a:pPr indent="-308463" lvl="0" marL="457200" rtl="0" algn="l">
              <a:lnSpc>
                <a:spcPct val="115000"/>
              </a:lnSpc>
              <a:spcBef>
                <a:spcPts val="1000"/>
              </a:spcBef>
              <a:spcAft>
                <a:spcPts val="0"/>
              </a:spcAft>
              <a:buSzPct val="100000"/>
              <a:buChar char="●"/>
            </a:pPr>
            <a:r>
              <a:rPr lang="en" sz="5030"/>
              <a:t>Overachieved - Carolina Hurricanes</a:t>
            </a:r>
            <a:endParaRPr sz="5030"/>
          </a:p>
          <a:p>
            <a:pPr indent="-308463" lvl="1" marL="914400" rtl="0" algn="l">
              <a:lnSpc>
                <a:spcPct val="115000"/>
              </a:lnSpc>
              <a:spcBef>
                <a:spcPts val="0"/>
              </a:spcBef>
              <a:spcAft>
                <a:spcPts val="0"/>
              </a:spcAft>
              <a:buSzPct val="100000"/>
              <a:buChar char="○"/>
            </a:pPr>
            <a:r>
              <a:rPr lang="en" sz="5030"/>
              <a:t>According to the simulation, the Hurricanes were expected to typically miss the playoffs as their average simulated point total of 91.3078 would not be enough to make the Wild Card; finished </a:t>
            </a:r>
            <a:r>
              <a:rPr lang="en" sz="5030"/>
              <a:t>20.6922 points better in reality than on average in the simulation</a:t>
            </a:r>
            <a:endParaRPr sz="5030"/>
          </a:p>
          <a:p>
            <a:pPr indent="-308463" lvl="1" marL="914400" rtl="0" algn="l">
              <a:lnSpc>
                <a:spcPct val="115000"/>
              </a:lnSpc>
              <a:spcBef>
                <a:spcPts val="0"/>
              </a:spcBef>
              <a:spcAft>
                <a:spcPts val="0"/>
              </a:spcAft>
              <a:buSzPct val="100000"/>
              <a:buChar char="○"/>
            </a:pPr>
            <a:r>
              <a:rPr lang="en" sz="5030"/>
              <a:t>Their performance in the simulated playoffs is definitely below average</a:t>
            </a:r>
            <a:endParaRPr sz="5030"/>
          </a:p>
          <a:p>
            <a:pPr indent="-308463" lvl="1" marL="914400" rtl="0" algn="l">
              <a:lnSpc>
                <a:spcPct val="115000"/>
              </a:lnSpc>
              <a:spcBef>
                <a:spcPts val="0"/>
              </a:spcBef>
              <a:spcAft>
                <a:spcPts val="0"/>
              </a:spcAft>
              <a:buSzPct val="100000"/>
              <a:buChar char="○"/>
            </a:pPr>
            <a:r>
              <a:rPr lang="en" sz="5030"/>
              <a:t>Despite this, in reality the Hurricanes won their division, finished second in the Western Conference, and went on a run to win the 2006 Stanley Cup in the playoffs</a:t>
            </a:r>
            <a:endParaRPr sz="5030"/>
          </a:p>
          <a:p>
            <a:pPr indent="-308463" lvl="0" marL="457200" rtl="0" algn="l">
              <a:lnSpc>
                <a:spcPct val="115000"/>
              </a:lnSpc>
              <a:spcBef>
                <a:spcPts val="1000"/>
              </a:spcBef>
              <a:spcAft>
                <a:spcPts val="0"/>
              </a:spcAft>
              <a:buSzPct val="100000"/>
              <a:buChar char="●"/>
            </a:pPr>
            <a:r>
              <a:rPr lang="en" sz="5030"/>
              <a:t>Underachieved - Vancouver Canucks</a:t>
            </a:r>
            <a:endParaRPr sz="5030"/>
          </a:p>
          <a:p>
            <a:pPr indent="-308463" lvl="1" marL="914400" rtl="0" algn="l">
              <a:lnSpc>
                <a:spcPct val="115000"/>
              </a:lnSpc>
              <a:spcBef>
                <a:spcPts val="0"/>
              </a:spcBef>
              <a:spcAft>
                <a:spcPts val="0"/>
              </a:spcAft>
              <a:buSzPct val="100000"/>
              <a:buChar char="○"/>
            </a:pPr>
            <a:r>
              <a:rPr lang="en" sz="5030"/>
              <a:t>The Canucks had one of the highest preseason Elo ratings in the Western Conference and in the simulation that were expected to finish as the top Wild Card in the West on average and to </a:t>
            </a:r>
            <a:r>
              <a:rPr lang="en" sz="5030"/>
              <a:t>perform</a:t>
            </a:r>
            <a:r>
              <a:rPr lang="en" sz="5030"/>
              <a:t> decently well in the playoffs</a:t>
            </a:r>
            <a:endParaRPr sz="5030"/>
          </a:p>
          <a:p>
            <a:pPr indent="-308463" lvl="1" marL="914400" rtl="0" algn="l">
              <a:lnSpc>
                <a:spcPct val="115000"/>
              </a:lnSpc>
              <a:spcBef>
                <a:spcPts val="0"/>
              </a:spcBef>
              <a:spcAft>
                <a:spcPts val="0"/>
              </a:spcAft>
              <a:buSzPct val="100000"/>
              <a:buChar char="○"/>
            </a:pPr>
            <a:r>
              <a:rPr lang="en" sz="5030"/>
              <a:t>In reality, the Canucks failed to make the playoffs entirely and finished with a point total of 92, 11.1826 points below their average simulated total</a:t>
            </a:r>
            <a:endParaRPr sz="5030"/>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Relevant Statistics</a:t>
            </a:r>
            <a:endParaRPr/>
          </a:p>
        </p:txBody>
      </p:sp>
      <p:sp>
        <p:nvSpPr>
          <p:cNvPr id="153" name="Google Shape;153;p25"/>
          <p:cNvSpPr txBox="1"/>
          <p:nvPr>
            <p:ph idx="1" type="body"/>
          </p:nvPr>
        </p:nvSpPr>
        <p:spPr>
          <a:xfrm>
            <a:off x="311700" y="1389600"/>
            <a:ext cx="4568700" cy="3179400"/>
          </a:xfrm>
          <a:prstGeom prst="rect">
            <a:avLst/>
          </a:prstGeom>
        </p:spPr>
        <p:txBody>
          <a:bodyPr anchorCtr="0" anchor="t" bIns="91425" lIns="91425" spcFirstLastPara="1" rIns="91425" wrap="square" tIns="91425">
            <a:normAutofit fontScale="47500" lnSpcReduction="10000"/>
          </a:bodyPr>
          <a:lstStyle/>
          <a:p>
            <a:pPr indent="-297973" lvl="0" marL="457200" rtl="0" algn="l">
              <a:lnSpc>
                <a:spcPct val="115000"/>
              </a:lnSpc>
              <a:spcBef>
                <a:spcPts val="1000"/>
              </a:spcBef>
              <a:spcAft>
                <a:spcPts val="0"/>
              </a:spcAft>
              <a:buSzPct val="100000"/>
              <a:buChar char="●"/>
            </a:pPr>
            <a:r>
              <a:rPr lang="en" sz="2300"/>
              <a:t>The relevant statistics that I chose to examine were PP%, PK%, PDO, and an approximation of Fenwick For % </a:t>
            </a:r>
            <a:endParaRPr sz="2300"/>
          </a:p>
          <a:p>
            <a:pPr indent="-297973" lvl="0" marL="457200" rtl="0" algn="l">
              <a:lnSpc>
                <a:spcPct val="115000"/>
              </a:lnSpc>
              <a:spcBef>
                <a:spcPts val="1000"/>
              </a:spcBef>
              <a:spcAft>
                <a:spcPts val="0"/>
              </a:spcAft>
              <a:buSzPct val="100000"/>
              <a:buChar char="●"/>
            </a:pPr>
            <a:r>
              <a:rPr lang="en" sz="2300"/>
              <a:t>I could not </a:t>
            </a:r>
            <a:r>
              <a:rPr lang="en" sz="2300"/>
              <a:t>find data on missed shots so to calculate the “S.SA” statistic I did: S/(S + SA)</a:t>
            </a:r>
            <a:endParaRPr sz="2300"/>
          </a:p>
          <a:p>
            <a:pPr indent="-297973" lvl="0" marL="457200" rtl="0" algn="l">
              <a:lnSpc>
                <a:spcPct val="115000"/>
              </a:lnSpc>
              <a:spcBef>
                <a:spcPts val="1000"/>
              </a:spcBef>
              <a:spcAft>
                <a:spcPts val="0"/>
              </a:spcAft>
              <a:buSzPct val="100000"/>
              <a:buChar char="●"/>
            </a:pPr>
            <a:r>
              <a:rPr lang="en" sz="2300"/>
              <a:t>I call this statistic: Shots For %</a:t>
            </a:r>
            <a:endParaRPr sz="2300"/>
          </a:p>
          <a:p>
            <a:pPr indent="-297973" lvl="0" marL="457200" rtl="0" algn="l">
              <a:lnSpc>
                <a:spcPct val="115000"/>
              </a:lnSpc>
              <a:spcBef>
                <a:spcPts val="1000"/>
              </a:spcBef>
              <a:spcAft>
                <a:spcPts val="0"/>
              </a:spcAft>
              <a:buSzPct val="100000"/>
              <a:buChar char="●"/>
            </a:pPr>
            <a:r>
              <a:rPr lang="en" sz="2300"/>
              <a:t>Unfortunately, upon cursory inspection, these statistics do not appear to do a great job of predicting simulated performance</a:t>
            </a:r>
            <a:endParaRPr sz="2300"/>
          </a:p>
          <a:p>
            <a:pPr indent="-297973" lvl="1" marL="914400" rtl="0" algn="l">
              <a:lnSpc>
                <a:spcPct val="115000"/>
              </a:lnSpc>
              <a:spcBef>
                <a:spcPts val="0"/>
              </a:spcBef>
              <a:spcAft>
                <a:spcPts val="0"/>
              </a:spcAft>
              <a:buSzPct val="100000"/>
              <a:buChar char="○"/>
            </a:pPr>
            <a:r>
              <a:rPr lang="en" sz="2300"/>
              <a:t>The scatterplots all appear to be basically just a random assortment of dots with no </a:t>
            </a:r>
            <a:r>
              <a:rPr lang="en" sz="2300"/>
              <a:t>noticeable</a:t>
            </a:r>
            <a:r>
              <a:rPr lang="en" sz="2300"/>
              <a:t> patterns</a:t>
            </a:r>
            <a:endParaRPr sz="2300"/>
          </a:p>
          <a:p>
            <a:pPr indent="-297973" lvl="1" marL="914400" rtl="0" algn="l">
              <a:lnSpc>
                <a:spcPct val="115000"/>
              </a:lnSpc>
              <a:spcBef>
                <a:spcPts val="0"/>
              </a:spcBef>
              <a:spcAft>
                <a:spcPts val="0"/>
              </a:spcAft>
              <a:buSzPct val="100000"/>
              <a:buChar char="○"/>
            </a:pPr>
            <a:r>
              <a:rPr lang="en" sz="2300"/>
              <a:t>Correlations are all very weak: </a:t>
            </a:r>
            <a:endParaRPr sz="2300"/>
          </a:p>
          <a:p>
            <a:pPr indent="-297973" lvl="2" marL="1371600" rtl="0" algn="l">
              <a:lnSpc>
                <a:spcPct val="115000"/>
              </a:lnSpc>
              <a:spcBef>
                <a:spcPts val="0"/>
              </a:spcBef>
              <a:spcAft>
                <a:spcPts val="0"/>
              </a:spcAft>
              <a:buSzPct val="100000"/>
              <a:buChar char="■"/>
            </a:pPr>
            <a:r>
              <a:rPr lang="en" sz="2300"/>
              <a:t>PP%: -0.04339668</a:t>
            </a:r>
            <a:endParaRPr sz="2300"/>
          </a:p>
          <a:p>
            <a:pPr indent="-297973" lvl="2" marL="1371600" rtl="0" algn="l">
              <a:lnSpc>
                <a:spcPct val="115000"/>
              </a:lnSpc>
              <a:spcBef>
                <a:spcPts val="0"/>
              </a:spcBef>
              <a:spcAft>
                <a:spcPts val="0"/>
              </a:spcAft>
              <a:buSzPct val="100000"/>
              <a:buChar char="■"/>
            </a:pPr>
            <a:r>
              <a:rPr lang="en" sz="2300"/>
              <a:t>PK%: 0.08122941</a:t>
            </a:r>
            <a:endParaRPr sz="2300"/>
          </a:p>
          <a:p>
            <a:pPr indent="-297973" lvl="2" marL="1371600" rtl="0" algn="l">
              <a:lnSpc>
                <a:spcPct val="115000"/>
              </a:lnSpc>
              <a:spcBef>
                <a:spcPts val="0"/>
              </a:spcBef>
              <a:spcAft>
                <a:spcPts val="0"/>
              </a:spcAft>
              <a:buSzPct val="100000"/>
              <a:buChar char="■"/>
            </a:pPr>
            <a:r>
              <a:rPr lang="en" sz="2300"/>
              <a:t>Shots For %: 0.02585755</a:t>
            </a:r>
            <a:endParaRPr sz="2300"/>
          </a:p>
          <a:p>
            <a:pPr indent="-297973" lvl="2" marL="1371600" rtl="0" algn="l">
              <a:lnSpc>
                <a:spcPct val="115000"/>
              </a:lnSpc>
              <a:spcBef>
                <a:spcPts val="0"/>
              </a:spcBef>
              <a:spcAft>
                <a:spcPts val="0"/>
              </a:spcAft>
              <a:buSzPct val="100000"/>
              <a:buChar char="■"/>
            </a:pPr>
            <a:r>
              <a:rPr lang="en" sz="2300"/>
              <a:t>PDO: 0.05311544</a:t>
            </a:r>
            <a:endParaRPr sz="2300"/>
          </a:p>
          <a:p>
            <a:pPr indent="0" lvl="0" marL="0" rtl="0" algn="l">
              <a:spcBef>
                <a:spcPts val="0"/>
              </a:spcBef>
              <a:spcAft>
                <a:spcPts val="1200"/>
              </a:spcAft>
              <a:buNone/>
            </a:pPr>
            <a:r>
              <a:t/>
            </a:r>
            <a:endParaRPr/>
          </a:p>
        </p:txBody>
      </p:sp>
      <p:pic>
        <p:nvPicPr>
          <p:cNvPr id="154" name="Google Shape;154;p25"/>
          <p:cNvPicPr preferRelativeResize="0"/>
          <p:nvPr/>
        </p:nvPicPr>
        <p:blipFill>
          <a:blip r:embed="rId3">
            <a:alphaModFix/>
          </a:blip>
          <a:stretch>
            <a:fillRect/>
          </a:stretch>
        </p:blipFill>
        <p:spPr>
          <a:xfrm>
            <a:off x="5454300" y="4259950"/>
            <a:ext cx="3524250" cy="723900"/>
          </a:xfrm>
          <a:prstGeom prst="rect">
            <a:avLst/>
          </a:prstGeom>
          <a:noFill/>
          <a:ln>
            <a:noFill/>
          </a:ln>
        </p:spPr>
      </p:pic>
      <p:pic>
        <p:nvPicPr>
          <p:cNvPr id="155" name="Google Shape;155;p25"/>
          <p:cNvPicPr preferRelativeResize="0"/>
          <p:nvPr/>
        </p:nvPicPr>
        <p:blipFill>
          <a:blip r:embed="rId4">
            <a:alphaModFix/>
          </a:blip>
          <a:stretch>
            <a:fillRect/>
          </a:stretch>
        </p:blipFill>
        <p:spPr>
          <a:xfrm>
            <a:off x="6064175" y="278678"/>
            <a:ext cx="2914375" cy="1870173"/>
          </a:xfrm>
          <a:prstGeom prst="rect">
            <a:avLst/>
          </a:prstGeom>
          <a:noFill/>
          <a:ln>
            <a:noFill/>
          </a:ln>
        </p:spPr>
      </p:pic>
      <p:pic>
        <p:nvPicPr>
          <p:cNvPr id="156" name="Google Shape;156;p25"/>
          <p:cNvPicPr preferRelativeResize="0"/>
          <p:nvPr/>
        </p:nvPicPr>
        <p:blipFill>
          <a:blip r:embed="rId5">
            <a:alphaModFix/>
          </a:blip>
          <a:stretch>
            <a:fillRect/>
          </a:stretch>
        </p:blipFill>
        <p:spPr>
          <a:xfrm>
            <a:off x="6064175" y="2276150"/>
            <a:ext cx="2914375" cy="185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Analysis of Average Team: Los Angeles Kings</a:t>
            </a:r>
            <a:endParaRPr/>
          </a:p>
        </p:txBody>
      </p:sp>
      <p:sp>
        <p:nvSpPr>
          <p:cNvPr id="162" name="Google Shape;162;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55000" lnSpcReduction="20000"/>
          </a:bodyPr>
          <a:lstStyle/>
          <a:p>
            <a:pPr indent="-294957" lvl="0" marL="457200" rtl="0" algn="l">
              <a:lnSpc>
                <a:spcPct val="115000"/>
              </a:lnSpc>
              <a:spcBef>
                <a:spcPts val="1000"/>
              </a:spcBef>
              <a:spcAft>
                <a:spcPts val="0"/>
              </a:spcAft>
              <a:buSzPct val="100000"/>
              <a:buChar char="●"/>
            </a:pPr>
            <a:r>
              <a:rPr lang="en" sz="1900"/>
              <a:t>As we might expect with our average team, the graph of Elo over time for a single iteration of the Kings 2005-06 season shows them with an Elo that is about average throughout the majority of the season, although they appear to have a pretty rough spell towards the end of season</a:t>
            </a:r>
            <a:endParaRPr sz="1900"/>
          </a:p>
          <a:p>
            <a:pPr indent="-294957" lvl="0" marL="457200" rtl="0" algn="l">
              <a:lnSpc>
                <a:spcPct val="115000"/>
              </a:lnSpc>
              <a:spcBef>
                <a:spcPts val="1000"/>
              </a:spcBef>
              <a:spcAft>
                <a:spcPts val="0"/>
              </a:spcAft>
              <a:buSzPct val="100000"/>
              <a:buChar char="●"/>
            </a:pPr>
            <a:r>
              <a:rPr lang="en" sz="1900"/>
              <a:t>Although the relevant statistics did not appear to be too indicative of simulated performance, the Kings were very close to the league average in the Shots For % and PDO</a:t>
            </a:r>
            <a:endParaRPr sz="1900"/>
          </a:p>
          <a:p>
            <a:pPr indent="-294957" lvl="0" marL="457200" rtl="0" algn="l">
              <a:lnSpc>
                <a:spcPct val="115000"/>
              </a:lnSpc>
              <a:spcBef>
                <a:spcPts val="1000"/>
              </a:spcBef>
              <a:spcAft>
                <a:spcPts val="0"/>
              </a:spcAft>
              <a:buSzPct val="100000"/>
              <a:buChar char="●"/>
            </a:pPr>
            <a:r>
              <a:rPr lang="en" sz="1900"/>
              <a:t>Perhaps attributing to their inability to make the Stanley Cup Playoffs, </a:t>
            </a:r>
            <a:r>
              <a:rPr lang="en" sz="1900"/>
              <a:t>th</a:t>
            </a:r>
            <a:r>
              <a:rPr lang="en" sz="1900"/>
              <a:t>e Kings</a:t>
            </a:r>
            <a:r>
              <a:rPr lang="en" sz="1900"/>
              <a:t> </a:t>
            </a:r>
            <a:r>
              <a:rPr lang="en" sz="1900"/>
              <a:t>had very bad PP and</a:t>
            </a:r>
            <a:r>
              <a:rPr lang="en" sz="1900"/>
              <a:t> PK </a:t>
            </a:r>
            <a:r>
              <a:rPr lang="en" sz="1900"/>
              <a:t>units that both performed ~3.5% worse than the league average</a:t>
            </a:r>
            <a:endParaRPr sz="1900"/>
          </a:p>
        </p:txBody>
      </p:sp>
      <p:pic>
        <p:nvPicPr>
          <p:cNvPr id="163" name="Google Shape;163;p26"/>
          <p:cNvPicPr preferRelativeResize="0"/>
          <p:nvPr/>
        </p:nvPicPr>
        <p:blipFill>
          <a:blip r:embed="rId3">
            <a:alphaModFix/>
          </a:blip>
          <a:stretch>
            <a:fillRect/>
          </a:stretch>
        </p:blipFill>
        <p:spPr>
          <a:xfrm>
            <a:off x="4077425" y="1226175"/>
            <a:ext cx="4208926" cy="2644350"/>
          </a:xfrm>
          <a:prstGeom prst="rect">
            <a:avLst/>
          </a:prstGeom>
          <a:noFill/>
          <a:ln>
            <a:noFill/>
          </a:ln>
        </p:spPr>
      </p:pic>
      <p:pic>
        <p:nvPicPr>
          <p:cNvPr id="164" name="Google Shape;164;p26"/>
          <p:cNvPicPr preferRelativeResize="0"/>
          <p:nvPr/>
        </p:nvPicPr>
        <p:blipFill>
          <a:blip r:embed="rId4">
            <a:alphaModFix/>
          </a:blip>
          <a:stretch>
            <a:fillRect/>
          </a:stretch>
        </p:blipFill>
        <p:spPr>
          <a:xfrm>
            <a:off x="3306200" y="4208175"/>
            <a:ext cx="5676900" cy="74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Analysis of Overachieving Team: Carolina Hurricanes</a:t>
            </a:r>
            <a:endParaRPr/>
          </a:p>
        </p:txBody>
      </p:sp>
      <p:sp>
        <p:nvSpPr>
          <p:cNvPr id="170" name="Google Shape;170;p2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With our overachieving team, the Hurricanes, we see that their Elo rating is on the rise throughout essentially the entire example season as they finally crack 1500 near the end, although they do eventually fall off</a:t>
            </a:r>
            <a:endParaRPr/>
          </a:p>
          <a:p>
            <a:pPr indent="-304800" lvl="0" marL="457200" rtl="0" algn="l">
              <a:spcBef>
                <a:spcPts val="1000"/>
              </a:spcBef>
              <a:spcAft>
                <a:spcPts val="0"/>
              </a:spcAft>
              <a:buSzPts val="1200"/>
              <a:buChar char="●"/>
            </a:pPr>
            <a:r>
              <a:rPr lang="en"/>
              <a:t>Although their PP and PK units were relatively average, the Hurricanes finished 11th in Shots For % and 8th in PDO, which may have contributed to their success/luck </a:t>
            </a:r>
            <a:endParaRPr/>
          </a:p>
        </p:txBody>
      </p:sp>
      <p:pic>
        <p:nvPicPr>
          <p:cNvPr id="171" name="Google Shape;171;p27"/>
          <p:cNvPicPr preferRelativeResize="0"/>
          <p:nvPr/>
        </p:nvPicPr>
        <p:blipFill>
          <a:blip r:embed="rId3">
            <a:alphaModFix/>
          </a:blip>
          <a:stretch>
            <a:fillRect/>
          </a:stretch>
        </p:blipFill>
        <p:spPr>
          <a:xfrm>
            <a:off x="4086550" y="1300875"/>
            <a:ext cx="4164976" cy="2589625"/>
          </a:xfrm>
          <a:prstGeom prst="rect">
            <a:avLst/>
          </a:prstGeom>
          <a:noFill/>
          <a:ln>
            <a:noFill/>
          </a:ln>
        </p:spPr>
      </p:pic>
      <p:pic>
        <p:nvPicPr>
          <p:cNvPr id="172" name="Google Shape;172;p27"/>
          <p:cNvPicPr preferRelativeResize="0"/>
          <p:nvPr/>
        </p:nvPicPr>
        <p:blipFill>
          <a:blip r:embed="rId4">
            <a:alphaModFix/>
          </a:blip>
          <a:stretch>
            <a:fillRect/>
          </a:stretch>
        </p:blipFill>
        <p:spPr>
          <a:xfrm>
            <a:off x="3445288" y="4229800"/>
            <a:ext cx="5524500" cy="73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Analysis of Underachieving Team: St. Louis Blues</a:t>
            </a:r>
            <a:endParaRPr/>
          </a:p>
        </p:txBody>
      </p:sp>
      <p:sp>
        <p:nvSpPr>
          <p:cNvPr id="178" name="Google Shape;178;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299720" lvl="0" marL="457200" rtl="0" algn="l">
              <a:lnSpc>
                <a:spcPct val="95000"/>
              </a:lnSpc>
              <a:spcBef>
                <a:spcPts val="0"/>
              </a:spcBef>
              <a:spcAft>
                <a:spcPts val="0"/>
              </a:spcAft>
              <a:buSzPts val="1120"/>
              <a:buChar char="●"/>
            </a:pPr>
            <a:r>
              <a:rPr lang="en" sz="1120"/>
              <a:t>The Elo rating graph for the underachieving team, the St. Louis Blues, depicts an Elo rating that undergoes a steady decline for the majority of the season, as it starts around the average 1500 and progresses lower and lower all the way to around 1400 by the end of the season</a:t>
            </a:r>
            <a:endParaRPr sz="1120"/>
          </a:p>
          <a:p>
            <a:pPr indent="-299720" lvl="0" marL="457200" rtl="0" algn="l">
              <a:lnSpc>
                <a:spcPct val="95000"/>
              </a:lnSpc>
              <a:spcBef>
                <a:spcPts val="1000"/>
              </a:spcBef>
              <a:spcAft>
                <a:spcPts val="0"/>
              </a:spcAft>
              <a:buSzPts val="1120"/>
              <a:buChar char="●"/>
            </a:pPr>
            <a:r>
              <a:rPr lang="en" sz="1120"/>
              <a:t>Looking at the relevant statistics we perhaps see some inklings into why the Blues performed so poorly</a:t>
            </a:r>
            <a:endParaRPr sz="1120"/>
          </a:p>
          <a:p>
            <a:pPr indent="-299720" lvl="0" marL="457200" rtl="0" algn="l">
              <a:lnSpc>
                <a:spcPct val="95000"/>
              </a:lnSpc>
              <a:spcBef>
                <a:spcPts val="1000"/>
              </a:spcBef>
              <a:spcAft>
                <a:spcPts val="0"/>
              </a:spcAft>
              <a:buSzPts val="1120"/>
              <a:buChar char="●"/>
            </a:pPr>
            <a:r>
              <a:rPr lang="en" sz="1120"/>
              <a:t>They </a:t>
            </a:r>
            <a:r>
              <a:rPr lang="en" sz="1120"/>
              <a:t>performed below average a</a:t>
            </a:r>
            <a:r>
              <a:rPr lang="en" sz="1120"/>
              <a:t>cross the board with their PP% and PDO standing out the most as both are ~3% below the league average</a:t>
            </a:r>
            <a:endParaRPr sz="1120"/>
          </a:p>
          <a:p>
            <a:pPr indent="-299719" lvl="1" marL="914400" rtl="0" algn="l">
              <a:lnSpc>
                <a:spcPct val="95000"/>
              </a:lnSpc>
              <a:spcBef>
                <a:spcPts val="0"/>
              </a:spcBef>
              <a:spcAft>
                <a:spcPts val="0"/>
              </a:spcAft>
              <a:buSzPts val="1120"/>
              <a:buChar char="○"/>
            </a:pPr>
            <a:r>
              <a:rPr lang="en" sz="1120"/>
              <a:t>Finished 27th in PP%</a:t>
            </a:r>
            <a:endParaRPr sz="1120"/>
          </a:p>
          <a:p>
            <a:pPr indent="-299719" lvl="1" marL="914400" rtl="0" algn="l">
              <a:lnSpc>
                <a:spcPct val="95000"/>
              </a:lnSpc>
              <a:spcBef>
                <a:spcPts val="0"/>
              </a:spcBef>
              <a:spcAft>
                <a:spcPts val="0"/>
              </a:spcAft>
              <a:buSzPts val="1120"/>
              <a:buChar char="○"/>
            </a:pPr>
            <a:r>
              <a:rPr lang="en" sz="1120"/>
              <a:t>Finished 29th in PDO</a:t>
            </a:r>
            <a:endParaRPr sz="1120"/>
          </a:p>
        </p:txBody>
      </p:sp>
      <p:pic>
        <p:nvPicPr>
          <p:cNvPr id="179" name="Google Shape;179;p28"/>
          <p:cNvPicPr preferRelativeResize="0"/>
          <p:nvPr/>
        </p:nvPicPr>
        <p:blipFill>
          <a:blip r:embed="rId3">
            <a:alphaModFix/>
          </a:blip>
          <a:stretch>
            <a:fillRect/>
          </a:stretch>
        </p:blipFill>
        <p:spPr>
          <a:xfrm>
            <a:off x="4111825" y="1338950"/>
            <a:ext cx="4012100" cy="2593100"/>
          </a:xfrm>
          <a:prstGeom prst="rect">
            <a:avLst/>
          </a:prstGeom>
          <a:noFill/>
          <a:ln>
            <a:noFill/>
          </a:ln>
        </p:spPr>
      </p:pic>
      <p:pic>
        <p:nvPicPr>
          <p:cNvPr id="180" name="Google Shape;180;p28"/>
          <p:cNvPicPr preferRelativeResize="0"/>
          <p:nvPr/>
        </p:nvPicPr>
        <p:blipFill>
          <a:blip r:embed="rId4">
            <a:alphaModFix/>
          </a:blip>
          <a:stretch>
            <a:fillRect/>
          </a:stretch>
        </p:blipFill>
        <p:spPr>
          <a:xfrm>
            <a:off x="3459025" y="4215975"/>
            <a:ext cx="5514975" cy="74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Conclusions/Takeaways</a:t>
            </a:r>
            <a:endParaRPr/>
          </a:p>
        </p:txBody>
      </p:sp>
      <p:sp>
        <p:nvSpPr>
          <p:cNvPr id="186" name="Google Shape;18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15000"/>
              </a:lnSpc>
              <a:spcBef>
                <a:spcPts val="1000"/>
              </a:spcBef>
              <a:spcAft>
                <a:spcPts val="0"/>
              </a:spcAft>
              <a:buSzPct val="100000"/>
              <a:buChar char="●"/>
            </a:pPr>
            <a:r>
              <a:rPr lang="en"/>
              <a:t>While the simulation does a great job of offering a glimpse into the possibilities of a given sports season, it inevitably cannot account for all of the randomness that lies in store during the actual season</a:t>
            </a:r>
            <a:endParaRPr/>
          </a:p>
          <a:p>
            <a:pPr indent="-304165" lvl="1" marL="914400" rtl="0" algn="l">
              <a:lnSpc>
                <a:spcPct val="115000"/>
              </a:lnSpc>
              <a:spcBef>
                <a:spcPts val="0"/>
              </a:spcBef>
              <a:spcAft>
                <a:spcPts val="0"/>
              </a:spcAft>
              <a:buSzPct val="100000"/>
              <a:buChar char="○"/>
            </a:pPr>
            <a:r>
              <a:rPr lang="en"/>
              <a:t>The 2005-06 NHL season offers an excellent example of this, as the 8th seeded Edmonton Oilers made it all the way to the Stanley Cup Finals, and the team that exceeded their </a:t>
            </a:r>
            <a:r>
              <a:rPr lang="en"/>
              <a:t>expectations the most, the Carolina Hurricanes, ended up winning the Cup themselves</a:t>
            </a:r>
            <a:endParaRPr/>
          </a:p>
          <a:p>
            <a:pPr indent="-325755" lvl="0" marL="457200" rtl="0" algn="l">
              <a:lnSpc>
                <a:spcPct val="115000"/>
              </a:lnSpc>
              <a:spcBef>
                <a:spcPts val="1000"/>
              </a:spcBef>
              <a:spcAft>
                <a:spcPts val="0"/>
              </a:spcAft>
              <a:buSzPct val="100000"/>
              <a:buChar char="●"/>
            </a:pPr>
            <a:r>
              <a:rPr lang="en"/>
              <a:t>Hockey is a very volatile sport where random chance plays a significant role in the outcome of any game, so I was not super surprised by the results of the simulation/project</a:t>
            </a:r>
            <a:endParaRPr/>
          </a:p>
          <a:p>
            <a:pPr indent="-304165" lvl="1" marL="914400" rtl="0" algn="l">
              <a:lnSpc>
                <a:spcPct val="115000"/>
              </a:lnSpc>
              <a:spcBef>
                <a:spcPts val="0"/>
              </a:spcBef>
              <a:spcAft>
                <a:spcPts val="0"/>
              </a:spcAft>
              <a:buSzPct val="100000"/>
              <a:buChar char="○"/>
            </a:pPr>
            <a:r>
              <a:rPr lang="en"/>
              <a:t>It was fascinating to see just how little the individual teams’ season statistics seemed to explain/correlate to the Monte Carlo simulation</a:t>
            </a:r>
            <a:endParaRPr/>
          </a:p>
          <a:p>
            <a:pPr indent="-325755" lvl="0" marL="457200" rtl="0" algn="l">
              <a:lnSpc>
                <a:spcPct val="115000"/>
              </a:lnSpc>
              <a:spcBef>
                <a:spcPts val="1000"/>
              </a:spcBef>
              <a:spcAft>
                <a:spcPts val="0"/>
              </a:spcAft>
              <a:buSzPct val="100000"/>
              <a:buChar char="●"/>
            </a:pPr>
            <a:r>
              <a:rPr lang="en"/>
              <a:t>The ultimate question remains: </a:t>
            </a:r>
            <a:endParaRPr/>
          </a:p>
          <a:p>
            <a:pPr indent="-304165" lvl="1" marL="914400" rtl="0" algn="l">
              <a:lnSpc>
                <a:spcPct val="115000"/>
              </a:lnSpc>
              <a:spcBef>
                <a:spcPts val="0"/>
              </a:spcBef>
              <a:spcAft>
                <a:spcPts val="0"/>
              </a:spcAft>
              <a:buSzPct val="100000"/>
              <a:buChar char="○"/>
            </a:pPr>
            <a:r>
              <a:rPr lang="en"/>
              <a:t>How did the Sabres manage to fail to resign both Chris Drury and Daniel Briere in the same offseason?</a:t>
            </a:r>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 Overview</a:t>
            </a:r>
            <a:endParaRPr/>
          </a:p>
        </p:txBody>
      </p:sp>
      <p:sp>
        <p:nvSpPr>
          <p:cNvPr id="66" name="Google Shape;66;p14"/>
          <p:cNvSpPr txBox="1"/>
          <p:nvPr>
            <p:ph idx="1" type="body"/>
          </p:nvPr>
        </p:nvSpPr>
        <p:spPr>
          <a:xfrm>
            <a:off x="311700" y="109722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500"/>
              <a:t>The 2005-06 NHL season is unique:</a:t>
            </a:r>
            <a:endParaRPr sz="1500"/>
          </a:p>
          <a:p>
            <a:pPr indent="-323850" lvl="0" marL="457200" rtl="0" algn="l">
              <a:lnSpc>
                <a:spcPct val="115000"/>
              </a:lnSpc>
              <a:spcBef>
                <a:spcPts val="1000"/>
              </a:spcBef>
              <a:spcAft>
                <a:spcPts val="0"/>
              </a:spcAft>
              <a:buSzPts val="1500"/>
              <a:buChar char="●"/>
            </a:pPr>
            <a:r>
              <a:rPr lang="en" sz="1500"/>
              <a:t>Followed the 2004-05 season that was cancelled in its entirety due to the lockout that ensued after a labor dispute between the NHL and NHLPA over the Collective Bargaining Agreement (CBA)</a:t>
            </a:r>
            <a:endParaRPr sz="1500"/>
          </a:p>
          <a:p>
            <a:pPr indent="-323850" lvl="0" marL="457200" rtl="0" algn="l">
              <a:lnSpc>
                <a:spcPct val="115000"/>
              </a:lnSpc>
              <a:spcBef>
                <a:spcPts val="0"/>
              </a:spcBef>
              <a:spcAft>
                <a:spcPts val="0"/>
              </a:spcAft>
              <a:buSzPts val="1500"/>
              <a:buChar char="●"/>
            </a:pPr>
            <a:r>
              <a:rPr lang="en" sz="1500"/>
              <a:t>A mid-season break in February occurred to allow participation in the 2006 Winter Olympics</a:t>
            </a:r>
            <a:endParaRPr sz="1500"/>
          </a:p>
          <a:p>
            <a:pPr indent="-323850" lvl="1" marL="914400" rtl="0" algn="l">
              <a:lnSpc>
                <a:spcPct val="115000"/>
              </a:lnSpc>
              <a:spcBef>
                <a:spcPts val="0"/>
              </a:spcBef>
              <a:spcAft>
                <a:spcPts val="0"/>
              </a:spcAft>
              <a:buSzPts val="1500"/>
              <a:buChar char="○"/>
            </a:pPr>
            <a:r>
              <a:rPr lang="en" sz="1500"/>
              <a:t>The All-Star Game was cancelled to make room for the Olympics as well</a:t>
            </a:r>
            <a:endParaRPr sz="1500"/>
          </a:p>
          <a:p>
            <a:pPr indent="-323850" lvl="0" marL="457200" rtl="0" algn="l">
              <a:lnSpc>
                <a:spcPct val="115000"/>
              </a:lnSpc>
              <a:spcBef>
                <a:spcPts val="0"/>
              </a:spcBef>
              <a:spcAft>
                <a:spcPts val="0"/>
              </a:spcAft>
              <a:buSzPts val="1500"/>
              <a:buChar char="●"/>
            </a:pPr>
            <a:r>
              <a:rPr lang="en" sz="1500"/>
              <a:t>Stanley Cup Finals featured the Hurricanes and Oilers, two teams who would experience considerable hardship in the ensuing years to follow</a:t>
            </a:r>
            <a:endParaRPr sz="1500"/>
          </a:p>
          <a:p>
            <a:pPr indent="-323850" lvl="0" marL="457200" rtl="0" algn="l">
              <a:lnSpc>
                <a:spcPct val="115000"/>
              </a:lnSpc>
              <a:spcBef>
                <a:spcPts val="0"/>
              </a:spcBef>
              <a:spcAft>
                <a:spcPts val="0"/>
              </a:spcAft>
              <a:buSzPts val="1500"/>
              <a:buChar char="●"/>
            </a:pPr>
            <a:r>
              <a:rPr lang="en" sz="1500"/>
              <a:t>The league returned with a revamped rulebook that featured rule experimentation based on creating a more exciting game with more scoring opportunities</a:t>
            </a:r>
            <a:endParaRPr sz="1500"/>
          </a:p>
          <a:p>
            <a:pPr indent="-323850" lvl="0" marL="457200" rtl="0" algn="l">
              <a:lnSpc>
                <a:spcPct val="115000"/>
              </a:lnSpc>
              <a:spcBef>
                <a:spcPts val="0"/>
              </a:spcBef>
              <a:spcAft>
                <a:spcPts val="0"/>
              </a:spcAft>
              <a:buSzPts val="1500"/>
              <a:buChar char="●"/>
            </a:pPr>
            <a:r>
              <a:rPr lang="en" sz="1500"/>
              <a:t>Highest scoring regular season in NHL history in terms of the sheer number of goals scored: 7,443 goals in 1,230 games (higher goals per game in 1992-93)</a:t>
            </a:r>
            <a:endParaRPr sz="1500"/>
          </a:p>
          <a:p>
            <a:pPr indent="-323850" lvl="0" marL="457200" rtl="0" algn="l">
              <a:lnSpc>
                <a:spcPct val="115000"/>
              </a:lnSpc>
              <a:spcBef>
                <a:spcPts val="0"/>
              </a:spcBef>
              <a:spcAft>
                <a:spcPts val="0"/>
              </a:spcAft>
              <a:buSzPts val="1500"/>
              <a:buChar char="●"/>
            </a:pPr>
            <a:r>
              <a:rPr lang="en" sz="1500"/>
              <a:t>As a Buffalo Sabres fan, 2005-06 was a breakout year for many young players who would define the Sabres throughout my childhood</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 Changes</a:t>
            </a:r>
            <a:endParaRPr/>
          </a:p>
        </p:txBody>
      </p:sp>
      <p:sp>
        <p:nvSpPr>
          <p:cNvPr id="72" name="Google Shape;72;p15"/>
          <p:cNvSpPr txBox="1"/>
          <p:nvPr>
            <p:ph idx="1" type="body"/>
          </p:nvPr>
        </p:nvSpPr>
        <p:spPr>
          <a:xfrm>
            <a:off x="311700" y="1069400"/>
            <a:ext cx="8520600" cy="3416400"/>
          </a:xfrm>
          <a:prstGeom prst="rect">
            <a:avLst/>
          </a:prstGeom>
        </p:spPr>
        <p:txBody>
          <a:bodyPr anchorCtr="0" anchor="t" bIns="91425" lIns="91425" spcFirstLastPara="1" rIns="91425" wrap="square" tIns="91425">
            <a:noAutofit/>
          </a:bodyPr>
          <a:lstStyle/>
          <a:p>
            <a:pPr indent="-297815" lvl="0" marL="457200" rtl="0" algn="l">
              <a:lnSpc>
                <a:spcPct val="115000"/>
              </a:lnSpc>
              <a:spcBef>
                <a:spcPts val="0"/>
              </a:spcBef>
              <a:spcAft>
                <a:spcPts val="0"/>
              </a:spcAft>
              <a:buSzPts val="1090"/>
              <a:buChar char="●"/>
            </a:pPr>
            <a:r>
              <a:rPr lang="en" sz="1530"/>
              <a:t>Introduced shoot-outs at the end of over-time if the score was still tied in regular season games (playoffs still sudden-death)</a:t>
            </a:r>
            <a:endParaRPr sz="1530"/>
          </a:p>
          <a:p>
            <a:pPr indent="-297815" lvl="0" marL="457200" rtl="0" algn="l">
              <a:lnSpc>
                <a:spcPct val="115000"/>
              </a:lnSpc>
              <a:spcBef>
                <a:spcPts val="0"/>
              </a:spcBef>
              <a:spcAft>
                <a:spcPts val="0"/>
              </a:spcAft>
              <a:buSzPts val="1090"/>
              <a:buChar char="●"/>
            </a:pPr>
            <a:r>
              <a:rPr lang="en" sz="1530"/>
              <a:t>Decreased the size of the neutral zone by four feet</a:t>
            </a:r>
            <a:endParaRPr sz="1530"/>
          </a:p>
          <a:p>
            <a:pPr indent="-297815" lvl="0" marL="457200" rtl="0" algn="l">
              <a:lnSpc>
                <a:spcPct val="115000"/>
              </a:lnSpc>
              <a:spcBef>
                <a:spcPts val="0"/>
              </a:spcBef>
              <a:spcAft>
                <a:spcPts val="0"/>
              </a:spcAft>
              <a:buSzPts val="1090"/>
              <a:buChar char="●"/>
            </a:pPr>
            <a:r>
              <a:rPr lang="en" sz="1530"/>
              <a:t>Not allowed to make a line change after icing the puck</a:t>
            </a:r>
            <a:endParaRPr sz="1530"/>
          </a:p>
          <a:p>
            <a:pPr indent="-297815" lvl="0" marL="457200" rtl="0" algn="l">
              <a:lnSpc>
                <a:spcPct val="115000"/>
              </a:lnSpc>
              <a:spcBef>
                <a:spcPts val="0"/>
              </a:spcBef>
              <a:spcAft>
                <a:spcPts val="0"/>
              </a:spcAft>
              <a:buSzPts val="1090"/>
              <a:buChar char="●"/>
            </a:pPr>
            <a:r>
              <a:rPr lang="en" sz="1530"/>
              <a:t>Abolished the “two-line offside pass” rule; required a stoppage in play if a pass originating from inside a team's defending zone was completed on the offensive side of the </a:t>
            </a:r>
            <a:r>
              <a:rPr lang="en" sz="1530"/>
              <a:t>centerline</a:t>
            </a:r>
            <a:r>
              <a:rPr lang="en" sz="1530"/>
              <a:t>, unless the puck crossed the line before the player.</a:t>
            </a:r>
            <a:endParaRPr sz="1530"/>
          </a:p>
          <a:p>
            <a:pPr indent="-297815" lvl="0" marL="457200" rtl="0" algn="l">
              <a:lnSpc>
                <a:spcPct val="115000"/>
              </a:lnSpc>
              <a:spcBef>
                <a:spcPts val="0"/>
              </a:spcBef>
              <a:spcAft>
                <a:spcPts val="0"/>
              </a:spcAft>
              <a:buSzPts val="1090"/>
              <a:buChar char="●"/>
            </a:pPr>
            <a:r>
              <a:rPr lang="en" sz="1530"/>
              <a:t>The size of goalie equipment was reduced by 11%</a:t>
            </a:r>
            <a:endParaRPr sz="1530"/>
          </a:p>
          <a:p>
            <a:pPr indent="-297815" lvl="0" marL="457200" rtl="0" algn="l">
              <a:lnSpc>
                <a:spcPct val="115000"/>
              </a:lnSpc>
              <a:spcBef>
                <a:spcPts val="0"/>
              </a:spcBef>
              <a:spcAft>
                <a:spcPts val="0"/>
              </a:spcAft>
              <a:buSzPts val="1090"/>
              <a:buChar char="●"/>
            </a:pPr>
            <a:r>
              <a:rPr lang="en" sz="1530"/>
              <a:t>Players who start a fight in the last five minutes of a game will be given a game misconduct penalty plus a one-game suspension.</a:t>
            </a:r>
            <a:endParaRPr sz="1530"/>
          </a:p>
          <a:p>
            <a:pPr indent="-283844" lvl="1" marL="914400" rtl="0" algn="l">
              <a:lnSpc>
                <a:spcPct val="115000"/>
              </a:lnSpc>
              <a:spcBef>
                <a:spcPts val="0"/>
              </a:spcBef>
              <a:spcAft>
                <a:spcPts val="0"/>
              </a:spcAft>
              <a:buSzPts val="870"/>
              <a:buChar char="○"/>
            </a:pPr>
            <a:r>
              <a:rPr lang="en" sz="1530"/>
              <a:t>The player's coach will also be fined $10,000 </a:t>
            </a:r>
            <a:endParaRPr sz="1530"/>
          </a:p>
          <a:p>
            <a:pPr indent="-297815" lvl="0" marL="457200" rtl="0" algn="l">
              <a:lnSpc>
                <a:spcPct val="115000"/>
              </a:lnSpc>
              <a:spcBef>
                <a:spcPts val="0"/>
              </a:spcBef>
              <a:spcAft>
                <a:spcPts val="0"/>
              </a:spcAft>
              <a:buSzPts val="1090"/>
              <a:buChar char="●"/>
            </a:pPr>
            <a:r>
              <a:rPr lang="en" sz="1530"/>
              <a:t>Delay of Game penalty for any player that shoots the puck over the glass (without deflection) from his own defensive zone. After the 2006 Olympic break, the rule was modified to read that the puck must cross the glass before crossing the blue line.</a:t>
            </a:r>
            <a:endParaRPr sz="109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 Format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SzPts val="1600"/>
              <a:buChar char="●"/>
            </a:pPr>
            <a:r>
              <a:rPr lang="en" sz="1600"/>
              <a:t>Regular season format</a:t>
            </a:r>
            <a:endParaRPr sz="1600"/>
          </a:p>
          <a:p>
            <a:pPr indent="-330200" lvl="1" marL="914400" rtl="0" algn="l">
              <a:lnSpc>
                <a:spcPct val="115000"/>
              </a:lnSpc>
              <a:spcBef>
                <a:spcPts val="0"/>
              </a:spcBef>
              <a:spcAft>
                <a:spcPts val="0"/>
              </a:spcAft>
              <a:buSzPts val="1600"/>
              <a:buChar char="○"/>
            </a:pPr>
            <a:r>
              <a:rPr lang="en" sz="1600"/>
              <a:t>The 05-06 NHL regular season was the same as any traditional NHL season of the era</a:t>
            </a:r>
            <a:endParaRPr sz="1600"/>
          </a:p>
          <a:p>
            <a:pPr indent="-330200" lvl="1" marL="914400" rtl="0" algn="l">
              <a:lnSpc>
                <a:spcPct val="115000"/>
              </a:lnSpc>
              <a:spcBef>
                <a:spcPts val="0"/>
              </a:spcBef>
              <a:spcAft>
                <a:spcPts val="0"/>
              </a:spcAft>
              <a:buSzPts val="1600"/>
              <a:buChar char="○"/>
            </a:pPr>
            <a:r>
              <a:rPr lang="en" sz="1600"/>
              <a:t>Two conferences that each have three divisions with 5 teams in each division</a:t>
            </a:r>
            <a:endParaRPr sz="1600"/>
          </a:p>
          <a:p>
            <a:pPr indent="-330200" lvl="1" marL="914400" rtl="0" algn="l">
              <a:lnSpc>
                <a:spcPct val="115000"/>
              </a:lnSpc>
              <a:spcBef>
                <a:spcPts val="0"/>
              </a:spcBef>
              <a:spcAft>
                <a:spcPts val="0"/>
              </a:spcAft>
              <a:buSzPts val="1600"/>
              <a:buChar char="○"/>
            </a:pPr>
            <a:r>
              <a:rPr lang="en" sz="1600"/>
              <a:t>Each team plays 82 games in total</a:t>
            </a:r>
            <a:endParaRPr sz="1600"/>
          </a:p>
          <a:p>
            <a:pPr indent="-330200" lvl="0" marL="457200" rtl="0" algn="l">
              <a:lnSpc>
                <a:spcPct val="115000"/>
              </a:lnSpc>
              <a:spcBef>
                <a:spcPts val="1000"/>
              </a:spcBef>
              <a:spcAft>
                <a:spcPts val="0"/>
              </a:spcAft>
              <a:buSzPts val="1600"/>
              <a:buChar char="●"/>
            </a:pPr>
            <a:r>
              <a:rPr lang="en" sz="1600"/>
              <a:t>Playoff format</a:t>
            </a:r>
            <a:endParaRPr sz="1600"/>
          </a:p>
          <a:p>
            <a:pPr indent="-330200" lvl="1" marL="914400" rtl="0" algn="l">
              <a:lnSpc>
                <a:spcPct val="115000"/>
              </a:lnSpc>
              <a:spcBef>
                <a:spcPts val="0"/>
              </a:spcBef>
              <a:spcAft>
                <a:spcPts val="0"/>
              </a:spcAft>
              <a:buSzPts val="1600"/>
              <a:buChar char="○"/>
            </a:pPr>
            <a:r>
              <a:rPr lang="en" sz="1600"/>
              <a:t>At that time in the NHL, the top teams in each of the three divisions automatically placed in the top three of their conference, with the remaining five spots being filled by the five remaining teams in the conference with the greatest amount of points</a:t>
            </a:r>
            <a:endParaRPr sz="1600"/>
          </a:p>
          <a:p>
            <a:pPr indent="-330200" lvl="1" marL="914400" rtl="0" algn="l">
              <a:lnSpc>
                <a:spcPct val="115000"/>
              </a:lnSpc>
              <a:spcBef>
                <a:spcPts val="0"/>
              </a:spcBef>
              <a:spcAft>
                <a:spcPts val="0"/>
              </a:spcAft>
              <a:buSzPts val="1600"/>
              <a:buChar char="○"/>
            </a:pPr>
            <a:r>
              <a:rPr lang="en" sz="1600"/>
              <a:t>Additionally, none of the 16 teams that make the playoffs receive a bye to the second round</a:t>
            </a:r>
            <a:endParaRPr sz="1600"/>
          </a:p>
          <a:p>
            <a:pPr indent="-330200" lvl="1" marL="914400" rtl="0" algn="l">
              <a:lnSpc>
                <a:spcPct val="115000"/>
              </a:lnSpc>
              <a:spcBef>
                <a:spcPts val="0"/>
              </a:spcBef>
              <a:spcAft>
                <a:spcPts val="0"/>
              </a:spcAft>
              <a:buSzPts val="1600"/>
              <a:buChar char="○"/>
            </a:pPr>
            <a:r>
              <a:rPr lang="en" sz="1600"/>
              <a:t>Four rounds, all of which are best-of-seven; reseeding after first round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Preseason Elo Ratings</a:t>
            </a:r>
            <a:endParaRPr/>
          </a:p>
        </p:txBody>
      </p:sp>
      <p:sp>
        <p:nvSpPr>
          <p:cNvPr id="84" name="Google Shape;84;p17"/>
          <p:cNvSpPr txBox="1"/>
          <p:nvPr>
            <p:ph idx="1" type="body"/>
          </p:nvPr>
        </p:nvSpPr>
        <p:spPr>
          <a:xfrm>
            <a:off x="311700" y="1406425"/>
            <a:ext cx="2808000" cy="3179400"/>
          </a:xfrm>
          <a:prstGeom prst="rect">
            <a:avLst/>
          </a:prstGeom>
        </p:spPr>
        <p:txBody>
          <a:bodyPr anchorCtr="0" anchor="t" bIns="91425" lIns="91425" spcFirstLastPara="1" rIns="91425" wrap="square" tIns="91425">
            <a:normAutofit fontScale="85000" lnSpcReduction="10000"/>
          </a:bodyPr>
          <a:lstStyle/>
          <a:p>
            <a:pPr indent="-293370" lvl="0" marL="457200" rtl="0" algn="l">
              <a:lnSpc>
                <a:spcPct val="115000"/>
              </a:lnSpc>
              <a:spcBef>
                <a:spcPts val="0"/>
              </a:spcBef>
              <a:spcAft>
                <a:spcPts val="0"/>
              </a:spcAft>
              <a:buSzPct val="100000"/>
              <a:buChar char="●"/>
            </a:pPr>
            <a:r>
              <a:rPr lang="en"/>
              <a:t>Based on the preseason elo ratings, we would expect the following:</a:t>
            </a:r>
            <a:endParaRPr/>
          </a:p>
          <a:p>
            <a:pPr indent="0" lvl="0" marL="457200" rtl="0" algn="l">
              <a:lnSpc>
                <a:spcPct val="115000"/>
              </a:lnSpc>
              <a:spcBef>
                <a:spcPts val="0"/>
              </a:spcBef>
              <a:spcAft>
                <a:spcPts val="0"/>
              </a:spcAft>
              <a:buNone/>
            </a:pPr>
            <a:r>
              <a:t/>
            </a:r>
            <a:endParaRPr/>
          </a:p>
          <a:p>
            <a:pPr indent="-293370" lvl="0" marL="457200" rtl="0" algn="l">
              <a:lnSpc>
                <a:spcPct val="115000"/>
              </a:lnSpc>
              <a:spcBef>
                <a:spcPts val="0"/>
              </a:spcBef>
              <a:spcAft>
                <a:spcPts val="0"/>
              </a:spcAft>
              <a:buSzPct val="100000"/>
              <a:buChar char="●"/>
            </a:pPr>
            <a:r>
              <a:rPr lang="en"/>
              <a:t>Division Winners: </a:t>
            </a:r>
            <a:endParaRPr/>
          </a:p>
          <a:p>
            <a:pPr indent="0" lvl="0" marL="457200" rtl="0" algn="l">
              <a:lnSpc>
                <a:spcPct val="115000"/>
              </a:lnSpc>
              <a:spcBef>
                <a:spcPts val="0"/>
              </a:spcBef>
              <a:spcAft>
                <a:spcPts val="0"/>
              </a:spcAft>
              <a:buNone/>
            </a:pPr>
            <a:r>
              <a:rPr lang="en"/>
              <a:t>Detroit Red Wings, Colorado Avalanche, San Jose Sharks, </a:t>
            </a:r>
            <a:r>
              <a:rPr lang="en"/>
              <a:t>Philadelphia Flyers, Ottawa Senators, and the Tampa Bay Lightning</a:t>
            </a:r>
            <a:endParaRPr/>
          </a:p>
          <a:p>
            <a:pPr indent="-293370" lvl="0" marL="457200" rtl="0" algn="l">
              <a:lnSpc>
                <a:spcPct val="115000"/>
              </a:lnSpc>
              <a:spcBef>
                <a:spcPts val="1000"/>
              </a:spcBef>
              <a:spcAft>
                <a:spcPts val="0"/>
              </a:spcAft>
              <a:buSzPct val="100000"/>
              <a:buChar char="●"/>
            </a:pPr>
            <a:r>
              <a:rPr lang="en"/>
              <a:t>Western Conference Wild Card: </a:t>
            </a:r>
            <a:endParaRPr/>
          </a:p>
          <a:p>
            <a:pPr indent="0" lvl="0" marL="457200" rtl="0" algn="l">
              <a:lnSpc>
                <a:spcPct val="115000"/>
              </a:lnSpc>
              <a:spcBef>
                <a:spcPts val="0"/>
              </a:spcBef>
              <a:spcAft>
                <a:spcPts val="0"/>
              </a:spcAft>
              <a:buNone/>
            </a:pPr>
            <a:r>
              <a:rPr lang="en"/>
              <a:t>Vancouver Canucks, Dallas Stars, Calgary Flames, Edmonton Oilers, and the St. Louis Blues</a:t>
            </a:r>
            <a:endParaRPr/>
          </a:p>
          <a:p>
            <a:pPr indent="-293370" lvl="0" marL="457200" rtl="0" algn="l">
              <a:lnSpc>
                <a:spcPct val="115000"/>
              </a:lnSpc>
              <a:spcBef>
                <a:spcPts val="1000"/>
              </a:spcBef>
              <a:spcAft>
                <a:spcPts val="0"/>
              </a:spcAft>
              <a:buSzPct val="100000"/>
              <a:buChar char="●"/>
            </a:pPr>
            <a:r>
              <a:rPr lang="en"/>
              <a:t>Eastern Conference Wild Card: </a:t>
            </a:r>
            <a:endParaRPr/>
          </a:p>
          <a:p>
            <a:pPr indent="0" lvl="0" marL="457200" rtl="0" algn="l">
              <a:lnSpc>
                <a:spcPct val="115000"/>
              </a:lnSpc>
              <a:spcBef>
                <a:spcPts val="0"/>
              </a:spcBef>
              <a:spcAft>
                <a:spcPts val="0"/>
              </a:spcAft>
              <a:buNone/>
            </a:pPr>
            <a:r>
              <a:rPr lang="en"/>
              <a:t>New Jersey Devils, Toronto Maple Leafs, Boston Bruins, New York Islanders, and the Montreal Canadiens</a:t>
            </a:r>
            <a:endParaRPr/>
          </a:p>
        </p:txBody>
      </p:sp>
      <p:pic>
        <p:nvPicPr>
          <p:cNvPr id="85" name="Google Shape;85;p17"/>
          <p:cNvPicPr preferRelativeResize="0"/>
          <p:nvPr/>
        </p:nvPicPr>
        <p:blipFill>
          <a:blip r:embed="rId3">
            <a:alphaModFix/>
          </a:blip>
          <a:stretch>
            <a:fillRect/>
          </a:stretch>
        </p:blipFill>
        <p:spPr>
          <a:xfrm>
            <a:off x="6589775" y="562900"/>
            <a:ext cx="2181225" cy="1273172"/>
          </a:xfrm>
          <a:prstGeom prst="rect">
            <a:avLst/>
          </a:prstGeom>
          <a:noFill/>
          <a:ln>
            <a:noFill/>
          </a:ln>
        </p:spPr>
      </p:pic>
      <p:pic>
        <p:nvPicPr>
          <p:cNvPr id="86" name="Google Shape;86;p17"/>
          <p:cNvPicPr preferRelativeResize="0"/>
          <p:nvPr/>
        </p:nvPicPr>
        <p:blipFill>
          <a:blip r:embed="rId4">
            <a:alphaModFix/>
          </a:blip>
          <a:stretch>
            <a:fillRect/>
          </a:stretch>
        </p:blipFill>
        <p:spPr>
          <a:xfrm>
            <a:off x="6589775" y="1951075"/>
            <a:ext cx="2181225" cy="1241355"/>
          </a:xfrm>
          <a:prstGeom prst="rect">
            <a:avLst/>
          </a:prstGeom>
          <a:noFill/>
          <a:ln>
            <a:noFill/>
          </a:ln>
        </p:spPr>
      </p:pic>
      <p:pic>
        <p:nvPicPr>
          <p:cNvPr id="87" name="Google Shape;87;p17"/>
          <p:cNvPicPr preferRelativeResize="0"/>
          <p:nvPr/>
        </p:nvPicPr>
        <p:blipFill>
          <a:blip r:embed="rId5">
            <a:alphaModFix/>
          </a:blip>
          <a:stretch>
            <a:fillRect/>
          </a:stretch>
        </p:blipFill>
        <p:spPr>
          <a:xfrm>
            <a:off x="6589775" y="3307425"/>
            <a:ext cx="2181225" cy="1211779"/>
          </a:xfrm>
          <a:prstGeom prst="rect">
            <a:avLst/>
          </a:prstGeom>
          <a:noFill/>
          <a:ln>
            <a:noFill/>
          </a:ln>
        </p:spPr>
      </p:pic>
      <p:pic>
        <p:nvPicPr>
          <p:cNvPr id="88" name="Google Shape;88;p17"/>
          <p:cNvPicPr preferRelativeResize="0"/>
          <p:nvPr/>
        </p:nvPicPr>
        <p:blipFill>
          <a:blip r:embed="rId6">
            <a:alphaModFix/>
          </a:blip>
          <a:stretch>
            <a:fillRect/>
          </a:stretch>
        </p:blipFill>
        <p:spPr>
          <a:xfrm>
            <a:off x="3976638" y="556550"/>
            <a:ext cx="2181225" cy="1285875"/>
          </a:xfrm>
          <a:prstGeom prst="rect">
            <a:avLst/>
          </a:prstGeom>
          <a:noFill/>
          <a:ln>
            <a:noFill/>
          </a:ln>
        </p:spPr>
      </p:pic>
      <p:pic>
        <p:nvPicPr>
          <p:cNvPr id="89" name="Google Shape;89;p17"/>
          <p:cNvPicPr preferRelativeResize="0"/>
          <p:nvPr/>
        </p:nvPicPr>
        <p:blipFill>
          <a:blip r:embed="rId7">
            <a:alphaModFix/>
          </a:blip>
          <a:stretch>
            <a:fillRect/>
          </a:stretch>
        </p:blipFill>
        <p:spPr>
          <a:xfrm>
            <a:off x="3976650" y="1951075"/>
            <a:ext cx="2181225" cy="1192997"/>
          </a:xfrm>
          <a:prstGeom prst="rect">
            <a:avLst/>
          </a:prstGeom>
          <a:noFill/>
          <a:ln>
            <a:noFill/>
          </a:ln>
        </p:spPr>
      </p:pic>
      <p:pic>
        <p:nvPicPr>
          <p:cNvPr id="90" name="Google Shape;90;p17"/>
          <p:cNvPicPr preferRelativeResize="0"/>
          <p:nvPr/>
        </p:nvPicPr>
        <p:blipFill>
          <a:blip r:embed="rId8">
            <a:alphaModFix/>
          </a:blip>
          <a:stretch>
            <a:fillRect/>
          </a:stretch>
        </p:blipFill>
        <p:spPr>
          <a:xfrm>
            <a:off x="3976650" y="3252725"/>
            <a:ext cx="2181225" cy="131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Simulated Regular Season Results</a:t>
            </a:r>
            <a:endParaRPr/>
          </a:p>
        </p:txBody>
      </p:sp>
      <p:sp>
        <p:nvSpPr>
          <p:cNvPr id="96" name="Google Shape;96;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These tables offer a nice look into what happened in the simulation relative to the actual relative season</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Examining the residual relative to the </a:t>
            </a:r>
            <a:r>
              <a:rPr lang="en"/>
              <a:t>rating offers an easy, but simplistic measure of whether a team performed up to the expectation provided by their preseason Elo rating</a:t>
            </a:r>
            <a:endParaRPr/>
          </a:p>
        </p:txBody>
      </p:sp>
      <p:pic>
        <p:nvPicPr>
          <p:cNvPr id="97" name="Google Shape;97;p18"/>
          <p:cNvPicPr preferRelativeResize="0"/>
          <p:nvPr/>
        </p:nvPicPr>
        <p:blipFill>
          <a:blip r:embed="rId3">
            <a:alphaModFix/>
          </a:blip>
          <a:stretch>
            <a:fillRect/>
          </a:stretch>
        </p:blipFill>
        <p:spPr>
          <a:xfrm>
            <a:off x="6166725" y="483613"/>
            <a:ext cx="2808000" cy="1285875"/>
          </a:xfrm>
          <a:prstGeom prst="rect">
            <a:avLst/>
          </a:prstGeom>
          <a:noFill/>
          <a:ln>
            <a:noFill/>
          </a:ln>
        </p:spPr>
      </p:pic>
      <p:pic>
        <p:nvPicPr>
          <p:cNvPr id="98" name="Google Shape;98;p18"/>
          <p:cNvPicPr preferRelativeResize="0"/>
          <p:nvPr/>
        </p:nvPicPr>
        <p:blipFill>
          <a:blip r:embed="rId4">
            <a:alphaModFix/>
          </a:blip>
          <a:stretch>
            <a:fillRect/>
          </a:stretch>
        </p:blipFill>
        <p:spPr>
          <a:xfrm>
            <a:off x="3228825" y="483600"/>
            <a:ext cx="2808000" cy="1285875"/>
          </a:xfrm>
          <a:prstGeom prst="rect">
            <a:avLst/>
          </a:prstGeom>
          <a:noFill/>
          <a:ln>
            <a:noFill/>
          </a:ln>
        </p:spPr>
      </p:pic>
      <p:pic>
        <p:nvPicPr>
          <p:cNvPr id="99" name="Google Shape;99;p18"/>
          <p:cNvPicPr preferRelativeResize="0"/>
          <p:nvPr/>
        </p:nvPicPr>
        <p:blipFill>
          <a:blip r:embed="rId5">
            <a:alphaModFix/>
          </a:blip>
          <a:stretch>
            <a:fillRect/>
          </a:stretch>
        </p:blipFill>
        <p:spPr>
          <a:xfrm>
            <a:off x="6166725" y="1928813"/>
            <a:ext cx="2808000" cy="1276350"/>
          </a:xfrm>
          <a:prstGeom prst="rect">
            <a:avLst/>
          </a:prstGeom>
          <a:noFill/>
          <a:ln>
            <a:noFill/>
          </a:ln>
        </p:spPr>
      </p:pic>
      <p:pic>
        <p:nvPicPr>
          <p:cNvPr id="100" name="Google Shape;100;p18"/>
          <p:cNvPicPr preferRelativeResize="0"/>
          <p:nvPr/>
        </p:nvPicPr>
        <p:blipFill>
          <a:blip r:embed="rId6">
            <a:alphaModFix/>
          </a:blip>
          <a:stretch>
            <a:fillRect/>
          </a:stretch>
        </p:blipFill>
        <p:spPr>
          <a:xfrm>
            <a:off x="6166725" y="3364488"/>
            <a:ext cx="2808000" cy="1266825"/>
          </a:xfrm>
          <a:prstGeom prst="rect">
            <a:avLst/>
          </a:prstGeom>
          <a:noFill/>
          <a:ln>
            <a:noFill/>
          </a:ln>
        </p:spPr>
      </p:pic>
      <p:pic>
        <p:nvPicPr>
          <p:cNvPr id="101" name="Google Shape;101;p18"/>
          <p:cNvPicPr preferRelativeResize="0"/>
          <p:nvPr/>
        </p:nvPicPr>
        <p:blipFill>
          <a:blip r:embed="rId7">
            <a:alphaModFix/>
          </a:blip>
          <a:stretch>
            <a:fillRect/>
          </a:stretch>
        </p:blipFill>
        <p:spPr>
          <a:xfrm>
            <a:off x="3228825" y="1928813"/>
            <a:ext cx="2808000" cy="1285875"/>
          </a:xfrm>
          <a:prstGeom prst="rect">
            <a:avLst/>
          </a:prstGeom>
          <a:noFill/>
          <a:ln>
            <a:noFill/>
          </a:ln>
        </p:spPr>
      </p:pic>
      <p:pic>
        <p:nvPicPr>
          <p:cNvPr id="102" name="Google Shape;102;p18"/>
          <p:cNvPicPr preferRelativeResize="0"/>
          <p:nvPr/>
        </p:nvPicPr>
        <p:blipFill>
          <a:blip r:embed="rId8">
            <a:alphaModFix/>
          </a:blip>
          <a:stretch>
            <a:fillRect/>
          </a:stretch>
        </p:blipFill>
        <p:spPr>
          <a:xfrm>
            <a:off x="3228825" y="3374013"/>
            <a:ext cx="2808000" cy="128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Comparison of Simulated and Actual Regular Seasons</a:t>
            </a:r>
            <a:endParaRPr/>
          </a:p>
        </p:txBody>
      </p:sp>
      <p:sp>
        <p:nvSpPr>
          <p:cNvPr id="108" name="Google Shape;108;p19"/>
          <p:cNvSpPr txBox="1"/>
          <p:nvPr>
            <p:ph idx="1" type="body"/>
          </p:nvPr>
        </p:nvSpPr>
        <p:spPr>
          <a:xfrm>
            <a:off x="311725" y="1278825"/>
            <a:ext cx="2808000" cy="3179400"/>
          </a:xfrm>
          <a:prstGeom prst="rect">
            <a:avLst/>
          </a:prstGeom>
        </p:spPr>
        <p:txBody>
          <a:bodyPr anchorCtr="0" anchor="t" bIns="91425" lIns="91425" spcFirstLastPara="1" rIns="91425" wrap="square" tIns="91425">
            <a:normAutofit fontScale="25000" lnSpcReduction="20000"/>
          </a:bodyPr>
          <a:lstStyle/>
          <a:p>
            <a:pPr indent="-298450" lvl="0" marL="457200" rtl="0" algn="l">
              <a:lnSpc>
                <a:spcPct val="115000"/>
              </a:lnSpc>
              <a:spcBef>
                <a:spcPts val="1000"/>
              </a:spcBef>
              <a:spcAft>
                <a:spcPts val="0"/>
              </a:spcAft>
              <a:buSzPct val="100000"/>
              <a:buChar char="●"/>
            </a:pPr>
            <a:r>
              <a:rPr lang="en" sz="4400"/>
              <a:t>As we would expect, we see a positive, fairly strong relationship between actual and simulated points in the scatterplot</a:t>
            </a:r>
            <a:endParaRPr sz="4400"/>
          </a:p>
          <a:p>
            <a:pPr indent="-298450" lvl="0" marL="457200" rtl="0" algn="l">
              <a:lnSpc>
                <a:spcPct val="115000"/>
              </a:lnSpc>
              <a:spcBef>
                <a:spcPts val="1000"/>
              </a:spcBef>
              <a:spcAft>
                <a:spcPts val="0"/>
              </a:spcAft>
              <a:buSzPct val="100000"/>
              <a:buChar char="●"/>
            </a:pPr>
            <a:r>
              <a:rPr lang="en" sz="4400"/>
              <a:t>The correlation between the actual and simulated points was: 0.802</a:t>
            </a:r>
            <a:endParaRPr sz="4400"/>
          </a:p>
          <a:p>
            <a:pPr indent="-298450" lvl="0" marL="457200" rtl="0" algn="l">
              <a:lnSpc>
                <a:spcPct val="115000"/>
              </a:lnSpc>
              <a:spcBef>
                <a:spcPts val="1000"/>
              </a:spcBef>
              <a:spcAft>
                <a:spcPts val="0"/>
              </a:spcAft>
              <a:buSzPct val="100000"/>
              <a:buChar char="●"/>
            </a:pPr>
            <a:r>
              <a:rPr lang="en" sz="4400"/>
              <a:t>The residual plot seems to show that we can expect greater residual values at the two extremes of actual point values</a:t>
            </a:r>
            <a:endParaRPr sz="4400"/>
          </a:p>
          <a:p>
            <a:pPr indent="-298450" lvl="0" marL="457200" rtl="0" algn="l">
              <a:lnSpc>
                <a:spcPct val="115000"/>
              </a:lnSpc>
              <a:spcBef>
                <a:spcPts val="1000"/>
              </a:spcBef>
              <a:spcAft>
                <a:spcPts val="0"/>
              </a:spcAft>
              <a:buSzPct val="100000"/>
              <a:buChar char="●"/>
            </a:pPr>
            <a:r>
              <a:rPr lang="en" sz="4400"/>
              <a:t>Essentially, as a team’s actual performance gets further from the league average, our predictive power using the simulation decreases</a:t>
            </a:r>
            <a:endParaRPr sz="4400"/>
          </a:p>
          <a:p>
            <a:pPr indent="-298450" lvl="0" marL="457200" rtl="0" algn="l">
              <a:lnSpc>
                <a:spcPct val="115000"/>
              </a:lnSpc>
              <a:spcBef>
                <a:spcPts val="1000"/>
              </a:spcBef>
              <a:spcAft>
                <a:spcPts val="0"/>
              </a:spcAft>
              <a:buSzPct val="100000"/>
              <a:buChar char="●"/>
            </a:pPr>
            <a:r>
              <a:rPr lang="en" sz="4400"/>
              <a:t>The histogram appears to show that the distribution of residuals is relatively Normal looking, although there may be a slight left-skew</a:t>
            </a:r>
            <a:endParaRPr sz="4400"/>
          </a:p>
          <a:p>
            <a:pPr indent="0" lvl="0" marL="0" rtl="0" algn="l">
              <a:spcBef>
                <a:spcPts val="100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3406788" y="1413538"/>
            <a:ext cx="3503325" cy="2316425"/>
          </a:xfrm>
          <a:prstGeom prst="rect">
            <a:avLst/>
          </a:prstGeom>
          <a:noFill/>
          <a:ln>
            <a:noFill/>
          </a:ln>
        </p:spPr>
      </p:pic>
      <p:pic>
        <p:nvPicPr>
          <p:cNvPr id="110" name="Google Shape;110;p19"/>
          <p:cNvPicPr preferRelativeResize="0"/>
          <p:nvPr/>
        </p:nvPicPr>
        <p:blipFill>
          <a:blip r:embed="rId4">
            <a:alphaModFix/>
          </a:blip>
          <a:stretch>
            <a:fillRect/>
          </a:stretch>
        </p:blipFill>
        <p:spPr>
          <a:xfrm>
            <a:off x="7197200" y="2613300"/>
            <a:ext cx="1744615" cy="2374250"/>
          </a:xfrm>
          <a:prstGeom prst="rect">
            <a:avLst/>
          </a:prstGeom>
          <a:noFill/>
          <a:ln>
            <a:noFill/>
          </a:ln>
        </p:spPr>
      </p:pic>
      <p:pic>
        <p:nvPicPr>
          <p:cNvPr id="111" name="Google Shape;111;p19"/>
          <p:cNvPicPr preferRelativeResize="0"/>
          <p:nvPr/>
        </p:nvPicPr>
        <p:blipFill>
          <a:blip r:embed="rId5">
            <a:alphaModFix/>
          </a:blip>
          <a:stretch>
            <a:fillRect/>
          </a:stretch>
        </p:blipFill>
        <p:spPr>
          <a:xfrm>
            <a:off x="7224675" y="159475"/>
            <a:ext cx="1689651" cy="234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of Regular Season Results</a:t>
            </a:r>
            <a:endParaRPr/>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300196" lvl="0" marL="457200" rtl="0" algn="l">
              <a:lnSpc>
                <a:spcPct val="115000"/>
              </a:lnSpc>
              <a:spcBef>
                <a:spcPts val="1000"/>
              </a:spcBef>
              <a:spcAft>
                <a:spcPts val="0"/>
              </a:spcAft>
              <a:buSzPct val="100000"/>
              <a:buChar char="●"/>
            </a:pPr>
            <a:r>
              <a:rPr lang="en" sz="2050"/>
              <a:t>Some teams that performed very close to expectation (small residual) include:</a:t>
            </a:r>
            <a:endParaRPr sz="2050"/>
          </a:p>
          <a:p>
            <a:pPr indent="-300196" lvl="1" marL="914400" rtl="0" algn="l">
              <a:lnSpc>
                <a:spcPct val="115000"/>
              </a:lnSpc>
              <a:spcBef>
                <a:spcPts val="0"/>
              </a:spcBef>
              <a:spcAft>
                <a:spcPts val="0"/>
              </a:spcAft>
              <a:buSzPct val="100000"/>
              <a:buChar char="○"/>
            </a:pPr>
            <a:r>
              <a:rPr lang="en" sz="2050"/>
              <a:t>Detroit Red Wings, Chicago Blackhawks, Calgary Flames, Edmonton Oilers, Los Angeles Kings, San Jose Sharks, Pittsburgh Penguins, New Jersey Devils, Montreal Canadiens, and Washington Capitals</a:t>
            </a:r>
            <a:endParaRPr sz="2050"/>
          </a:p>
          <a:p>
            <a:pPr indent="-300196" lvl="2" marL="1371600" rtl="0" algn="l">
              <a:lnSpc>
                <a:spcPct val="115000"/>
              </a:lnSpc>
              <a:spcBef>
                <a:spcPts val="0"/>
              </a:spcBef>
              <a:spcAft>
                <a:spcPts val="0"/>
              </a:spcAft>
              <a:buSzPct val="100000"/>
              <a:buChar char="■"/>
            </a:pPr>
            <a:r>
              <a:rPr lang="en" sz="2050"/>
              <a:t>All of these teams had a residual with a magnitude less than four</a:t>
            </a:r>
            <a:endParaRPr sz="2050"/>
          </a:p>
          <a:p>
            <a:pPr indent="-300196" lvl="1" marL="914400" rtl="0" algn="l">
              <a:lnSpc>
                <a:spcPct val="115000"/>
              </a:lnSpc>
              <a:spcBef>
                <a:spcPts val="0"/>
              </a:spcBef>
              <a:spcAft>
                <a:spcPts val="0"/>
              </a:spcAft>
              <a:buSzPct val="100000"/>
              <a:buChar char="○"/>
            </a:pPr>
            <a:r>
              <a:rPr lang="en" sz="2050"/>
              <a:t>Note that, while the majority of these teams finished around the league average, the list </a:t>
            </a:r>
            <a:r>
              <a:rPr lang="en" sz="2050"/>
              <a:t>includes</a:t>
            </a:r>
            <a:r>
              <a:rPr lang="en" sz="2050"/>
              <a:t> teams in the extremes of the actual point totals as well</a:t>
            </a:r>
            <a:endParaRPr sz="2050"/>
          </a:p>
          <a:p>
            <a:pPr indent="-300196" lvl="0" marL="457200" rtl="0" algn="l">
              <a:lnSpc>
                <a:spcPct val="115000"/>
              </a:lnSpc>
              <a:spcBef>
                <a:spcPts val="1000"/>
              </a:spcBef>
              <a:spcAft>
                <a:spcPts val="0"/>
              </a:spcAft>
              <a:buSzPct val="100000"/>
              <a:buChar char="●"/>
            </a:pPr>
            <a:r>
              <a:rPr lang="en" sz="2050"/>
              <a:t>The St. Louis Blues are an example of a team that wildly underperformed their simulation based expectation in reality</a:t>
            </a:r>
            <a:endParaRPr sz="2050"/>
          </a:p>
          <a:p>
            <a:pPr indent="-300196" lvl="1" marL="914400" rtl="0" algn="l">
              <a:lnSpc>
                <a:spcPct val="115000"/>
              </a:lnSpc>
              <a:spcBef>
                <a:spcPts val="0"/>
              </a:spcBef>
              <a:spcAft>
                <a:spcPts val="0"/>
              </a:spcAft>
              <a:buSzPct val="100000"/>
              <a:buChar char="○"/>
            </a:pPr>
            <a:r>
              <a:rPr lang="en" sz="2050"/>
              <a:t>In the simulation, the Blues did not do amazing, but on average, while they would have typically missed the playoffs, they still performed about as well as a below average NHL team would have been expected to. However, in the actual 2005-06 regular season, the Blues finished with the lowest amount of points of any team in NHL, earning last place and the first pick in the upcoming NHL Draft</a:t>
            </a:r>
            <a:endParaRPr sz="2050"/>
          </a:p>
          <a:p>
            <a:pPr indent="-300196" lvl="2" marL="1371600" rtl="0" algn="l">
              <a:lnSpc>
                <a:spcPct val="115000"/>
              </a:lnSpc>
              <a:spcBef>
                <a:spcPts val="0"/>
              </a:spcBef>
              <a:spcAft>
                <a:spcPts val="0"/>
              </a:spcAft>
              <a:buSzPct val="100000"/>
              <a:buChar char="■"/>
            </a:pPr>
            <a:r>
              <a:rPr lang="en" sz="2050"/>
              <a:t>Largest negative residual of all at: -25.0917</a:t>
            </a:r>
            <a:endParaRPr sz="2050"/>
          </a:p>
          <a:p>
            <a:pPr indent="-300196" lvl="0" marL="457200" rtl="0" algn="l">
              <a:lnSpc>
                <a:spcPct val="115000"/>
              </a:lnSpc>
              <a:spcBef>
                <a:spcPts val="1000"/>
              </a:spcBef>
              <a:spcAft>
                <a:spcPts val="0"/>
              </a:spcAft>
              <a:buSzPct val="100000"/>
              <a:buChar char="●"/>
            </a:pPr>
            <a:r>
              <a:rPr lang="en" sz="2050"/>
              <a:t>An example of a team that overperformed their </a:t>
            </a:r>
            <a:r>
              <a:rPr lang="en" sz="2050"/>
              <a:t>simulation based </a:t>
            </a:r>
            <a:r>
              <a:rPr lang="en" sz="2050"/>
              <a:t>expectation in reality was the Carolina Hurricanes</a:t>
            </a:r>
            <a:endParaRPr sz="2050"/>
          </a:p>
          <a:p>
            <a:pPr indent="-300196" lvl="1" marL="914400" rtl="0" algn="l">
              <a:lnSpc>
                <a:spcPct val="115000"/>
              </a:lnSpc>
              <a:spcBef>
                <a:spcPts val="0"/>
              </a:spcBef>
              <a:spcAft>
                <a:spcPts val="0"/>
              </a:spcAft>
              <a:buSzPct val="100000"/>
              <a:buChar char="○"/>
            </a:pPr>
            <a:r>
              <a:rPr lang="en" sz="2050"/>
              <a:t>In the </a:t>
            </a:r>
            <a:r>
              <a:rPr lang="en" sz="2050"/>
              <a:t>actual</a:t>
            </a:r>
            <a:r>
              <a:rPr lang="en" sz="2050"/>
              <a:t> 2005-06 NHL regular season, the Hurricanes won their division and were the second seed in the Eastern Conference, but, based on the average points from the simulation, they are actually expected to just barely miss the Wild Card and thus the playoffs as well</a:t>
            </a:r>
            <a:endParaRPr sz="2050"/>
          </a:p>
          <a:p>
            <a:pPr indent="-300196" lvl="2" marL="1371600" rtl="0" algn="l">
              <a:lnSpc>
                <a:spcPct val="115000"/>
              </a:lnSpc>
              <a:spcBef>
                <a:spcPts val="0"/>
              </a:spcBef>
              <a:spcAft>
                <a:spcPts val="0"/>
              </a:spcAft>
              <a:buSzPct val="100000"/>
              <a:buChar char="■"/>
            </a:pPr>
            <a:r>
              <a:rPr lang="en" sz="2050"/>
              <a:t>Largest positive residual of all at: 20.6922</a:t>
            </a:r>
            <a:endParaRPr sz="2050"/>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Simulated Playoff Results</a:t>
            </a:r>
            <a:endParaRPr/>
          </a:p>
        </p:txBody>
      </p:sp>
      <p:sp>
        <p:nvSpPr>
          <p:cNvPr id="123" name="Google Shape;123;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70000" lnSpcReduction="20000"/>
          </a:bodyPr>
          <a:lstStyle/>
          <a:p>
            <a:pPr indent="-317500" lvl="0" marL="457200" rtl="0" algn="l">
              <a:lnSpc>
                <a:spcPct val="115000"/>
              </a:lnSpc>
              <a:spcBef>
                <a:spcPts val="1000"/>
              </a:spcBef>
              <a:spcAft>
                <a:spcPts val="0"/>
              </a:spcAft>
              <a:buSzPct val="100000"/>
              <a:buChar char="●"/>
            </a:pPr>
            <a:r>
              <a:rPr lang="en" sz="2000"/>
              <a:t>Tables of simulated playoff appearances, division titles, championship game appearances, and championships for all six NHL division at the time</a:t>
            </a:r>
            <a:endParaRPr sz="2000"/>
          </a:p>
          <a:p>
            <a:pPr indent="-317500" lvl="0" marL="457200" rtl="0" algn="l">
              <a:lnSpc>
                <a:spcPct val="115000"/>
              </a:lnSpc>
              <a:spcBef>
                <a:spcPts val="1000"/>
              </a:spcBef>
              <a:spcAft>
                <a:spcPts val="0"/>
              </a:spcAft>
              <a:buSzPct val="100000"/>
              <a:buChar char="●"/>
            </a:pPr>
            <a:r>
              <a:rPr lang="en" sz="2000"/>
              <a:t>Similar to with the simulated regular season results, the preseason Elo ratings are useful here to help put the numbers in context</a:t>
            </a:r>
            <a:endParaRPr sz="2000"/>
          </a:p>
          <a:p>
            <a:pPr indent="0" lvl="0" marL="0" rtl="0" algn="l">
              <a:spcBef>
                <a:spcPts val="1000"/>
              </a:spcBef>
              <a:spcAft>
                <a:spcPts val="1200"/>
              </a:spcAft>
              <a:buNone/>
            </a:pPr>
            <a:r>
              <a:t/>
            </a:r>
            <a:endParaRPr/>
          </a:p>
        </p:txBody>
      </p:sp>
      <p:pic>
        <p:nvPicPr>
          <p:cNvPr id="124" name="Google Shape;124;p21"/>
          <p:cNvPicPr preferRelativeResize="0"/>
          <p:nvPr/>
        </p:nvPicPr>
        <p:blipFill>
          <a:blip r:embed="rId3">
            <a:alphaModFix/>
          </a:blip>
          <a:stretch>
            <a:fillRect/>
          </a:stretch>
        </p:blipFill>
        <p:spPr>
          <a:xfrm>
            <a:off x="6126325" y="346325"/>
            <a:ext cx="2932625" cy="1285875"/>
          </a:xfrm>
          <a:prstGeom prst="rect">
            <a:avLst/>
          </a:prstGeom>
          <a:noFill/>
          <a:ln>
            <a:noFill/>
          </a:ln>
        </p:spPr>
      </p:pic>
      <p:pic>
        <p:nvPicPr>
          <p:cNvPr id="125" name="Google Shape;125;p21"/>
          <p:cNvPicPr preferRelativeResize="0"/>
          <p:nvPr/>
        </p:nvPicPr>
        <p:blipFill>
          <a:blip r:embed="rId4">
            <a:alphaModFix/>
          </a:blip>
          <a:stretch>
            <a:fillRect/>
          </a:stretch>
        </p:blipFill>
        <p:spPr>
          <a:xfrm>
            <a:off x="3156700" y="346325"/>
            <a:ext cx="2932625" cy="1285875"/>
          </a:xfrm>
          <a:prstGeom prst="rect">
            <a:avLst/>
          </a:prstGeom>
          <a:noFill/>
          <a:ln>
            <a:noFill/>
          </a:ln>
        </p:spPr>
      </p:pic>
      <p:pic>
        <p:nvPicPr>
          <p:cNvPr id="126" name="Google Shape;126;p21"/>
          <p:cNvPicPr preferRelativeResize="0"/>
          <p:nvPr/>
        </p:nvPicPr>
        <p:blipFill>
          <a:blip r:embed="rId5">
            <a:alphaModFix/>
          </a:blip>
          <a:stretch>
            <a:fillRect/>
          </a:stretch>
        </p:blipFill>
        <p:spPr>
          <a:xfrm>
            <a:off x="6126325" y="1786225"/>
            <a:ext cx="2932625" cy="1285875"/>
          </a:xfrm>
          <a:prstGeom prst="rect">
            <a:avLst/>
          </a:prstGeom>
          <a:noFill/>
          <a:ln>
            <a:noFill/>
          </a:ln>
        </p:spPr>
      </p:pic>
      <p:pic>
        <p:nvPicPr>
          <p:cNvPr id="127" name="Google Shape;127;p21"/>
          <p:cNvPicPr preferRelativeResize="0"/>
          <p:nvPr/>
        </p:nvPicPr>
        <p:blipFill>
          <a:blip r:embed="rId6">
            <a:alphaModFix/>
          </a:blip>
          <a:stretch>
            <a:fillRect/>
          </a:stretch>
        </p:blipFill>
        <p:spPr>
          <a:xfrm>
            <a:off x="6126325" y="3226125"/>
            <a:ext cx="2932625" cy="1276350"/>
          </a:xfrm>
          <a:prstGeom prst="rect">
            <a:avLst/>
          </a:prstGeom>
          <a:noFill/>
          <a:ln>
            <a:noFill/>
          </a:ln>
        </p:spPr>
      </p:pic>
      <p:pic>
        <p:nvPicPr>
          <p:cNvPr id="128" name="Google Shape;128;p21"/>
          <p:cNvPicPr preferRelativeResize="0"/>
          <p:nvPr/>
        </p:nvPicPr>
        <p:blipFill>
          <a:blip r:embed="rId7">
            <a:alphaModFix/>
          </a:blip>
          <a:stretch>
            <a:fillRect/>
          </a:stretch>
        </p:blipFill>
        <p:spPr>
          <a:xfrm>
            <a:off x="3156695" y="1786225"/>
            <a:ext cx="2932625" cy="1295400"/>
          </a:xfrm>
          <a:prstGeom prst="rect">
            <a:avLst/>
          </a:prstGeom>
          <a:noFill/>
          <a:ln>
            <a:noFill/>
          </a:ln>
        </p:spPr>
      </p:pic>
      <p:pic>
        <p:nvPicPr>
          <p:cNvPr id="129" name="Google Shape;129;p21"/>
          <p:cNvPicPr preferRelativeResize="0"/>
          <p:nvPr/>
        </p:nvPicPr>
        <p:blipFill>
          <a:blip r:embed="rId8">
            <a:alphaModFix/>
          </a:blip>
          <a:stretch>
            <a:fillRect/>
          </a:stretch>
        </p:blipFill>
        <p:spPr>
          <a:xfrm>
            <a:off x="3156700" y="3235650"/>
            <a:ext cx="2932625" cy="128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