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ssHMy42QxNmrnAY2a5qPSD/vs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2">
            <a:alphaModFix/>
          </a:blip>
          <a:srcRect t="989"/>
          <a:stretch/>
        </p:blipFill>
        <p:spPr>
          <a:xfrm>
            <a:off x="1" y="-4185"/>
            <a:ext cx="9152709" cy="43982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>
            <a:spLocks noGrp="1"/>
          </p:cNvSpPr>
          <p:nvPr>
            <p:ph type="ctrTitle"/>
          </p:nvPr>
        </p:nvSpPr>
        <p:spPr>
          <a:xfrm>
            <a:off x="685800" y="41666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ubTitle" idx="1"/>
          </p:nvPr>
        </p:nvSpPr>
        <p:spPr>
          <a:xfrm>
            <a:off x="1143000" y="227641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7150" y="3709134"/>
            <a:ext cx="2447108" cy="82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7150" y="4670726"/>
            <a:ext cx="2447109" cy="32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>
            <a:spLocks noGrp="1"/>
          </p:cNvSpPr>
          <p:nvPr>
            <p:ph type="body" idx="2"/>
          </p:nvPr>
        </p:nvSpPr>
        <p:spPr>
          <a:xfrm>
            <a:off x="216131" y="3171271"/>
            <a:ext cx="2539736" cy="23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body" idx="3"/>
          </p:nvPr>
        </p:nvSpPr>
        <p:spPr>
          <a:xfrm>
            <a:off x="216131" y="3391810"/>
            <a:ext cx="2539735" cy="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75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4"/>
          </p:nvPr>
        </p:nvSpPr>
        <p:spPr>
          <a:xfrm>
            <a:off x="216131" y="3614755"/>
            <a:ext cx="2539734" cy="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75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5"/>
          </p:nvPr>
        </p:nvSpPr>
        <p:spPr>
          <a:xfrm>
            <a:off x="216131" y="4702720"/>
            <a:ext cx="2373284" cy="23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6"/>
          </p:nvPr>
        </p:nvSpPr>
        <p:spPr>
          <a:xfrm>
            <a:off x="2755868" y="4698357"/>
            <a:ext cx="3654829" cy="23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>
  <p:cSld name="Titolo e contenut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377" y="4672012"/>
            <a:ext cx="9149377" cy="47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04658"/>
            <a:ext cx="878099" cy="4135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/>
          <p:nvPr/>
        </p:nvSpPr>
        <p:spPr>
          <a:xfrm>
            <a:off x="-5378" y="-3571"/>
            <a:ext cx="9149377" cy="839390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1" y="0"/>
            <a:ext cx="7061507" cy="83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625960" y="105481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1088688" y="4604658"/>
            <a:ext cx="29762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927026" y="47738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r>
              <a:rPr lang="it"/>
              <a:t> of XX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95760"/>
            <a:ext cx="1918006" cy="64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338254" y="642943"/>
            <a:ext cx="8467492" cy="80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lang="it" sz="4000"/>
              <a:t>Character-Centric Story Visualization via Visual Planning and Token Alignment</a:t>
            </a:r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1771075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/>
              <a:t>Chen et al., 2022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2"/>
          </p:nvPr>
        </p:nvSpPr>
        <p:spPr>
          <a:xfrm>
            <a:off x="1248937" y="2391986"/>
            <a:ext cx="6752063" cy="83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200"/>
              <a:t>Paper presentation for Natural Language Processing course by</a:t>
            </a:r>
            <a:r>
              <a:rPr lang="it"/>
              <a:t>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Auriane Mahfouz and Elena Zoppellari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73" name="Google Shape;73;p1"/>
          <p:cNvSpPr/>
          <p:nvPr/>
        </p:nvSpPr>
        <p:spPr>
          <a:xfrm>
            <a:off x="6140605" y="4575874"/>
            <a:ext cx="2951356" cy="434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-218549" y="-125"/>
            <a:ext cx="70614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44075" bIns="91425" anchor="ctr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174260" y="107863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In this paper, visual planning and character token alignment was proposed to improve character preservation and visual quality.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Results show that the VP-CSV model outperforms all other models.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Future research can aim at integrating actions and relationships among characters.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200">
                <a:solidFill>
                  <a:schemeClr val="dk1"/>
                </a:solidFill>
              </a:rPr>
              <a:t>LIMITATIONS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It is hard to generate every individual in the image.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The image quality is still low.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It is still hard to see the clear action performed by each character.  </a:t>
            </a:r>
            <a:endParaRPr sz="1900"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6273" y="2058948"/>
            <a:ext cx="3349175" cy="25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/>
          <p:nvPr/>
        </p:nvSpPr>
        <p:spPr>
          <a:xfrm>
            <a:off x="92275" y="4584950"/>
            <a:ext cx="990900" cy="4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625951" y="87425"/>
            <a:ext cx="70614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628660" y="124423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300">
                <a:solidFill>
                  <a:schemeClr val="dk1"/>
                </a:solidFill>
              </a:rPr>
              <a:t>This paper proposes </a:t>
            </a:r>
            <a:r>
              <a:rPr lang="it" sz="1200">
                <a:solidFill>
                  <a:schemeClr val="dk1"/>
                </a:solidFill>
              </a:rPr>
              <a:t>Character-Centric Story Visualization via Visual Planning</a:t>
            </a:r>
            <a:r>
              <a:rPr lang="it" sz="1300">
                <a:solidFill>
                  <a:schemeClr val="dk1"/>
                </a:solidFill>
              </a:rPr>
              <a:t> (</a:t>
            </a:r>
            <a:r>
              <a:rPr lang="it" sz="1100">
                <a:solidFill>
                  <a:schemeClr val="dk1"/>
                </a:solidFill>
              </a:rPr>
              <a:t>VP-CSV), </a:t>
            </a:r>
            <a:r>
              <a:rPr lang="it" sz="1200">
                <a:solidFill>
                  <a:schemeClr val="dk1"/>
                </a:solidFill>
              </a:rPr>
              <a:t>a model that improves story visualization.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300">
                <a:solidFill>
                  <a:schemeClr val="dk1"/>
                </a:solidFill>
              </a:rPr>
              <a:t>Previous works involve text-to-image generation and include:</a:t>
            </a:r>
            <a:endParaRPr sz="13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GAN-based (Generative Adversarial Nets) models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DALL-E (Ramesh et al., 2021);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VQ-VAE-LM that combines VQ-VAE (Van Den Oord et al., 2017) with a text-to-visual-token transformer (Ramesh et al., 2021; Yan et al., 2021)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2275" y="4584950"/>
            <a:ext cx="990900" cy="4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it">
                <a:solidFill>
                  <a:schemeClr val="lt1"/>
                </a:solidFill>
              </a:rPr>
              <a:t>Vector Quantised Variational AutoEncoder</a:t>
            </a:r>
            <a:r>
              <a:rPr lang="it"/>
              <a:t> 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188350" y="835800"/>
            <a:ext cx="88278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 dirty="0">
                <a:solidFill>
                  <a:schemeClr val="tx1"/>
                </a:solidFill>
                <a:highlight>
                  <a:schemeClr val="lt1"/>
                </a:highlight>
              </a:rPr>
              <a:t>VQ-VAE encodes images into discrete latent representations.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 dirty="0">
                <a:solidFill>
                  <a:schemeClr val="tx1"/>
                </a:solidFill>
                <a:highlight>
                  <a:schemeClr val="lt1"/>
                </a:highlight>
              </a:rPr>
              <a:t>Firstly, the images are encoded into continuous latent representations, then each of them is replaced with the closest embedding from the codebook. </a:t>
            </a:r>
            <a:endParaRPr sz="13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 dirty="0">
                <a:solidFill>
                  <a:schemeClr val="tx1"/>
                </a:solidFill>
                <a:highlight>
                  <a:schemeClr val="lt1"/>
                </a:highlight>
              </a:rPr>
              <a:t>In this way the discrete representations are built and then fed into the decoder.</a:t>
            </a:r>
            <a:endParaRPr sz="1200" dirty="0">
              <a:solidFill>
                <a:schemeClr val="tx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238" y="1938300"/>
            <a:ext cx="5129724" cy="20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1300" y="4086863"/>
            <a:ext cx="3953595" cy="5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/>
        </p:nvSpPr>
        <p:spPr>
          <a:xfrm>
            <a:off x="6888450" y="945900"/>
            <a:ext cx="24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744900" y="4744025"/>
            <a:ext cx="827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 image from Neural Discrete Representation Learning, van den Oord et al., 2018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0" y="4558700"/>
            <a:ext cx="1119900" cy="50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1" y="0"/>
            <a:ext cx="7061507" cy="83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>
                <a:solidFill>
                  <a:schemeClr val="lt1"/>
                </a:solidFill>
              </a:rPr>
              <a:t>VQ-VAE integrated with Language Model: VQ-VAE-LM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3993425" y="1256375"/>
            <a:ext cx="5012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>
                <a:solidFill>
                  <a:schemeClr val="tx1"/>
                </a:solidFill>
                <a:highlight>
                  <a:schemeClr val="lt1"/>
                </a:highlight>
              </a:rPr>
              <a:t>As the first step, VQ-VAE is trained separately</a:t>
            </a:r>
            <a:endParaRPr sz="14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>
                <a:solidFill>
                  <a:schemeClr val="tx1"/>
                </a:solidFill>
                <a:highlight>
                  <a:schemeClr val="lt1"/>
                </a:highlight>
              </a:rPr>
              <a:t>LM takes input text sentences</a:t>
            </a:r>
            <a:endParaRPr sz="14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400" dirty="0">
                <a:solidFill>
                  <a:schemeClr val="tx1"/>
                </a:solidFill>
              </a:rPr>
              <a:t>LM is trained using MLE with the visual tokens from the VQ-VAE encoder as targets.</a:t>
            </a:r>
            <a:endParaRPr sz="15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>
                <a:solidFill>
                  <a:schemeClr val="tx1"/>
                </a:solidFill>
                <a:highlight>
                  <a:schemeClr val="lt1"/>
                </a:highlight>
              </a:rPr>
              <a:t>Visual tokens from LM are fed into the VQ-VAE decoder.</a:t>
            </a:r>
            <a:endParaRPr sz="14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>
                <a:solidFill>
                  <a:schemeClr val="tx1"/>
                </a:solidFill>
                <a:highlight>
                  <a:schemeClr val="lt1"/>
                </a:highlight>
              </a:rPr>
              <a:t>Images are reconstructed from the decoder.</a:t>
            </a:r>
            <a:endParaRPr sz="14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>
                <a:solidFill>
                  <a:schemeClr val="tx1"/>
                </a:solidFill>
                <a:highlight>
                  <a:schemeClr val="lt1"/>
                </a:highlight>
              </a:rPr>
              <a:t>The two models are trained from scratch by the authors.</a:t>
            </a:r>
            <a:endParaRPr sz="1400" dirty="0">
              <a:solidFill>
                <a:schemeClr val="tx1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4175" y="4649700"/>
            <a:ext cx="10350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52475"/>
            <a:ext cx="3681725" cy="35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92275" y="4661100"/>
            <a:ext cx="1020000" cy="39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1" y="0"/>
            <a:ext cx="7061507" cy="83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>
                <a:solidFill>
                  <a:schemeClr val="lt1"/>
                </a:solidFill>
              </a:rPr>
              <a:t>VP-CSV: Visual Planning based Character-centric Story Visualization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t="11449"/>
          <a:stretch/>
        </p:blipFill>
        <p:spPr>
          <a:xfrm>
            <a:off x="0" y="1482250"/>
            <a:ext cx="5594900" cy="32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0" y="1004063"/>
            <a:ext cx="525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VP-CSV enhances VQ-VAE-LM with a two-stage module.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527200" y="1307100"/>
            <a:ext cx="38028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Both"/>
            </a:pPr>
            <a:r>
              <a:rPr lang="it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 region extraction:</a:t>
            </a:r>
            <a:endParaRPr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a multi-label classifier to identify the character regions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b="1" dirty="0">
                <a:solidFill>
                  <a:schemeClr val="dk1"/>
                </a:solidFill>
              </a:rPr>
              <a:t>   </a:t>
            </a:r>
            <a:r>
              <a:rPr lang="it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 </a:t>
            </a:r>
            <a:r>
              <a:rPr lang="it" b="1" dirty="0">
                <a:solidFill>
                  <a:schemeClr val="dk1"/>
                </a:solidFill>
              </a:rPr>
              <a:t>Plan module</a:t>
            </a:r>
            <a:r>
              <a:rPr lang="it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Train </a:t>
            </a:r>
            <a:r>
              <a:rPr lang="it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GPT-2 to generate the pla</a:t>
            </a:r>
            <a:r>
              <a:rPr lang="it" dirty="0">
                <a:solidFill>
                  <a:schemeClr val="dk1"/>
                </a:solidFill>
              </a:rPr>
              <a:t>nned character token prepared by the previous stage with a</a:t>
            </a:r>
            <a:r>
              <a:rPr lang="it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training loss </a:t>
            </a:r>
            <a:r>
              <a:rPr lang="it" dirty="0">
                <a:solidFill>
                  <a:schemeClr val="dk1"/>
                </a:solidFill>
              </a:rPr>
              <a:t>of</a:t>
            </a:r>
            <a:r>
              <a:rPr lang="it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Lθ = − log p (r|s, θ) 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  </a:t>
            </a:r>
            <a:r>
              <a:rPr lang="it" b="1" dirty="0">
                <a:solidFill>
                  <a:schemeClr val="dk1"/>
                </a:solidFill>
              </a:rPr>
              <a:t> (c)  Completion</a:t>
            </a:r>
            <a:r>
              <a:rPr lang="it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b="1" dirty="0">
                <a:solidFill>
                  <a:schemeClr val="dk1"/>
                </a:solidFill>
              </a:rPr>
              <a:t>module</a:t>
            </a:r>
            <a:r>
              <a:rPr lang="it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is trained to generate the background visual tokens z</a:t>
            </a:r>
            <a:r>
              <a:rPr lang="it" dirty="0">
                <a:solidFill>
                  <a:schemeClr val="dk1"/>
                </a:solidFill>
              </a:rPr>
              <a:t> having a loss</a:t>
            </a:r>
            <a:r>
              <a:rPr lang="it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" dirty="0">
                <a:solidFill>
                  <a:schemeClr val="dk1"/>
                </a:solidFill>
              </a:rPr>
              <a:t>Lθ </a:t>
            </a:r>
            <a:r>
              <a:rPr lang="it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− log p(z|s, r, θ) 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" y="0"/>
            <a:ext cx="7061507" cy="83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chemeClr val="lt1"/>
                </a:solidFill>
              </a:rPr>
              <a:t>Token-level character alignment (TA)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6500" y="2100800"/>
            <a:ext cx="4359924" cy="21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>
            <a:off x="0" y="14231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i="0" u="none" strike="noStrike" cap="none">
                <a:solidFill>
                  <a:schemeClr val="dk1"/>
                </a:solidFill>
                <a:highlight>
                  <a:schemeClr val="lt1"/>
                </a:highlight>
              </a:rPr>
              <a:t>The alignment process aims to match each character in the text with the corresponding visual token in the visual representation</a:t>
            </a:r>
            <a:endParaRPr sz="1200" i="0" u="none" strike="noStrike" cap="none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500" y="3022975"/>
            <a:ext cx="23050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0" y="1765200"/>
            <a:ext cx="46965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it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the visual token distribution for each character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it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semantic loss to encourage the character-to-visual token alignment. 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it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semantic loss as: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296275" y="3987550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62500" y="3482425"/>
            <a:ext cx="412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intuition of this objective is that if all characters’ top visual tokens show up in the predicted </a:t>
            </a:r>
            <a:r>
              <a:rPr lang="it" sz="1200"/>
              <a:t>images z</a:t>
            </a:r>
            <a:r>
              <a:rPr lang="it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(i.e. z |= Q), we increase the probability of tokens in P.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92275" y="4584950"/>
            <a:ext cx="990900" cy="4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1" y="0"/>
            <a:ext cx="7061507" cy="83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chemeClr val="lt1"/>
                </a:solidFill>
              </a:rPr>
              <a:t>Experimental Setup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3469850" y="1411625"/>
            <a:ext cx="53601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4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>
                <a:solidFill>
                  <a:schemeClr val="tx1"/>
                </a:solidFill>
              </a:rPr>
              <a:t>The story-visualization dataset is Pororo-SV 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044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>
                <a:solidFill>
                  <a:schemeClr val="tx1"/>
                </a:solidFill>
              </a:rPr>
              <a:t>Each story is composed to 5 paragraphs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044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>
                <a:solidFill>
                  <a:schemeClr val="tx1"/>
                </a:solidFill>
              </a:rPr>
              <a:t>Each paragraph is associated with an image.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52475"/>
            <a:ext cx="3158149" cy="17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0" y="28915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90450" y="4559675"/>
            <a:ext cx="986700" cy="46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0" y="3291725"/>
            <a:ext cx="9144000" cy="1462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311700" y="3208175"/>
            <a:ext cx="42603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Character preservation</a:t>
            </a:r>
            <a:endParaRPr sz="1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it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Character F1 score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it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Frame Accuracy (Exact Match)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Image quality</a:t>
            </a:r>
            <a:endParaRPr sz="1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it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Frechet Inception Distance (FID)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4572000" y="3291725"/>
            <a:ext cx="4572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Semantic alignment</a:t>
            </a:r>
            <a:endParaRPr sz="1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it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BLEU score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it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R-precision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Human evaluation</a:t>
            </a:r>
            <a:endParaRPr sz="1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it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Visual Quality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it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Character Preservation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1" y="0"/>
            <a:ext cx="7061507" cy="83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chemeClr val="lt1"/>
                </a:solidFill>
              </a:rPr>
              <a:t> Results (I)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625950" y="2857725"/>
            <a:ext cx="50232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>
                <a:solidFill>
                  <a:schemeClr val="tx1"/>
                </a:solidFill>
              </a:rPr>
              <a:t>Adding Token Alignment to VQ-VAE-LM produces better Visual Quality than VQ-VAE-LM alone according both automatic metric and human evaluation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>
                <a:solidFill>
                  <a:schemeClr val="tx1"/>
                </a:solidFill>
              </a:rPr>
              <a:t>Overall VP-CSV model produces the best scores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50" y="986675"/>
            <a:ext cx="5570189" cy="18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9313" y="2818837"/>
            <a:ext cx="3254934" cy="2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5687375" y="1474300"/>
            <a:ext cx="31788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it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GAN-based models are outperformed by VQ-VAE-LM-based models</a:t>
            </a:r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92275" y="4584950"/>
            <a:ext cx="990900" cy="4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1" y="0"/>
            <a:ext cx="7061507" cy="83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>
                <a:solidFill>
                  <a:schemeClr val="lt1"/>
                </a:solidFill>
              </a:rPr>
              <a:t>Results (II)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4572000" y="940049"/>
            <a:ext cx="4572000" cy="19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600" b="1" dirty="0">
                <a:solidFill>
                  <a:schemeClr val="tx1"/>
                </a:solidFill>
              </a:rPr>
              <a:t>Analysis on visual planning</a:t>
            </a:r>
            <a:endParaRPr sz="1600" b="1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 dirty="0">
                <a:solidFill>
                  <a:schemeClr val="tx1"/>
                </a:solidFill>
              </a:rPr>
              <a:t>Blue square represents correct character identification with background masked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 dirty="0">
                <a:solidFill>
                  <a:schemeClr val="tx1"/>
                </a:solidFill>
              </a:rPr>
              <a:t>Red squares highlight errors of the completion module in generating non-existing characters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 dirty="0">
                <a:solidFill>
                  <a:schemeClr val="tx1"/>
                </a:solidFill>
              </a:rPr>
              <a:t>Orange square underlines poor image quality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0368" y="2868650"/>
            <a:ext cx="3124518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495" y="940050"/>
            <a:ext cx="3339806" cy="21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92275" y="4584950"/>
            <a:ext cx="932700" cy="4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374700" y="3312800"/>
            <a:ext cx="4197300" cy="85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Analysis on character alignment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it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Models with TA outperform the others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641</Words>
  <Application>Microsoft Office PowerPoint</Application>
  <PresentationFormat>Presentazione su schermo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Roboto</vt:lpstr>
      <vt:lpstr>Arial</vt:lpstr>
      <vt:lpstr>Simple Light</vt:lpstr>
      <vt:lpstr>Character-Centric Story Visualization via Visual Planning and Token Alignment</vt:lpstr>
      <vt:lpstr>Introduction</vt:lpstr>
      <vt:lpstr>Vector Quantised Variational AutoEncoder </vt:lpstr>
      <vt:lpstr>VQ-VAE integrated with Language Model: VQ-VAE-LM</vt:lpstr>
      <vt:lpstr>VP-CSV: Visual Planning based Character-centric Story Visualization</vt:lpstr>
      <vt:lpstr>Token-level character alignment (TA)</vt:lpstr>
      <vt:lpstr>Experimental Setup</vt:lpstr>
      <vt:lpstr> Results (I)</vt:lpstr>
      <vt:lpstr>Results (II)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Character-Centric Story Visualization via Visual Planning and Token Alignment</dc:title>
  <cp:lastModifiedBy>Zoppellari Elena</cp:lastModifiedBy>
  <cp:revision>1</cp:revision>
  <dcterms:modified xsi:type="dcterms:W3CDTF">2023-06-22T16:39:23Z</dcterms:modified>
</cp:coreProperties>
</file>