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03" r:id="rId3"/>
    <p:sldId id="258" r:id="rId4"/>
    <p:sldId id="261" r:id="rId5"/>
    <p:sldId id="259" r:id="rId6"/>
    <p:sldId id="264" r:id="rId7"/>
    <p:sldId id="257" r:id="rId8"/>
    <p:sldId id="262" r:id="rId9"/>
    <p:sldId id="263" r:id="rId10"/>
    <p:sldId id="282" r:id="rId11"/>
    <p:sldId id="281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00" r:id="rId42"/>
    <p:sldId id="302" r:id="rId43"/>
    <p:sldId id="298" r:id="rId44"/>
    <p:sldId id="299" r:id="rId45"/>
    <p:sldId id="30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343" autoAdjust="0"/>
  </p:normalViewPr>
  <p:slideViewPr>
    <p:cSldViewPr snapToGrid="0">
      <p:cViewPr varScale="1">
        <p:scale>
          <a:sx n="70" d="100"/>
          <a:sy n="70" d="100"/>
        </p:scale>
        <p:origin x="11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9FD9C-3C29-492E-A31C-CE39F620A8DC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071F6-1992-4CD7-B4B7-61CCF25C4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08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071F6-1992-4CD7-B4B7-61CCF25C478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1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cách</a:t>
                </a:r>
                <a:r>
                  <a:rPr lang="en-US" dirty="0"/>
                  <a:t> </a:t>
                </a:r>
                <a:r>
                  <a:rPr lang="en-US" dirty="0" err="1"/>
                  <a:t>nào</a:t>
                </a:r>
                <a:r>
                  <a:rPr lang="en-US" dirty="0"/>
                  <a:t> </a:t>
                </a:r>
                <a:r>
                  <a:rPr lang="en-US" dirty="0" err="1"/>
                  <a:t>mà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1×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1 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𝑐𝑜𝑛𝑣𝑜𝑙𝑢𝑡𝑖𝑜𝑛𝑠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làm </a:t>
                </a:r>
                <a:r>
                  <a:rPr lang="en-US" dirty="0" err="1"/>
                  <a:t>ảnh</a:t>
                </a:r>
                <a:r>
                  <a:rPr lang="en-US" dirty="0"/>
                  <a:t> h</a:t>
                </a:r>
                <a:r>
                  <a:rPr lang="vi-VN" dirty="0" err="1"/>
                  <a:t>ưởng</a:t>
                </a:r>
                <a:r>
                  <a:rPr lang="en-US" dirty="0"/>
                  <a:t> </a:t>
                </a:r>
                <a:r>
                  <a:rPr lang="en-US" dirty="0" err="1"/>
                  <a:t>đến</a:t>
                </a:r>
                <a:r>
                  <a:rPr lang="en-US" dirty="0"/>
                  <a:t> feature map </a:t>
                </a:r>
                <a:r>
                  <a:rPr lang="en-US" dirty="0" err="1"/>
                  <a:t>tiếp</a:t>
                </a:r>
                <a:r>
                  <a:rPr lang="en-US" dirty="0"/>
                  <a:t> </a:t>
                </a:r>
                <a:r>
                  <a:rPr lang="en-US" dirty="0" err="1"/>
                  <a:t>theo</a:t>
                </a:r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cách</a:t>
                </a:r>
                <a:r>
                  <a:rPr lang="en-US" dirty="0"/>
                  <a:t> </a:t>
                </a:r>
                <a:r>
                  <a:rPr lang="en-US" dirty="0" err="1"/>
                  <a:t>nào</a:t>
                </a:r>
                <a:r>
                  <a:rPr lang="en-US" dirty="0"/>
                  <a:t> </a:t>
                </a:r>
                <a:r>
                  <a:rPr lang="en-US" dirty="0" err="1"/>
                  <a:t>mà</a:t>
                </a:r>
                <a:r>
                  <a:rPr lang="en-US" dirty="0"/>
                  <a:t> </a:t>
                </a:r>
                <a:r>
                  <a:rPr lang="en-US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1×1 𝑐𝑜𝑛𝑣𝑜𝑙𝑢𝑡𝑖𝑜𝑛</a:t>
                </a:r>
                <a:r>
                  <a:rPr lang="en-US" b="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𝑠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làm </a:t>
                </a:r>
                <a:r>
                  <a:rPr lang="en-US" dirty="0" err="1"/>
                  <a:t>ảnh</a:t>
                </a:r>
                <a:r>
                  <a:rPr lang="en-US" dirty="0"/>
                  <a:t> h</a:t>
                </a:r>
                <a:r>
                  <a:rPr lang="vi-VN" dirty="0" err="1"/>
                  <a:t>ưởng</a:t>
                </a:r>
                <a:r>
                  <a:rPr lang="en-US" dirty="0"/>
                  <a:t> </a:t>
                </a:r>
                <a:r>
                  <a:rPr lang="en-US" dirty="0" err="1"/>
                  <a:t>đến</a:t>
                </a:r>
                <a:r>
                  <a:rPr lang="en-US" dirty="0"/>
                  <a:t> feature map </a:t>
                </a:r>
                <a:r>
                  <a:rPr lang="en-US" dirty="0" err="1"/>
                  <a:t>tiếp</a:t>
                </a:r>
                <a:r>
                  <a:rPr lang="en-US" dirty="0"/>
                  <a:t> </a:t>
                </a:r>
                <a:r>
                  <a:rPr lang="en-US" dirty="0" err="1"/>
                  <a:t>theo</a:t>
                </a:r>
                <a:r>
                  <a:rPr lang="en-US" dirty="0"/>
                  <a:t>?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071F6-1992-4CD7-B4B7-61CCF25C478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25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071F6-1992-4CD7-B4B7-61CCF25C478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70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3A59-F134-42C9-8CC7-991C401C9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12A7D-B8BA-4AE4-BE71-F0D1FA773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E49A7-C23A-4CEC-B311-70317D58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E33E-0DF0-4E52-B6B1-0B131298E1D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64560-A573-44FD-A62E-C8D79884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48DE4-381B-4FB9-885B-33DB77DC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6919-2F90-47EB-AA0C-B84A689E4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3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0426E-7E91-42AC-80A9-2EBB20325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1029D-EF66-4B7F-9C63-7C573C669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97F33-82CB-464E-8B77-C58252D6D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E33E-0DF0-4E52-B6B1-0B131298E1D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61ADB-115E-4117-AB77-6C2D3305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98080-F378-4DAF-A973-10843D3EB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6919-2F90-47EB-AA0C-B84A689E4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7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27D1F-15EC-4C60-8E5F-BD6A57449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4DE73-993F-49FE-BDB0-1598C86A8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272CA-50BA-4973-B6C5-6D0F74304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E33E-0DF0-4E52-B6B1-0B131298E1D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905E1-B183-4F5A-8653-3E76E23F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5C3B4-D708-4F16-ACC4-12D2E67AE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6919-2F90-47EB-AA0C-B84A689E4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1EF86-84DC-4657-AB4B-31F4A74B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FB592-2711-4551-884E-F90E1ABF5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C5211-6349-4147-B9D1-9871F17A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E33E-0DF0-4E52-B6B1-0B131298E1D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2D478-0B23-4297-BAE2-7D59F47E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98D55-CAF9-4A64-A715-9DE59E5D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6919-2F90-47EB-AA0C-B84A689E4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8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A94B-44B9-423C-A062-AC19F15D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4CC7E-4E14-4CBA-BACA-C6619873A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96BF7-2CE8-4F9A-A46F-D8023B96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E33E-0DF0-4E52-B6B1-0B131298E1D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B7C1A-FC74-4DA3-808F-94DF70AFC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30E14-4934-4DDB-B5E9-18A751720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6919-2F90-47EB-AA0C-B84A689E4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4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56D8-7BA5-435F-B59D-DBD4FAE9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8036D-A84C-485F-8AC6-F869E01C3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7090C-78CF-4066-8D47-46285B0B9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926C4-2997-4B8F-BF9E-E0FE17FD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E33E-0DF0-4E52-B6B1-0B131298E1D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C2F67-562F-43E2-8595-0D9D8BDF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0FCC8-65C2-4FF7-8B84-5B35B58B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6919-2F90-47EB-AA0C-B84A689E4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1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B4788-E9BC-4A9D-A688-2139314B4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7FB8D-4492-4ABA-9BFA-F240E7820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5817B-D99A-4DDB-8333-2DCCDFABF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D3F35E-5C42-4E66-9CEC-AD6FBBBEF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5537B-86E0-4225-BD39-C760EE152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A338BE-1C19-49B2-AE70-5EA86738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E33E-0DF0-4E52-B6B1-0B131298E1D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73A076-D0B5-414E-8178-C83293E6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E4B4A-2A40-4F03-8DC0-37BDFD36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6919-2F90-47EB-AA0C-B84A689E4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0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98682-CA6A-49ED-B69E-72D90AD2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A3F911-36E7-45D2-8C78-9189B8D8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E33E-0DF0-4E52-B6B1-0B131298E1D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14FEB-DABD-4B7C-9566-8FA0556F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BE412-811C-4C69-93CF-B5FAF67B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6919-2F90-47EB-AA0C-B84A689E4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2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DBD51-FA78-41A1-8AFB-F24E897E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E33E-0DF0-4E52-B6B1-0B131298E1D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4B7D4-1C8B-401A-AD84-84FB4388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A1175-146C-48B2-9D1E-26CAF02F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6919-2F90-47EB-AA0C-B84A689E4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2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1950-6899-4589-9A14-1BEFCE002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1AA01-8E65-4633-9649-449C0500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9AB59-0244-48F3-8469-EE670E2FB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EE032-D525-4C4D-BE00-C1513804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E33E-0DF0-4E52-B6B1-0B131298E1D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89428-838C-48DF-A648-4E9EAAD9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216E1-08A5-4678-9778-BD74572C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6919-2F90-47EB-AA0C-B84A689E4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9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1288-6C4F-47DC-9581-996A776C5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B55F9-5163-4FFB-86C1-4F0990AD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32433-0AC9-44BC-A49A-CC7C2533F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CFD5F-EE19-4F1F-9B2A-22974D27F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E33E-0DF0-4E52-B6B1-0B131298E1D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E1A17-6CF3-47FA-9C73-EFC646C5B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2C0F6-D59B-46F5-AB82-EAE650A1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6919-2F90-47EB-AA0C-B84A689E4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AF474-A056-41EF-8F33-9F75B8C12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D6F76-A19C-4D82-A540-4208A6626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97722-A841-4FF8-BD71-B559B196C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3E33E-0DF0-4E52-B6B1-0B131298E1D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3AD50-DE8E-4569-B2A4-6290F6E8A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AC078-A321-472B-BDAB-D28D72FAA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06919-2F90-47EB-AA0C-B84A689E4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5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atahacker.rs/013-cnn-latex-lenetenspace-enspace5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atahacker.rs/013-b-alexnet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atahacker.rs/013-c-cnn-vgg-16-and-vgg-19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atahacker.rs/013-c-cnn-vgg-16-and-vgg-19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atahacker.rs/014-cnn-residual-net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atahacker.rs/014-cnn-residual-nets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atahacker.rs/017-inception-network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tahacker.rs/026-cnn-intersection-over-union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FAE3A5-6CB4-4F72-A201-57BFE4AE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89A9F-7C9C-45FC-8368-761A0E852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Trần Văn Quang – 16521004</a:t>
            </a:r>
          </a:p>
          <a:p>
            <a:r>
              <a:rPr lang="en-US" dirty="0"/>
              <a:t>Note: </a:t>
            </a:r>
          </a:p>
        </p:txBody>
      </p:sp>
    </p:spTree>
    <p:extLst>
      <p:ext uri="{BB962C8B-B14F-4D97-AF65-F5344CB8AC3E}">
        <p14:creationId xmlns:p14="http://schemas.microsoft.com/office/powerpoint/2010/main" val="401885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E66D80-BBDE-4F4D-AF88-2F733439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64B6A-6D5A-4403-9E85-B41CC3290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058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8346-78C6-4099-8582-C1738EC7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C04575-6FD1-4782-ACDB-D52DAC58C0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ục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đích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activation function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làm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quá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truyền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trở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nên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phi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tuyến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activation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ường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dễ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đạo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backprop.</a:t>
                </a: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activation:</a:t>
                </a:r>
              </a:p>
              <a:p>
                <a:pPr lvl="1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Sigmoid: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Tanh: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max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⁡(0,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(Th</a:t>
                </a:r>
                <a:r>
                  <a:rPr lang="vi-V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ường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ược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dùng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CNN)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C04575-6FD1-4782-ACDB-D52DAC58C0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360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E66D80-BBDE-4F4D-AF88-2F733439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64B6A-6D5A-4403-9E85-B41CC3290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4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695692-4C1A-4EB3-8D57-843A9440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0E6671-E3A1-496A-BE1C-36D70D202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pooling layer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hparameters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fxf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pooling layer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 pooling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Average pooling.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pooling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36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695692-4C1A-4EB3-8D57-843A9440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0E6671-E3A1-496A-BE1C-36D70D202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 pooling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average pooling.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hparameters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pooling layer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= 2.</a:t>
            </a:r>
          </a:p>
        </p:txBody>
      </p:sp>
    </p:spTree>
    <p:extLst>
      <p:ext uri="{BB962C8B-B14F-4D97-AF65-F5344CB8AC3E}">
        <p14:creationId xmlns:p14="http://schemas.microsoft.com/office/powerpoint/2010/main" val="1881133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C64C-634F-4CB6-9643-7D5881B5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ConvNet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00A5E-8297-4315-9A14-10FE703F9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sharing: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convolution.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sparsity of connections: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sparsity of connections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69412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F1A9E1-A69C-44D6-BD72-89BA7D40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CNN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31D83-0E99-4EE1-9B13-1801FBFD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1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349DA3-F640-4871-8915-57188613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CNN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3ECA58-C127-4D7E-96D4-46CB6519C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LeNet-5 ( Yann </a:t>
            </a:r>
            <a:r>
              <a:rPr lang="en-US" dirty="0" err="1"/>
              <a:t>LeCun</a:t>
            </a:r>
            <a:r>
              <a:rPr lang="en-US" dirty="0"/>
              <a:t>, Leon </a:t>
            </a:r>
            <a:r>
              <a:rPr lang="en-US" dirty="0" err="1"/>
              <a:t>Bottou</a:t>
            </a:r>
            <a:r>
              <a:rPr lang="en-US" dirty="0"/>
              <a:t>, </a:t>
            </a:r>
            <a:r>
              <a:rPr lang="en-US" dirty="0" err="1"/>
              <a:t>Yosuha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 and Patrick Haffner)</a:t>
            </a:r>
          </a:p>
          <a:p>
            <a:r>
              <a:rPr lang="en-US" dirty="0" err="1"/>
              <a:t>AlaxNet</a:t>
            </a:r>
            <a:r>
              <a:rPr lang="en-US" dirty="0"/>
              <a:t>( Alex </a:t>
            </a:r>
            <a:r>
              <a:rPr lang="en-US" dirty="0" err="1"/>
              <a:t>Krizhevsky</a:t>
            </a:r>
            <a:r>
              <a:rPr lang="en-US" dirty="0"/>
              <a:t>, Ilya </a:t>
            </a:r>
            <a:r>
              <a:rPr lang="en-US" dirty="0" err="1"/>
              <a:t>Sutskever</a:t>
            </a:r>
            <a:r>
              <a:rPr lang="en-US" dirty="0"/>
              <a:t>, Geoffrey E. Hinton)</a:t>
            </a:r>
          </a:p>
          <a:p>
            <a:r>
              <a:rPr lang="en-US" dirty="0"/>
              <a:t>VGG-16( Karen </a:t>
            </a:r>
            <a:r>
              <a:rPr lang="en-US" dirty="0" err="1"/>
              <a:t>Simonyan</a:t>
            </a:r>
            <a:r>
              <a:rPr lang="en-US" dirty="0"/>
              <a:t>, Andrew Zisserman)</a:t>
            </a:r>
          </a:p>
          <a:p>
            <a:r>
              <a:rPr lang="en-US" dirty="0" err="1"/>
              <a:t>ResNet</a:t>
            </a:r>
            <a:r>
              <a:rPr lang="en-US" dirty="0"/>
              <a:t> ( </a:t>
            </a:r>
            <a:r>
              <a:rPr lang="en-US" dirty="0" err="1"/>
              <a:t>Kaiming</a:t>
            </a:r>
            <a:r>
              <a:rPr lang="en-US" dirty="0"/>
              <a:t> He, </a:t>
            </a:r>
            <a:r>
              <a:rPr lang="en-US" dirty="0" err="1"/>
              <a:t>Xiangyu</a:t>
            </a:r>
            <a:r>
              <a:rPr lang="en-US" dirty="0"/>
              <a:t> Zhang, </a:t>
            </a:r>
            <a:r>
              <a:rPr lang="en-US" dirty="0" err="1"/>
              <a:t>Shaoqing</a:t>
            </a:r>
            <a:r>
              <a:rPr lang="en-US" dirty="0"/>
              <a:t> Ren, Jian Sun)</a:t>
            </a:r>
          </a:p>
          <a:p>
            <a:r>
              <a:rPr lang="en-US" dirty="0" err="1"/>
              <a:t>InceptionNet</a:t>
            </a:r>
            <a:r>
              <a:rPr lang="en-US" dirty="0"/>
              <a:t>( Christian </a:t>
            </a:r>
            <a:r>
              <a:rPr lang="en-US" dirty="0" err="1"/>
              <a:t>Szegedy</a:t>
            </a:r>
            <a:r>
              <a:rPr lang="en-US" dirty="0"/>
              <a:t>, Wei Liu, </a:t>
            </a:r>
            <a:r>
              <a:rPr lang="en-US" dirty="0" err="1"/>
              <a:t>Yangqing</a:t>
            </a:r>
            <a:r>
              <a:rPr lang="en-US" dirty="0"/>
              <a:t> Jia, Pierre </a:t>
            </a:r>
            <a:r>
              <a:rPr lang="en-US" dirty="0" err="1"/>
              <a:t>Sermanet</a:t>
            </a:r>
            <a:r>
              <a:rPr lang="en-US" dirty="0"/>
              <a:t>, Scott Reed, Dragomir </a:t>
            </a:r>
            <a:r>
              <a:rPr lang="en-US" dirty="0" err="1"/>
              <a:t>Anguelov</a:t>
            </a:r>
            <a:r>
              <a:rPr lang="en-US" dirty="0"/>
              <a:t>, Dumitru Erhan, Vincent </a:t>
            </a:r>
            <a:r>
              <a:rPr lang="en-US" dirty="0" err="1"/>
              <a:t>Vanhoucke</a:t>
            </a:r>
            <a:r>
              <a:rPr lang="en-US" dirty="0"/>
              <a:t>, Andrew </a:t>
            </a:r>
            <a:r>
              <a:rPr lang="en-US" dirty="0" err="1"/>
              <a:t>Rabinovich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861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C022-DD5C-4D6A-B9F0-C2D4EA219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LeNet-5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FCB64B03-8845-4548-8BC4-C288804A4C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26152"/>
            <a:ext cx="10515600" cy="335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70FF87-D693-4DF4-BFEE-866C315ED016}"/>
              </a:ext>
            </a:extLst>
          </p:cNvPr>
          <p:cNvSpPr txBox="1"/>
          <p:nvPr/>
        </p:nvSpPr>
        <p:spPr>
          <a:xfrm>
            <a:off x="2726422" y="6115574"/>
            <a:ext cx="694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http://datahacker.rs/013-cnn-latex-lenetenspace-enspace5/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05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CCCE-8D79-40EB-B8F1-34E826C0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Lenet-5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94C40-7F2D-42BB-B53C-F27FEDB2C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LeNet-5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60k parameters.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activation đ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sigmoid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non-linearities.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poolconv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pool fc  fc.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89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52BB0F-E7C0-4828-A74C-E8B3959E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38FB57-993D-4B79-A228-4252D5601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371"/>
            <a:ext cx="10515600" cy="478359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CNN: padding,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VGG-16,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Inception Net.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dectection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đậm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6926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A2EF-FFD6-46A4-AC62-B70A47E2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endParaRPr lang="en-US" dirty="0"/>
          </a:p>
        </p:txBody>
      </p:sp>
      <p:pic>
        <p:nvPicPr>
          <p:cNvPr id="1026" name="Picture 2" descr="AlexNet architecture">
            <a:extLst>
              <a:ext uri="{FF2B5EF4-FFF2-40B4-BE49-F238E27FC236}">
                <a16:creationId xmlns:a16="http://schemas.microsoft.com/office/drawing/2014/main" id="{03F21AA8-3BA1-415A-BB17-F6D6CCF26F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38" y="1825625"/>
            <a:ext cx="952192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C1B91D-2293-43C2-A925-25D8BFA63BBD}"/>
              </a:ext>
            </a:extLst>
          </p:cNvPr>
          <p:cNvSpPr txBox="1"/>
          <p:nvPr/>
        </p:nvSpPr>
        <p:spPr>
          <a:xfrm>
            <a:off x="3753820" y="6311900"/>
            <a:ext cx="468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http://datahacker.rs/013-b-alexnet/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02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2C5E-7CC0-4A85-92D2-5156B6FB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76E95-4586-4AC7-A4A7-ADB268FE3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activate.</a:t>
            </a:r>
          </a:p>
        </p:txBody>
      </p:sp>
    </p:spTree>
    <p:extLst>
      <p:ext uri="{BB962C8B-B14F-4D97-AF65-F5344CB8AC3E}">
        <p14:creationId xmlns:p14="http://schemas.microsoft.com/office/powerpoint/2010/main" val="1391969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18107-905E-4990-88B6-61A1F653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VGG-16</a:t>
            </a:r>
            <a:endParaRPr lang="en-US" dirty="0"/>
          </a:p>
        </p:txBody>
      </p:sp>
      <p:pic>
        <p:nvPicPr>
          <p:cNvPr id="2050" name="Picture 2" descr="VGG16">
            <a:extLst>
              <a:ext uri="{FF2B5EF4-FFF2-40B4-BE49-F238E27FC236}">
                <a16:creationId xmlns:a16="http://schemas.microsoft.com/office/drawing/2014/main" id="{88308028-B563-4B37-B143-AC4DE71176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291" y="1825625"/>
            <a:ext cx="735541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368BF5-D6F5-404C-AA46-CC14BF079337}"/>
              </a:ext>
            </a:extLst>
          </p:cNvPr>
          <p:cNvSpPr txBox="1"/>
          <p:nvPr/>
        </p:nvSpPr>
        <p:spPr>
          <a:xfrm>
            <a:off x="3030353" y="6454908"/>
            <a:ext cx="613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http://datahacker.rs/013-c-cnn-vgg-16-and-vgg-19/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54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B4250-94EF-47D6-AFDB-AFFA8382E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VGG-16 vs VGG-19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VGG Layers">
            <a:extLst>
              <a:ext uri="{FF2B5EF4-FFF2-40B4-BE49-F238E27FC236}">
                <a16:creationId xmlns:a16="http://schemas.microsoft.com/office/drawing/2014/main" id="{53B73A23-EE07-4C62-A184-015D09A0A5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9715" y="394277"/>
            <a:ext cx="4126317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D7DE8C-0BF2-4E3A-B787-7429E48FCC53}"/>
              </a:ext>
            </a:extLst>
          </p:cNvPr>
          <p:cNvSpPr txBox="1"/>
          <p:nvPr/>
        </p:nvSpPr>
        <p:spPr>
          <a:xfrm>
            <a:off x="6096000" y="6275073"/>
            <a:ext cx="631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http://datahacker.rs/013-c-cnn-vgg-16-and-vgg-19/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77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60C7-42D5-4A59-B09D-D0C80E83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VGG-16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BDB02-CBE1-4461-A721-0050F82C1B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VGG-16,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loại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filter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3×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stride = 2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ượ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“same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comvolution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”, pooling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 </m:t>
                    </m:r>
                  </m:oMath>
                </a14:m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Do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cấu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trúc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VGG-16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khá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biệt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liên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Conv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channel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feature map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ường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tăng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gấp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đôi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( 64 – 128 – 256 – 512 ).</a:t>
                </a: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parameters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VGG-16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khoảng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138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BDB02-CBE1-4461-A721-0050F82C1B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652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1187-F724-4515-B691-DBD4D0DA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ResNets</a:t>
            </a:r>
            <a:r>
              <a:rPr lang="en-US" dirty="0"/>
              <a:t> (Residual </a:t>
            </a:r>
            <a:r>
              <a:rPr lang="en-US" dirty="0" err="1"/>
              <a:t>Netwworks</a:t>
            </a:r>
            <a:r>
              <a:rPr lang="en-US" dirty="0"/>
              <a:t>)</a:t>
            </a:r>
          </a:p>
        </p:txBody>
      </p:sp>
      <p:pic>
        <p:nvPicPr>
          <p:cNvPr id="4098" name="Picture 2" descr="A Residual block">
            <a:extLst>
              <a:ext uri="{FF2B5EF4-FFF2-40B4-BE49-F238E27FC236}">
                <a16:creationId xmlns:a16="http://schemas.microsoft.com/office/drawing/2014/main" id="{203D6D5C-A7C1-496B-97F3-63B7CFB205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693" y="2660058"/>
            <a:ext cx="5596613" cy="268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77C6C9-1CD2-47D4-BBCB-12439600C46C}"/>
              </a:ext>
            </a:extLst>
          </p:cNvPr>
          <p:cNvSpPr txBox="1"/>
          <p:nvPr/>
        </p:nvSpPr>
        <p:spPr>
          <a:xfrm>
            <a:off x="3380095" y="6308209"/>
            <a:ext cx="543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http://datahacker.rs/014-cnn-residual-nets/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61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B116F9-6D95-422C-B3CB-0CEED913C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ResNets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5AD65-2D28-43E1-9C11-711E45771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t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ưởng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“shot cut” (hay skip connected).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vanishing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exploding gradient.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Main path and short cut connection">
            <a:extLst>
              <a:ext uri="{FF2B5EF4-FFF2-40B4-BE49-F238E27FC236}">
                <a16:creationId xmlns:a16="http://schemas.microsoft.com/office/drawing/2014/main" id="{65D445C0-9621-4101-A8D3-2071FE343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2074972"/>
            <a:ext cx="6250769" cy="254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5907BC-6072-4D30-95C9-700CD13C8D5E}"/>
              </a:ext>
            </a:extLst>
          </p:cNvPr>
          <p:cNvSpPr txBox="1"/>
          <p:nvPr/>
        </p:nvSpPr>
        <p:spPr>
          <a:xfrm>
            <a:off x="5707243" y="5546035"/>
            <a:ext cx="543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Nguồn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ảnh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hlinkClick r:id="rId3"/>
              </a:rPr>
              <a:t>http://datahacker.rs/014-cnn-residual-nets/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798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4210-C873-4767-8B65-33B387B7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ResNets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EB8318-F643-43E4-8AB8-AEC94842C7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Quá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hoạt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“skip connection”: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+1]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g()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activation function =&gt;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“skip connection”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EB8318-F643-43E4-8AB8-AEC94842C7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349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6E167-86EA-4698-A001-40A3F11E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ResNets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6F597F-EB21-420B-B812-41C1A72CE6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việc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CNN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càng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sâu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dẫn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đến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ường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hợp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(vanishing gradient):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≈0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Lúc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activation function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ường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CNN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Đây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identity function.</a:t>
                </a: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Nhờ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việc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identity function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Resnet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quyết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ượ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nào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vấn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đề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vanishing gradient.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6F597F-EB21-420B-B812-41C1A72CE6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018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27D5-F9E2-426E-B113-E117A967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3D2F53-88A2-470A-B51F-C849797254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ường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hợp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kích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khắc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phục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ách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xây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dựng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nào</a:t>
                </a:r>
                <a:r>
                  <a:rPr lang="en-US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tại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sao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phải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đảm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bảo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kích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vi-VN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giống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nhau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đảm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sự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giống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nhau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về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kích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ResNet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ường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khối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Conv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liên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Same Convolution.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3D2F53-88A2-470A-B51F-C849797254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64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4E73-3EA8-4924-A777-5137EFF1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70BF2-A251-4266-8720-7C69C2721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tr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convolution.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convolution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Same convolution.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 convolution: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height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width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convolution: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height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width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input.</a:t>
            </a:r>
          </a:p>
        </p:txBody>
      </p:sp>
    </p:spTree>
    <p:extLst>
      <p:ext uri="{BB962C8B-B14F-4D97-AF65-F5344CB8AC3E}">
        <p14:creationId xmlns:p14="http://schemas.microsoft.com/office/powerpoint/2010/main" val="175871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9CCD-91E3-4EF8-94C5-499A24AB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Inception Networks</a:t>
            </a:r>
          </a:p>
        </p:txBody>
      </p:sp>
      <p:pic>
        <p:nvPicPr>
          <p:cNvPr id="6146" name="Picture 2" descr="017 CNN Inception Network">
            <a:extLst>
              <a:ext uri="{FF2B5EF4-FFF2-40B4-BE49-F238E27FC236}">
                <a16:creationId xmlns:a16="http://schemas.microsoft.com/office/drawing/2014/main" id="{2665B3A1-1C02-41FE-87A5-A815BA6989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126" y="1825625"/>
            <a:ext cx="746574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D3A0EC-7BDC-44B5-8232-C759141C24C3}"/>
              </a:ext>
            </a:extLst>
          </p:cNvPr>
          <p:cNvSpPr txBox="1"/>
          <p:nvPr/>
        </p:nvSpPr>
        <p:spPr>
          <a:xfrm>
            <a:off x="3326459" y="6311900"/>
            <a:ext cx="613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Nguồn</a:t>
            </a:r>
            <a:r>
              <a:rPr lang="en-US" sz="2000" dirty="0"/>
              <a:t> </a:t>
            </a:r>
            <a:r>
              <a:rPr lang="en-US" sz="2000" dirty="0" err="1"/>
              <a:t>ảnh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http://datahacker.rs/017-inception-network/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2966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97B6-BFF9-402A-88AD-B54FB3D94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Inception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CE2628-5AE5-4E63-A38F-05B1CF11F2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ục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đích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Inception Network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ượn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CNN.</a:t>
                </a: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kĩ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layer conv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Inception Network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dùng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ượn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channel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1 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𝑐𝑜𝑛𝑣𝑜𝑙𝑢𝑡𝑖𝑜𝑛𝑠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layer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Inception network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cùng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lúc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nhiều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convolution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pooling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cùng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kích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nối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chúng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lại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nhau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CE2628-5AE5-4E63-A38F-05B1CF11F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893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97B6-BFF9-402A-88AD-B54FB3D9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Inception Network</a:t>
            </a:r>
            <a:endParaRPr lang="en-US" dirty="0"/>
          </a:p>
        </p:txBody>
      </p:sp>
      <p:pic>
        <p:nvPicPr>
          <p:cNvPr id="7170" name="Picture 2" descr="Inception network architecture">
            <a:extLst>
              <a:ext uri="{FF2B5EF4-FFF2-40B4-BE49-F238E27FC236}">
                <a16:creationId xmlns:a16="http://schemas.microsoft.com/office/drawing/2014/main" id="{6E2767E4-C2E3-4940-ACF8-2CE6A87155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121920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235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97B6-BFF9-402A-88AD-B54FB3D94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Inception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E2628-5AE5-4E63-A38F-05B1CF11F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Inception Network,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fully connection layer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 max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 feature, medium feature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feature.</a:t>
            </a:r>
          </a:p>
          <a:p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low feature, medium feature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high feature?</a:t>
            </a:r>
          </a:p>
        </p:txBody>
      </p:sp>
    </p:spTree>
    <p:extLst>
      <p:ext uri="{BB962C8B-B14F-4D97-AF65-F5344CB8AC3E}">
        <p14:creationId xmlns:p14="http://schemas.microsoft.com/office/powerpoint/2010/main" val="840125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D544B1-2D98-4250-A01D-534793B2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detection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64FB1-A23E-405E-932F-CF7618D08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16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F26978-E421-44D2-B230-EF979D39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with localization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67CDC98-2B1D-4561-98C2-CFF9AEC1EB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ông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ường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dùng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loại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object.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Bài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trí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object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bao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lại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bouding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box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𝑏𝑥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𝑏𝑦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𝑏h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𝑏𝑤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Bài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Detection đ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phát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triển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lên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việc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cùng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lúc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nhiều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object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loại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nhau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67CDC98-2B1D-4561-98C2-CFF9AEC1EB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4440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71AC-4EE8-4543-B4E8-7FAB1D59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with localization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B5F60E-43F2-4BB1-9554-095F4FE125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 bài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Classification with localization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CNN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tả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2, …,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𝑐𝑛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pc = 0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ượng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lúc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tâm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đến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còn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lại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pc = 1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ượng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𝑏𝑦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toạ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midpoint</a:t>
                </a:r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𝑏h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𝑏𝑤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kích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vi-V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bounding box.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1, 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2, …, 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𝑐𝑛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đại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diện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:r>
                  <a:rPr lang="vi-V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ường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:r>
                  <a:rPr lang="vi-V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ượn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g,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B5F60E-43F2-4BB1-9554-095F4FE125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043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702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6CEB9-1483-4079-B8E6-4610D827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with localization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A53C19-6762-4FF6-A3CF-9FC0394D56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 function đ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dùng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bar>
                            <m:barPr>
                              <m:pos m:val="top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ba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ớ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1=1</m:t>
                                  </m:r>
                                </m:e>
                              </m:nary>
                            </m:e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ớ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hiểu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y1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pc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vector output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nghĩa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A53C19-6762-4FF6-A3CF-9FC0394D56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92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FB1C-42BA-4F43-B216-89005FC9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Landmark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18CA7-2054-45C6-AEB3-CEF1A93CE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đ</a:t>
            </a:r>
            <a:r>
              <a:rPr lang="vi-V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toạ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CNN?</a:t>
            </a:r>
          </a:p>
          <a:p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toạ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loss function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6124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1D3C-BC15-456F-8348-FF0C292F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windows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CC6E4-ADC7-4925-BE7F-E4243A954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Sliding windows detection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thực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square box tr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square box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square box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hay stride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l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ng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square box( hay stride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48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C0ED-8E09-4D74-B62B-055A7E0C8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4070F-CD5E-4141-91B1-ED4233141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nhảy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Convolution.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bớt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nhảy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kernel.</a:t>
            </a:r>
          </a:p>
        </p:txBody>
      </p:sp>
    </p:spTree>
    <p:extLst>
      <p:ext uri="{BB962C8B-B14F-4D97-AF65-F5344CB8AC3E}">
        <p14:creationId xmlns:p14="http://schemas.microsoft.com/office/powerpoint/2010/main" val="2430437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03B4-378F-45DD-A1ED-AE68D3A0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windows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9446F-2519-463A-8DAC-5CEF957DD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Convolution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Sliding windows detection.</a:t>
            </a:r>
          </a:p>
          <a:p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convolution, ta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coi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fully connection layer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conv layer 1x1.</a:t>
            </a:r>
          </a:p>
          <a:p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Ngoài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conv-5x5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pool-2x2conv-5x5conv-1x1conv-1x1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thì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mạng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CNN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nào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trả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về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kết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quả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đại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diện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cho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vị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trí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Sliding windows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3888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36C2D-69B9-4A69-A2A4-9BACBF8C8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YOLO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0A833-4874-463A-8CC9-EC62A15A4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sliding windows, YOLO algorithms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dectet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grid cells,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grid cell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width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grid.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EF3A62-484D-4644-B714-673C6B1AFE01}"/>
              </a:ext>
            </a:extLst>
          </p:cNvPr>
          <p:cNvSpPr/>
          <p:nvPr/>
        </p:nvSpPr>
        <p:spPr>
          <a:xfrm>
            <a:off x="595878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948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EC08-5712-4C33-81DC-A11B30FC2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991D3-16DE-4FA5-BEC6-B142D3EF6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midpoint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height – width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bounding box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grid cell.</a:t>
            </a: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ường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cell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làm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height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width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bounding box?</a:t>
            </a:r>
          </a:p>
        </p:txBody>
      </p:sp>
    </p:spTree>
    <p:extLst>
      <p:ext uri="{BB962C8B-B14F-4D97-AF65-F5344CB8AC3E}">
        <p14:creationId xmlns:p14="http://schemas.microsoft.com/office/powerpoint/2010/main" val="16069010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55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4FD85-969E-48AC-8524-13466E24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Intersection over union</a:t>
            </a:r>
          </a:p>
        </p:txBody>
      </p:sp>
      <p:pic>
        <p:nvPicPr>
          <p:cNvPr id="2050" name="Picture 2" descr="Intersection over union">
            <a:extLst>
              <a:ext uri="{FF2B5EF4-FFF2-40B4-BE49-F238E27FC236}">
                <a16:creationId xmlns:a16="http://schemas.microsoft.com/office/drawing/2014/main" id="{FD061867-B058-470A-9293-79200CB44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375850"/>
            <a:ext cx="7188198" cy="328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03F38AE2-6519-4BD8-AED6-5EA806BAB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230472"/>
            <a:ext cx="7188199" cy="1946491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bounding box đ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bounding box đ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0A55D-268D-4238-B7F9-B4433619D9F5}"/>
              </a:ext>
            </a:extLst>
          </p:cNvPr>
          <p:cNvSpPr txBox="1"/>
          <p:nvPr/>
        </p:nvSpPr>
        <p:spPr>
          <a:xfrm>
            <a:off x="4038600" y="3621937"/>
            <a:ext cx="697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http://datahacker.rs/026-cnn-intersection-over-union/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18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FFA4-0052-4B73-B2C1-0A19CD62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Non-max suppression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AE3B8-C89E-486C-BFF9-97F840640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bounding box đ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Non-max suppression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bounding box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85997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0A250-BC08-44CD-AC78-5C1C8535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 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153D-1449-4DE8-AC29-ED52C8897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Anchor boxes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grid cell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Anchor boxes thực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grid cell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nxA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grid cells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 output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 with localization.</a:t>
            </a:r>
          </a:p>
        </p:txBody>
      </p:sp>
    </p:spTree>
    <p:extLst>
      <p:ext uri="{BB962C8B-B14F-4D97-AF65-F5344CB8AC3E}">
        <p14:creationId xmlns:p14="http://schemas.microsoft.com/office/powerpoint/2010/main" val="164303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27B1-D584-4C46-B882-41BE867B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layer </a:t>
            </a:r>
            <a:r>
              <a:rPr lang="en-US" dirty="0" err="1"/>
              <a:t>trong</a:t>
            </a:r>
            <a:r>
              <a:rPr lang="en-US" dirty="0"/>
              <a:t>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8031-4426-410B-9725-FE998084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layer (Conv):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map.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 (POOL):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         (height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width)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connected (FC):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neuron network.</a:t>
            </a:r>
          </a:p>
        </p:txBody>
      </p:sp>
    </p:spTree>
    <p:extLst>
      <p:ext uri="{BB962C8B-B14F-4D97-AF65-F5344CB8AC3E}">
        <p14:creationId xmlns:p14="http://schemas.microsoft.com/office/powerpoint/2010/main" val="278074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AE20EF-1686-40A7-8A4E-9C182053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9C970-693A-4BC3-BBF2-4768024BD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0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8C143DD3-EE33-462F-9B82-68A1002DF01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8C143DD3-EE33-462F-9B82-68A1002DF0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C266648-AEB8-4659-A523-10407F068C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filter size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padding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stride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ượng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filter đ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dùng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xây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cũng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xem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channel.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filter: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−1]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C266648-AEB8-4659-A523-10407F068C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212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6F75-3CD9-43D9-BE6E-2B2AA8D6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Times New Roman" panose="02020603050405020304" pitchFamily="18" charset="0"/>
              </a:rPr>
              <a:t>Các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tính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kích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</a:t>
            </a:r>
            <a:r>
              <a:rPr lang="vi-VN" dirty="0" err="1">
                <a:cs typeface="Times New Roman" panose="02020603050405020304" pitchFamily="18" charset="0"/>
              </a:rPr>
              <a:t>ước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của</a:t>
            </a:r>
            <a:r>
              <a:rPr lang="en-US" dirty="0">
                <a:cs typeface="Times New Roman" panose="02020603050405020304" pitchFamily="18" charset="0"/>
              </a:rPr>
              <a:t>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D0B6D1-0636-48B3-A6F1-022616E8F2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err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err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D0B6D1-0636-48B3-A6F1-022616E8F2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099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645F15-72BB-4C01-87EC-98C4475E1D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</a:t>
                </a:r>
                <a:r>
                  <a:rPr lang="en-US" dirty="0" err="1"/>
                  <a:t>ách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parameter </a:t>
                </a:r>
                <a:r>
                  <a:rPr lang="en-US" dirty="0" err="1"/>
                  <a:t>dùng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645F15-72BB-4C01-87EC-98C4475E1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892A99-6E13-4796-A324-165F90CE43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Weights: 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parameters)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Đ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ây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ượn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điều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chỉnh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dùng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điều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chỉnh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quá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back propagation.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r>
                  <a:rPr lang="en-US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Việc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thêm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Bias </a:t>
                </a:r>
                <a:r>
                  <a:rPr lang="en-US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tác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gì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dựa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bias </a:t>
                </a:r>
                <a:r>
                  <a:rPr lang="en-US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rút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trích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ược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gì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892A99-6E13-4796-A324-165F90CE43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782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2340</Words>
  <Application>Microsoft Office PowerPoint</Application>
  <PresentationFormat>Widescreen</PresentationFormat>
  <Paragraphs>180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Times New Roman</vt:lpstr>
      <vt:lpstr>Office Theme</vt:lpstr>
      <vt:lpstr>Báo cáo lần 1</vt:lpstr>
      <vt:lpstr>Mục lục</vt:lpstr>
      <vt:lpstr>Padding </vt:lpstr>
      <vt:lpstr>Stride</vt:lpstr>
      <vt:lpstr>Các loại layer trong CNN</vt:lpstr>
      <vt:lpstr>Convolution layer</vt:lpstr>
      <vt:lpstr>Layer l:</vt:lpstr>
      <vt:lpstr>Các tính kích thước của output</vt:lpstr>
      <vt:lpstr>Cách tính số parameter dùng cho layer l</vt:lpstr>
      <vt:lpstr>Activation function</vt:lpstr>
      <vt:lpstr>Activation function</vt:lpstr>
      <vt:lpstr>Pooling layer</vt:lpstr>
      <vt:lpstr>Pooling layer</vt:lpstr>
      <vt:lpstr>Pooling layer</vt:lpstr>
      <vt:lpstr>Lợi thế của ConvNet</vt:lpstr>
      <vt:lpstr>Một số mạng CNN</vt:lpstr>
      <vt:lpstr>Một số mạng CNN</vt:lpstr>
      <vt:lpstr>LeNet-5</vt:lpstr>
      <vt:lpstr>Lenet-5</vt:lpstr>
      <vt:lpstr>AlexNet</vt:lpstr>
      <vt:lpstr>AlexNet</vt:lpstr>
      <vt:lpstr>VGG-16</vt:lpstr>
      <vt:lpstr>VGG-16 vs VGG-19</vt:lpstr>
      <vt:lpstr>VGG-16</vt:lpstr>
      <vt:lpstr>ResNets (Residual Netwworks)</vt:lpstr>
      <vt:lpstr>ResNets</vt:lpstr>
      <vt:lpstr>ResNets</vt:lpstr>
      <vt:lpstr>ResNets</vt:lpstr>
      <vt:lpstr>ResNet</vt:lpstr>
      <vt:lpstr>Inception Networks</vt:lpstr>
      <vt:lpstr>Inception Network</vt:lpstr>
      <vt:lpstr>Inception Network</vt:lpstr>
      <vt:lpstr>Inception Network</vt:lpstr>
      <vt:lpstr>Object detection</vt:lpstr>
      <vt:lpstr>Classification with localization</vt:lpstr>
      <vt:lpstr>Classification with localization</vt:lpstr>
      <vt:lpstr>Classification with localization</vt:lpstr>
      <vt:lpstr>Landmark detection</vt:lpstr>
      <vt:lpstr>Sliding windows detection</vt:lpstr>
      <vt:lpstr>Sliding windows detection</vt:lpstr>
      <vt:lpstr>YOLO algorithms</vt:lpstr>
      <vt:lpstr>Bounding box</vt:lpstr>
      <vt:lpstr>Intersection over union</vt:lpstr>
      <vt:lpstr>Non-max suppression</vt:lpstr>
      <vt:lpstr>Anchor Boxes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simplezdot@gmail.com</dc:creator>
  <cp:lastModifiedBy>simplezdot@gmail.com</cp:lastModifiedBy>
  <cp:revision>41</cp:revision>
  <dcterms:created xsi:type="dcterms:W3CDTF">2019-10-20T02:45:05Z</dcterms:created>
  <dcterms:modified xsi:type="dcterms:W3CDTF">2019-10-20T04:12:13Z</dcterms:modified>
</cp:coreProperties>
</file>