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80" r:id="rId10"/>
    <p:sldId id="264" r:id="rId11"/>
    <p:sldId id="265" r:id="rId12"/>
    <p:sldId id="266" r:id="rId13"/>
    <p:sldId id="268" r:id="rId14"/>
    <p:sldId id="281" r:id="rId15"/>
    <p:sldId id="269" r:id="rId16"/>
    <p:sldId id="276" r:id="rId17"/>
    <p:sldId id="277" r:id="rId18"/>
    <p:sldId id="278" r:id="rId19"/>
    <p:sldId id="282" r:id="rId20"/>
    <p:sldId id="270" r:id="rId21"/>
    <p:sldId id="271" r:id="rId22"/>
    <p:sldId id="272" r:id="rId23"/>
    <p:sldId id="273" r:id="rId24"/>
    <p:sldId id="274" r:id="rId25"/>
    <p:sldId id="275" r:id="rId26"/>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58" autoAdjust="0"/>
    <p:restoredTop sz="94988" autoAdjust="0"/>
  </p:normalViewPr>
  <p:slideViewPr>
    <p:cSldViewPr>
      <p:cViewPr>
        <p:scale>
          <a:sx n="80" d="100"/>
          <a:sy n="80" d="100"/>
        </p:scale>
        <p:origin x="-1800" y="-7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31.jpeg"/><Relationship Id="rId1" Type="http://schemas.openxmlformats.org/officeDocument/2006/relationships/image" Target="../media/image21.jpeg"/><Relationship Id="rId6" Type="http://schemas.openxmlformats.org/officeDocument/2006/relationships/image" Target="../media/image71.png"/><Relationship Id="rId5" Type="http://schemas.openxmlformats.org/officeDocument/2006/relationships/image" Target="../media/image61.jpeg"/><Relationship Id="rId4" Type="http://schemas.openxmlformats.org/officeDocument/2006/relationships/image" Target="../media/image5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141AD-A177-4A1A-BC20-C7AA5540B326}"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hr-HR"/>
        </a:p>
      </dgm:t>
    </dgm:pt>
    <dgm:pt modelId="{DBE7D249-4341-49AD-A3FE-0F462E02DB80}">
      <dgm:prSet phldrT="[Text]" custT="1"/>
      <dgm:spPr>
        <a:solidFill>
          <a:srgbClr val="FFC000"/>
        </a:solidFill>
      </dgm:spPr>
      <dgm:t>
        <a:bodyPr/>
        <a:lstStyle/>
        <a:p>
          <a:r>
            <a:rPr lang="hr-HR" sz="1800" b="1" dirty="0" smtClean="0"/>
            <a:t>Introduction</a:t>
          </a:r>
          <a:endParaRPr lang="hr-HR" sz="1800" b="1" dirty="0"/>
        </a:p>
      </dgm:t>
    </dgm:pt>
    <dgm:pt modelId="{B0C6504A-DC2A-4563-B1FE-77DCAFF02639}" type="parTrans" cxnId="{0EA7DFD4-8E5D-4202-A06E-B020726A4B07}">
      <dgm:prSet/>
      <dgm:spPr/>
      <dgm:t>
        <a:bodyPr/>
        <a:lstStyle/>
        <a:p>
          <a:endParaRPr lang="hr-HR"/>
        </a:p>
      </dgm:t>
    </dgm:pt>
    <dgm:pt modelId="{D60E61F7-5923-4DA4-87F0-ADC5684B5D81}" type="sibTrans" cxnId="{0EA7DFD4-8E5D-4202-A06E-B020726A4B07}">
      <dgm:prSet/>
      <dgm:spPr/>
      <dgm:t>
        <a:bodyPr/>
        <a:lstStyle/>
        <a:p>
          <a:endParaRPr lang="hr-HR"/>
        </a:p>
      </dgm:t>
    </dgm:pt>
    <dgm:pt modelId="{76BEF847-5D26-4E41-AEBD-64C2CCD8CB92}">
      <dgm:prSet phldrT="[Text]" custT="1"/>
      <dgm:spPr>
        <a:solidFill>
          <a:srgbClr val="FFC000"/>
        </a:solidFill>
      </dgm:spPr>
      <dgm:t>
        <a:bodyPr/>
        <a:lstStyle/>
        <a:p>
          <a:r>
            <a:rPr lang="hr-HR" sz="1800" b="1" dirty="0" smtClean="0"/>
            <a:t>Comparing KitKat and Jelly Bean</a:t>
          </a:r>
          <a:endParaRPr lang="hr-HR" sz="1800" b="1" dirty="0"/>
        </a:p>
      </dgm:t>
    </dgm:pt>
    <dgm:pt modelId="{71B55394-CA53-4C33-92E3-973BB43DAF6E}" type="parTrans" cxnId="{C2E07BF5-D1DE-4D8B-B6D9-65AEF282583E}">
      <dgm:prSet/>
      <dgm:spPr/>
      <dgm:t>
        <a:bodyPr/>
        <a:lstStyle/>
        <a:p>
          <a:endParaRPr lang="hr-HR"/>
        </a:p>
      </dgm:t>
    </dgm:pt>
    <dgm:pt modelId="{DD307143-81EF-4AF1-B3BD-96DAC5360DE2}" type="sibTrans" cxnId="{C2E07BF5-D1DE-4D8B-B6D9-65AEF282583E}">
      <dgm:prSet/>
      <dgm:spPr/>
      <dgm:t>
        <a:bodyPr/>
        <a:lstStyle/>
        <a:p>
          <a:endParaRPr lang="hr-HR"/>
        </a:p>
      </dgm:t>
    </dgm:pt>
    <dgm:pt modelId="{806AE557-49E3-420D-9314-E85FCEE4D9BE}">
      <dgm:prSet phldrT="[Text]" custT="1"/>
      <dgm:spPr>
        <a:solidFill>
          <a:srgbClr val="FFC000"/>
        </a:solidFill>
      </dgm:spPr>
      <dgm:t>
        <a:bodyPr/>
        <a:lstStyle/>
        <a:p>
          <a:r>
            <a:rPr lang="hr-HR" sz="1800" b="1" dirty="0" smtClean="0"/>
            <a:t>Conclusion</a:t>
          </a:r>
          <a:endParaRPr lang="hr-HR" sz="1800" b="1" dirty="0"/>
        </a:p>
      </dgm:t>
    </dgm:pt>
    <dgm:pt modelId="{7914A357-B618-44B3-AD23-BF7BE38BD2F2}" type="parTrans" cxnId="{501C5F64-1097-46A3-88DB-44FF1047DE32}">
      <dgm:prSet/>
      <dgm:spPr/>
      <dgm:t>
        <a:bodyPr/>
        <a:lstStyle/>
        <a:p>
          <a:endParaRPr lang="hr-HR"/>
        </a:p>
      </dgm:t>
    </dgm:pt>
    <dgm:pt modelId="{4EFD21DA-611E-4CCE-89D5-9D806609E064}" type="sibTrans" cxnId="{501C5F64-1097-46A3-88DB-44FF1047DE32}">
      <dgm:prSet/>
      <dgm:spPr/>
      <dgm:t>
        <a:bodyPr/>
        <a:lstStyle/>
        <a:p>
          <a:endParaRPr lang="hr-HR"/>
        </a:p>
      </dgm:t>
    </dgm:pt>
    <dgm:pt modelId="{ED520673-F34C-48A3-9724-329565CFB30D}">
      <dgm:prSet phldrT="[Text]" custT="1"/>
      <dgm:spPr>
        <a:solidFill>
          <a:srgbClr val="FFC000"/>
        </a:solidFill>
      </dgm:spPr>
      <dgm:t>
        <a:bodyPr/>
        <a:lstStyle/>
        <a:p>
          <a:r>
            <a:rPr lang="hr-HR" sz="1800" b="1" dirty="0" smtClean="0"/>
            <a:t>Android 4.4. KitKat API</a:t>
          </a:r>
          <a:endParaRPr lang="hr-HR" sz="1800" b="1" dirty="0"/>
        </a:p>
      </dgm:t>
    </dgm:pt>
    <dgm:pt modelId="{1C7DB010-F76A-4FEA-8465-EA13C7ABCBBB}" type="sibTrans" cxnId="{EA31C7DF-5296-4AD8-B944-320C1E410367}">
      <dgm:prSet/>
      <dgm:spPr/>
      <dgm:t>
        <a:bodyPr/>
        <a:lstStyle/>
        <a:p>
          <a:endParaRPr lang="hr-HR"/>
        </a:p>
      </dgm:t>
    </dgm:pt>
    <dgm:pt modelId="{48A9E575-344E-4E52-A1DE-DCF4BC653076}" type="parTrans" cxnId="{EA31C7DF-5296-4AD8-B944-320C1E410367}">
      <dgm:prSet/>
      <dgm:spPr/>
      <dgm:t>
        <a:bodyPr/>
        <a:lstStyle/>
        <a:p>
          <a:endParaRPr lang="hr-HR"/>
        </a:p>
      </dgm:t>
    </dgm:pt>
    <dgm:pt modelId="{F9108973-9D4F-49CD-86E8-F9CA7B6B1411}">
      <dgm:prSet phldrT="[Text]" custT="1"/>
      <dgm:spPr>
        <a:solidFill>
          <a:srgbClr val="FFC000"/>
        </a:solidFill>
      </dgm:spPr>
      <dgm:t>
        <a:bodyPr/>
        <a:lstStyle/>
        <a:p>
          <a:r>
            <a:rPr lang="hr-HR" sz="1800" b="1" dirty="0" smtClean="0"/>
            <a:t>New possibilities in KitKat</a:t>
          </a:r>
          <a:endParaRPr lang="hr-HR" sz="1800" b="1" dirty="0"/>
        </a:p>
      </dgm:t>
    </dgm:pt>
    <dgm:pt modelId="{3C94B778-03A0-45D8-97BB-2BFD96718E32}" type="parTrans" cxnId="{20AD1CF7-7426-44D9-ABC8-4F122B401041}">
      <dgm:prSet/>
      <dgm:spPr/>
      <dgm:t>
        <a:bodyPr/>
        <a:lstStyle/>
        <a:p>
          <a:endParaRPr lang="hr-BA"/>
        </a:p>
      </dgm:t>
    </dgm:pt>
    <dgm:pt modelId="{D6BBE35D-C7D0-4562-ACDA-21806C33F96D}" type="sibTrans" cxnId="{20AD1CF7-7426-44D9-ABC8-4F122B401041}">
      <dgm:prSet/>
      <dgm:spPr/>
      <dgm:t>
        <a:bodyPr/>
        <a:lstStyle/>
        <a:p>
          <a:endParaRPr lang="hr-BA"/>
        </a:p>
      </dgm:t>
    </dgm:pt>
    <dgm:pt modelId="{2E3760FC-8D08-463C-86D9-FC22EBAF021E}">
      <dgm:prSet phldrT="[Text]" custT="1"/>
      <dgm:spPr>
        <a:solidFill>
          <a:srgbClr val="FFC000"/>
        </a:solidFill>
      </dgm:spPr>
      <dgm:t>
        <a:bodyPr/>
        <a:lstStyle/>
        <a:p>
          <a:r>
            <a:rPr lang="hr-HR" sz="1800" b="1" dirty="0" smtClean="0"/>
            <a:t>Live examples on smartphone</a:t>
          </a:r>
          <a:endParaRPr lang="hr-HR" sz="1800" b="1" dirty="0"/>
        </a:p>
      </dgm:t>
    </dgm:pt>
    <dgm:pt modelId="{478C4796-84B6-458D-AE41-B55B70778F93}" type="parTrans" cxnId="{9EDAF139-E587-41EE-A2AA-398AAC22DFB3}">
      <dgm:prSet/>
      <dgm:spPr/>
    </dgm:pt>
    <dgm:pt modelId="{818D43D7-D8DD-46AA-8C94-77C92BD212C5}" type="sibTrans" cxnId="{9EDAF139-E587-41EE-A2AA-398AAC22DFB3}">
      <dgm:prSet/>
      <dgm:spPr/>
    </dgm:pt>
    <dgm:pt modelId="{CA6A85F1-D4F3-49BC-8F6A-E10A8BA1CCEB}" type="pres">
      <dgm:prSet presAssocID="{FC0141AD-A177-4A1A-BC20-C7AA5540B326}" presName="Name0" presStyleCnt="0">
        <dgm:presLayoutVars>
          <dgm:chMax val="7"/>
          <dgm:chPref val="7"/>
          <dgm:dir/>
        </dgm:presLayoutVars>
      </dgm:prSet>
      <dgm:spPr/>
      <dgm:t>
        <a:bodyPr/>
        <a:lstStyle/>
        <a:p>
          <a:endParaRPr lang="hr-HR"/>
        </a:p>
      </dgm:t>
    </dgm:pt>
    <dgm:pt modelId="{CFD93054-14BA-4F49-9C7A-71AA640F8CF2}" type="pres">
      <dgm:prSet presAssocID="{FC0141AD-A177-4A1A-BC20-C7AA5540B326}" presName="Name1" presStyleCnt="0"/>
      <dgm:spPr/>
      <dgm:t>
        <a:bodyPr/>
        <a:lstStyle/>
        <a:p>
          <a:endParaRPr lang="hr-BA"/>
        </a:p>
      </dgm:t>
    </dgm:pt>
    <dgm:pt modelId="{612C83B6-7592-4318-843B-A2AE96ACCDA5}" type="pres">
      <dgm:prSet presAssocID="{FC0141AD-A177-4A1A-BC20-C7AA5540B326}" presName="cycle" presStyleCnt="0"/>
      <dgm:spPr/>
      <dgm:t>
        <a:bodyPr/>
        <a:lstStyle/>
        <a:p>
          <a:endParaRPr lang="hr-BA"/>
        </a:p>
      </dgm:t>
    </dgm:pt>
    <dgm:pt modelId="{864E99B1-017C-43F5-B775-26BABE1ABDB2}" type="pres">
      <dgm:prSet presAssocID="{FC0141AD-A177-4A1A-BC20-C7AA5540B326}" presName="srcNode" presStyleLbl="node1" presStyleIdx="0" presStyleCnt="6"/>
      <dgm:spPr/>
      <dgm:t>
        <a:bodyPr/>
        <a:lstStyle/>
        <a:p>
          <a:endParaRPr lang="hr-BA"/>
        </a:p>
      </dgm:t>
    </dgm:pt>
    <dgm:pt modelId="{EBA1970A-BFB8-4BC8-A220-EB955A21AB42}" type="pres">
      <dgm:prSet presAssocID="{FC0141AD-A177-4A1A-BC20-C7AA5540B326}" presName="conn" presStyleLbl="parChTrans1D2" presStyleIdx="0" presStyleCnt="1"/>
      <dgm:spPr/>
      <dgm:t>
        <a:bodyPr/>
        <a:lstStyle/>
        <a:p>
          <a:endParaRPr lang="hr-HR"/>
        </a:p>
      </dgm:t>
    </dgm:pt>
    <dgm:pt modelId="{11CB5503-0090-43CD-9378-3D4EF5A74313}" type="pres">
      <dgm:prSet presAssocID="{FC0141AD-A177-4A1A-BC20-C7AA5540B326}" presName="extraNode" presStyleLbl="node1" presStyleIdx="0" presStyleCnt="6"/>
      <dgm:spPr/>
      <dgm:t>
        <a:bodyPr/>
        <a:lstStyle/>
        <a:p>
          <a:endParaRPr lang="hr-BA"/>
        </a:p>
      </dgm:t>
    </dgm:pt>
    <dgm:pt modelId="{3BDC672F-246F-4EDE-A997-0784A1A93DE0}" type="pres">
      <dgm:prSet presAssocID="{FC0141AD-A177-4A1A-BC20-C7AA5540B326}" presName="dstNode" presStyleLbl="node1" presStyleIdx="0" presStyleCnt="6"/>
      <dgm:spPr/>
      <dgm:t>
        <a:bodyPr/>
        <a:lstStyle/>
        <a:p>
          <a:endParaRPr lang="hr-BA"/>
        </a:p>
      </dgm:t>
    </dgm:pt>
    <dgm:pt modelId="{AD02531A-AB7D-4219-B28C-6722920AE575}" type="pres">
      <dgm:prSet presAssocID="{DBE7D249-4341-49AD-A3FE-0F462E02DB80}" presName="text_1" presStyleLbl="node1" presStyleIdx="0" presStyleCnt="6">
        <dgm:presLayoutVars>
          <dgm:bulletEnabled val="1"/>
        </dgm:presLayoutVars>
      </dgm:prSet>
      <dgm:spPr/>
      <dgm:t>
        <a:bodyPr/>
        <a:lstStyle/>
        <a:p>
          <a:endParaRPr lang="hr-HR"/>
        </a:p>
      </dgm:t>
    </dgm:pt>
    <dgm:pt modelId="{3B1E9801-8B5B-4040-B415-2A1B4C4B3AEA}" type="pres">
      <dgm:prSet presAssocID="{DBE7D249-4341-49AD-A3FE-0F462E02DB80}" presName="accent_1" presStyleCnt="0"/>
      <dgm:spPr/>
      <dgm:t>
        <a:bodyPr/>
        <a:lstStyle/>
        <a:p>
          <a:endParaRPr lang="hr-BA"/>
        </a:p>
      </dgm:t>
    </dgm:pt>
    <dgm:pt modelId="{78718354-B1FD-4B73-86E7-0CB0FE0B6AFE}" type="pres">
      <dgm:prSet presAssocID="{DBE7D249-4341-49AD-A3FE-0F462E02DB80}" presName="accentRepeatNode" presStyleLbl="solidFgAcc1" presStyleIdx="0" presStyleCnt="6" custLinFactNeighborX="-16323" custLinFactNeighborY="-322"/>
      <dgm:spPr>
        <a:blipFill rotWithShape="0">
          <a:blip xmlns:r="http://schemas.openxmlformats.org/officeDocument/2006/relationships" r:embed="rId1"/>
          <a:stretch>
            <a:fillRect/>
          </a:stretch>
        </a:blipFill>
        <a:ln w="28575">
          <a:solidFill>
            <a:srgbClr val="CE003D"/>
          </a:solidFill>
        </a:ln>
      </dgm:spPr>
      <dgm:t>
        <a:bodyPr/>
        <a:lstStyle/>
        <a:p>
          <a:endParaRPr lang="hr-HR"/>
        </a:p>
      </dgm:t>
    </dgm:pt>
    <dgm:pt modelId="{65441AB5-96AC-4E7F-8D8C-9DF1522E44A0}" type="pres">
      <dgm:prSet presAssocID="{ED520673-F34C-48A3-9724-329565CFB30D}" presName="text_2" presStyleLbl="node1" presStyleIdx="1" presStyleCnt="6">
        <dgm:presLayoutVars>
          <dgm:bulletEnabled val="1"/>
        </dgm:presLayoutVars>
      </dgm:prSet>
      <dgm:spPr/>
      <dgm:t>
        <a:bodyPr/>
        <a:lstStyle/>
        <a:p>
          <a:endParaRPr lang="hr-HR"/>
        </a:p>
      </dgm:t>
    </dgm:pt>
    <dgm:pt modelId="{B5519C4D-EF0F-4180-A5D9-194C24A626EA}" type="pres">
      <dgm:prSet presAssocID="{ED520673-F34C-48A3-9724-329565CFB30D}" presName="accent_2" presStyleCnt="0"/>
      <dgm:spPr/>
      <dgm:t>
        <a:bodyPr/>
        <a:lstStyle/>
        <a:p>
          <a:endParaRPr lang="hr-BA"/>
        </a:p>
      </dgm:t>
    </dgm:pt>
    <dgm:pt modelId="{94F82663-9E8B-40FA-B2EE-47246D6382E7}" type="pres">
      <dgm:prSet presAssocID="{ED520673-F34C-48A3-9724-329565CFB30D}" presName="accentRepeatNode" presStyleLbl="solidFgAcc1" presStyleIdx="1" presStyleCnt="6" custLinFactNeighborX="-9255" custLinFactNeighborY="-697"/>
      <dgm:spPr>
        <a:blipFill rotWithShape="0">
          <a:blip xmlns:r="http://schemas.openxmlformats.org/officeDocument/2006/relationships" r:embed="rId2"/>
          <a:stretch>
            <a:fillRect/>
          </a:stretch>
        </a:blipFill>
        <a:ln w="28575">
          <a:solidFill>
            <a:srgbClr val="CE003D"/>
          </a:solidFill>
        </a:ln>
      </dgm:spPr>
      <dgm:t>
        <a:bodyPr/>
        <a:lstStyle/>
        <a:p>
          <a:endParaRPr lang="hr-HR"/>
        </a:p>
      </dgm:t>
    </dgm:pt>
    <dgm:pt modelId="{2E8296F9-839B-4725-A32C-0785DE8440CF}" type="pres">
      <dgm:prSet presAssocID="{F9108973-9D4F-49CD-86E8-F9CA7B6B1411}" presName="text_3" presStyleLbl="node1" presStyleIdx="2" presStyleCnt="6">
        <dgm:presLayoutVars>
          <dgm:bulletEnabled val="1"/>
        </dgm:presLayoutVars>
      </dgm:prSet>
      <dgm:spPr/>
      <dgm:t>
        <a:bodyPr/>
        <a:lstStyle/>
        <a:p>
          <a:endParaRPr lang="hr-BA"/>
        </a:p>
      </dgm:t>
    </dgm:pt>
    <dgm:pt modelId="{6288712D-F13F-4629-B6AB-D4DDEB50E19A}" type="pres">
      <dgm:prSet presAssocID="{F9108973-9D4F-49CD-86E8-F9CA7B6B1411}" presName="accent_3" presStyleCnt="0"/>
      <dgm:spPr/>
    </dgm:pt>
    <dgm:pt modelId="{E32EFB44-89A2-4672-9DB1-DEF0EE4D42B2}" type="pres">
      <dgm:prSet presAssocID="{F9108973-9D4F-49CD-86E8-F9CA7B6B1411}" presName="accentRepeatNode" presStyleLbl="solidFgAcc1" presStyleIdx="2" presStyleCnt="6"/>
      <dgm:spPr>
        <a:blipFill rotWithShape="0">
          <a:blip xmlns:r="http://schemas.openxmlformats.org/officeDocument/2006/relationships" r:embed="rId3"/>
          <a:stretch>
            <a:fillRect/>
          </a:stretch>
        </a:blipFill>
        <a:ln w="28575">
          <a:solidFill>
            <a:srgbClr val="FF0000"/>
          </a:solidFill>
        </a:ln>
      </dgm:spPr>
      <dgm:t>
        <a:bodyPr/>
        <a:lstStyle/>
        <a:p>
          <a:endParaRPr lang="hr-BA"/>
        </a:p>
      </dgm:t>
    </dgm:pt>
    <dgm:pt modelId="{53E1773B-5F60-44B8-A2D9-EEE81B338020}" type="pres">
      <dgm:prSet presAssocID="{76BEF847-5D26-4E41-AEBD-64C2CCD8CB92}" presName="text_4" presStyleLbl="node1" presStyleIdx="3" presStyleCnt="6">
        <dgm:presLayoutVars>
          <dgm:bulletEnabled val="1"/>
        </dgm:presLayoutVars>
      </dgm:prSet>
      <dgm:spPr/>
      <dgm:t>
        <a:bodyPr/>
        <a:lstStyle/>
        <a:p>
          <a:endParaRPr lang="hr-HR"/>
        </a:p>
      </dgm:t>
    </dgm:pt>
    <dgm:pt modelId="{C2283E03-C623-4523-9D15-B1A4EE9C190A}" type="pres">
      <dgm:prSet presAssocID="{76BEF847-5D26-4E41-AEBD-64C2CCD8CB92}" presName="accent_4" presStyleCnt="0"/>
      <dgm:spPr/>
      <dgm:t>
        <a:bodyPr/>
        <a:lstStyle/>
        <a:p>
          <a:endParaRPr lang="hr-BA"/>
        </a:p>
      </dgm:t>
    </dgm:pt>
    <dgm:pt modelId="{4A601677-C3F1-4432-B3F2-2D240427DFED}" type="pres">
      <dgm:prSet presAssocID="{76BEF847-5D26-4E41-AEBD-64C2CCD8CB92}" presName="accentRepeatNode" presStyleLbl="solidFgAcc1" presStyleIdx="3" presStyleCnt="6"/>
      <dgm:spPr>
        <a:blipFill rotWithShape="0">
          <a:blip xmlns:r="http://schemas.openxmlformats.org/officeDocument/2006/relationships" r:embed="rId4"/>
          <a:stretch>
            <a:fillRect/>
          </a:stretch>
        </a:blipFill>
        <a:ln w="28575">
          <a:solidFill>
            <a:srgbClr val="CE003D"/>
          </a:solidFill>
        </a:ln>
      </dgm:spPr>
      <dgm:t>
        <a:bodyPr/>
        <a:lstStyle/>
        <a:p>
          <a:endParaRPr lang="hr-HR"/>
        </a:p>
      </dgm:t>
    </dgm:pt>
    <dgm:pt modelId="{CA535436-F14B-4F19-B8A4-077054608829}" type="pres">
      <dgm:prSet presAssocID="{2E3760FC-8D08-463C-86D9-FC22EBAF021E}" presName="text_5" presStyleLbl="node1" presStyleIdx="4" presStyleCnt="6">
        <dgm:presLayoutVars>
          <dgm:bulletEnabled val="1"/>
        </dgm:presLayoutVars>
      </dgm:prSet>
      <dgm:spPr/>
      <dgm:t>
        <a:bodyPr/>
        <a:lstStyle/>
        <a:p>
          <a:endParaRPr lang="hr-BA"/>
        </a:p>
      </dgm:t>
    </dgm:pt>
    <dgm:pt modelId="{2399FEB6-88E4-47B8-9215-D2F789B920B3}" type="pres">
      <dgm:prSet presAssocID="{2E3760FC-8D08-463C-86D9-FC22EBAF021E}" presName="accent_5" presStyleCnt="0"/>
      <dgm:spPr/>
    </dgm:pt>
    <dgm:pt modelId="{A4415411-31F8-4CD1-AB9D-222139A36941}" type="pres">
      <dgm:prSet presAssocID="{2E3760FC-8D08-463C-86D9-FC22EBAF021E}" presName="accentRepeatNode" presStyleLbl="solidFgAcc1" presStyleIdx="4" presStyleCnt="6"/>
      <dgm:spPr>
        <a:blipFill rotWithShape="0">
          <a:blip xmlns:r="http://schemas.openxmlformats.org/officeDocument/2006/relationships" r:embed="rId5"/>
          <a:stretch>
            <a:fillRect/>
          </a:stretch>
        </a:blipFill>
        <a:ln w="28575">
          <a:solidFill>
            <a:srgbClr val="FF0000"/>
          </a:solidFill>
        </a:ln>
      </dgm:spPr>
      <dgm:t>
        <a:bodyPr/>
        <a:lstStyle/>
        <a:p>
          <a:endParaRPr lang="hr-BA"/>
        </a:p>
      </dgm:t>
    </dgm:pt>
    <dgm:pt modelId="{D30B9828-E0F2-41F5-AC6D-DF40C4E37528}" type="pres">
      <dgm:prSet presAssocID="{806AE557-49E3-420D-9314-E85FCEE4D9BE}" presName="text_6" presStyleLbl="node1" presStyleIdx="5" presStyleCnt="6">
        <dgm:presLayoutVars>
          <dgm:bulletEnabled val="1"/>
        </dgm:presLayoutVars>
      </dgm:prSet>
      <dgm:spPr/>
      <dgm:t>
        <a:bodyPr/>
        <a:lstStyle/>
        <a:p>
          <a:endParaRPr lang="hr-BA"/>
        </a:p>
      </dgm:t>
    </dgm:pt>
    <dgm:pt modelId="{B5E136D8-10BE-4329-86DE-ADE7082A47E8}" type="pres">
      <dgm:prSet presAssocID="{806AE557-49E3-420D-9314-E85FCEE4D9BE}" presName="accent_6" presStyleCnt="0"/>
      <dgm:spPr/>
    </dgm:pt>
    <dgm:pt modelId="{D818415F-5272-441A-ACE3-FF66852EBD7B}" type="pres">
      <dgm:prSet presAssocID="{806AE557-49E3-420D-9314-E85FCEE4D9BE}" presName="accentRepeatNode" presStyleLbl="solidFgAcc1" presStyleIdx="5" presStyleCnt="6"/>
      <dgm:spPr>
        <a:blipFill rotWithShape="0">
          <a:blip xmlns:r="http://schemas.openxmlformats.org/officeDocument/2006/relationships" r:embed="rId6"/>
          <a:stretch>
            <a:fillRect/>
          </a:stretch>
        </a:blipFill>
        <a:ln w="28575">
          <a:solidFill>
            <a:srgbClr val="CE003D"/>
          </a:solidFill>
        </a:ln>
      </dgm:spPr>
      <dgm:t>
        <a:bodyPr/>
        <a:lstStyle/>
        <a:p>
          <a:endParaRPr lang="hr-HR"/>
        </a:p>
      </dgm:t>
    </dgm:pt>
  </dgm:ptLst>
  <dgm:cxnLst>
    <dgm:cxn modelId="{17ACDFDA-4FA0-4D01-9F5F-DF0E7431506A}" type="presOf" srcId="{76BEF847-5D26-4E41-AEBD-64C2CCD8CB92}" destId="{53E1773B-5F60-44B8-A2D9-EEE81B338020}" srcOrd="0" destOrd="0" presId="urn:microsoft.com/office/officeart/2008/layout/VerticalCurvedList"/>
    <dgm:cxn modelId="{2BB48755-4FC2-4ABC-A143-91175B440678}" type="presOf" srcId="{DBE7D249-4341-49AD-A3FE-0F462E02DB80}" destId="{AD02531A-AB7D-4219-B28C-6722920AE575}" srcOrd="0" destOrd="0" presId="urn:microsoft.com/office/officeart/2008/layout/VerticalCurvedList"/>
    <dgm:cxn modelId="{F7C349E0-D147-408E-8EDF-B3950CF53D4C}" type="presOf" srcId="{FC0141AD-A177-4A1A-BC20-C7AA5540B326}" destId="{CA6A85F1-D4F3-49BC-8F6A-E10A8BA1CCEB}" srcOrd="0" destOrd="0" presId="urn:microsoft.com/office/officeart/2008/layout/VerticalCurvedList"/>
    <dgm:cxn modelId="{501C5F64-1097-46A3-88DB-44FF1047DE32}" srcId="{FC0141AD-A177-4A1A-BC20-C7AA5540B326}" destId="{806AE557-49E3-420D-9314-E85FCEE4D9BE}" srcOrd="5" destOrd="0" parTransId="{7914A357-B618-44B3-AD23-BF7BE38BD2F2}" sibTransId="{4EFD21DA-611E-4CCE-89D5-9D806609E064}"/>
    <dgm:cxn modelId="{AB7FF5DB-E4F9-4AA6-AC2E-8C40CA06C25F}" type="presOf" srcId="{2E3760FC-8D08-463C-86D9-FC22EBAF021E}" destId="{CA535436-F14B-4F19-B8A4-077054608829}" srcOrd="0" destOrd="0" presId="urn:microsoft.com/office/officeart/2008/layout/VerticalCurvedList"/>
    <dgm:cxn modelId="{EA31C7DF-5296-4AD8-B944-320C1E410367}" srcId="{FC0141AD-A177-4A1A-BC20-C7AA5540B326}" destId="{ED520673-F34C-48A3-9724-329565CFB30D}" srcOrd="1" destOrd="0" parTransId="{48A9E575-344E-4E52-A1DE-DCF4BC653076}" sibTransId="{1C7DB010-F76A-4FEA-8465-EA13C7ABCBBB}"/>
    <dgm:cxn modelId="{9EDAF139-E587-41EE-A2AA-398AAC22DFB3}" srcId="{FC0141AD-A177-4A1A-BC20-C7AA5540B326}" destId="{2E3760FC-8D08-463C-86D9-FC22EBAF021E}" srcOrd="4" destOrd="0" parTransId="{478C4796-84B6-458D-AE41-B55B70778F93}" sibTransId="{818D43D7-D8DD-46AA-8C94-77C92BD212C5}"/>
    <dgm:cxn modelId="{58FBC2DB-7A5E-4BA6-8BB0-6C275CD2AD6F}" type="presOf" srcId="{ED520673-F34C-48A3-9724-329565CFB30D}" destId="{65441AB5-96AC-4E7F-8D8C-9DF1522E44A0}" srcOrd="0" destOrd="0" presId="urn:microsoft.com/office/officeart/2008/layout/VerticalCurvedList"/>
    <dgm:cxn modelId="{C82F7F44-A131-47B5-B2A4-B154768EE528}" type="presOf" srcId="{F9108973-9D4F-49CD-86E8-F9CA7B6B1411}" destId="{2E8296F9-839B-4725-A32C-0785DE8440CF}" srcOrd="0" destOrd="0" presId="urn:microsoft.com/office/officeart/2008/layout/VerticalCurvedList"/>
    <dgm:cxn modelId="{20380E43-CFAF-4538-9319-3F6A31AF4D90}" type="presOf" srcId="{806AE557-49E3-420D-9314-E85FCEE4D9BE}" destId="{D30B9828-E0F2-41F5-AC6D-DF40C4E37528}" srcOrd="0" destOrd="0" presId="urn:microsoft.com/office/officeart/2008/layout/VerticalCurvedList"/>
    <dgm:cxn modelId="{20AD1CF7-7426-44D9-ABC8-4F122B401041}" srcId="{FC0141AD-A177-4A1A-BC20-C7AA5540B326}" destId="{F9108973-9D4F-49CD-86E8-F9CA7B6B1411}" srcOrd="2" destOrd="0" parTransId="{3C94B778-03A0-45D8-97BB-2BFD96718E32}" sibTransId="{D6BBE35D-C7D0-4562-ACDA-21806C33F96D}"/>
    <dgm:cxn modelId="{C2E07BF5-D1DE-4D8B-B6D9-65AEF282583E}" srcId="{FC0141AD-A177-4A1A-BC20-C7AA5540B326}" destId="{76BEF847-5D26-4E41-AEBD-64C2CCD8CB92}" srcOrd="3" destOrd="0" parTransId="{71B55394-CA53-4C33-92E3-973BB43DAF6E}" sibTransId="{DD307143-81EF-4AF1-B3BD-96DAC5360DE2}"/>
    <dgm:cxn modelId="{611AA1FC-C922-4964-84E2-47CBFBE064C0}" type="presOf" srcId="{D60E61F7-5923-4DA4-87F0-ADC5684B5D81}" destId="{EBA1970A-BFB8-4BC8-A220-EB955A21AB42}" srcOrd="0" destOrd="0" presId="urn:microsoft.com/office/officeart/2008/layout/VerticalCurvedList"/>
    <dgm:cxn modelId="{0EA7DFD4-8E5D-4202-A06E-B020726A4B07}" srcId="{FC0141AD-A177-4A1A-BC20-C7AA5540B326}" destId="{DBE7D249-4341-49AD-A3FE-0F462E02DB80}" srcOrd="0" destOrd="0" parTransId="{B0C6504A-DC2A-4563-B1FE-77DCAFF02639}" sibTransId="{D60E61F7-5923-4DA4-87F0-ADC5684B5D81}"/>
    <dgm:cxn modelId="{C01CF03B-B534-4C9A-8782-F7942CAF6840}" type="presParOf" srcId="{CA6A85F1-D4F3-49BC-8F6A-E10A8BA1CCEB}" destId="{CFD93054-14BA-4F49-9C7A-71AA640F8CF2}" srcOrd="0" destOrd="0" presId="urn:microsoft.com/office/officeart/2008/layout/VerticalCurvedList"/>
    <dgm:cxn modelId="{E7B99C30-FA5D-4A8B-85DB-730BE7E5BB95}" type="presParOf" srcId="{CFD93054-14BA-4F49-9C7A-71AA640F8CF2}" destId="{612C83B6-7592-4318-843B-A2AE96ACCDA5}" srcOrd="0" destOrd="0" presId="urn:microsoft.com/office/officeart/2008/layout/VerticalCurvedList"/>
    <dgm:cxn modelId="{628EB574-6779-44BE-82AB-E10D85C277AB}" type="presParOf" srcId="{612C83B6-7592-4318-843B-A2AE96ACCDA5}" destId="{864E99B1-017C-43F5-B775-26BABE1ABDB2}" srcOrd="0" destOrd="0" presId="urn:microsoft.com/office/officeart/2008/layout/VerticalCurvedList"/>
    <dgm:cxn modelId="{D0D8E677-9E1D-4860-AEBB-78C15BA9056F}" type="presParOf" srcId="{612C83B6-7592-4318-843B-A2AE96ACCDA5}" destId="{EBA1970A-BFB8-4BC8-A220-EB955A21AB42}" srcOrd="1" destOrd="0" presId="urn:microsoft.com/office/officeart/2008/layout/VerticalCurvedList"/>
    <dgm:cxn modelId="{8D41BAEC-A298-4F2A-AD51-4CB71AF15904}" type="presParOf" srcId="{612C83B6-7592-4318-843B-A2AE96ACCDA5}" destId="{11CB5503-0090-43CD-9378-3D4EF5A74313}" srcOrd="2" destOrd="0" presId="urn:microsoft.com/office/officeart/2008/layout/VerticalCurvedList"/>
    <dgm:cxn modelId="{9A3B2D8E-EA05-426B-B07E-4144C41C4770}" type="presParOf" srcId="{612C83B6-7592-4318-843B-A2AE96ACCDA5}" destId="{3BDC672F-246F-4EDE-A997-0784A1A93DE0}" srcOrd="3" destOrd="0" presId="urn:microsoft.com/office/officeart/2008/layout/VerticalCurvedList"/>
    <dgm:cxn modelId="{F2FA289C-9CEA-4B2D-A91A-EC5CEE75885A}" type="presParOf" srcId="{CFD93054-14BA-4F49-9C7A-71AA640F8CF2}" destId="{AD02531A-AB7D-4219-B28C-6722920AE575}" srcOrd="1" destOrd="0" presId="urn:microsoft.com/office/officeart/2008/layout/VerticalCurvedList"/>
    <dgm:cxn modelId="{DC42700E-C06F-45D1-86A8-53C14DDF6644}" type="presParOf" srcId="{CFD93054-14BA-4F49-9C7A-71AA640F8CF2}" destId="{3B1E9801-8B5B-4040-B415-2A1B4C4B3AEA}" srcOrd="2" destOrd="0" presId="urn:microsoft.com/office/officeart/2008/layout/VerticalCurvedList"/>
    <dgm:cxn modelId="{678CA759-4CAA-483E-B973-2D11E036E197}" type="presParOf" srcId="{3B1E9801-8B5B-4040-B415-2A1B4C4B3AEA}" destId="{78718354-B1FD-4B73-86E7-0CB0FE0B6AFE}" srcOrd="0" destOrd="0" presId="urn:microsoft.com/office/officeart/2008/layout/VerticalCurvedList"/>
    <dgm:cxn modelId="{80694519-A85B-4C42-97F1-C849D95F8E3C}" type="presParOf" srcId="{CFD93054-14BA-4F49-9C7A-71AA640F8CF2}" destId="{65441AB5-96AC-4E7F-8D8C-9DF1522E44A0}" srcOrd="3" destOrd="0" presId="urn:microsoft.com/office/officeart/2008/layout/VerticalCurvedList"/>
    <dgm:cxn modelId="{87B650FD-9AFB-43AD-B775-F55C082C83B7}" type="presParOf" srcId="{CFD93054-14BA-4F49-9C7A-71AA640F8CF2}" destId="{B5519C4D-EF0F-4180-A5D9-194C24A626EA}" srcOrd="4" destOrd="0" presId="urn:microsoft.com/office/officeart/2008/layout/VerticalCurvedList"/>
    <dgm:cxn modelId="{D29EDF19-1B31-4055-9E19-1338C40C9C2C}" type="presParOf" srcId="{B5519C4D-EF0F-4180-A5D9-194C24A626EA}" destId="{94F82663-9E8B-40FA-B2EE-47246D6382E7}" srcOrd="0" destOrd="0" presId="urn:microsoft.com/office/officeart/2008/layout/VerticalCurvedList"/>
    <dgm:cxn modelId="{1DA1F171-D430-4A89-A2E4-A8E73BB1F0DA}" type="presParOf" srcId="{CFD93054-14BA-4F49-9C7A-71AA640F8CF2}" destId="{2E8296F9-839B-4725-A32C-0785DE8440CF}" srcOrd="5" destOrd="0" presId="urn:microsoft.com/office/officeart/2008/layout/VerticalCurvedList"/>
    <dgm:cxn modelId="{00DF74A1-9C98-447C-B498-66CA1D28D79D}" type="presParOf" srcId="{CFD93054-14BA-4F49-9C7A-71AA640F8CF2}" destId="{6288712D-F13F-4629-B6AB-D4DDEB50E19A}" srcOrd="6" destOrd="0" presId="urn:microsoft.com/office/officeart/2008/layout/VerticalCurvedList"/>
    <dgm:cxn modelId="{09210CFD-321B-40E1-B893-3771CC46EEB0}" type="presParOf" srcId="{6288712D-F13F-4629-B6AB-D4DDEB50E19A}" destId="{E32EFB44-89A2-4672-9DB1-DEF0EE4D42B2}" srcOrd="0" destOrd="0" presId="urn:microsoft.com/office/officeart/2008/layout/VerticalCurvedList"/>
    <dgm:cxn modelId="{AC2A2AEF-22E0-4F3E-94AA-CE96D6B3858E}" type="presParOf" srcId="{CFD93054-14BA-4F49-9C7A-71AA640F8CF2}" destId="{53E1773B-5F60-44B8-A2D9-EEE81B338020}" srcOrd="7" destOrd="0" presId="urn:microsoft.com/office/officeart/2008/layout/VerticalCurvedList"/>
    <dgm:cxn modelId="{E680F126-2DB6-4F62-9C81-5368193432F8}" type="presParOf" srcId="{CFD93054-14BA-4F49-9C7A-71AA640F8CF2}" destId="{C2283E03-C623-4523-9D15-B1A4EE9C190A}" srcOrd="8" destOrd="0" presId="urn:microsoft.com/office/officeart/2008/layout/VerticalCurvedList"/>
    <dgm:cxn modelId="{71478B09-FF94-4C90-B17F-3527760C945C}" type="presParOf" srcId="{C2283E03-C623-4523-9D15-B1A4EE9C190A}" destId="{4A601677-C3F1-4432-B3F2-2D240427DFED}" srcOrd="0" destOrd="0" presId="urn:microsoft.com/office/officeart/2008/layout/VerticalCurvedList"/>
    <dgm:cxn modelId="{AE01D014-8AC2-4FE0-91D2-FB9742E36C5B}" type="presParOf" srcId="{CFD93054-14BA-4F49-9C7A-71AA640F8CF2}" destId="{CA535436-F14B-4F19-B8A4-077054608829}" srcOrd="9" destOrd="0" presId="urn:microsoft.com/office/officeart/2008/layout/VerticalCurvedList"/>
    <dgm:cxn modelId="{94729AFF-C99A-4AE7-A298-4C5265E16DA5}" type="presParOf" srcId="{CFD93054-14BA-4F49-9C7A-71AA640F8CF2}" destId="{2399FEB6-88E4-47B8-9215-D2F789B920B3}" srcOrd="10" destOrd="0" presId="urn:microsoft.com/office/officeart/2008/layout/VerticalCurvedList"/>
    <dgm:cxn modelId="{C86D8DFA-16C6-4B05-93F7-44C1257E50EC}" type="presParOf" srcId="{2399FEB6-88E4-47B8-9215-D2F789B920B3}" destId="{A4415411-31F8-4CD1-AB9D-222139A36941}" srcOrd="0" destOrd="0" presId="urn:microsoft.com/office/officeart/2008/layout/VerticalCurvedList"/>
    <dgm:cxn modelId="{43217760-4BA1-4DAD-BC88-549852DB69D7}" type="presParOf" srcId="{CFD93054-14BA-4F49-9C7A-71AA640F8CF2}" destId="{D30B9828-E0F2-41F5-AC6D-DF40C4E37528}" srcOrd="11" destOrd="0" presId="urn:microsoft.com/office/officeart/2008/layout/VerticalCurvedList"/>
    <dgm:cxn modelId="{60DACE39-4589-49C3-BE16-A2CCBC71F539}" type="presParOf" srcId="{CFD93054-14BA-4F49-9C7A-71AA640F8CF2}" destId="{B5E136D8-10BE-4329-86DE-ADE7082A47E8}" srcOrd="12" destOrd="0" presId="urn:microsoft.com/office/officeart/2008/layout/VerticalCurvedList"/>
    <dgm:cxn modelId="{F8D44376-6B3F-4A03-8373-B78C4258CD4D}" type="presParOf" srcId="{B5E136D8-10BE-4329-86DE-ADE7082A47E8}" destId="{D818415F-5272-441A-ACE3-FF66852EBD7B}"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1970A-BFB8-4BC8-A220-EB955A21AB42}">
      <dsp:nvSpPr>
        <dsp:cNvPr id="0" name=""/>
        <dsp:cNvSpPr/>
      </dsp:nvSpPr>
      <dsp:spPr>
        <a:xfrm>
          <a:off x="-5617729" y="-859990"/>
          <a:ext cx="6688533" cy="6688533"/>
        </a:xfrm>
        <a:prstGeom prst="blockArc">
          <a:avLst>
            <a:gd name="adj1" fmla="val 18900000"/>
            <a:gd name="adj2" fmla="val 2700000"/>
            <a:gd name="adj3" fmla="val 3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02531A-AB7D-4219-B28C-6722920AE575}">
      <dsp:nvSpPr>
        <dsp:cNvPr id="0" name=""/>
        <dsp:cNvSpPr/>
      </dsp:nvSpPr>
      <dsp:spPr>
        <a:xfrm>
          <a:off x="399061" y="261643"/>
          <a:ext cx="6804273"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Introduction</a:t>
          </a:r>
          <a:endParaRPr lang="hr-HR" sz="1800" b="1" kern="1200" dirty="0"/>
        </a:p>
      </dsp:txBody>
      <dsp:txXfrm>
        <a:off x="399061" y="261643"/>
        <a:ext cx="6804273" cy="523089"/>
      </dsp:txXfrm>
    </dsp:sp>
    <dsp:sp modelId="{78718354-B1FD-4B73-86E7-0CB0FE0B6AFE}">
      <dsp:nvSpPr>
        <dsp:cNvPr id="0" name=""/>
        <dsp:cNvSpPr/>
      </dsp:nvSpPr>
      <dsp:spPr>
        <a:xfrm>
          <a:off x="0" y="194152"/>
          <a:ext cx="653861" cy="653861"/>
        </a:xfrm>
        <a:prstGeom prst="ellipse">
          <a:avLst/>
        </a:prstGeom>
        <a:blipFill rotWithShape="0">
          <a:blip xmlns:r="http://schemas.openxmlformats.org/officeDocument/2006/relationships" r:embed="rId1"/>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 modelId="{65441AB5-96AC-4E7F-8D8C-9DF1522E44A0}">
      <dsp:nvSpPr>
        <dsp:cNvPr id="0" name=""/>
        <dsp:cNvSpPr/>
      </dsp:nvSpPr>
      <dsp:spPr>
        <a:xfrm>
          <a:off x="829338" y="1046178"/>
          <a:ext cx="6373996"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Android 4.4. KitKat API</a:t>
          </a:r>
          <a:endParaRPr lang="hr-HR" sz="1800" b="1" kern="1200" dirty="0"/>
        </a:p>
      </dsp:txBody>
      <dsp:txXfrm>
        <a:off x="829338" y="1046178"/>
        <a:ext cx="6373996" cy="523089"/>
      </dsp:txXfrm>
    </dsp:sp>
    <dsp:sp modelId="{94F82663-9E8B-40FA-B2EE-47246D6382E7}">
      <dsp:nvSpPr>
        <dsp:cNvPr id="0" name=""/>
        <dsp:cNvSpPr/>
      </dsp:nvSpPr>
      <dsp:spPr>
        <a:xfrm>
          <a:off x="441892" y="976234"/>
          <a:ext cx="653861" cy="653861"/>
        </a:xfrm>
        <a:prstGeom prst="ellipse">
          <a:avLst/>
        </a:prstGeom>
        <a:blipFill rotWithShape="0">
          <a:blip xmlns:r="http://schemas.openxmlformats.org/officeDocument/2006/relationships" r:embed="rId2"/>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 modelId="{2E8296F9-839B-4725-A32C-0785DE8440CF}">
      <dsp:nvSpPr>
        <dsp:cNvPr id="0" name=""/>
        <dsp:cNvSpPr/>
      </dsp:nvSpPr>
      <dsp:spPr>
        <a:xfrm>
          <a:off x="1026092" y="1830712"/>
          <a:ext cx="6177242"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New possibilities in KitKat</a:t>
          </a:r>
          <a:endParaRPr lang="hr-HR" sz="1800" b="1" kern="1200" dirty="0"/>
        </a:p>
      </dsp:txBody>
      <dsp:txXfrm>
        <a:off x="1026092" y="1830712"/>
        <a:ext cx="6177242" cy="523089"/>
      </dsp:txXfrm>
    </dsp:sp>
    <dsp:sp modelId="{E32EFB44-89A2-4672-9DB1-DEF0EE4D42B2}">
      <dsp:nvSpPr>
        <dsp:cNvPr id="0" name=""/>
        <dsp:cNvSpPr/>
      </dsp:nvSpPr>
      <dsp:spPr>
        <a:xfrm>
          <a:off x="699161" y="1765326"/>
          <a:ext cx="653861" cy="653861"/>
        </a:xfrm>
        <a:prstGeom prst="ellipse">
          <a:avLst/>
        </a:prstGeom>
        <a:blipFill rotWithShape="0">
          <a:blip xmlns:r="http://schemas.openxmlformats.org/officeDocument/2006/relationships" r:embed="rId3"/>
          <a:stretch>
            <a:fillRect/>
          </a:stretch>
        </a:blipFill>
        <a:ln w="28575" cap="flat" cmpd="sng" algn="ctr">
          <a:solidFill>
            <a:srgbClr val="FF0000"/>
          </a:solidFill>
          <a:prstDash val="solid"/>
        </a:ln>
        <a:effectLst/>
      </dsp:spPr>
      <dsp:style>
        <a:lnRef idx="1">
          <a:scrgbClr r="0" g="0" b="0"/>
        </a:lnRef>
        <a:fillRef idx="2">
          <a:scrgbClr r="0" g="0" b="0"/>
        </a:fillRef>
        <a:effectRef idx="0">
          <a:scrgbClr r="0" g="0" b="0"/>
        </a:effectRef>
        <a:fontRef idx="minor"/>
      </dsp:style>
    </dsp:sp>
    <dsp:sp modelId="{53E1773B-5F60-44B8-A2D9-EEE81B338020}">
      <dsp:nvSpPr>
        <dsp:cNvPr id="0" name=""/>
        <dsp:cNvSpPr/>
      </dsp:nvSpPr>
      <dsp:spPr>
        <a:xfrm>
          <a:off x="1026092" y="2614750"/>
          <a:ext cx="6177242"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Comparing KitKat and Jelly Bean</a:t>
          </a:r>
          <a:endParaRPr lang="hr-HR" sz="1800" b="1" kern="1200" dirty="0"/>
        </a:p>
      </dsp:txBody>
      <dsp:txXfrm>
        <a:off x="1026092" y="2614750"/>
        <a:ext cx="6177242" cy="523089"/>
      </dsp:txXfrm>
    </dsp:sp>
    <dsp:sp modelId="{4A601677-C3F1-4432-B3F2-2D240427DFED}">
      <dsp:nvSpPr>
        <dsp:cNvPr id="0" name=""/>
        <dsp:cNvSpPr/>
      </dsp:nvSpPr>
      <dsp:spPr>
        <a:xfrm>
          <a:off x="699161" y="2549364"/>
          <a:ext cx="653861" cy="653861"/>
        </a:xfrm>
        <a:prstGeom prst="ellipse">
          <a:avLst/>
        </a:prstGeom>
        <a:blipFill rotWithShape="0">
          <a:blip xmlns:r="http://schemas.openxmlformats.org/officeDocument/2006/relationships" r:embed="rId4"/>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 modelId="{CA535436-F14B-4F19-B8A4-077054608829}">
      <dsp:nvSpPr>
        <dsp:cNvPr id="0" name=""/>
        <dsp:cNvSpPr/>
      </dsp:nvSpPr>
      <dsp:spPr>
        <a:xfrm>
          <a:off x="829338" y="3399284"/>
          <a:ext cx="6373996"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Live examples on smartphone</a:t>
          </a:r>
          <a:endParaRPr lang="hr-HR" sz="1800" b="1" kern="1200" dirty="0"/>
        </a:p>
      </dsp:txBody>
      <dsp:txXfrm>
        <a:off x="829338" y="3399284"/>
        <a:ext cx="6373996" cy="523089"/>
      </dsp:txXfrm>
    </dsp:sp>
    <dsp:sp modelId="{A4415411-31F8-4CD1-AB9D-222139A36941}">
      <dsp:nvSpPr>
        <dsp:cNvPr id="0" name=""/>
        <dsp:cNvSpPr/>
      </dsp:nvSpPr>
      <dsp:spPr>
        <a:xfrm>
          <a:off x="502407" y="3333898"/>
          <a:ext cx="653861" cy="653861"/>
        </a:xfrm>
        <a:prstGeom prst="ellipse">
          <a:avLst/>
        </a:prstGeom>
        <a:blipFill rotWithShape="0">
          <a:blip xmlns:r="http://schemas.openxmlformats.org/officeDocument/2006/relationships" r:embed="rId5"/>
          <a:stretch>
            <a:fillRect/>
          </a:stretch>
        </a:blipFill>
        <a:ln w="28575" cap="flat" cmpd="sng" algn="ctr">
          <a:solidFill>
            <a:srgbClr val="FF0000"/>
          </a:solidFill>
          <a:prstDash val="solid"/>
        </a:ln>
        <a:effectLst/>
      </dsp:spPr>
      <dsp:style>
        <a:lnRef idx="1">
          <a:scrgbClr r="0" g="0" b="0"/>
        </a:lnRef>
        <a:fillRef idx="2">
          <a:scrgbClr r="0" g="0" b="0"/>
        </a:fillRef>
        <a:effectRef idx="0">
          <a:scrgbClr r="0" g="0" b="0"/>
        </a:effectRef>
        <a:fontRef idx="minor"/>
      </dsp:style>
    </dsp:sp>
    <dsp:sp modelId="{D30B9828-E0F2-41F5-AC6D-DF40C4E37528}">
      <dsp:nvSpPr>
        <dsp:cNvPr id="0" name=""/>
        <dsp:cNvSpPr/>
      </dsp:nvSpPr>
      <dsp:spPr>
        <a:xfrm>
          <a:off x="399061" y="4183818"/>
          <a:ext cx="6804273" cy="523089"/>
        </a:xfrm>
        <a:prstGeom prst="rect">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5202" tIns="45720" rIns="45720" bIns="45720" numCol="1" spcCol="1270" anchor="ctr" anchorCtr="0">
          <a:noAutofit/>
        </a:bodyPr>
        <a:lstStyle/>
        <a:p>
          <a:pPr lvl="0" algn="l" defTabSz="800100">
            <a:lnSpc>
              <a:spcPct val="90000"/>
            </a:lnSpc>
            <a:spcBef>
              <a:spcPct val="0"/>
            </a:spcBef>
            <a:spcAft>
              <a:spcPct val="35000"/>
            </a:spcAft>
          </a:pPr>
          <a:r>
            <a:rPr lang="hr-HR" sz="1800" b="1" kern="1200" dirty="0" smtClean="0"/>
            <a:t>Conclusion</a:t>
          </a:r>
          <a:endParaRPr lang="hr-HR" sz="1800" b="1" kern="1200" dirty="0"/>
        </a:p>
      </dsp:txBody>
      <dsp:txXfrm>
        <a:off x="399061" y="4183818"/>
        <a:ext cx="6804273" cy="523089"/>
      </dsp:txXfrm>
    </dsp:sp>
    <dsp:sp modelId="{D818415F-5272-441A-ACE3-FF66852EBD7B}">
      <dsp:nvSpPr>
        <dsp:cNvPr id="0" name=""/>
        <dsp:cNvSpPr/>
      </dsp:nvSpPr>
      <dsp:spPr>
        <a:xfrm>
          <a:off x="72130" y="4118432"/>
          <a:ext cx="653861" cy="653861"/>
        </a:xfrm>
        <a:prstGeom prst="ellipse">
          <a:avLst/>
        </a:prstGeom>
        <a:blipFill rotWithShape="0">
          <a:blip xmlns:r="http://schemas.openxmlformats.org/officeDocument/2006/relationships" r:embed="rId6"/>
          <a:stretch>
            <a:fillRect/>
          </a:stretch>
        </a:blipFill>
        <a:ln w="28575" cap="flat" cmpd="sng" algn="ctr">
          <a:solidFill>
            <a:srgbClr val="CE003D"/>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CA4389-F7B0-4831-9B5B-4CDE7F4C07B9}" type="datetimeFigureOut">
              <a:rPr lang="sr-Latn-CS" smtClean="0"/>
              <a:pPr/>
              <a:t>2.6.2014</a:t>
            </a:fld>
            <a:endParaRPr lang="hr-B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B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B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B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CEA8DC-4219-47CB-9247-352B93AE005F}" type="slidenum">
              <a:rPr lang="hr-BA" smtClean="0"/>
              <a:pPr/>
              <a:t>‹#›</a:t>
            </a:fld>
            <a:endParaRPr lang="hr-B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BA" dirty="0"/>
          </a:p>
        </p:txBody>
      </p:sp>
      <p:sp>
        <p:nvSpPr>
          <p:cNvPr id="4" name="Slide Number Placeholder 3"/>
          <p:cNvSpPr>
            <a:spLocks noGrp="1"/>
          </p:cNvSpPr>
          <p:nvPr>
            <p:ph type="sldNum" sz="quarter" idx="10"/>
          </p:nvPr>
        </p:nvSpPr>
        <p:spPr/>
        <p:txBody>
          <a:bodyPr/>
          <a:lstStyle/>
          <a:p>
            <a:fld id="{F0CEA8DC-4219-47CB-9247-352B93AE005F}" type="slidenum">
              <a:rPr lang="hr-BA" smtClean="0"/>
              <a:pPr/>
              <a:t>9</a:t>
            </a:fld>
            <a:endParaRPr lang="hr-B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52" name="Rectangle 8"/>
          <p:cNvSpPr>
            <a:spLocks noChangeArrowheads="1"/>
          </p:cNvSpPr>
          <p:nvPr/>
        </p:nvSpPr>
        <p:spPr bwMode="auto">
          <a:xfrm>
            <a:off x="0" y="2205038"/>
            <a:ext cx="9144000" cy="3744912"/>
          </a:xfrm>
          <a:prstGeom prst="rect">
            <a:avLst/>
          </a:prstGeom>
          <a:solidFill>
            <a:srgbClr val="F8B32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 name="Rectangle 2"/>
          <p:cNvSpPr>
            <a:spLocks noGrp="1" noChangeArrowheads="1"/>
          </p:cNvSpPr>
          <p:nvPr>
            <p:ph type="ctrTitle"/>
          </p:nvPr>
        </p:nvSpPr>
        <p:spPr>
          <a:xfrm>
            <a:off x="395288" y="1412875"/>
            <a:ext cx="8424862" cy="720725"/>
          </a:xfrm>
        </p:spPr>
        <p:txBody>
          <a:bodyPr/>
          <a:lstStyle>
            <a:lvl1pPr algn="ctr">
              <a:defRPr sz="3600"/>
            </a:lvl1pPr>
          </a:lstStyle>
          <a:p>
            <a:pPr lvl="0"/>
            <a:r>
              <a:rPr lang="en-US" noProof="0" smtClean="0"/>
              <a:t>Click to edit Master title style</a:t>
            </a:r>
            <a:endParaRPr lang="hr-HR" noProof="0" smtClean="0"/>
          </a:p>
        </p:txBody>
      </p:sp>
      <p:sp>
        <p:nvSpPr>
          <p:cNvPr id="6147" name="Rectangle 3"/>
          <p:cNvSpPr>
            <a:spLocks noGrp="1" noChangeArrowheads="1"/>
          </p:cNvSpPr>
          <p:nvPr>
            <p:ph type="subTitle" idx="1"/>
          </p:nvPr>
        </p:nvSpPr>
        <p:spPr>
          <a:xfrm>
            <a:off x="1371600" y="2276475"/>
            <a:ext cx="6400800" cy="1752600"/>
          </a:xfrm>
        </p:spPr>
        <p:txBody>
          <a:bodyPr/>
          <a:lstStyle>
            <a:lvl1pPr marL="0" indent="0" algn="ctr">
              <a:buFontTx/>
              <a:buNone/>
              <a:defRPr>
                <a:solidFill>
                  <a:schemeClr val="bg1"/>
                </a:solidFill>
              </a:defRPr>
            </a:lvl1pPr>
          </a:lstStyle>
          <a:p>
            <a:pPr lvl="0"/>
            <a:r>
              <a:rPr lang="en-US" noProof="0" smtClean="0"/>
              <a:t>Click to edit Master subtitle style</a:t>
            </a:r>
            <a:endParaRPr lang="hr-HR" noProof="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CE003D"/>
                </a:solidFill>
                <a:latin typeface="+mn-lt"/>
              </a:defRPr>
            </a:lvl1pPr>
          </a:lstStyle>
          <a:p>
            <a:fld id="{0848E348-028F-40C4-87AC-F0F45FAE8875}" type="datetimeFigureOut">
              <a:rPr lang="sr-Latn-CS" smtClean="0"/>
              <a:pPr/>
              <a:t>2.6.2014</a:t>
            </a:fld>
            <a:endParaRPr lang="hr-BA"/>
          </a:p>
        </p:txBody>
      </p:sp>
      <p:sp>
        <p:nvSpPr>
          <p:cNvPr id="6149" name="Rectangle 5"/>
          <p:cNvSpPr>
            <a:spLocks noGrp="1" noChangeArrowheads="1"/>
          </p:cNvSpPr>
          <p:nvPr>
            <p:ph type="ftr" sz="quarter" idx="3"/>
          </p:nvPr>
        </p:nvSpPr>
        <p:spPr>
          <a:xfrm>
            <a:off x="3124200" y="6245225"/>
            <a:ext cx="2895600" cy="476250"/>
          </a:xfrm>
          <a:noFill/>
          <a:extLst>
            <a:ext uri="{909E8E84-426E-40DD-AFC4-6F175D3DCCD1}">
              <a14:hiddenFill xmlns="" xmlns:a14="http://schemas.microsoft.com/office/drawing/2010/main">
                <a:solidFill>
                  <a:schemeClr val="accent1"/>
                </a:solidFill>
              </a14:hiddenFill>
            </a:ext>
          </a:extLst>
        </p:spPr>
        <p:txBody>
          <a:bodyPr/>
          <a:lstStyle>
            <a:lvl1pPr algn="ctr">
              <a:defRPr sz="1400"/>
            </a:lvl1pPr>
          </a:lstStyle>
          <a:p>
            <a:endParaRPr lang="hr-BA"/>
          </a:p>
        </p:txBody>
      </p:sp>
      <p:sp>
        <p:nvSpPr>
          <p:cNvPr id="6150" name="Rectangle 6"/>
          <p:cNvSpPr>
            <a:spLocks noGrp="1" noChangeArrowheads="1"/>
          </p:cNvSpPr>
          <p:nvPr>
            <p:ph type="sldNum" sz="quarter" idx="4"/>
          </p:nvPr>
        </p:nvSpPr>
        <p:spPr>
          <a:xfrm>
            <a:off x="6553200" y="6245225"/>
            <a:ext cx="2133600" cy="476250"/>
          </a:xfrm>
          <a:prstGeom prst="rect">
            <a:avLst/>
          </a:prstGeom>
        </p:spPr>
        <p:txBody>
          <a:bodyPr/>
          <a:lstStyle>
            <a:lvl1pPr>
              <a:defRPr/>
            </a:lvl1pPr>
          </a:lstStyle>
          <a:p>
            <a:fld id="{4210745D-2A48-48B3-9D8B-C68FC186D36E}" type="slidenum">
              <a:rPr lang="hr-BA" smtClean="0"/>
              <a:pPr/>
              <a:t>‹#›</a:t>
            </a:fld>
            <a:endParaRPr lang="hr-BA"/>
          </a:p>
        </p:txBody>
      </p:sp>
      <p:pic>
        <p:nvPicPr>
          <p:cNvPr id="6151" name="Picture 7" descr="FOI-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89179" y="95938"/>
            <a:ext cx="1632692" cy="13168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405443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6900" y="188913"/>
            <a:ext cx="2017713" cy="604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0588" y="188913"/>
            <a:ext cx="5903912" cy="604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2476404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hr-BA"/>
          </a:p>
        </p:txBody>
      </p:sp>
      <p:sp>
        <p:nvSpPr>
          <p:cNvPr id="5"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2325586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hr-BA"/>
          </a:p>
        </p:txBody>
      </p:sp>
      <p:sp>
        <p:nvSpPr>
          <p:cNvPr id="6"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5227021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3" y="1196975"/>
            <a:ext cx="39560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8563" y="1196975"/>
            <a:ext cx="39560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09130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hr-BA"/>
          </a:p>
        </p:txBody>
      </p:sp>
      <p:sp>
        <p:nvSpPr>
          <p:cNvPr id="9" name="Slide Number Placeholder 4"/>
          <p:cNvSpPr>
            <a:spLocks noGrp="1"/>
          </p:cNvSpPr>
          <p:nvPr>
            <p:ph type="sldNum" sz="quarter" idx="11"/>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37526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hr-BA"/>
          </a:p>
        </p:txBody>
      </p:sp>
      <p:sp>
        <p:nvSpPr>
          <p:cNvPr id="5"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423869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hr-BA"/>
          </a:p>
        </p:txBody>
      </p:sp>
      <p:sp>
        <p:nvSpPr>
          <p:cNvPr id="4"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102837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29508042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hr-BA"/>
          </a:p>
        </p:txBody>
      </p:sp>
      <p:sp>
        <p:nvSpPr>
          <p:cNvPr id="7" name="Slide Number Placeholder 4"/>
          <p:cNvSpPr>
            <a:spLocks noGrp="1"/>
          </p:cNvSpPr>
          <p:nvPr>
            <p:ph type="sldNum" sz="quarter" idx="11"/>
          </p:nvPr>
        </p:nvSpPr>
        <p:spPr>
          <a:xfrm>
            <a:off x="179512" y="6533976"/>
            <a:ext cx="514350" cy="279400"/>
          </a:xfrm>
          <a:prstGeom prst="rect">
            <a:avLst/>
          </a:prstGeom>
        </p:spPr>
        <p:txBody>
          <a:bodyPr/>
          <a:lstStyle>
            <a:lvl1pPr algn="ct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extLst>
      <p:ext uri="{BB962C8B-B14F-4D97-AF65-F5344CB8AC3E}">
        <p14:creationId xmlns="" xmlns:p14="http://schemas.microsoft.com/office/powerpoint/2010/main" val="4029447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07" name="Picture 11" descr="FOI-logo"/>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7996819" y="44624"/>
            <a:ext cx="1116012" cy="900113"/>
          </a:xfrm>
          <a:prstGeom prst="rect">
            <a:avLst/>
          </a:prstGeom>
          <a:noFill/>
          <a:extLst>
            <a:ext uri="{909E8E84-426E-40DD-AFC4-6F175D3DCCD1}">
              <a14:hiddenFill xmlns="" xmlns:a14="http://schemas.microsoft.com/office/drawing/2010/main">
                <a:solidFill>
                  <a:srgbClr val="FFFFFF"/>
                </a:solidFill>
              </a14:hiddenFill>
            </a:ext>
          </a:extLst>
        </p:spPr>
      </p:pic>
      <p:sp>
        <p:nvSpPr>
          <p:cNvPr id="4104" name="Rectangle 8"/>
          <p:cNvSpPr>
            <a:spLocks noChangeArrowheads="1"/>
          </p:cNvSpPr>
          <p:nvPr/>
        </p:nvSpPr>
        <p:spPr bwMode="auto">
          <a:xfrm>
            <a:off x="0" y="0"/>
            <a:ext cx="107950" cy="6873875"/>
          </a:xfrm>
          <a:prstGeom prst="rect">
            <a:avLst/>
          </a:prstGeom>
          <a:solidFill>
            <a:srgbClr val="CE003D"/>
          </a:solidFill>
          <a:ln>
            <a:noFill/>
          </a:ln>
          <a:effectLst/>
          <a:extLst>
            <a:ext uri="{91240B29-F687-4F45-9708-019B960494DF}">
              <a14:hiddenLine xmlns="" xmlns:a14="http://schemas.microsoft.com/office/drawing/2010/main" w="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Rectangle 7"/>
          <p:cNvSpPr>
            <a:spLocks noChangeArrowheads="1"/>
          </p:cNvSpPr>
          <p:nvPr/>
        </p:nvSpPr>
        <p:spPr bwMode="auto">
          <a:xfrm>
            <a:off x="107950" y="0"/>
            <a:ext cx="719138" cy="6873875"/>
          </a:xfrm>
          <a:prstGeom prst="rect">
            <a:avLst/>
          </a:prstGeom>
          <a:solidFill>
            <a:srgbClr val="F8B323"/>
          </a:solidFill>
          <a:ln>
            <a:noFill/>
          </a:ln>
          <a:effectLst/>
          <a:extLst>
            <a:ext uri="{91240B29-F687-4F45-9708-019B960494DF}">
              <a14:hiddenLine xmlns="" xmlns:a14="http://schemas.microsoft.com/office/drawing/2010/main" w="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 name="Rectangle 2"/>
          <p:cNvSpPr>
            <a:spLocks noGrp="1" noChangeArrowheads="1"/>
          </p:cNvSpPr>
          <p:nvPr>
            <p:ph type="title"/>
          </p:nvPr>
        </p:nvSpPr>
        <p:spPr bwMode="auto">
          <a:xfrm>
            <a:off x="890587" y="188913"/>
            <a:ext cx="7106231" cy="633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dirty="0" smtClean="0"/>
          </a:p>
        </p:txBody>
      </p:sp>
      <p:sp>
        <p:nvSpPr>
          <p:cNvPr id="4099" name="Rectangle 3"/>
          <p:cNvSpPr>
            <a:spLocks noGrp="1" noChangeArrowheads="1"/>
          </p:cNvSpPr>
          <p:nvPr>
            <p:ph type="body" idx="1"/>
          </p:nvPr>
        </p:nvSpPr>
        <p:spPr bwMode="auto">
          <a:xfrm>
            <a:off x="900113" y="1196975"/>
            <a:ext cx="8064500" cy="5040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dirty="0" smtClean="0"/>
          </a:p>
        </p:txBody>
      </p:sp>
      <p:sp>
        <p:nvSpPr>
          <p:cNvPr id="4101" name="Rectangle 5"/>
          <p:cNvSpPr>
            <a:spLocks noGrp="1" noChangeArrowheads="1"/>
          </p:cNvSpPr>
          <p:nvPr>
            <p:ph type="ftr" sz="quarter" idx="3"/>
          </p:nvPr>
        </p:nvSpPr>
        <p:spPr bwMode="auto">
          <a:xfrm>
            <a:off x="827088" y="6524625"/>
            <a:ext cx="8316912" cy="333375"/>
          </a:xfrm>
          <a:prstGeom prst="rect">
            <a:avLst/>
          </a:prstGeom>
          <a:solidFill>
            <a:srgbClr val="EBEBE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CE003D"/>
                </a:solidFill>
                <a:latin typeface="+mn-lt"/>
              </a:defRPr>
            </a:lvl1pPr>
          </a:lstStyle>
          <a:p>
            <a:endParaRPr lang="hr-BA"/>
          </a:p>
        </p:txBody>
      </p:sp>
      <p:sp>
        <p:nvSpPr>
          <p:cNvPr id="4106" name="Rectangle 10"/>
          <p:cNvSpPr>
            <a:spLocks noChangeArrowheads="1"/>
          </p:cNvSpPr>
          <p:nvPr/>
        </p:nvSpPr>
        <p:spPr bwMode="auto">
          <a:xfrm>
            <a:off x="827088" y="908050"/>
            <a:ext cx="8316912" cy="71438"/>
          </a:xfrm>
          <a:prstGeom prst="rect">
            <a:avLst/>
          </a:prstGeom>
          <a:solidFill>
            <a:srgbClr val="EBEBE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Slide Number Placeholder 4"/>
          <p:cNvSpPr>
            <a:spLocks noGrp="1"/>
          </p:cNvSpPr>
          <p:nvPr>
            <p:ph type="sldNum" sz="quarter" idx="4"/>
          </p:nvPr>
        </p:nvSpPr>
        <p:spPr>
          <a:xfrm>
            <a:off x="179512" y="6533976"/>
            <a:ext cx="514350" cy="279400"/>
          </a:xfrm>
          <a:prstGeom prst="rect">
            <a:avLst/>
          </a:prstGeom>
        </p:spPr>
        <p:txBody>
          <a:bodyPr/>
          <a:lstStyle>
            <a:lvl1pPr>
              <a:defRPr lang="hr-HR" sz="1200" kern="1200">
                <a:solidFill>
                  <a:srgbClr val="CE003D"/>
                </a:solidFill>
                <a:latin typeface="+mn-lt"/>
                <a:ea typeface="+mn-ea"/>
                <a:cs typeface="+mn-cs"/>
              </a:defRPr>
            </a:lvl1pPr>
          </a:lstStyle>
          <a:p>
            <a:fld id="{4210745D-2A48-48B3-9D8B-C68FC186D36E}" type="slidenum">
              <a:rPr lang="hr-BA" smtClean="0"/>
              <a:pPr/>
              <a:t>‹#›</a:t>
            </a:fld>
            <a:endParaRPr lang="hr-B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a:solidFill>
            <a:srgbClr val="CE003D"/>
          </a:solidFill>
          <a:latin typeface="+mj-lt"/>
          <a:ea typeface="+mj-ea"/>
          <a:cs typeface="+mj-cs"/>
        </a:defRPr>
      </a:lvl1pPr>
      <a:lvl2pPr algn="l" rtl="0" eaLnBrk="1" fontAlgn="base" hangingPunct="1">
        <a:spcBef>
          <a:spcPct val="0"/>
        </a:spcBef>
        <a:spcAft>
          <a:spcPct val="0"/>
        </a:spcAft>
        <a:defRPr sz="2400">
          <a:solidFill>
            <a:srgbClr val="CE003D"/>
          </a:solidFill>
          <a:latin typeface="Tahoma" pitchFamily="34" charset="0"/>
        </a:defRPr>
      </a:lvl2pPr>
      <a:lvl3pPr algn="l" rtl="0" eaLnBrk="1" fontAlgn="base" hangingPunct="1">
        <a:spcBef>
          <a:spcPct val="0"/>
        </a:spcBef>
        <a:spcAft>
          <a:spcPct val="0"/>
        </a:spcAft>
        <a:defRPr sz="2400">
          <a:solidFill>
            <a:srgbClr val="CE003D"/>
          </a:solidFill>
          <a:latin typeface="Tahoma" pitchFamily="34" charset="0"/>
        </a:defRPr>
      </a:lvl3pPr>
      <a:lvl4pPr algn="l" rtl="0" eaLnBrk="1" fontAlgn="base" hangingPunct="1">
        <a:spcBef>
          <a:spcPct val="0"/>
        </a:spcBef>
        <a:spcAft>
          <a:spcPct val="0"/>
        </a:spcAft>
        <a:defRPr sz="2400">
          <a:solidFill>
            <a:srgbClr val="CE003D"/>
          </a:solidFill>
          <a:latin typeface="Tahoma" pitchFamily="34" charset="0"/>
        </a:defRPr>
      </a:lvl4pPr>
      <a:lvl5pPr algn="l" rtl="0" eaLnBrk="1" fontAlgn="base" hangingPunct="1">
        <a:spcBef>
          <a:spcPct val="0"/>
        </a:spcBef>
        <a:spcAft>
          <a:spcPct val="0"/>
        </a:spcAft>
        <a:defRPr sz="2400">
          <a:solidFill>
            <a:srgbClr val="CE003D"/>
          </a:solidFill>
          <a:latin typeface="Tahoma" pitchFamily="34" charset="0"/>
        </a:defRPr>
      </a:lvl5pPr>
      <a:lvl6pPr marL="457200" algn="l" rtl="0" eaLnBrk="1" fontAlgn="base" hangingPunct="1">
        <a:spcBef>
          <a:spcPct val="0"/>
        </a:spcBef>
        <a:spcAft>
          <a:spcPct val="0"/>
        </a:spcAft>
        <a:defRPr sz="2400">
          <a:solidFill>
            <a:srgbClr val="CE003D"/>
          </a:solidFill>
          <a:latin typeface="Tahoma" pitchFamily="34" charset="0"/>
        </a:defRPr>
      </a:lvl6pPr>
      <a:lvl7pPr marL="914400" algn="l" rtl="0" eaLnBrk="1" fontAlgn="base" hangingPunct="1">
        <a:spcBef>
          <a:spcPct val="0"/>
        </a:spcBef>
        <a:spcAft>
          <a:spcPct val="0"/>
        </a:spcAft>
        <a:defRPr sz="2400">
          <a:solidFill>
            <a:srgbClr val="CE003D"/>
          </a:solidFill>
          <a:latin typeface="Tahoma" pitchFamily="34" charset="0"/>
        </a:defRPr>
      </a:lvl7pPr>
      <a:lvl8pPr marL="1371600" algn="l" rtl="0" eaLnBrk="1" fontAlgn="base" hangingPunct="1">
        <a:spcBef>
          <a:spcPct val="0"/>
        </a:spcBef>
        <a:spcAft>
          <a:spcPct val="0"/>
        </a:spcAft>
        <a:defRPr sz="2400">
          <a:solidFill>
            <a:srgbClr val="CE003D"/>
          </a:solidFill>
          <a:latin typeface="Tahoma" pitchFamily="34" charset="0"/>
        </a:defRPr>
      </a:lvl8pPr>
      <a:lvl9pPr marL="1828800" algn="l" rtl="0" eaLnBrk="1" fontAlgn="base" hangingPunct="1">
        <a:spcBef>
          <a:spcPct val="0"/>
        </a:spcBef>
        <a:spcAft>
          <a:spcPct val="0"/>
        </a:spcAft>
        <a:defRPr sz="2400">
          <a:solidFill>
            <a:srgbClr val="CE003D"/>
          </a:solidFill>
          <a:latin typeface="Tahoma" pitchFamily="34" charset="0"/>
        </a:defRPr>
      </a:lvl9pPr>
    </p:titleStyle>
    <p:bodyStyle>
      <a:lvl1pPr marL="342900" indent="-342900" algn="l" rtl="0" eaLnBrk="1" fontAlgn="base" hangingPunct="1">
        <a:spcBef>
          <a:spcPct val="20000"/>
        </a:spcBef>
        <a:spcAft>
          <a:spcPct val="0"/>
        </a:spcAft>
        <a:buClr>
          <a:srgbClr val="CE003D"/>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CE003D"/>
        </a:buClr>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CE003D"/>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rgbClr val="CE003D"/>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oi.unizg.h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foi.unizg.hr/djelatnici/zlatko.stap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28596" y="928670"/>
            <a:ext cx="8424862" cy="1224781"/>
          </a:xfrm>
        </p:spPr>
        <p:txBody>
          <a:bodyPr/>
          <a:lstStyle/>
          <a:p>
            <a:r>
              <a:rPr lang="en-US" sz="2800" dirty="0" smtClean="0"/>
              <a:t>New Approaches and Possibilities in Android 4.4 KitKat API</a:t>
            </a:r>
            <a:endParaRPr lang="hr-BA" sz="2800" dirty="0"/>
          </a:p>
        </p:txBody>
      </p:sp>
      <p:graphicFrame>
        <p:nvGraphicFramePr>
          <p:cNvPr id="10" name="Table 9"/>
          <p:cNvGraphicFramePr>
            <a:graphicFrameLocks noGrp="1"/>
          </p:cNvGraphicFramePr>
          <p:nvPr>
            <p:extLst>
              <p:ext uri="{D42A27DB-BD31-4B8C-83A1-F6EECF244321}">
                <p14:modId xmlns:p14="http://schemas.microsoft.com/office/powerpoint/2010/main" xmlns="" val="1953101268"/>
              </p:ext>
            </p:extLst>
          </p:nvPr>
        </p:nvGraphicFramePr>
        <p:xfrm>
          <a:off x="1403648" y="2538375"/>
          <a:ext cx="6696744" cy="2696545"/>
        </p:xfrm>
        <a:graphic>
          <a:graphicData uri="http://schemas.openxmlformats.org/drawingml/2006/table">
            <a:tbl>
              <a:tblPr firstRow="1" bandRow="1">
                <a:tableStyleId>{2D5ABB26-0587-4C30-8999-92F81FD0307C}</a:tableStyleId>
              </a:tblPr>
              <a:tblGrid>
                <a:gridCol w="1152128"/>
                <a:gridCol w="5544616"/>
              </a:tblGrid>
              <a:tr h="370840">
                <a:tc gridSpan="2">
                  <a:txBody>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hr-HR" sz="2400" b="0" dirty="0" smtClean="0">
                        <a:solidFill>
                          <a:srgbClr val="CE003D"/>
                        </a:solidFill>
                        <a:latin typeface="Arial Narrow" pitchFamily="34" charset="0"/>
                        <a:ea typeface="+mj-ea"/>
                        <a:cs typeface="+mj-cs"/>
                      </a:endParaRPr>
                    </a:p>
                    <a:p>
                      <a:pPr marL="0" marR="0" indent="0" algn="l" defTabSz="914400" rtl="0" eaLnBrk="1" fontAlgn="base" latinLnBrk="0" hangingPunct="1">
                        <a:lnSpc>
                          <a:spcPct val="100000"/>
                        </a:lnSpc>
                        <a:spcBef>
                          <a:spcPct val="0"/>
                        </a:spcBef>
                        <a:spcAft>
                          <a:spcPct val="0"/>
                        </a:spcAft>
                        <a:buClrTx/>
                        <a:buSzTx/>
                        <a:buFontTx/>
                        <a:buNone/>
                        <a:tabLst/>
                        <a:defRPr/>
                      </a:pPr>
                      <a:r>
                        <a:rPr lang="hr-HR" sz="2400" b="0" dirty="0" smtClean="0">
                          <a:solidFill>
                            <a:srgbClr val="CE003D"/>
                          </a:solidFill>
                          <a:latin typeface="Arial Narrow" pitchFamily="34" charset="0"/>
                          <a:ea typeface="+mj-ea"/>
                          <a:cs typeface="+mj-cs"/>
                        </a:rPr>
                        <a:t>Zoran</a:t>
                      </a:r>
                      <a:r>
                        <a:rPr lang="hr-HR" sz="2400" b="0" baseline="0" dirty="0" smtClean="0">
                          <a:solidFill>
                            <a:srgbClr val="CE003D"/>
                          </a:solidFill>
                          <a:latin typeface="Arial Narrow" pitchFamily="34" charset="0"/>
                          <a:ea typeface="+mj-ea"/>
                          <a:cs typeface="+mj-cs"/>
                        </a:rPr>
                        <a:t> Kos*, </a:t>
                      </a:r>
                      <a:r>
                        <a:rPr lang="hr-HR" sz="2400" b="0" dirty="0" smtClean="0">
                          <a:solidFill>
                            <a:srgbClr val="CE003D"/>
                          </a:solidFill>
                          <a:latin typeface="Arial Narrow" pitchFamily="34" charset="0"/>
                          <a:ea typeface="+mj-ea"/>
                          <a:cs typeface="+mj-cs"/>
                        </a:rPr>
                        <a:t>Zlatko Stapić</a:t>
                      </a:r>
                    </a:p>
                    <a:p>
                      <a:pPr marL="0" marR="0" indent="0" algn="l" defTabSz="914400" rtl="0" eaLnBrk="1" fontAlgn="base" latinLnBrk="0" hangingPunct="1">
                        <a:lnSpc>
                          <a:spcPct val="100000"/>
                        </a:lnSpc>
                        <a:spcBef>
                          <a:spcPct val="0"/>
                        </a:spcBef>
                        <a:spcAft>
                          <a:spcPct val="0"/>
                        </a:spcAft>
                        <a:buClrTx/>
                        <a:buSzTx/>
                        <a:buFontTx/>
                        <a:buNone/>
                        <a:tabLst/>
                        <a:defRPr/>
                      </a:pPr>
                      <a:endParaRPr lang="hr-HR" sz="2400" b="0" dirty="0" smtClean="0">
                        <a:solidFill>
                          <a:srgbClr val="CE003D"/>
                        </a:solidFill>
                        <a:latin typeface="Arial Narrow" pitchFamily="34" charset="0"/>
                        <a:ea typeface="+mj-ea"/>
                        <a:cs typeface="+mj-cs"/>
                      </a:endParaRPr>
                    </a:p>
                  </a:txBody>
                  <a:tcPr>
                    <a:lnB w="12700" cap="flat" cmpd="sng" algn="ctr">
                      <a:solidFill>
                        <a:schemeClr val="tx1"/>
                      </a:solidFill>
                      <a:prstDash val="solid"/>
                      <a:round/>
                      <a:headEnd type="none" w="med" len="med"/>
                      <a:tailEnd type="none" w="med" len="med"/>
                    </a:lnB>
                  </a:tcPr>
                </a:tc>
                <a:tc hMerge="1">
                  <a:txBody>
                    <a:bodyPr/>
                    <a:lstStyle/>
                    <a:p>
                      <a:endParaRPr lang="hr-HR" dirty="0"/>
                    </a:p>
                  </a:txBody>
                  <a:tcPr/>
                </a:tc>
              </a:tr>
              <a:tr h="1141328">
                <a:tc>
                  <a:txBody>
                    <a:bodyPr/>
                    <a:lstStyle/>
                    <a:p>
                      <a:endParaRPr lang="hr-HR" dirty="0">
                        <a:latin typeface="Arial Narrow"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rPr>
                        <a:t>University of Zagreb</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rPr>
                        <a:t>Faculty of Organization and Informatics</a:t>
                      </a:r>
                    </a:p>
                    <a:p>
                      <a:pPr marL="0" marR="0" lvl="0" indent="0" algn="l" defTabSz="914400" rtl="0" eaLnBrk="1" fontAlgn="base" latinLnBrk="0" hangingPunct="1">
                        <a:lnSpc>
                          <a:spcPct val="100000"/>
                        </a:lnSpc>
                        <a:spcBef>
                          <a:spcPct val="0"/>
                        </a:spcBef>
                        <a:spcAft>
                          <a:spcPct val="0"/>
                        </a:spcAft>
                        <a:buClrTx/>
                        <a:buSzTx/>
                        <a:buFontTx/>
                        <a:buNone/>
                        <a:tabLst/>
                        <a:defRPr/>
                      </a:pPr>
                      <a:r>
                        <a:rPr lang="hr-HR" sz="1600" kern="1200" noProof="0" dirty="0" smtClean="0">
                          <a:solidFill>
                            <a:srgbClr val="CE003D"/>
                          </a:solidFill>
                          <a:latin typeface="Arial Narrow" pitchFamily="34" charset="0"/>
                          <a:ea typeface="+mj-ea"/>
                          <a:cs typeface="+mj-cs"/>
                        </a:rPr>
                        <a:t>Pavlinska 2, 42000 Varaždin, Croatia</a:t>
                      </a:r>
                    </a:p>
                    <a:p>
                      <a:pPr marL="0" marR="0" lvl="0" indent="0" algn="l" defTabSz="914400" rtl="0" eaLnBrk="1" fontAlgn="base" latinLnBrk="0" hangingPunct="1">
                        <a:lnSpc>
                          <a:spcPct val="100000"/>
                        </a:lnSpc>
                        <a:spcBef>
                          <a:spcPct val="0"/>
                        </a:spcBef>
                        <a:spcAft>
                          <a:spcPct val="0"/>
                        </a:spcAft>
                        <a:buClrTx/>
                        <a:buSzTx/>
                        <a:buFontTx/>
                        <a:buNone/>
                        <a:tabLst/>
                        <a:defRPr/>
                      </a:pPr>
                      <a:r>
                        <a:rPr lang="en-GB" sz="1600" kern="1200" noProof="0" dirty="0" smtClean="0">
                          <a:solidFill>
                            <a:srgbClr val="CE003D"/>
                          </a:solidFill>
                          <a:latin typeface="Arial Narrow" pitchFamily="34" charset="0"/>
                          <a:ea typeface="+mj-ea"/>
                          <a:cs typeface="+mj-cs"/>
                          <a:hlinkClick r:id="rId2"/>
                        </a:rPr>
                        <a:t>http://www.foi.unizg.hr/</a:t>
                      </a:r>
                      <a:r>
                        <a:rPr lang="hr-HR" sz="1600" kern="1200" noProof="0" dirty="0" smtClean="0">
                          <a:solidFill>
                            <a:srgbClr val="CE003D"/>
                          </a:solidFill>
                          <a:latin typeface="Arial Narrow" pitchFamily="34" charset="0"/>
                          <a:ea typeface="+mj-ea"/>
                          <a:cs typeface="+mj-cs"/>
                        </a:rPr>
                        <a:t> </a:t>
                      </a:r>
                      <a:endParaRPr lang="en-GB" sz="1600" kern="1200" noProof="0" dirty="0" smtClean="0">
                        <a:solidFill>
                          <a:srgbClr val="CE003D"/>
                        </a:solidFill>
                        <a:latin typeface="Arial Narrow" pitchFamily="34" charset="0"/>
                        <a:ea typeface="+mj-ea"/>
                        <a:cs typeface="+mj-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6497">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hr-HR" sz="1400" kern="1200" dirty="0" smtClean="0">
                        <a:solidFill>
                          <a:srgbClr val="CE003D"/>
                        </a:solidFill>
                        <a:latin typeface="Arial Narrow" pitchFamily="34" charset="0"/>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hr-HR" sz="1600" kern="1200" dirty="0" smtClean="0">
                        <a:solidFill>
                          <a:srgbClr val="CE003D"/>
                        </a:solidFill>
                        <a:latin typeface="Arial Narrow" pitchFamily="34" charset="0"/>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Rectangle 3"/>
          <p:cNvSpPr>
            <a:spLocks noGrp="1" noChangeArrowheads="1"/>
          </p:cNvSpPr>
          <p:nvPr>
            <p:ph type="subTitle" idx="1"/>
          </p:nvPr>
        </p:nvSpPr>
        <p:spPr>
          <a:xfrm>
            <a:off x="1374743" y="5517232"/>
            <a:ext cx="6400800" cy="360040"/>
          </a:xfrm>
        </p:spPr>
        <p:txBody>
          <a:bodyPr/>
          <a:lstStyle/>
          <a:p>
            <a:pPr algn="l"/>
            <a:r>
              <a:rPr lang="hr-HR" sz="1600" dirty="0" smtClean="0"/>
              <a:t>CASE26 – Developers conference - 03.06.2014. – Zagreb, Croatia</a:t>
            </a:r>
          </a:p>
          <a:p>
            <a:endParaRPr lang="en-US" b="1" dirty="0"/>
          </a:p>
        </p:txBody>
      </p:sp>
      <p:sp>
        <p:nvSpPr>
          <p:cNvPr id="12" name="Rectangle 11"/>
          <p:cNvSpPr/>
          <p:nvPr/>
        </p:nvSpPr>
        <p:spPr>
          <a:xfrm>
            <a:off x="1403648" y="3337247"/>
            <a:ext cx="3331810" cy="307777"/>
          </a:xfrm>
          <a:prstGeom prst="rect">
            <a:avLst/>
          </a:prstGeom>
        </p:spPr>
        <p:txBody>
          <a:bodyPr wrap="none">
            <a:spAutoFit/>
          </a:bodyPr>
          <a:lstStyle/>
          <a:p>
            <a:pPr lvl="0">
              <a:defRPr/>
            </a:pPr>
            <a:r>
              <a:rPr lang="hr-HR" sz="1400" dirty="0">
                <a:solidFill>
                  <a:srgbClr val="CE003D"/>
                </a:solidFill>
                <a:latin typeface="Arial Narrow" pitchFamily="34" charset="0"/>
              </a:rPr>
              <a:t>* </a:t>
            </a:r>
            <a:r>
              <a:rPr lang="hr-HR" sz="1400" dirty="0" smtClean="0">
                <a:solidFill>
                  <a:srgbClr val="CE003D"/>
                </a:solidFill>
                <a:latin typeface="Arial Narrow" pitchFamily="34" charset="0"/>
              </a:rPr>
              <a:t>Student at </a:t>
            </a:r>
            <a:r>
              <a:rPr lang="hr-HR" sz="1400" dirty="0">
                <a:solidFill>
                  <a:srgbClr val="CE003D"/>
                </a:solidFill>
                <a:latin typeface="Arial Narrow" pitchFamily="34" charset="0"/>
              </a:rPr>
              <a:t>University of Zagreb, FOI Varazdin</a:t>
            </a:r>
          </a:p>
        </p:txBody>
      </p:sp>
      <p:pic>
        <p:nvPicPr>
          <p:cNvPr id="13" name="Picture 7" descr="FOI-logo"/>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403648" y="3789040"/>
            <a:ext cx="1152128" cy="92924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Memory Management 3/3</a:t>
            </a:r>
            <a:endParaRPr lang="en-US" dirty="0"/>
          </a:p>
        </p:txBody>
      </p:sp>
      <p:sp>
        <p:nvSpPr>
          <p:cNvPr id="7" name="Content Placeholder 6"/>
          <p:cNvSpPr>
            <a:spLocks noGrp="1"/>
          </p:cNvSpPr>
          <p:nvPr>
            <p:ph idx="1"/>
          </p:nvPr>
        </p:nvSpPr>
        <p:spPr>
          <a:xfrm>
            <a:off x="857224" y="1071546"/>
            <a:ext cx="8064500" cy="5040313"/>
          </a:xfrm>
        </p:spPr>
        <p:txBody>
          <a:bodyPr/>
          <a:lstStyle/>
          <a:p>
            <a:pPr>
              <a:buFont typeface="Wingdings" pitchFamily="2" charset="2"/>
              <a:buChar char="Ø"/>
            </a:pPr>
            <a:r>
              <a:rPr lang="en-US" dirty="0" smtClean="0"/>
              <a:t>Developers can use</a:t>
            </a:r>
            <a:r>
              <a:rPr lang="hr-HR" dirty="0" smtClean="0"/>
              <a:t> </a:t>
            </a:r>
            <a:r>
              <a:rPr lang="en-US" dirty="0" smtClean="0"/>
              <a:t>better</a:t>
            </a:r>
            <a:r>
              <a:rPr lang="hr-HR" dirty="0" smtClean="0"/>
              <a:t> </a:t>
            </a:r>
            <a:r>
              <a:rPr lang="en-US" dirty="0" smtClean="0"/>
              <a:t>monitoring of the work memory</a:t>
            </a:r>
            <a:r>
              <a:rPr lang="hr-HR" dirty="0" smtClean="0"/>
              <a:t> </a:t>
            </a:r>
            <a:r>
              <a:rPr lang="en-US" dirty="0" smtClean="0"/>
              <a:t>and</a:t>
            </a:r>
            <a:r>
              <a:rPr lang="hr-HR" dirty="0" smtClean="0"/>
              <a:t> </a:t>
            </a:r>
            <a:r>
              <a:rPr lang="en-US" dirty="0" smtClean="0"/>
              <a:t>timeline</a:t>
            </a:r>
            <a:r>
              <a:rPr lang="hr-HR" dirty="0" smtClean="0"/>
              <a:t> </a:t>
            </a:r>
            <a:r>
              <a:rPr lang="en-US" dirty="0" smtClean="0"/>
              <a:t>with next</a:t>
            </a:r>
            <a:r>
              <a:rPr lang="hr-HR" dirty="0" smtClean="0"/>
              <a:t> </a:t>
            </a:r>
            <a:r>
              <a:rPr lang="en-US" dirty="0" smtClean="0"/>
              <a:t>certain</a:t>
            </a:r>
            <a:r>
              <a:rPr lang="hr-HR" dirty="0" smtClean="0"/>
              <a:t> </a:t>
            </a:r>
            <a:r>
              <a:rPr lang="en-US" dirty="0" smtClean="0"/>
              <a:t>tools and activities:</a:t>
            </a:r>
            <a:endParaRPr lang="hr-BA" dirty="0" smtClean="0"/>
          </a:p>
          <a:p>
            <a:pPr lvl="1"/>
            <a:r>
              <a:rPr lang="hr-HR" dirty="0" smtClean="0"/>
              <a:t>N</a:t>
            </a:r>
            <a:r>
              <a:rPr lang="en-US" dirty="0" err="1" smtClean="0"/>
              <a:t>ew</a:t>
            </a:r>
            <a:r>
              <a:rPr lang="en-US" dirty="0" smtClean="0"/>
              <a:t> tool </a:t>
            </a:r>
            <a:r>
              <a:rPr lang="en-US" i="1" dirty="0" err="1" smtClean="0"/>
              <a:t>procstats</a:t>
            </a:r>
            <a:r>
              <a:rPr lang="en-US" i="1" dirty="0" smtClean="0"/>
              <a:t> GUI </a:t>
            </a:r>
            <a:r>
              <a:rPr lang="en-US" dirty="0" smtClean="0"/>
              <a:t>inside device settings</a:t>
            </a:r>
            <a:r>
              <a:rPr lang="hr-HR" dirty="0" smtClean="0"/>
              <a:t>;</a:t>
            </a:r>
            <a:endParaRPr lang="hr-BA" dirty="0" smtClean="0"/>
          </a:p>
          <a:p>
            <a:pPr lvl="1"/>
            <a:r>
              <a:rPr lang="hr-HR" dirty="0" smtClean="0"/>
              <a:t>N</a:t>
            </a:r>
            <a:r>
              <a:rPr lang="en-US" dirty="0" err="1" smtClean="0"/>
              <a:t>ew</a:t>
            </a:r>
            <a:r>
              <a:rPr lang="en-US" dirty="0" smtClean="0"/>
              <a:t> </a:t>
            </a:r>
            <a:r>
              <a:rPr lang="en-US" dirty="0" err="1" smtClean="0"/>
              <a:t>adb</a:t>
            </a:r>
            <a:r>
              <a:rPr lang="en-US" dirty="0" smtClean="0"/>
              <a:t> shell</a:t>
            </a:r>
            <a:r>
              <a:rPr lang="hr-HR" dirty="0" smtClean="0"/>
              <a:t> </a:t>
            </a:r>
            <a:r>
              <a:rPr lang="en-US" dirty="0" err="1" smtClean="0"/>
              <a:t>dumpsys</a:t>
            </a:r>
            <a:r>
              <a:rPr lang="hr-HR" dirty="0" smtClean="0"/>
              <a:t> </a:t>
            </a:r>
            <a:r>
              <a:rPr lang="en-US" dirty="0" err="1" smtClean="0"/>
              <a:t>procstats</a:t>
            </a:r>
            <a:r>
              <a:rPr lang="en-US" dirty="0" smtClean="0"/>
              <a:t> command-line  - details about  memory use over time, with run times and memory footprint</a:t>
            </a:r>
            <a:r>
              <a:rPr lang="hr-HR" dirty="0" smtClean="0"/>
              <a:t>;</a:t>
            </a:r>
            <a:endParaRPr lang="hr-BA" dirty="0" smtClean="0"/>
          </a:p>
          <a:p>
            <a:pPr lvl="1"/>
            <a:r>
              <a:rPr lang="hr-HR" dirty="0" smtClean="0"/>
              <a:t>N</a:t>
            </a:r>
            <a:r>
              <a:rPr lang="en-US" dirty="0" err="1" smtClean="0"/>
              <a:t>ew</a:t>
            </a:r>
            <a:r>
              <a:rPr lang="en-US" dirty="0" smtClean="0"/>
              <a:t> </a:t>
            </a:r>
            <a:r>
              <a:rPr lang="en-US" dirty="0" err="1" smtClean="0"/>
              <a:t>adb</a:t>
            </a:r>
            <a:r>
              <a:rPr lang="en-US" dirty="0" smtClean="0"/>
              <a:t> shell </a:t>
            </a:r>
            <a:r>
              <a:rPr lang="en-US" dirty="0" err="1" smtClean="0"/>
              <a:t>dumpsysmeminfo</a:t>
            </a:r>
            <a:r>
              <a:rPr lang="en-US" dirty="0" smtClean="0"/>
              <a:t> (similar to tool-set </a:t>
            </a:r>
            <a:r>
              <a:rPr lang="en-US" i="1" dirty="0" err="1" smtClean="0"/>
              <a:t>procrank</a:t>
            </a:r>
            <a:r>
              <a:rPr lang="hr-HR" i="1" dirty="0" smtClean="0"/>
              <a:t>);</a:t>
            </a:r>
            <a:endParaRPr lang="hr-BA" dirty="0" smtClean="0"/>
          </a:p>
          <a:p>
            <a:pPr lvl="1"/>
            <a:r>
              <a:rPr lang="hr-HR" dirty="0" smtClean="0"/>
              <a:t>T</a:t>
            </a:r>
            <a:r>
              <a:rPr lang="en-US" dirty="0" err="1" smtClean="0"/>
              <a:t>oll</a:t>
            </a:r>
            <a:r>
              <a:rPr lang="en-US" dirty="0" smtClean="0"/>
              <a:t> </a:t>
            </a:r>
            <a:r>
              <a:rPr lang="en-US" dirty="0" err="1" smtClean="0"/>
              <a:t>bugreports</a:t>
            </a:r>
            <a:r>
              <a:rPr lang="hr-HR" i="1" dirty="0" smtClean="0"/>
              <a:t> </a:t>
            </a:r>
            <a:r>
              <a:rPr lang="en-US" dirty="0" smtClean="0"/>
              <a:t>over </a:t>
            </a:r>
            <a:r>
              <a:rPr lang="en-US" dirty="0" err="1" smtClean="0"/>
              <a:t>adb</a:t>
            </a:r>
            <a:r>
              <a:rPr lang="en-US" i="1" dirty="0" smtClean="0"/>
              <a:t> </a:t>
            </a:r>
            <a:r>
              <a:rPr lang="hr-HR" i="1" dirty="0" smtClean="0"/>
              <a:t>shell</a:t>
            </a:r>
            <a:r>
              <a:rPr lang="en-US" i="1" dirty="0" smtClean="0"/>
              <a:t>- </a:t>
            </a:r>
            <a:r>
              <a:rPr lang="en-US" dirty="0" smtClean="0"/>
              <a:t>the </a:t>
            </a:r>
            <a:r>
              <a:rPr lang="en-US" i="1" dirty="0" err="1" smtClean="0"/>
              <a:t>batterystats</a:t>
            </a:r>
            <a:r>
              <a:rPr lang="en-US" i="1" dirty="0" smtClean="0"/>
              <a:t>, </a:t>
            </a:r>
            <a:r>
              <a:rPr lang="en-US" i="1" dirty="0" err="1" smtClean="0"/>
              <a:t>procstats</a:t>
            </a:r>
            <a:r>
              <a:rPr lang="en-US" i="1" dirty="0" smtClean="0"/>
              <a:t>, usage</a:t>
            </a:r>
            <a:r>
              <a:rPr lang="hr-HR" i="1" dirty="0" smtClean="0"/>
              <a:t> </a:t>
            </a:r>
            <a:r>
              <a:rPr lang="en-US" i="1" dirty="0" smtClean="0"/>
              <a:t>stats</a:t>
            </a:r>
            <a:r>
              <a:rPr lang="hr-HR" i="1" dirty="0" smtClean="0"/>
              <a:t> </a:t>
            </a:r>
            <a:r>
              <a:rPr lang="en-US" dirty="0" smtClean="0"/>
              <a:t>and</a:t>
            </a:r>
            <a:r>
              <a:rPr lang="hr-HR" dirty="0" smtClean="0"/>
              <a:t> </a:t>
            </a:r>
            <a:r>
              <a:rPr lang="en-US" i="1" dirty="0" err="1" smtClean="0"/>
              <a:t>netstats</a:t>
            </a:r>
            <a:r>
              <a:rPr lang="hr-HR" i="1" dirty="0" smtClean="0"/>
              <a:t> services;</a:t>
            </a:r>
            <a:endParaRPr lang="hr-BA" dirty="0" smtClean="0"/>
          </a:p>
          <a:p>
            <a:pPr lvl="1">
              <a:buFont typeface="Wingdings" pitchFamily="2" charset="2"/>
              <a:buChar char="Ø"/>
            </a:pP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10</a:t>
            </a:fld>
            <a:endParaRPr lang="en-US" dirty="0"/>
          </a:p>
        </p:txBody>
      </p:sp>
      <p:pic>
        <p:nvPicPr>
          <p:cNvPr id="8" name="Picture 7"/>
          <p:cNvPicPr/>
          <p:nvPr/>
        </p:nvPicPr>
        <p:blipFill>
          <a:blip r:embed="rId2" cstate="print"/>
          <a:srcRect/>
          <a:stretch>
            <a:fillRect/>
          </a:stretch>
        </p:blipFill>
        <p:spPr bwMode="auto">
          <a:xfrm>
            <a:off x="1500166" y="3786190"/>
            <a:ext cx="2964291" cy="2647785"/>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4714876" y="3643314"/>
            <a:ext cx="3571900" cy="285752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Storage access framework 1/2</a:t>
            </a:r>
            <a:endParaRPr lang="en-US" dirty="0"/>
          </a:p>
        </p:txBody>
      </p:sp>
      <p:sp>
        <p:nvSpPr>
          <p:cNvPr id="7" name="Content Placeholder 6"/>
          <p:cNvSpPr>
            <a:spLocks noGrp="1"/>
          </p:cNvSpPr>
          <p:nvPr>
            <p:ph idx="1"/>
          </p:nvPr>
        </p:nvSpPr>
        <p:spPr>
          <a:xfrm>
            <a:off x="857224" y="1071546"/>
            <a:ext cx="8064500" cy="5040313"/>
          </a:xfrm>
        </p:spPr>
        <p:txBody>
          <a:bodyPr/>
          <a:lstStyle/>
          <a:p>
            <a:pPr>
              <a:buFont typeface="Wingdings" pitchFamily="2" charset="2"/>
              <a:buChar char="Ø"/>
            </a:pPr>
            <a:r>
              <a:rPr lang="hr-HR" dirty="0" smtClean="0"/>
              <a:t>Users can interact with stored content as images, videos and documents.</a:t>
            </a:r>
          </a:p>
          <a:p>
            <a:pPr>
              <a:buFont typeface="Wingdings" pitchFamily="2" charset="2"/>
              <a:buChar char="Ø"/>
            </a:pPr>
            <a:r>
              <a:rPr lang="en-US" dirty="0" smtClean="0"/>
              <a:t>The SAF includes the following:</a:t>
            </a:r>
            <a:endParaRPr lang="hr-BA" dirty="0" smtClean="0"/>
          </a:p>
          <a:p>
            <a:pPr lvl="1"/>
            <a:r>
              <a:rPr lang="en-US" b="1" dirty="0" smtClean="0"/>
              <a:t>Client app</a:t>
            </a:r>
            <a:r>
              <a:rPr lang="hr-HR" b="1" dirty="0" smtClean="0"/>
              <a:t> </a:t>
            </a:r>
            <a:r>
              <a:rPr lang="hr-HR" dirty="0" smtClean="0"/>
              <a:t>– can be integrated with the SAF in few lines of code</a:t>
            </a:r>
          </a:p>
          <a:p>
            <a:pPr lvl="1"/>
            <a:r>
              <a:rPr lang="en-US" b="1" dirty="0" smtClean="0"/>
              <a:t>Document provider</a:t>
            </a:r>
            <a:r>
              <a:rPr lang="hr-BA" dirty="0" smtClean="0"/>
              <a:t> - </a:t>
            </a:r>
            <a:r>
              <a:rPr lang="hr-HR" dirty="0" smtClean="0"/>
              <a:t>offers read and write access to durable files, such as files stored on a local disk, or files in cloud storage;</a:t>
            </a:r>
            <a:endParaRPr lang="hr-BA" dirty="0" smtClean="0"/>
          </a:p>
          <a:p>
            <a:pPr lvl="1"/>
            <a:r>
              <a:rPr lang="en-US" b="1" dirty="0" smtClean="0"/>
              <a:t>Picker</a:t>
            </a:r>
            <a:r>
              <a:rPr lang="en-US" dirty="0" smtClean="0"/>
              <a:t> - system UI that lets user access documents from document providers that satisfy the client app’ search criteria.</a:t>
            </a:r>
            <a:endParaRPr lang="hr-BA" dirty="0" smtClean="0"/>
          </a:p>
          <a:p>
            <a:pPr lvl="1"/>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11</a:t>
            </a:fld>
            <a:endParaRPr lang="en-US" dirty="0"/>
          </a:p>
        </p:txBody>
      </p:sp>
      <p:pic>
        <p:nvPicPr>
          <p:cNvPr id="8" name="Picture 7"/>
          <p:cNvPicPr/>
          <p:nvPr/>
        </p:nvPicPr>
        <p:blipFill>
          <a:blip r:embed="rId2" cstate="print"/>
          <a:srcRect/>
          <a:stretch>
            <a:fillRect/>
          </a:stretch>
        </p:blipFill>
        <p:spPr bwMode="auto">
          <a:xfrm>
            <a:off x="1285852" y="3643314"/>
            <a:ext cx="3500462" cy="285752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5072066" y="3714752"/>
            <a:ext cx="3257857" cy="27193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500166" y="4286256"/>
            <a:ext cx="357191" cy="71438"/>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a:stretch>
            <a:fillRect/>
          </a:stretch>
        </p:blipFill>
        <p:spPr bwMode="auto">
          <a:xfrm>
            <a:off x="5357818" y="4357694"/>
            <a:ext cx="357191" cy="7143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Storage access framework 2/2</a:t>
            </a:r>
            <a:endParaRPr lang="en-US" dirty="0"/>
          </a:p>
        </p:txBody>
      </p:sp>
      <p:sp>
        <p:nvSpPr>
          <p:cNvPr id="8" name="Content Placeholder 7"/>
          <p:cNvSpPr>
            <a:spLocks noGrp="1"/>
          </p:cNvSpPr>
          <p:nvPr>
            <p:ph idx="1"/>
          </p:nvPr>
        </p:nvSpPr>
        <p:spPr/>
        <p:txBody>
          <a:bodyPr/>
          <a:lstStyle/>
          <a:p>
            <a:pPr>
              <a:buFont typeface="Wingdings" pitchFamily="2" charset="2"/>
              <a:buChar char="Ø"/>
            </a:pPr>
            <a:r>
              <a:rPr lang="hr-HR" dirty="0" smtClean="0"/>
              <a:t>A</a:t>
            </a:r>
            <a:r>
              <a:rPr lang="en-US" dirty="0" err="1" smtClean="0"/>
              <a:t>pps</a:t>
            </a:r>
            <a:r>
              <a:rPr lang="en-US" dirty="0" smtClean="0"/>
              <a:t> that are requesting content will need to be updated to support the new </a:t>
            </a:r>
            <a:r>
              <a:rPr lang="hr-HR" dirty="0" smtClean="0"/>
              <a:t>SAF;</a:t>
            </a:r>
            <a:r>
              <a:rPr lang="en-US" dirty="0" smtClean="0"/>
              <a:t> </a:t>
            </a:r>
            <a:endParaRPr lang="hr-HR" dirty="0" smtClean="0"/>
          </a:p>
          <a:p>
            <a:pPr>
              <a:buFont typeface="Wingdings" pitchFamily="2" charset="2"/>
              <a:buChar char="Ø"/>
            </a:pPr>
            <a:r>
              <a:rPr lang="hr-HR" dirty="0" smtClean="0"/>
              <a:t>A</a:t>
            </a:r>
            <a:r>
              <a:rPr lang="en-US" dirty="0" err="1" smtClean="0"/>
              <a:t>pps</a:t>
            </a:r>
            <a:r>
              <a:rPr lang="en-US" dirty="0" smtClean="0"/>
              <a:t> that wish</a:t>
            </a:r>
            <a:r>
              <a:rPr lang="hr-HR" dirty="0" smtClean="0"/>
              <a:t> </a:t>
            </a:r>
            <a:r>
              <a:rPr lang="en-US" dirty="0" smtClean="0"/>
              <a:t>to share their content to other apps also need to be updated to allow access by the new framework</a:t>
            </a:r>
            <a:r>
              <a:rPr lang="hr-HR" dirty="0" smtClean="0"/>
              <a:t>.</a:t>
            </a:r>
          </a:p>
          <a:p>
            <a:pPr>
              <a:buFont typeface="Wingdings" pitchFamily="2" charset="2"/>
              <a:buChar char="Ø"/>
            </a:pPr>
            <a:r>
              <a:rPr lang="hr-HR" dirty="0" smtClean="0"/>
              <a:t>App’s can’t read or write shared files on the external storage while they are running, unless they have</a:t>
            </a:r>
          </a:p>
          <a:p>
            <a:pPr lvl="1"/>
            <a:r>
              <a:rPr lang="hr-HR" dirty="0" smtClean="0"/>
              <a:t>READ_EXTERNAL_STORAGE permission or</a:t>
            </a:r>
          </a:p>
          <a:p>
            <a:pPr lvl="1"/>
            <a:r>
              <a:rPr lang="hr-HR" dirty="0" smtClean="0"/>
              <a:t>WRITE_EXTERNAL_STORAGE permission.</a:t>
            </a:r>
          </a:p>
          <a:p>
            <a:pPr lvl="1">
              <a:buFont typeface="Wingdings" pitchFamily="2" charset="2"/>
              <a:buChar char="Ø"/>
            </a:pPr>
            <a:endParaRPr lang="hr-HR" dirty="0" smtClean="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12</a:t>
            </a:fld>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000100" y="4143380"/>
            <a:ext cx="4286280" cy="231373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1000" fill="hold"/>
                                        <p:tgtEl>
                                          <p:spTgt spid="2051"/>
                                        </p:tgtEl>
                                        <p:attrNameLst>
                                          <p:attrName>ppt_x</p:attrName>
                                        </p:attrNameLst>
                                      </p:cBhvr>
                                      <p:tavLst>
                                        <p:tav tm="0">
                                          <p:val>
                                            <p:strVal val="#ppt_x"/>
                                          </p:val>
                                        </p:tav>
                                        <p:tav tm="100000">
                                          <p:val>
                                            <p:strVal val="#ppt_x"/>
                                          </p:val>
                                        </p:tav>
                                      </p:tavLst>
                                    </p:anim>
                                    <p:anim calcmode="lin" valueType="num">
                                      <p:cBhvr additive="base">
                                        <p:cTn id="8" dur="10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System-wide wireless printing 1/2</a:t>
            </a:r>
            <a:endParaRPr lang="en-US" dirty="0"/>
          </a:p>
        </p:txBody>
      </p:sp>
      <p:sp>
        <p:nvSpPr>
          <p:cNvPr id="8" name="Content Placeholder 7"/>
          <p:cNvSpPr>
            <a:spLocks noGrp="1"/>
          </p:cNvSpPr>
          <p:nvPr>
            <p:ph idx="1"/>
          </p:nvPr>
        </p:nvSpPr>
        <p:spPr/>
        <p:txBody>
          <a:bodyPr/>
          <a:lstStyle/>
          <a:p>
            <a:pPr marL="457200" indent="-457200">
              <a:buFont typeface="Wingdings" pitchFamily="2" charset="2"/>
              <a:buChar char="Ø"/>
            </a:pPr>
            <a:r>
              <a:rPr lang="hr-HR" dirty="0" smtClean="0"/>
              <a:t>Feature to print documents and photos right from the phone;</a:t>
            </a:r>
          </a:p>
          <a:p>
            <a:pPr marL="457200" indent="-457200">
              <a:buFont typeface="Wingdings" pitchFamily="2" charset="2"/>
              <a:buChar char="Ø"/>
            </a:pPr>
            <a:r>
              <a:rPr lang="hr-HR" dirty="0" smtClean="0"/>
              <a:t>Direct support for Google Cloud Print, a technology connecting printers to the cloud;</a:t>
            </a:r>
          </a:p>
          <a:p>
            <a:pPr marL="457200" indent="-457200">
              <a:buFont typeface="Wingdings" pitchFamily="2" charset="2"/>
              <a:buChar char="Ø"/>
            </a:pPr>
            <a:r>
              <a:rPr lang="hr-HR" dirty="0" smtClean="0"/>
              <a:t>Before printing each document has to be converted to PDF file;</a:t>
            </a:r>
          </a:p>
          <a:p>
            <a:pPr marL="457200" indent="-457200">
              <a:buFont typeface="Wingdings" pitchFamily="2" charset="2"/>
              <a:buChar char="Ø"/>
            </a:pPr>
            <a:r>
              <a:rPr lang="hr-HR" dirty="0" smtClean="0"/>
              <a:t>Printer manufacturers (OEM) can use new APIs to develop their own printing services. </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13</a:t>
            </a:fld>
            <a:endParaRPr lang="en-US" dirty="0"/>
          </a:p>
        </p:txBody>
      </p:sp>
      <p:pic>
        <p:nvPicPr>
          <p:cNvPr id="7" name="Picture 6"/>
          <p:cNvPicPr/>
          <p:nvPr/>
        </p:nvPicPr>
        <p:blipFill>
          <a:blip r:embed="rId2" cstate="print"/>
          <a:srcRect/>
          <a:stretch>
            <a:fillRect/>
          </a:stretch>
        </p:blipFill>
        <p:spPr bwMode="auto">
          <a:xfrm>
            <a:off x="5000628" y="3071810"/>
            <a:ext cx="3912308" cy="335596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smtClean="0"/>
              <a:t>System-wide wireless printing 2/2</a:t>
            </a:r>
            <a:endParaRPr lang="en-US" dirty="0"/>
          </a:p>
        </p:txBody>
      </p:sp>
      <p:sp>
        <p:nvSpPr>
          <p:cNvPr id="10" name="Content Placeholder 9"/>
          <p:cNvSpPr>
            <a:spLocks noGrp="1"/>
          </p:cNvSpPr>
          <p:nvPr>
            <p:ph idx="1"/>
          </p:nvPr>
        </p:nvSpPr>
        <p:spPr/>
        <p:txBody>
          <a:bodyPr/>
          <a:lstStyle/>
          <a:p>
            <a:pPr>
              <a:buFont typeface="Wingdings" pitchFamily="2" charset="2"/>
              <a:buChar char="Ø"/>
            </a:pPr>
            <a:r>
              <a:rPr lang="hr-HR" dirty="0" smtClean="0"/>
              <a:t>By combining Cloud Storage and Cloud print technologies developers got a possibility to save files with high reliability and availability.</a:t>
            </a:r>
          </a:p>
          <a:p>
            <a:pPr>
              <a:buFont typeface="Wingdings" pitchFamily="2" charset="2"/>
              <a:buChar char="Ø"/>
            </a:pPr>
            <a:r>
              <a:rPr lang="hr-HR" dirty="0" smtClean="0"/>
              <a:t>WebView class based on </a:t>
            </a:r>
            <a:r>
              <a:rPr lang="hr-HR" b="1" dirty="0" smtClean="0"/>
              <a:t>Chromium; </a:t>
            </a:r>
            <a:r>
              <a:rPr lang="hr-HR" dirty="0" smtClean="0"/>
              <a:t>latest version supports HTML5 features, CSS3, V8 JavaScript engine and remote debugging of WebView content.</a:t>
            </a: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14</a:t>
            </a:fld>
            <a:endParaRPr lang="en-US" dirty="0"/>
          </a:p>
        </p:txBody>
      </p:sp>
      <p:sp>
        <p:nvSpPr>
          <p:cNvPr id="8"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pic>
        <p:nvPicPr>
          <p:cNvPr id="1032" name="Picture 8"/>
          <p:cNvPicPr>
            <a:picLocks noChangeAspect="1" noChangeArrowheads="1"/>
          </p:cNvPicPr>
          <p:nvPr/>
        </p:nvPicPr>
        <p:blipFill>
          <a:blip r:embed="rId2"/>
          <a:srcRect/>
          <a:stretch>
            <a:fillRect/>
          </a:stretch>
        </p:blipFill>
        <p:spPr bwMode="auto">
          <a:xfrm>
            <a:off x="1000100" y="3214686"/>
            <a:ext cx="3824287" cy="3291318"/>
          </a:xfrm>
          <a:prstGeom prst="rect">
            <a:avLst/>
          </a:prstGeom>
          <a:noFill/>
          <a:ln w="9525">
            <a:noFill/>
            <a:miter lim="800000"/>
            <a:headEnd/>
            <a:tailEnd/>
          </a:ln>
          <a:effectLst/>
        </p:spPr>
      </p:pic>
      <p:pic>
        <p:nvPicPr>
          <p:cNvPr id="17" name="Picture 16" descr="Untitled.png"/>
          <p:cNvPicPr>
            <a:picLocks noChangeAspect="1"/>
          </p:cNvPicPr>
          <p:nvPr/>
        </p:nvPicPr>
        <p:blipFill>
          <a:blip r:embed="rId3"/>
          <a:stretch>
            <a:fillRect/>
          </a:stretch>
        </p:blipFill>
        <p:spPr>
          <a:xfrm>
            <a:off x="5143504" y="3556064"/>
            <a:ext cx="3500936" cy="2726062"/>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Android transition framework 1/2</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This framework makes animation seasier to use and make;</a:t>
            </a:r>
          </a:p>
          <a:p>
            <a:pPr>
              <a:buFont typeface="Wingdings" pitchFamily="2" charset="2"/>
              <a:buChar char="Ø"/>
            </a:pPr>
            <a:r>
              <a:rPr lang="hr-HR" dirty="0" smtClean="0"/>
              <a:t>Developers have now more control over animations, they can build complex animations with minimal hours;</a:t>
            </a:r>
          </a:p>
          <a:p>
            <a:pPr>
              <a:buFont typeface="Wingdings" pitchFamily="2" charset="2"/>
              <a:buChar char="Ø"/>
            </a:pPr>
            <a:r>
              <a:rPr lang="hr-HR" dirty="0" smtClean="0"/>
              <a:t>Simple property animation by importing libraries:</a:t>
            </a:r>
          </a:p>
          <a:p>
            <a:pPr lvl="1"/>
            <a:r>
              <a:rPr lang="hr-HR" dirty="0" smtClean="0"/>
              <a:t>android.Transitions</a:t>
            </a:r>
          </a:p>
          <a:p>
            <a:pPr lvl="1"/>
            <a:r>
              <a:rPr lang="hr-HR" dirty="0" smtClean="0"/>
              <a:t>android.tranisition.TransitionManager</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15</a:t>
            </a:fld>
            <a:endParaRPr lang="en-US" dirty="0"/>
          </a:p>
        </p:txBody>
      </p:sp>
      <p:pic>
        <p:nvPicPr>
          <p:cNvPr id="8" name="Picture 7" descr="Untitled.png"/>
          <p:cNvPicPr>
            <a:picLocks noChangeAspect="1"/>
          </p:cNvPicPr>
          <p:nvPr/>
        </p:nvPicPr>
        <p:blipFill>
          <a:blip r:embed="rId2"/>
          <a:stretch>
            <a:fillRect/>
          </a:stretch>
        </p:blipFill>
        <p:spPr>
          <a:xfrm>
            <a:off x="1285852" y="3286124"/>
            <a:ext cx="4744112" cy="3162742"/>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Android transition framework 2/2</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en-US" dirty="0" smtClean="0"/>
              <a:t>To transition between two scenes, developers generally need to perform the following (Android Developers 2013b):</a:t>
            </a:r>
            <a:endParaRPr lang="hr-BA" dirty="0" smtClean="0"/>
          </a:p>
          <a:p>
            <a:pPr marL="800100" lvl="1" indent="-342900">
              <a:buFont typeface="+mj-lt"/>
              <a:buAutoNum type="arabicPeriod"/>
            </a:pPr>
            <a:r>
              <a:rPr lang="en-US" dirty="0" smtClean="0"/>
              <a:t>Specify the </a:t>
            </a:r>
            <a:r>
              <a:rPr lang="en-US" dirty="0" err="1" smtClean="0"/>
              <a:t>ViewGroup</a:t>
            </a:r>
            <a:r>
              <a:rPr lang="en-US" dirty="0" smtClean="0"/>
              <a:t> containing the UI components you want to change.</a:t>
            </a:r>
            <a:endParaRPr lang="hr-BA" dirty="0" smtClean="0"/>
          </a:p>
          <a:p>
            <a:pPr marL="800100" lvl="1" indent="-342900">
              <a:buFont typeface="+mj-lt"/>
              <a:buAutoNum type="arabicPeriod"/>
            </a:pPr>
            <a:r>
              <a:rPr lang="en-US" dirty="0" smtClean="0"/>
              <a:t>Specify the layout representing the end-result of the change (the next scene).</a:t>
            </a:r>
            <a:endParaRPr lang="hr-BA" dirty="0" smtClean="0"/>
          </a:p>
          <a:p>
            <a:pPr marL="800100" lvl="1" indent="-342900">
              <a:buFont typeface="+mj-lt"/>
              <a:buAutoNum type="arabicPeriod"/>
            </a:pPr>
            <a:r>
              <a:rPr lang="en-US" dirty="0" smtClean="0"/>
              <a:t>Specify the type of transition that should animate the layout change.</a:t>
            </a:r>
            <a:endParaRPr lang="hr-BA" dirty="0" smtClean="0"/>
          </a:p>
          <a:p>
            <a:pPr marL="800100" lvl="1" indent="-342900">
              <a:buFont typeface="+mj-lt"/>
              <a:buAutoNum type="arabicPeriod"/>
            </a:pPr>
            <a:r>
              <a:rPr lang="en-US" dirty="0" smtClean="0"/>
              <a:t>Execute the transition.</a:t>
            </a:r>
            <a:endParaRPr lang="hr-HR" dirty="0" smtClean="0"/>
          </a:p>
          <a:p>
            <a:endParaRPr lang="hr-HR" dirty="0" smtClean="0"/>
          </a:p>
          <a:p>
            <a:pPr>
              <a:buFont typeface="Wingdings" pitchFamily="2" charset="2"/>
              <a:buChar char="Ø"/>
            </a:pPr>
            <a:r>
              <a:rPr lang="hr-HR" dirty="0" smtClean="0"/>
              <a:t>C</a:t>
            </a:r>
            <a:r>
              <a:rPr lang="en-US" dirty="0" err="1" smtClean="0"/>
              <a:t>ontainer</a:t>
            </a:r>
            <a:r>
              <a:rPr lang="en-US" dirty="0" smtClean="0"/>
              <a:t> </a:t>
            </a:r>
            <a:r>
              <a:rPr lang="en-US" dirty="0" smtClean="0"/>
              <a:t>is a </a:t>
            </a:r>
            <a:r>
              <a:rPr lang="en-US" dirty="0" err="1" smtClean="0"/>
              <a:t>ViewGroup</a:t>
            </a:r>
            <a:r>
              <a:rPr lang="en-US" dirty="0" smtClean="0"/>
              <a:t> that holds the views in the </a:t>
            </a:r>
            <a:r>
              <a:rPr lang="en-US" dirty="0" smtClean="0"/>
              <a:t>scene</a:t>
            </a:r>
            <a:r>
              <a:rPr lang="hr-HR" dirty="0" smtClean="0"/>
              <a:t>.</a:t>
            </a:r>
          </a:p>
          <a:p>
            <a:pPr>
              <a:buFont typeface="Wingdings" pitchFamily="2" charset="2"/>
              <a:buChar char="Ø"/>
            </a:pPr>
            <a:r>
              <a:rPr lang="hr-HR" dirty="0" smtClean="0"/>
              <a:t>A</a:t>
            </a:r>
            <a:r>
              <a:rPr lang="hr-HR" dirty="0" smtClean="0"/>
              <a:t> Scene contains metadata describing the properties of a layout that are necessary to perform a transition.</a:t>
            </a:r>
          </a:p>
          <a:p>
            <a:pPr>
              <a:buFont typeface="Wingdings" pitchFamily="2" charset="2"/>
              <a:buChar char="Ø"/>
            </a:pPr>
            <a:r>
              <a:rPr lang="hr-HR" dirty="0" smtClean="0"/>
              <a:t>Transition resource files must be placed in the </a:t>
            </a:r>
            <a:r>
              <a:rPr lang="hr-HR" i="1" dirty="0" smtClean="0"/>
              <a:t>res/transition</a:t>
            </a:r>
            <a:r>
              <a:rPr lang="hr-HR" dirty="0" smtClean="0"/>
              <a:t> folder of the java project.</a:t>
            </a:r>
            <a:endParaRPr lang="hr-BA" dirty="0" smtClean="0"/>
          </a:p>
          <a:p>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16</a:t>
            </a:fld>
            <a:endParaRPr lang="en-US" dirty="0"/>
          </a:p>
        </p:txBody>
      </p:sp>
      <p:pic>
        <p:nvPicPr>
          <p:cNvPr id="1026" name="Picture 2"/>
          <p:cNvPicPr>
            <a:picLocks noChangeAspect="1" noChangeArrowheads="1"/>
          </p:cNvPicPr>
          <p:nvPr/>
        </p:nvPicPr>
        <p:blipFill>
          <a:blip r:embed="rId2"/>
          <a:srcRect/>
          <a:stretch>
            <a:fillRect/>
          </a:stretch>
        </p:blipFill>
        <p:spPr bwMode="auto">
          <a:xfrm>
            <a:off x="1000100" y="3857628"/>
            <a:ext cx="7696200" cy="24098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xEl>
                                              <p:pRg st="6" end="6"/>
                                            </p:txEl>
                                          </p:spTgt>
                                        </p:tgtEl>
                                      </p:cBhvr>
                                    </p:animEffect>
                                    <p:set>
                                      <p:cBhvr>
                                        <p:cTn id="7" dur="1" fill="hold">
                                          <p:stCondLst>
                                            <p:cond delay="499"/>
                                          </p:stCondLst>
                                        </p:cTn>
                                        <p:tgtEl>
                                          <p:spTgt spid="7">
                                            <p:txEl>
                                              <p:pRg st="6" end="6"/>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7">
                                            <p:txEl>
                                              <p:pRg st="7" end="7"/>
                                            </p:txEl>
                                          </p:spTgt>
                                        </p:tgtEl>
                                      </p:cBhvr>
                                    </p:animEffect>
                                    <p:set>
                                      <p:cBhvr>
                                        <p:cTn id="10" dur="1" fill="hold">
                                          <p:stCondLst>
                                            <p:cond delay="499"/>
                                          </p:stCondLst>
                                        </p:cTn>
                                        <p:tgtEl>
                                          <p:spTgt spid="7">
                                            <p:txEl>
                                              <p:pRg st="7" end="7"/>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7">
                                            <p:txEl>
                                              <p:pRg st="8" end="8"/>
                                            </p:txEl>
                                          </p:spTgt>
                                        </p:tgtEl>
                                      </p:cBhvr>
                                    </p:animEffect>
                                    <p:set>
                                      <p:cBhvr>
                                        <p:cTn id="13" dur="1" fill="hold">
                                          <p:stCondLst>
                                            <p:cond delay="499"/>
                                          </p:stCondLst>
                                        </p:cTn>
                                        <p:tgtEl>
                                          <p:spTgt spid="7">
                                            <p:txEl>
                                              <p:pRg st="8" end="8"/>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r>
              <a:rPr lang="hr-HR" dirty="0" smtClean="0"/>
              <a:t>Comparing KitKat and Jelly Bean 1/2</a:t>
            </a:r>
            <a:endParaRPr lang="en-US"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17</a:t>
            </a:fld>
            <a:endParaRPr lang="en-US" dirty="0"/>
          </a:p>
        </p:txBody>
      </p:sp>
      <p:graphicFrame>
        <p:nvGraphicFramePr>
          <p:cNvPr id="7" name="Table 6"/>
          <p:cNvGraphicFramePr>
            <a:graphicFrameLocks noGrp="1"/>
          </p:cNvGraphicFramePr>
          <p:nvPr/>
        </p:nvGraphicFramePr>
        <p:xfrm>
          <a:off x="1000100" y="1071546"/>
          <a:ext cx="6858048" cy="4500597"/>
        </p:xfrm>
        <a:graphic>
          <a:graphicData uri="http://schemas.openxmlformats.org/drawingml/2006/table">
            <a:tbl>
              <a:tblPr/>
              <a:tblGrid>
                <a:gridCol w="6858048"/>
              </a:tblGrid>
              <a:tr h="543498">
                <a:tc>
                  <a:txBody>
                    <a:bodyPr/>
                    <a:lstStyle/>
                    <a:p>
                      <a:pPr algn="l">
                        <a:spcAft>
                          <a:spcPts val="0"/>
                        </a:spcAft>
                      </a:pPr>
                      <a:r>
                        <a:rPr lang="hr-HR" sz="2000" b="1" dirty="0">
                          <a:latin typeface="Calibri"/>
                          <a:ea typeface="Times New Roman"/>
                          <a:cs typeface="Arial"/>
                        </a:rPr>
                        <a:t>Difference between Android JellyBean and Kitkat</a:t>
                      </a:r>
                      <a:endParaRPr lang="hr-BA" sz="2000" b="1"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1)  </a:t>
                      </a:r>
                      <a:r>
                        <a:rPr lang="en-GB" sz="1800" dirty="0" smtClean="0">
                          <a:latin typeface="Calibri"/>
                          <a:ea typeface="Times New Roman"/>
                          <a:cs typeface="Arial"/>
                        </a:rPr>
                        <a:t>Improved </a:t>
                      </a:r>
                      <a:r>
                        <a:rPr lang="en-GB" sz="1800" dirty="0">
                          <a:latin typeface="Calibri"/>
                          <a:ea typeface="Times New Roman"/>
                          <a:cs typeface="Arial"/>
                        </a:rPr>
                        <a:t>battery usage</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2)  </a:t>
                      </a:r>
                      <a:r>
                        <a:rPr lang="en-GB" sz="1800" dirty="0" smtClean="0">
                          <a:latin typeface="Calibri"/>
                          <a:ea typeface="Times New Roman"/>
                          <a:cs typeface="Arial"/>
                        </a:rPr>
                        <a:t>Supports </a:t>
                      </a:r>
                      <a:r>
                        <a:rPr lang="en-GB" sz="1800" dirty="0">
                          <a:latin typeface="Calibri"/>
                          <a:ea typeface="Times New Roman"/>
                          <a:cs typeface="Arial"/>
                        </a:rPr>
                        <a:t>4k resolution</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3)  </a:t>
                      </a:r>
                      <a:r>
                        <a:rPr lang="en-GB" sz="1800" dirty="0" smtClean="0">
                          <a:latin typeface="Calibri"/>
                          <a:ea typeface="Times New Roman"/>
                          <a:cs typeface="Arial"/>
                        </a:rPr>
                        <a:t>Multi-sensory </a:t>
                      </a:r>
                      <a:r>
                        <a:rPr lang="en-GB" sz="1800" dirty="0">
                          <a:latin typeface="Calibri"/>
                          <a:ea typeface="Times New Roman"/>
                          <a:cs typeface="Arial"/>
                        </a:rPr>
                        <a:t>user experience</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4)  </a:t>
                      </a:r>
                      <a:r>
                        <a:rPr lang="en-GB" sz="1800" dirty="0" smtClean="0">
                          <a:latin typeface="Calibri"/>
                          <a:ea typeface="Times New Roman"/>
                          <a:cs typeface="Arial"/>
                        </a:rPr>
                        <a:t>Supports </a:t>
                      </a:r>
                      <a:r>
                        <a:rPr lang="en-GB" sz="1800" dirty="0">
                          <a:latin typeface="Calibri"/>
                          <a:ea typeface="Times New Roman"/>
                          <a:cs typeface="Arial"/>
                        </a:rPr>
                        <a:t>tri-core CPU</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5)  </a:t>
                      </a:r>
                      <a:r>
                        <a:rPr lang="en-GB" sz="1800" dirty="0" smtClean="0">
                          <a:latin typeface="Calibri"/>
                          <a:ea typeface="Times New Roman"/>
                          <a:cs typeface="Arial"/>
                        </a:rPr>
                        <a:t>New </a:t>
                      </a:r>
                      <a:r>
                        <a:rPr lang="en-GB" sz="1800" dirty="0">
                          <a:latin typeface="Calibri"/>
                          <a:ea typeface="Times New Roman"/>
                          <a:cs typeface="Arial"/>
                        </a:rPr>
                        <a:t>framework for UI transitions</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6)</a:t>
                      </a:r>
                      <a:r>
                        <a:rPr lang="hr-HR" sz="1800" baseline="0" dirty="0" smtClean="0">
                          <a:latin typeface="Calibri"/>
                          <a:ea typeface="Times New Roman"/>
                          <a:cs typeface="Arial"/>
                        </a:rPr>
                        <a:t>  </a:t>
                      </a:r>
                      <a:r>
                        <a:rPr lang="en-GB" sz="1800" dirty="0" smtClean="0">
                          <a:latin typeface="Calibri"/>
                          <a:ea typeface="Times New Roman"/>
                          <a:cs typeface="Arial"/>
                        </a:rPr>
                        <a:t>Improved </a:t>
                      </a:r>
                      <a:r>
                        <a:rPr lang="en-GB" sz="1800" dirty="0">
                          <a:latin typeface="Calibri"/>
                          <a:ea typeface="Times New Roman"/>
                          <a:cs typeface="Arial"/>
                        </a:rPr>
                        <a:t>performance and security</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7)  </a:t>
                      </a:r>
                      <a:r>
                        <a:rPr lang="en-GB" sz="1800" dirty="0" smtClean="0">
                          <a:latin typeface="Calibri"/>
                          <a:ea typeface="Times New Roman"/>
                          <a:cs typeface="Arial"/>
                        </a:rPr>
                        <a:t>Disabled </a:t>
                      </a:r>
                      <a:r>
                        <a:rPr lang="en-GB" sz="1800" dirty="0">
                          <a:latin typeface="Calibri"/>
                          <a:ea typeface="Times New Roman"/>
                          <a:cs typeface="Arial"/>
                        </a:rPr>
                        <a:t>access to battery statistics</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25">
                <a:tc>
                  <a:txBody>
                    <a:bodyPr/>
                    <a:lstStyle/>
                    <a:p>
                      <a:pPr algn="l">
                        <a:spcAft>
                          <a:spcPts val="0"/>
                        </a:spcAft>
                      </a:pPr>
                      <a:r>
                        <a:rPr lang="hr-HR" sz="1800" dirty="0" smtClean="0">
                          <a:latin typeface="Calibri"/>
                          <a:ea typeface="Times New Roman"/>
                          <a:cs typeface="Arial"/>
                        </a:rPr>
                        <a:t>8)  </a:t>
                      </a:r>
                      <a:r>
                        <a:rPr lang="en-GB" sz="1800" dirty="0" smtClean="0">
                          <a:latin typeface="Calibri"/>
                          <a:ea typeface="Times New Roman"/>
                          <a:cs typeface="Arial"/>
                        </a:rPr>
                        <a:t>Edge </a:t>
                      </a:r>
                      <a:r>
                        <a:rPr lang="en-GB" sz="1800" dirty="0">
                          <a:latin typeface="Calibri"/>
                          <a:ea typeface="Times New Roman"/>
                          <a:cs typeface="Arial"/>
                        </a:rPr>
                        <a:t>to Edge display provides a comfort for the user in the work</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12">
                <a:tc>
                  <a:txBody>
                    <a:bodyPr/>
                    <a:lstStyle/>
                    <a:p>
                      <a:pPr algn="l">
                        <a:spcAft>
                          <a:spcPts val="0"/>
                        </a:spcAft>
                      </a:pPr>
                      <a:r>
                        <a:rPr lang="hr-HR" sz="1800" dirty="0" smtClean="0">
                          <a:latin typeface="Calibri"/>
                          <a:ea typeface="Times New Roman"/>
                          <a:cs typeface="Arial"/>
                        </a:rPr>
                        <a:t>9)  </a:t>
                      </a:r>
                      <a:r>
                        <a:rPr lang="en-GB" sz="1800" dirty="0" smtClean="0">
                          <a:latin typeface="Calibri"/>
                          <a:ea typeface="Times New Roman"/>
                          <a:cs typeface="Arial"/>
                        </a:rPr>
                        <a:t>Low-power </a:t>
                      </a:r>
                      <a:r>
                        <a:rPr lang="en-GB" sz="1800" dirty="0">
                          <a:latin typeface="Calibri"/>
                          <a:ea typeface="Times New Roman"/>
                          <a:cs typeface="Arial"/>
                        </a:rPr>
                        <a:t>location monitoring </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57">
                <a:tc>
                  <a:txBody>
                    <a:bodyPr/>
                    <a:lstStyle/>
                    <a:p>
                      <a:pPr algn="l">
                        <a:spcAft>
                          <a:spcPts val="0"/>
                        </a:spcAft>
                      </a:pPr>
                      <a:r>
                        <a:rPr lang="hr-HR" sz="1800" dirty="0" smtClean="0">
                          <a:latin typeface="Calibri"/>
                          <a:ea typeface="Times New Roman"/>
                          <a:cs typeface="Arial"/>
                        </a:rPr>
                        <a:t>10)  </a:t>
                      </a:r>
                      <a:r>
                        <a:rPr lang="en-GB" sz="1800" dirty="0" smtClean="0">
                          <a:latin typeface="Calibri"/>
                          <a:ea typeface="Times New Roman"/>
                          <a:cs typeface="Arial"/>
                        </a:rPr>
                        <a:t>Audio </a:t>
                      </a:r>
                      <a:r>
                        <a:rPr lang="en-GB" sz="1800" dirty="0">
                          <a:latin typeface="Calibri"/>
                          <a:ea typeface="Times New Roman"/>
                          <a:cs typeface="Arial"/>
                        </a:rPr>
                        <a:t>tunnelling and monitoring, </a:t>
                      </a:r>
                      <a:r>
                        <a:rPr lang="en-GB" sz="1800" dirty="0" smtClean="0">
                          <a:latin typeface="Calibri"/>
                          <a:ea typeface="Times New Roman"/>
                          <a:cs typeface="Arial"/>
                        </a:rPr>
                        <a:t>loudness</a:t>
                      </a:r>
                      <a:r>
                        <a:rPr lang="hr-HR" sz="1800" dirty="0" smtClean="0">
                          <a:latin typeface="Calibri"/>
                          <a:ea typeface="Times New Roman"/>
                          <a:cs typeface="Arial"/>
                        </a:rPr>
                        <a:t> </a:t>
                      </a:r>
                      <a:r>
                        <a:rPr lang="en-GB" sz="1800" dirty="0" smtClean="0">
                          <a:latin typeface="Calibri"/>
                          <a:ea typeface="Times New Roman"/>
                          <a:cs typeface="Arial"/>
                        </a:rPr>
                        <a:t>enhancer</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823">
                <a:tc>
                  <a:txBody>
                    <a:bodyPr/>
                    <a:lstStyle/>
                    <a:p>
                      <a:pPr algn="l">
                        <a:spcAft>
                          <a:spcPts val="0"/>
                        </a:spcAft>
                      </a:pPr>
                      <a:r>
                        <a:rPr lang="hr-HR" sz="1800" dirty="0" smtClean="0">
                          <a:latin typeface="Calibri"/>
                          <a:ea typeface="Times New Roman"/>
                          <a:cs typeface="Arial"/>
                        </a:rPr>
                        <a:t>11)  </a:t>
                      </a:r>
                      <a:r>
                        <a:rPr lang="en-GB" sz="1800" dirty="0" smtClean="0">
                          <a:latin typeface="Calibri"/>
                          <a:ea typeface="Times New Roman"/>
                          <a:cs typeface="Arial"/>
                        </a:rPr>
                        <a:t>More </a:t>
                      </a:r>
                      <a:r>
                        <a:rPr lang="en-GB" sz="1800" dirty="0">
                          <a:latin typeface="Calibri"/>
                          <a:ea typeface="Times New Roman"/>
                          <a:cs typeface="Arial"/>
                        </a:rPr>
                        <a:t>camera options: faster shooting, more accurate focusing, better balance etc.</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3498">
                <a:tc>
                  <a:txBody>
                    <a:bodyPr/>
                    <a:lstStyle/>
                    <a:p>
                      <a:pPr algn="l">
                        <a:spcAft>
                          <a:spcPts val="0"/>
                        </a:spcAft>
                      </a:pPr>
                      <a:r>
                        <a:rPr lang="hr-HR" sz="1800" dirty="0" smtClean="0">
                          <a:latin typeface="Calibri"/>
                          <a:ea typeface="Times New Roman"/>
                          <a:cs typeface="Arial"/>
                        </a:rPr>
                        <a:t>12)  </a:t>
                      </a:r>
                      <a:r>
                        <a:rPr lang="en-GB" sz="1800" dirty="0" smtClean="0">
                          <a:latin typeface="Calibri"/>
                          <a:ea typeface="Times New Roman"/>
                          <a:cs typeface="Arial"/>
                        </a:rPr>
                        <a:t>Built-in </a:t>
                      </a:r>
                      <a:r>
                        <a:rPr lang="en-GB" sz="1800" dirty="0">
                          <a:latin typeface="Calibri"/>
                          <a:ea typeface="Times New Roman"/>
                          <a:cs typeface="Arial"/>
                        </a:rPr>
                        <a:t>infrared blaster support and a redesigned downloads app </a:t>
                      </a:r>
                      <a:endParaRPr lang="hr-BA" sz="1800" dirty="0">
                        <a:latin typeface="Calibri"/>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Comparing KitKat and Jelly Bean 2/2</a:t>
            </a:r>
            <a:endParaRPr lang="en-US" dirty="0"/>
          </a:p>
        </p:txBody>
      </p:sp>
      <p:sp>
        <p:nvSpPr>
          <p:cNvPr id="10" name="Content Placeholder 9"/>
          <p:cNvSpPr>
            <a:spLocks noGrp="1"/>
          </p:cNvSpPr>
          <p:nvPr>
            <p:ph idx="1"/>
          </p:nvPr>
        </p:nvSpPr>
        <p:spPr/>
        <p:txBody>
          <a:bodyPr/>
          <a:lstStyle/>
          <a:p>
            <a:pPr>
              <a:buFont typeface="Wingdings" pitchFamily="2" charset="2"/>
              <a:buChar char="Ø"/>
            </a:pPr>
            <a:r>
              <a:rPr lang="hr-HR" dirty="0" smtClean="0"/>
              <a:t>Android KitKat has a </a:t>
            </a:r>
            <a:r>
              <a:rPr lang="hr-HR" b="1" dirty="0" smtClean="0"/>
              <a:t>step detector and step counter </a:t>
            </a:r>
            <a:r>
              <a:rPr lang="hr-HR" dirty="0" smtClean="0"/>
              <a:t>so that fitness-related apps can track when the user is walking, running, and climbing stairs. </a:t>
            </a:r>
          </a:p>
          <a:p>
            <a:pPr>
              <a:buNone/>
            </a:pPr>
            <a:endParaRPr lang="hr-HR" dirty="0" smtClean="0"/>
          </a:p>
          <a:p>
            <a:pPr>
              <a:buFont typeface="Wingdings" pitchFamily="2" charset="2"/>
              <a:buChar char="Ø"/>
            </a:pPr>
            <a:r>
              <a:rPr lang="hr-HR" dirty="0" smtClean="0"/>
              <a:t>According to all what was previously mentioned, we would surely think that big step was made, but if we look what changes were made between 18 and 19 API in code, then difference is low 2.63%. Only five methods were deleted.</a:t>
            </a:r>
            <a:endParaRPr lang="hr-BA"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18</a:t>
            </a:fld>
            <a:endParaRPr lang="en-US" dirty="0"/>
          </a:p>
        </p:txBody>
      </p:sp>
      <p:sp>
        <p:nvSpPr>
          <p:cNvPr id="7"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Live examples on smartphone</a:t>
            </a:r>
            <a:endParaRPr lang="hr-BA" dirty="0"/>
          </a:p>
        </p:txBody>
      </p:sp>
      <p:pic>
        <p:nvPicPr>
          <p:cNvPr id="3" name="Picture 2" descr="01ph8.jpg"/>
          <p:cNvPicPr>
            <a:picLocks noChangeAspect="1"/>
          </p:cNvPicPr>
          <p:nvPr/>
        </p:nvPicPr>
        <p:blipFill>
          <a:blip r:embed="rId2" cstate="print"/>
          <a:stretch>
            <a:fillRect/>
          </a:stretch>
        </p:blipFill>
        <p:spPr>
          <a:xfrm>
            <a:off x="2714612" y="1214422"/>
            <a:ext cx="3286148" cy="4826223"/>
          </a:xfrm>
          <a:prstGeom prst="rect">
            <a:avLst/>
          </a:prstGeom>
        </p:spPr>
      </p:pic>
      <p:sp>
        <p:nvSpPr>
          <p:cNvPr id="4"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r>
              <a:rPr lang="en-US" dirty="0" smtClean="0"/>
              <a:t>Agenda</a:t>
            </a:r>
            <a:endParaRPr lang="en-US"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2</a:t>
            </a:fld>
            <a:endParaRPr lang="en-US" dirty="0"/>
          </a:p>
        </p:txBody>
      </p:sp>
      <p:graphicFrame>
        <p:nvGraphicFramePr>
          <p:cNvPr id="7" name="Diagram 6"/>
          <p:cNvGraphicFramePr/>
          <p:nvPr>
            <p:extLst>
              <p:ext uri="{D42A27DB-BD31-4B8C-83A1-F6EECF244321}">
                <p14:modId xmlns="" xmlns:p14="http://schemas.microsoft.com/office/powerpoint/2010/main" val="420455483"/>
              </p:ext>
            </p:extLst>
          </p:nvPr>
        </p:nvGraphicFramePr>
        <p:xfrm>
          <a:off x="1475656" y="1412776"/>
          <a:ext cx="727280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Conclusion</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Android 4.4. KitKat API is 19th API release for Android platform that offers new features for users and app developers.</a:t>
            </a:r>
          </a:p>
          <a:p>
            <a:pPr>
              <a:buFont typeface="Wingdings" pitchFamily="2" charset="2"/>
              <a:buChar char="Ø"/>
            </a:pPr>
            <a:endParaRPr lang="hr-HR" dirty="0" smtClean="0"/>
          </a:p>
          <a:p>
            <a:pPr>
              <a:buFont typeface="Wingdings" pitchFamily="2" charset="2"/>
              <a:buChar char="Ø"/>
            </a:pPr>
            <a:r>
              <a:rPr lang="hr-HR" dirty="0" smtClean="0"/>
              <a:t>The main feature of the new mobile OS is adaptation to lower hardware capabilities with less working memory and lower screen resolution.</a:t>
            </a:r>
          </a:p>
          <a:p>
            <a:pPr>
              <a:buFont typeface="Wingdings" pitchFamily="2" charset="2"/>
              <a:buChar char="Ø"/>
            </a:pPr>
            <a:endParaRPr lang="hr-HR" dirty="0" smtClean="0"/>
          </a:p>
          <a:p>
            <a:pPr>
              <a:buFont typeface="Wingdings" pitchFamily="2" charset="2"/>
              <a:buChar char="Ø"/>
            </a:pPr>
            <a:r>
              <a:rPr lang="hr-HR" dirty="0" smtClean="0"/>
              <a:t>Google doesn't deliver a huge list of transformative design and feature changes, but provides support that allows developers to develop applications easier.</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20</a:t>
            </a:fld>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0587" y="188913"/>
            <a:ext cx="7106231" cy="633412"/>
          </a:xfrm>
        </p:spPr>
        <p:txBody>
          <a:bodyPr/>
          <a:lstStyle/>
          <a:p>
            <a:r>
              <a:rPr lang="en-US" dirty="0" smtClean="0"/>
              <a:t>Looking forward to your </a:t>
            </a:r>
            <a:r>
              <a:rPr lang="en-US" dirty="0" err="1" smtClean="0"/>
              <a:t>qu</a:t>
            </a:r>
            <a:r>
              <a:rPr lang="hr-HR" dirty="0" smtClean="0"/>
              <a:t>e</a:t>
            </a:r>
            <a:r>
              <a:rPr lang="en-US" dirty="0" err="1" smtClean="0"/>
              <a:t>stions</a:t>
            </a:r>
            <a:r>
              <a:rPr lang="en-US" dirty="0" smtClean="0"/>
              <a:t> </a:t>
            </a:r>
            <a:endParaRPr lang="en-US" dirty="0"/>
          </a:p>
        </p:txBody>
      </p:sp>
      <p:sp>
        <p:nvSpPr>
          <p:cNvPr id="5" name="Footer Placeholder 3"/>
          <p:cNvSpPr>
            <a:spLocks noGrp="1"/>
          </p:cNvSpPr>
          <p:nvPr>
            <p:ph type="ftr" sz="quarter" idx="10"/>
          </p:nvPr>
        </p:nvSpPr>
        <p:spPr>
          <a:xfrm>
            <a:off x="827088" y="6524625"/>
            <a:ext cx="8316912" cy="333375"/>
          </a:xfrm>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a:xfrm>
            <a:off x="179512" y="6533976"/>
            <a:ext cx="514350" cy="279400"/>
          </a:xfrm>
        </p:spPr>
        <p:txBody>
          <a:bodyPr/>
          <a:lstStyle/>
          <a:p>
            <a:fld id="{269F82E5-7CC0-48A9-B951-5F820FAEE017}" type="slidenum">
              <a:rPr lang="en-US" smtClean="0"/>
              <a:pPr/>
              <a:t>21</a:t>
            </a:fld>
            <a:endParaRPr lang="en-US" dirty="0"/>
          </a:p>
        </p:txBody>
      </p:sp>
      <p:pic>
        <p:nvPicPr>
          <p:cNvPr id="6146" name="Picture 2" descr="http://s.appleinsider.ru/2012/04/android-success-questions.jpg"/>
          <p:cNvPicPr>
            <a:picLocks noChangeAspect="1" noChangeArrowheads="1"/>
          </p:cNvPicPr>
          <p:nvPr/>
        </p:nvPicPr>
        <p:blipFill>
          <a:blip r:embed="rId2" cstate="print"/>
          <a:srcRect/>
          <a:stretch>
            <a:fillRect/>
          </a:stretch>
        </p:blipFill>
        <p:spPr bwMode="auto">
          <a:xfrm>
            <a:off x="2500298" y="1643050"/>
            <a:ext cx="4585323" cy="3429024"/>
          </a:xfrm>
          <a:prstGeom prst="rect">
            <a:avLst/>
          </a:prstGeom>
          <a:noFill/>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pPr>
              <a:buNone/>
            </a:pPr>
            <a:r>
              <a:rPr lang="hr-HR" sz="1600" dirty="0" smtClean="0"/>
              <a:t>[1]  Allumalla, A.R., 2013. Differencebetween Android Jellybean 4.3 and Kitkat 4.4 / [WWW Document]. Techzost. URL http://blog.techzost.com/4185/difference-android-jellybean-43-kitkat-44/2013/10 (accessed 5.1.14).</a:t>
            </a:r>
            <a:endParaRPr lang="hr-BA" sz="1600" dirty="0" smtClean="0"/>
          </a:p>
          <a:p>
            <a:pPr>
              <a:buNone/>
            </a:pPr>
            <a:r>
              <a:rPr lang="hr-HR" sz="1600" dirty="0" smtClean="0"/>
              <a:t>[2] Android Developers, 2013. Android 4.4 APIs [WWW Document]. Android Developers. URL https://developer.android.com/about/versions/android-4.4.html#SMS (accessed 5.5.14).</a:t>
            </a:r>
            <a:endParaRPr lang="hr-BA" sz="1600" dirty="0" smtClean="0"/>
          </a:p>
          <a:p>
            <a:pPr>
              <a:buNone/>
            </a:pPr>
            <a:r>
              <a:rPr lang="hr-HR" sz="1600" dirty="0" smtClean="0"/>
              <a:t>[3] Android Developers, 2014a. Dashboards | Android Developers [WWW Document]. Android Developers. URL http://developer.android.com/about/dashboards/index.html (accessed 4.29.14).</a:t>
            </a:r>
            <a:endParaRPr lang="hr-BA" sz="1600" dirty="0" smtClean="0"/>
          </a:p>
          <a:p>
            <a:pPr>
              <a:buNone/>
            </a:pPr>
            <a:r>
              <a:rPr lang="hr-HR" sz="1600" dirty="0" smtClean="0"/>
              <a:t>[4] Android Developers, 2014b. Running Android withlow RAM [WWW Document]. Android Developers. URL https://source.android.com/devices/low-ram.html (accessed 4.30.14).</a:t>
            </a:r>
            <a:endParaRPr lang="hr-BA" sz="1600" dirty="0" smtClean="0"/>
          </a:p>
          <a:p>
            <a:pPr>
              <a:buNone/>
            </a:pPr>
            <a:r>
              <a:rPr lang="hr-HR" sz="1600" dirty="0" smtClean="0"/>
              <a:t>[5] Android Developers, 2014c. Storage Access Framework [WWW Document]. Android Developers. URL https://developer.android.com/guide/topics/providers/document-provider.html (accessed 5.5.14).</a:t>
            </a:r>
            <a:endParaRPr lang="hr-BA" sz="1600" dirty="0" smtClean="0"/>
          </a:p>
          <a:p>
            <a:pPr>
              <a:buNone/>
            </a:pPr>
            <a:endParaRPr lang="hr-BA" sz="1600"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22</a:t>
            </a:fld>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idx="1"/>
          </p:nvPr>
        </p:nvSpPr>
        <p:spPr/>
        <p:txBody>
          <a:bodyPr/>
          <a:lstStyle/>
          <a:p>
            <a:pPr>
              <a:buNone/>
            </a:pPr>
            <a:r>
              <a:rPr lang="hr-HR" sz="1600" dirty="0" smtClean="0"/>
              <a:t>[6] Chowdhry, A., 2013. 10 OfThe Best Android KitKat Features [WWW Document]. Forbes. URL http://www.forbes.com/sites/amitchowdhry/2013/11/04/10-of-the-best-android-kitkat-features/2/ (accessed 5.12.14).</a:t>
            </a:r>
            <a:endParaRPr lang="hr-BA" sz="1600" dirty="0" smtClean="0"/>
          </a:p>
          <a:p>
            <a:pPr>
              <a:buNone/>
            </a:pPr>
            <a:r>
              <a:rPr lang="hr-HR" sz="1600" dirty="0" smtClean="0"/>
              <a:t>[7] MobiThinking, 2014. Global mobilestatistics 2014 Part A: handsetmarketshare [WWW Document]. URL http://mobithinking.com/mobile-marketing-tools/latest-mobile-stats/a#smartphone-shipments (accessed 5.8.14).</a:t>
            </a:r>
            <a:endParaRPr lang="hr-BA" sz="1600" dirty="0" smtClean="0"/>
          </a:p>
          <a:p>
            <a:pPr>
              <a:buNone/>
            </a:pPr>
            <a:r>
              <a:rPr lang="hr-HR" sz="1600" dirty="0" smtClean="0"/>
              <a:t>[8] Rowinski, D., 2013. 10 ThingsDevelopersAndUsersNeed To KnowAbout Android KitKat 4.4 [WWW Document]. ReadWrite. URL http://readwrite.com/2013/11/07/android-kitkat-developers-users (accessed 5.1.14).</a:t>
            </a:r>
            <a:endParaRPr lang="hr-BA" sz="1600" dirty="0" smtClean="0"/>
          </a:p>
          <a:p>
            <a:pPr>
              <a:buNone/>
            </a:pPr>
            <a:r>
              <a:rPr lang="hr-HR" sz="1600" dirty="0" smtClean="0"/>
              <a:t>[9] Smith, C., 2013. Android KitKat DevelopmentTools - Procstats [WWW Document]. DoubleEncore. URL http://www.doubleencore.com/2013/11/android-kitkat-development-tools/ (accessed 5.12.14).</a:t>
            </a:r>
            <a:endParaRPr lang="hr-BA" sz="1600" dirty="0" smtClean="0"/>
          </a:p>
          <a:p>
            <a:pPr>
              <a:buNone/>
            </a:pPr>
            <a:r>
              <a:rPr lang="hr-HR" sz="1600" dirty="0" smtClean="0"/>
              <a:t>[10] Wallat, J., 2013. Android 4.4 KitKat: here are the “hidden” functions - AndroidPIT [WWW Document]. AndroidPIT. URL http://www.androidpit.com/android-4-4-hidden-functions (accessed 5.1.14).</a:t>
            </a:r>
            <a:endParaRPr lang="hr-BA" sz="1600" dirty="0" smtClean="0"/>
          </a:p>
          <a:p>
            <a:pPr>
              <a:buNone/>
            </a:pPr>
            <a:endParaRPr lang="hr-BA" sz="1600"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23</a:t>
            </a:fld>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Information on authors</a:t>
            </a:r>
            <a:endParaRPr lang="en-US" dirty="0"/>
          </a:p>
        </p:txBody>
      </p:sp>
      <p:sp>
        <p:nvSpPr>
          <p:cNvPr id="7" name="Content Placeholder 6"/>
          <p:cNvSpPr>
            <a:spLocks noGrp="1"/>
          </p:cNvSpPr>
          <p:nvPr>
            <p:ph idx="1"/>
          </p:nvPr>
        </p:nvSpPr>
        <p:spPr/>
        <p:txBody>
          <a:bodyPr/>
          <a:lstStyle/>
          <a:p>
            <a:pPr>
              <a:buNone/>
            </a:pPr>
            <a:r>
              <a:rPr lang="en-US" sz="1800" b="1" u="sng" dirty="0" err="1" smtClean="0"/>
              <a:t>Zoran</a:t>
            </a:r>
            <a:r>
              <a:rPr lang="en-US" sz="1800" b="1" u="sng" dirty="0" smtClean="0"/>
              <a:t> Kos </a:t>
            </a:r>
            <a:r>
              <a:rPr lang="en-US" sz="1800" b="1" u="sng" dirty="0" err="1" smtClean="0"/>
              <a:t>B.Sc</a:t>
            </a:r>
            <a:endParaRPr lang="hr-BA" sz="1800" dirty="0" smtClean="0"/>
          </a:p>
          <a:p>
            <a:pPr>
              <a:buNone/>
            </a:pPr>
            <a:r>
              <a:rPr lang="en-US" sz="1600" dirty="0" smtClean="0"/>
              <a:t>zoran.kos@foi.hr</a:t>
            </a:r>
            <a:endParaRPr lang="hr-BA" sz="1600" dirty="0" smtClean="0"/>
          </a:p>
          <a:p>
            <a:pPr>
              <a:buNone/>
            </a:pPr>
            <a:r>
              <a:rPr lang="en-US" sz="1600" dirty="0" err="1" smtClean="0"/>
              <a:t>Zoran</a:t>
            </a:r>
            <a:r>
              <a:rPr lang="en-US" sz="1600" dirty="0" smtClean="0"/>
              <a:t> Kos is 2</a:t>
            </a:r>
            <a:r>
              <a:rPr lang="en-US" sz="1600" baseline="30000" dirty="0" smtClean="0"/>
              <a:t>nd</a:t>
            </a:r>
            <a:r>
              <a:rPr lang="en-US" sz="1600" dirty="0" smtClean="0"/>
              <a:t> year student of Information and Programming engineering of Faculty</a:t>
            </a:r>
            <a:r>
              <a:rPr lang="hr-HR" sz="1600" dirty="0" smtClean="0"/>
              <a:t> </a:t>
            </a:r>
          </a:p>
          <a:p>
            <a:pPr>
              <a:buNone/>
            </a:pPr>
            <a:r>
              <a:rPr lang="en-US" sz="1600" dirty="0" smtClean="0"/>
              <a:t>of Organization and Informatics in </a:t>
            </a:r>
            <a:r>
              <a:rPr lang="en-US" sz="1600" dirty="0" err="1" smtClean="0"/>
              <a:t>Varaždin</a:t>
            </a:r>
            <a:r>
              <a:rPr lang="en-US" sz="1600" dirty="0" smtClean="0"/>
              <a:t>. Main interests are programming web,</a:t>
            </a:r>
            <a:r>
              <a:rPr lang="hr-HR" sz="1600" dirty="0" smtClean="0"/>
              <a:t> </a:t>
            </a:r>
          </a:p>
          <a:p>
            <a:pPr>
              <a:buNone/>
            </a:pPr>
            <a:r>
              <a:rPr lang="en-US" sz="1600" dirty="0" smtClean="0"/>
              <a:t>desktop and mobile application, new IT trends like cloud computing and mobility, </a:t>
            </a:r>
            <a:endParaRPr lang="hr-HR" sz="1600" dirty="0" smtClean="0"/>
          </a:p>
          <a:p>
            <a:pPr>
              <a:buNone/>
            </a:pPr>
            <a:r>
              <a:rPr lang="en-US" sz="1600" dirty="0" smtClean="0"/>
              <a:t>making and presenting business models for startup projects. While developing new </a:t>
            </a:r>
            <a:endParaRPr lang="hr-HR" sz="1600" dirty="0" smtClean="0"/>
          </a:p>
          <a:p>
            <a:pPr>
              <a:buNone/>
            </a:pPr>
            <a:r>
              <a:rPr lang="en-US" sz="1600" dirty="0" smtClean="0"/>
              <a:t>apps he focused on front-end development. He already has few smaller but successful </a:t>
            </a:r>
            <a:endParaRPr lang="hr-HR" sz="1600" dirty="0" smtClean="0"/>
          </a:p>
          <a:p>
            <a:pPr>
              <a:buNone/>
            </a:pPr>
            <a:r>
              <a:rPr lang="en-US" sz="1600" dirty="0" smtClean="0"/>
              <a:t>projects behind him. </a:t>
            </a:r>
            <a:endParaRPr lang="hr-HR" sz="1600" dirty="0" smtClean="0"/>
          </a:p>
          <a:p>
            <a:pPr>
              <a:buNone/>
            </a:pPr>
            <a:endParaRPr lang="hr-HR" sz="1600" dirty="0" smtClean="0"/>
          </a:p>
          <a:p>
            <a:pPr>
              <a:buNone/>
            </a:pPr>
            <a:endParaRPr lang="hr-BA" sz="1600" dirty="0" smtClean="0"/>
          </a:p>
          <a:p>
            <a:pPr>
              <a:buNone/>
            </a:pPr>
            <a:endParaRPr lang="hr-HR" dirty="0" smtClean="0"/>
          </a:p>
          <a:p>
            <a:pPr>
              <a:buNone/>
            </a:pP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24</a:t>
            </a:fld>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Information on authors</a:t>
            </a:r>
            <a:endParaRPr lang="en-US" dirty="0"/>
          </a:p>
        </p:txBody>
      </p:sp>
      <p:sp>
        <p:nvSpPr>
          <p:cNvPr id="8" name="Content Placeholder 7"/>
          <p:cNvSpPr>
            <a:spLocks noGrp="1"/>
          </p:cNvSpPr>
          <p:nvPr>
            <p:ph idx="1"/>
          </p:nvPr>
        </p:nvSpPr>
        <p:spPr/>
        <p:txBody>
          <a:bodyPr/>
          <a:lstStyle/>
          <a:p>
            <a:pPr>
              <a:buNone/>
            </a:pPr>
            <a:r>
              <a:rPr lang="en-US" sz="1800" b="1" u="sng" dirty="0" err="1" smtClean="0"/>
              <a:t>Zlatko</a:t>
            </a:r>
            <a:r>
              <a:rPr lang="en-US" sz="1800" b="1" u="sng" dirty="0" smtClean="0"/>
              <a:t> </a:t>
            </a:r>
            <a:r>
              <a:rPr lang="en-US" sz="1800" b="1" u="sng" dirty="0" err="1" smtClean="0"/>
              <a:t>Stapić</a:t>
            </a:r>
            <a:r>
              <a:rPr lang="en-US" sz="1800" b="1" u="sng" dirty="0" smtClean="0"/>
              <a:t>, PhD.</a:t>
            </a:r>
            <a:endParaRPr lang="hr-BA" sz="1800" dirty="0" smtClean="0"/>
          </a:p>
          <a:p>
            <a:pPr>
              <a:buNone/>
            </a:pPr>
            <a:r>
              <a:rPr lang="en-US" sz="1600" dirty="0" smtClean="0"/>
              <a:t>zlatko.stapic@foi.hr</a:t>
            </a:r>
            <a:endParaRPr lang="hr-BA" sz="1600" dirty="0" smtClean="0"/>
          </a:p>
          <a:p>
            <a:pPr>
              <a:buNone/>
            </a:pPr>
            <a:r>
              <a:rPr lang="en-US" sz="1600" dirty="0" smtClean="0"/>
              <a:t>Faculty of Organization and Informatics</a:t>
            </a:r>
            <a:endParaRPr lang="hr-BA" sz="1600" dirty="0" smtClean="0"/>
          </a:p>
          <a:p>
            <a:pPr>
              <a:buNone/>
            </a:pPr>
            <a:r>
              <a:rPr lang="en-US" sz="1600" dirty="0" err="1" smtClean="0"/>
              <a:t>Pavlinska</a:t>
            </a:r>
            <a:r>
              <a:rPr lang="en-US" sz="1600" dirty="0" smtClean="0"/>
              <a:t> 2, 42000 </a:t>
            </a:r>
            <a:r>
              <a:rPr lang="en-US" sz="1600" dirty="0" err="1" smtClean="0"/>
              <a:t>Varaždin</a:t>
            </a:r>
            <a:r>
              <a:rPr lang="en-US" sz="1600" dirty="0" smtClean="0"/>
              <a:t>, Tel: +385 42 390 820, Fax: +385 42 213 413</a:t>
            </a:r>
            <a:endParaRPr lang="hr-BA" sz="1600" dirty="0" smtClean="0"/>
          </a:p>
          <a:p>
            <a:pPr>
              <a:buNone/>
            </a:pPr>
            <a:endParaRPr lang="hr-HR" sz="1600" dirty="0" smtClean="0"/>
          </a:p>
          <a:p>
            <a:pPr>
              <a:buNone/>
            </a:pPr>
            <a:r>
              <a:rPr lang="en-US" sz="1600" dirty="0" err="1" smtClean="0"/>
              <a:t>Zlatko</a:t>
            </a:r>
            <a:r>
              <a:rPr lang="en-US" sz="1600" dirty="0" smtClean="0"/>
              <a:t> </a:t>
            </a:r>
            <a:r>
              <a:rPr lang="en-US" sz="1600" dirty="0" err="1" smtClean="0"/>
              <a:t>Stapić</a:t>
            </a:r>
            <a:r>
              <a:rPr lang="en-US" sz="1600" dirty="0" smtClean="0"/>
              <a:t>, PhD., works at the Information Systems Development Department at</a:t>
            </a:r>
            <a:r>
              <a:rPr lang="hr-HR" sz="1600" dirty="0" smtClean="0"/>
              <a:t> </a:t>
            </a:r>
          </a:p>
          <a:p>
            <a:pPr>
              <a:buNone/>
            </a:pPr>
            <a:r>
              <a:rPr lang="en-US" sz="1600" dirty="0" smtClean="0"/>
              <a:t>Faculty of Organization and Informatics in </a:t>
            </a:r>
            <a:r>
              <a:rPr lang="en-US" sz="1600" dirty="0" err="1" smtClean="0"/>
              <a:t>Varaždin</a:t>
            </a:r>
            <a:r>
              <a:rPr lang="en-US" sz="1600" dirty="0" smtClean="0"/>
              <a:t>. He obtained his PhD in computer </a:t>
            </a:r>
            <a:endParaRPr lang="hr-HR" sz="1600" dirty="0" smtClean="0"/>
          </a:p>
          <a:p>
            <a:pPr>
              <a:buNone/>
            </a:pPr>
            <a:r>
              <a:rPr lang="en-US" sz="1600" dirty="0" smtClean="0"/>
              <a:t>sciences from University of </a:t>
            </a:r>
            <a:r>
              <a:rPr lang="en-US" sz="1600" dirty="0" err="1" smtClean="0"/>
              <a:t>Alcalá</a:t>
            </a:r>
            <a:r>
              <a:rPr lang="en-US" sz="1600" dirty="0" smtClean="0"/>
              <a:t> (Spain) and in information sciences from University of </a:t>
            </a:r>
            <a:endParaRPr lang="hr-HR" sz="1600" dirty="0" smtClean="0"/>
          </a:p>
          <a:p>
            <a:pPr>
              <a:buNone/>
            </a:pPr>
            <a:r>
              <a:rPr lang="en-US" sz="1600" dirty="0" smtClean="0"/>
              <a:t>Zagreb (Croatia) in </a:t>
            </a:r>
            <a:r>
              <a:rPr lang="en-US" sz="1600" dirty="0" err="1" smtClean="0"/>
              <a:t>cotutelled</a:t>
            </a:r>
            <a:r>
              <a:rPr lang="en-US" sz="1600" dirty="0" smtClean="0"/>
              <a:t> doctorate program. His scientific and research interests </a:t>
            </a:r>
            <a:endParaRPr lang="hr-HR" sz="1600" dirty="0" smtClean="0"/>
          </a:p>
          <a:p>
            <a:pPr>
              <a:buNone/>
            </a:pPr>
            <a:r>
              <a:rPr lang="en-US" sz="1600" dirty="0" smtClean="0"/>
              <a:t>include software- and mobile applications development methodologies. He participated </a:t>
            </a:r>
            <a:endParaRPr lang="hr-HR" sz="1600" dirty="0" smtClean="0"/>
          </a:p>
          <a:p>
            <a:pPr>
              <a:buNone/>
            </a:pPr>
            <a:r>
              <a:rPr lang="en-US" sz="1600" dirty="0" smtClean="0"/>
              <a:t>in more than 15 scientific and professional projects and published more than 30 </a:t>
            </a:r>
            <a:endParaRPr lang="hr-HR" sz="1600" dirty="0" smtClean="0"/>
          </a:p>
          <a:p>
            <a:pPr>
              <a:buNone/>
            </a:pPr>
            <a:r>
              <a:rPr lang="en-US" sz="1600" dirty="0" smtClean="0"/>
              <a:t>scientific and professional papers. Currently he leads the </a:t>
            </a:r>
            <a:r>
              <a:rPr lang="en-US" sz="1600" i="1" dirty="0" smtClean="0"/>
              <a:t>Laboratory for Development </a:t>
            </a:r>
            <a:endParaRPr lang="hr-HR" sz="1600" i="1" dirty="0" smtClean="0"/>
          </a:p>
          <a:p>
            <a:pPr>
              <a:buNone/>
            </a:pPr>
            <a:r>
              <a:rPr lang="en-US" sz="1600" i="1" dirty="0" smtClean="0"/>
              <a:t>and Transfer of Mobile Technologies</a:t>
            </a:r>
            <a:r>
              <a:rPr lang="en-US" sz="1600" dirty="0" smtClean="0"/>
              <a:t> (FOI MT-Lab). </a:t>
            </a:r>
            <a:r>
              <a:rPr lang="en-US" sz="1600" dirty="0" err="1" smtClean="0"/>
              <a:t>Zlatko</a:t>
            </a:r>
            <a:r>
              <a:rPr lang="en-US" sz="1600" dirty="0" smtClean="0"/>
              <a:t> is putting a special focus in </a:t>
            </a:r>
            <a:endParaRPr lang="hr-HR" sz="1600" dirty="0" smtClean="0"/>
          </a:p>
          <a:p>
            <a:pPr>
              <a:buNone/>
            </a:pPr>
            <a:r>
              <a:rPr lang="en-US" sz="1600" dirty="0" smtClean="0"/>
              <a:t>inclusion of students in his scientific and professional activities. The published papers, </a:t>
            </a:r>
            <a:endParaRPr lang="hr-HR" sz="1600" dirty="0" smtClean="0"/>
          </a:p>
          <a:p>
            <a:pPr>
              <a:buNone/>
            </a:pPr>
            <a:r>
              <a:rPr lang="en-US" sz="1600" dirty="0" smtClean="0"/>
              <a:t>projects, awards and other relevant information can be found on his personal website: </a:t>
            </a:r>
            <a:endParaRPr lang="hr-HR" sz="1600" dirty="0" smtClean="0"/>
          </a:p>
          <a:p>
            <a:pPr>
              <a:buNone/>
            </a:pPr>
            <a:r>
              <a:rPr lang="en-US" sz="1600" u="sng" dirty="0" smtClean="0">
                <a:hlinkClick r:id="rId2"/>
              </a:rPr>
              <a:t>http://www.foi.unizg.hr/djelatnici/zlatko.stapic</a:t>
            </a:r>
            <a:r>
              <a:rPr lang="en-US" sz="1600" dirty="0" smtClean="0"/>
              <a:t>.</a:t>
            </a:r>
            <a:endParaRPr lang="hr-BA" sz="1600" dirty="0" smtClean="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25</a:t>
            </a:fld>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Introdaction 1/2</a:t>
            </a:r>
            <a:endParaRPr lang="en-US" dirty="0"/>
          </a:p>
        </p:txBody>
      </p:sp>
      <p:sp>
        <p:nvSpPr>
          <p:cNvPr id="8" name="Content Placeholder 7"/>
          <p:cNvSpPr>
            <a:spLocks noGrp="1"/>
          </p:cNvSpPr>
          <p:nvPr>
            <p:ph idx="1"/>
          </p:nvPr>
        </p:nvSpPr>
        <p:spPr/>
        <p:txBody>
          <a:bodyPr/>
          <a:lstStyle/>
          <a:p>
            <a:pPr>
              <a:buFont typeface="Wingdings" pitchFamily="2" charset="2"/>
              <a:buChar char="Ø"/>
            </a:pPr>
            <a:r>
              <a:rPr lang="hr-HR" dirty="0" smtClean="0"/>
              <a:t>The first appearance of the Android OS on a mobile devices</a:t>
            </a:r>
          </a:p>
          <a:p>
            <a:pPr>
              <a:buFont typeface="Wingdings" pitchFamily="2" charset="2"/>
              <a:buChar char="Ø"/>
            </a:pPr>
            <a:r>
              <a:rPr lang="hr-HR" dirty="0" smtClean="0"/>
              <a:t>Android API development</a:t>
            </a:r>
          </a:p>
          <a:p>
            <a:pPr>
              <a:buFont typeface="Wingdings" pitchFamily="2" charset="2"/>
              <a:buChar char="Ø"/>
            </a:pPr>
            <a:r>
              <a:rPr lang="hr-HR" dirty="0" smtClean="0"/>
              <a:t>Global smartphone OS statistics</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3</a:t>
            </a:fld>
            <a:endParaRPr lang="en-US" dirty="0"/>
          </a:p>
        </p:txBody>
      </p:sp>
      <p:pic>
        <p:nvPicPr>
          <p:cNvPr id="19459" name="Picture 3"/>
          <p:cNvPicPr>
            <a:picLocks noChangeAspect="1" noChangeArrowheads="1"/>
          </p:cNvPicPr>
          <p:nvPr/>
        </p:nvPicPr>
        <p:blipFill>
          <a:blip r:embed="rId2" cstate="print"/>
          <a:srcRect/>
          <a:stretch>
            <a:fillRect/>
          </a:stretch>
        </p:blipFill>
        <p:spPr bwMode="auto">
          <a:xfrm>
            <a:off x="1214414" y="2357430"/>
            <a:ext cx="7643866" cy="308100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1000" fill="hold"/>
                                        <p:tgtEl>
                                          <p:spTgt spid="19459"/>
                                        </p:tgtEl>
                                        <p:attrNameLst>
                                          <p:attrName>ppt_x</p:attrName>
                                        </p:attrNameLst>
                                      </p:cBhvr>
                                      <p:tavLst>
                                        <p:tav tm="0">
                                          <p:val>
                                            <p:strVal val="#ppt_x"/>
                                          </p:val>
                                        </p:tav>
                                        <p:tav tm="100000">
                                          <p:val>
                                            <p:strVal val="#ppt_x"/>
                                          </p:val>
                                        </p:tav>
                                      </p:tavLst>
                                    </p:anim>
                                    <p:anim calcmode="lin" valueType="num">
                                      <p:cBhvr additive="base">
                                        <p:cTn id="8" dur="10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Introdaction 2/2</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Android version history</a:t>
            </a:r>
          </a:p>
          <a:p>
            <a:pPr>
              <a:buFont typeface="Wingdings" pitchFamily="2" charset="2"/>
              <a:buChar char="Ø"/>
            </a:pPr>
            <a:r>
              <a:rPr lang="hr-HR" dirty="0" smtClean="0"/>
              <a:t>Android version statistics</a:t>
            </a:r>
          </a:p>
          <a:p>
            <a:pPr>
              <a:buNone/>
            </a:pPr>
            <a:r>
              <a:rPr lang="hr-HR" dirty="0" smtClean="0"/>
              <a:t>	</a:t>
            </a:r>
            <a:r>
              <a:rPr lang="hr-HR" sz="1800" dirty="0" smtClean="0"/>
              <a:t>Relative number of devices running on given version of the Android platform:</a:t>
            </a:r>
            <a:endParaRPr lang="hr-BA" sz="1800"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4</a:t>
            </a:fld>
            <a:endParaRPr lang="en-US" dirty="0"/>
          </a:p>
        </p:txBody>
      </p:sp>
      <p:pic>
        <p:nvPicPr>
          <p:cNvPr id="18433" name="Picture 1"/>
          <p:cNvPicPr>
            <a:picLocks noChangeAspect="1" noChangeArrowheads="1"/>
          </p:cNvPicPr>
          <p:nvPr/>
        </p:nvPicPr>
        <p:blipFill>
          <a:blip r:embed="rId2" cstate="print"/>
          <a:srcRect/>
          <a:stretch>
            <a:fillRect/>
          </a:stretch>
        </p:blipFill>
        <p:spPr bwMode="auto">
          <a:xfrm>
            <a:off x="1333354" y="2762680"/>
            <a:ext cx="7467600" cy="2905125"/>
          </a:xfrm>
          <a:prstGeom prst="rect">
            <a:avLst/>
          </a:prstGeom>
          <a:noFill/>
          <a:ln w="9525">
            <a:noFill/>
            <a:miter lim="800000"/>
            <a:headEnd/>
            <a:tailEnd/>
          </a:ln>
          <a:effectLst/>
        </p:spPr>
      </p:pic>
      <p:sp>
        <p:nvSpPr>
          <p:cNvPr id="8" name="TextBox 7"/>
          <p:cNvSpPr txBox="1"/>
          <p:nvPr/>
        </p:nvSpPr>
        <p:spPr>
          <a:xfrm>
            <a:off x="5357818" y="5357826"/>
            <a:ext cx="3357586" cy="276999"/>
          </a:xfrm>
          <a:prstGeom prst="rect">
            <a:avLst/>
          </a:prstGeom>
          <a:noFill/>
        </p:spPr>
        <p:txBody>
          <a:bodyPr wrap="square" rtlCol="0">
            <a:spAutoFit/>
          </a:bodyPr>
          <a:lstStyle/>
          <a:p>
            <a:r>
              <a:rPr lang="hr-HR" sz="1200" b="1" dirty="0" smtClean="0"/>
              <a:t>Source</a:t>
            </a:r>
            <a:r>
              <a:rPr lang="hr-HR" sz="1200" dirty="0" smtClean="0"/>
              <a:t>: [3] Android Developers, May 2014.</a:t>
            </a:r>
            <a:endParaRPr lang="hr-BA" sz="1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3"/>
                                        </p:tgtEl>
                                        <p:attrNameLst>
                                          <p:attrName>style.visibility</p:attrName>
                                        </p:attrNameLst>
                                      </p:cBhvr>
                                      <p:to>
                                        <p:strVal val="visible"/>
                                      </p:to>
                                    </p:set>
                                    <p:anim calcmode="lin" valueType="num">
                                      <p:cBhvr additive="base">
                                        <p:cTn id="7" dur="1000" fill="hold"/>
                                        <p:tgtEl>
                                          <p:spTgt spid="18433"/>
                                        </p:tgtEl>
                                        <p:attrNameLst>
                                          <p:attrName>ppt_x</p:attrName>
                                        </p:attrNameLst>
                                      </p:cBhvr>
                                      <p:tavLst>
                                        <p:tav tm="0">
                                          <p:val>
                                            <p:strVal val="#ppt_x"/>
                                          </p:val>
                                        </p:tav>
                                        <p:tav tm="100000">
                                          <p:val>
                                            <p:strVal val="#ppt_x"/>
                                          </p:val>
                                        </p:tav>
                                      </p:tavLst>
                                    </p:anim>
                                    <p:anim calcmode="lin" valueType="num">
                                      <p:cBhvr additive="base">
                                        <p:cTn id="8" dur="1000" fill="hold"/>
                                        <p:tgtEl>
                                          <p:spTgt spid="184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lvl="0"/>
            <a:r>
              <a:rPr lang="hr-HR" b="1" dirty="0" smtClean="0"/>
              <a:t>Android 4.4. KitKat API 1/2</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Slogan: “</a:t>
            </a:r>
            <a:r>
              <a:rPr lang="hr-HR" i="1" dirty="0" smtClean="0"/>
              <a:t>Smart, simple, and truly yours</a:t>
            </a:r>
            <a:r>
              <a:rPr lang="hr-HR" dirty="0" smtClean="0"/>
              <a:t>“</a:t>
            </a:r>
          </a:p>
          <a:p>
            <a:pPr>
              <a:buFont typeface="Wingdings" pitchFamily="2" charset="2"/>
              <a:buChar char="Ø"/>
            </a:pPr>
            <a:r>
              <a:rPr lang="hr-HR" dirty="0" smtClean="0"/>
              <a:t>Google “</a:t>
            </a:r>
            <a:r>
              <a:rPr lang="hr-HR" i="1" dirty="0" smtClean="0"/>
              <a:t>Svelte” </a:t>
            </a:r>
            <a:r>
              <a:rPr lang="hr-HR" dirty="0" smtClean="0"/>
              <a:t>project</a:t>
            </a:r>
          </a:p>
          <a:p>
            <a:pPr>
              <a:buFont typeface="Wingdings" pitchFamily="2" charset="2"/>
              <a:buChar char="Ø"/>
            </a:pPr>
            <a:r>
              <a:rPr lang="hr-HR" dirty="0" smtClean="0"/>
              <a:t>Kitkat was first introduced in September 2013.</a:t>
            </a:r>
          </a:p>
          <a:p>
            <a:pPr lvl="1">
              <a:buFont typeface="Arial" pitchFamily="34" charset="0"/>
              <a:buChar char="•"/>
            </a:pPr>
            <a:r>
              <a:rPr lang="hr-HR" dirty="0" smtClean="0"/>
              <a:t>Initially available only on Google Nexus 5 </a:t>
            </a:r>
          </a:p>
          <a:p>
            <a:pPr>
              <a:buFont typeface="Wingdings" pitchFamily="2" charset="2"/>
              <a:buChar char="Ø"/>
            </a:pPr>
            <a:r>
              <a:rPr lang="hr-HR" dirty="0" smtClean="0"/>
              <a:t>Two important features</a:t>
            </a:r>
          </a:p>
          <a:p>
            <a:pPr lvl="1">
              <a:buFont typeface="Arial" pitchFamily="34" charset="0"/>
              <a:buChar char="•"/>
            </a:pPr>
            <a:r>
              <a:rPr lang="hr-HR" dirty="0" smtClean="0"/>
              <a:t>Optimal amout of RAM is 512 MB and 340 MB is the minumum</a:t>
            </a:r>
          </a:p>
          <a:p>
            <a:pPr lvl="1">
              <a:buFont typeface="Arial" pitchFamily="34" charset="0"/>
              <a:buChar char="•"/>
            </a:pPr>
            <a:r>
              <a:rPr lang="hr-HR" dirty="0" smtClean="0"/>
              <a:t>Great support for Google Cloud services</a:t>
            </a:r>
          </a:p>
          <a:p>
            <a:pPr>
              <a:buFont typeface="Wingdings" pitchFamily="2" charset="2"/>
              <a:buChar char="Ø"/>
            </a:pPr>
            <a:r>
              <a:rPr lang="hr-HR" dirty="0" smtClean="0"/>
              <a:t>Target SDK version: 19</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5</a:t>
            </a:fld>
            <a:endParaRPr lang="en-US" dirty="0"/>
          </a:p>
        </p:txBody>
      </p:sp>
      <p:pic>
        <p:nvPicPr>
          <p:cNvPr id="9" name="Picture 8" descr="KitKat4.4Goodies.jpg"/>
          <p:cNvPicPr>
            <a:picLocks noChangeAspect="1"/>
          </p:cNvPicPr>
          <p:nvPr/>
        </p:nvPicPr>
        <p:blipFill>
          <a:blip r:embed="rId2" cstate="print"/>
          <a:stretch>
            <a:fillRect/>
          </a:stretch>
        </p:blipFill>
        <p:spPr>
          <a:xfrm>
            <a:off x="4929190" y="4286256"/>
            <a:ext cx="4071934" cy="219258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b="1" dirty="0" smtClean="0"/>
              <a:t>Android 4.4. KitKat API 2/2</a:t>
            </a:r>
            <a:endParaRPr lang="en-US" dirty="0"/>
          </a:p>
        </p:txBody>
      </p:sp>
      <p:sp>
        <p:nvSpPr>
          <p:cNvPr id="8" name="Content Placeholder 7"/>
          <p:cNvSpPr>
            <a:spLocks noGrp="1"/>
          </p:cNvSpPr>
          <p:nvPr>
            <p:ph idx="1"/>
          </p:nvPr>
        </p:nvSpPr>
        <p:spPr/>
        <p:txBody>
          <a:bodyPr/>
          <a:lstStyle/>
          <a:p>
            <a:pPr>
              <a:buFont typeface="Wingdings" pitchFamily="2" charset="2"/>
              <a:buChar char="Ø"/>
            </a:pPr>
            <a:r>
              <a:rPr lang="hr-HR" dirty="0" smtClean="0"/>
              <a:t>Generally speaking, KitKat is smoothly polished and it offers a huge number of applications that are built into the OS and give great benefits to users and developers.</a:t>
            </a:r>
          </a:p>
          <a:p>
            <a:pPr>
              <a:buNone/>
            </a:pPr>
            <a:endParaRPr lang="hr-HR" dirty="0" smtClean="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6</a:t>
            </a:fld>
            <a:endParaRPr lang="en-US" dirty="0"/>
          </a:p>
        </p:txBody>
      </p:sp>
      <p:graphicFrame>
        <p:nvGraphicFramePr>
          <p:cNvPr id="7" name="Table 6"/>
          <p:cNvGraphicFramePr>
            <a:graphicFrameLocks noGrp="1"/>
          </p:cNvGraphicFramePr>
          <p:nvPr/>
        </p:nvGraphicFramePr>
        <p:xfrm>
          <a:off x="2285984" y="2285992"/>
          <a:ext cx="5143536" cy="4091790"/>
        </p:xfrm>
        <a:graphic>
          <a:graphicData uri="http://schemas.openxmlformats.org/drawingml/2006/table">
            <a:tbl>
              <a:tblPr/>
              <a:tblGrid>
                <a:gridCol w="5143536"/>
              </a:tblGrid>
              <a:tr h="254498">
                <a:tc>
                  <a:txBody>
                    <a:bodyPr/>
                    <a:lstStyle/>
                    <a:p>
                      <a:pPr algn="l">
                        <a:spcAft>
                          <a:spcPts val="0"/>
                        </a:spcAft>
                      </a:pPr>
                      <a:r>
                        <a:rPr lang="en-US" sz="1800" b="1" dirty="0">
                          <a:latin typeface="Calibri"/>
                          <a:ea typeface="Times New Roman"/>
                          <a:cs typeface="Arial"/>
                        </a:rPr>
                        <a:t>New </a:t>
                      </a:r>
                      <a:r>
                        <a:rPr lang="en-US" sz="1800" b="1" dirty="0" smtClean="0">
                          <a:latin typeface="Calibri"/>
                          <a:ea typeface="Times New Roman"/>
                          <a:cs typeface="Arial"/>
                        </a:rPr>
                        <a:t>capabilities </a:t>
                      </a:r>
                      <a:r>
                        <a:rPr lang="en-US" sz="1800" b="1" dirty="0">
                          <a:latin typeface="Calibri"/>
                          <a:ea typeface="Times New Roman"/>
                          <a:cs typeface="Arial"/>
                        </a:rPr>
                        <a:t>of Android 4.4. </a:t>
                      </a:r>
                      <a:endParaRPr lang="hr-BA" sz="1800" b="1"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r>
              <a:tr h="254498">
                <a:tc>
                  <a:txBody>
                    <a:bodyPr/>
                    <a:lstStyle/>
                    <a:p>
                      <a:pPr algn="l">
                        <a:spcAft>
                          <a:spcPts val="0"/>
                        </a:spcAft>
                      </a:pPr>
                      <a:r>
                        <a:rPr lang="hr-HR" sz="1600" dirty="0" smtClean="0">
                          <a:latin typeface="Calibri"/>
                          <a:ea typeface="Times New Roman"/>
                          <a:cs typeface="Arial"/>
                        </a:rPr>
                        <a:t>1)</a:t>
                      </a:r>
                      <a:r>
                        <a:rPr lang="hr-HR" sz="1600" baseline="0" dirty="0" smtClean="0">
                          <a:latin typeface="Calibri"/>
                          <a:ea typeface="Times New Roman"/>
                          <a:cs typeface="Arial"/>
                        </a:rPr>
                        <a:t>    </a:t>
                      </a:r>
                      <a:r>
                        <a:rPr lang="en-US" sz="1600" dirty="0" smtClean="0">
                          <a:latin typeface="Calibri"/>
                          <a:ea typeface="Times New Roman"/>
                          <a:cs typeface="Arial"/>
                        </a:rPr>
                        <a:t>New </a:t>
                      </a:r>
                      <a:r>
                        <a:rPr lang="en-US" sz="1600" dirty="0">
                          <a:latin typeface="Calibri"/>
                          <a:ea typeface="Times New Roman"/>
                          <a:cs typeface="Arial"/>
                        </a:rPr>
                        <a:t>Memory Management</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2)</a:t>
                      </a:r>
                      <a:r>
                        <a:rPr lang="hr-HR" sz="1600" baseline="0" dirty="0" smtClean="0">
                          <a:latin typeface="Calibri"/>
                          <a:ea typeface="Times New Roman"/>
                          <a:cs typeface="Arial"/>
                        </a:rPr>
                        <a:t>    </a:t>
                      </a:r>
                      <a:r>
                        <a:rPr lang="en-US" sz="1600" dirty="0" smtClean="0">
                          <a:latin typeface="Calibri"/>
                          <a:ea typeface="Times New Roman"/>
                          <a:cs typeface="Arial"/>
                        </a:rPr>
                        <a:t>New </a:t>
                      </a:r>
                      <a:r>
                        <a:rPr lang="en-US" sz="1600" dirty="0">
                          <a:latin typeface="Calibri"/>
                          <a:ea typeface="Times New Roman"/>
                          <a:cs typeface="Arial"/>
                        </a:rPr>
                        <a:t>File Management (Google cloud support)</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3)    </a:t>
                      </a:r>
                      <a:r>
                        <a:rPr lang="en-US" sz="1600" dirty="0" smtClean="0">
                          <a:latin typeface="Calibri"/>
                          <a:ea typeface="Times New Roman"/>
                          <a:cs typeface="Arial"/>
                        </a:rPr>
                        <a:t>System-wide </a:t>
                      </a:r>
                      <a:r>
                        <a:rPr lang="en-US" sz="1600" dirty="0">
                          <a:latin typeface="Calibri"/>
                          <a:ea typeface="Times New Roman"/>
                          <a:cs typeface="Arial"/>
                        </a:rPr>
                        <a:t>Wireless Printing</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4)    </a:t>
                      </a:r>
                      <a:r>
                        <a:rPr lang="en-US" sz="1600" dirty="0" smtClean="0">
                          <a:latin typeface="Calibri"/>
                          <a:ea typeface="Times New Roman"/>
                          <a:cs typeface="Arial"/>
                        </a:rPr>
                        <a:t>Step </a:t>
                      </a:r>
                      <a:r>
                        <a:rPr lang="en-US" sz="1600" dirty="0">
                          <a:latin typeface="Calibri"/>
                          <a:ea typeface="Times New Roman"/>
                          <a:cs typeface="Arial"/>
                        </a:rPr>
                        <a:t>counting built-in Sensors</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5)    </a:t>
                      </a:r>
                      <a:r>
                        <a:rPr lang="en-US" sz="1600" dirty="0" smtClean="0">
                          <a:latin typeface="Calibri"/>
                          <a:ea typeface="Times New Roman"/>
                          <a:cs typeface="Arial"/>
                        </a:rPr>
                        <a:t>Full</a:t>
                      </a:r>
                      <a:r>
                        <a:rPr lang="hr-HR" sz="1600" dirty="0" smtClean="0">
                          <a:latin typeface="Calibri"/>
                          <a:ea typeface="Times New Roman"/>
                          <a:cs typeface="Arial"/>
                        </a:rPr>
                        <a:t> </a:t>
                      </a:r>
                      <a:r>
                        <a:rPr lang="en-US" sz="1600" dirty="0" err="1" smtClean="0">
                          <a:latin typeface="Calibri"/>
                          <a:ea typeface="Times New Roman"/>
                          <a:cs typeface="Arial"/>
                        </a:rPr>
                        <a:t>Scre</a:t>
                      </a:r>
                      <a:r>
                        <a:rPr lang="hr-HR" sz="1600" dirty="0" smtClean="0">
                          <a:latin typeface="Calibri"/>
                          <a:ea typeface="Times New Roman"/>
                          <a:cs typeface="Arial"/>
                        </a:rPr>
                        <a:t>e</a:t>
                      </a:r>
                      <a:r>
                        <a:rPr lang="en-US" sz="1600" dirty="0" smtClean="0">
                          <a:latin typeface="Calibri"/>
                          <a:ea typeface="Times New Roman"/>
                          <a:cs typeface="Arial"/>
                        </a:rPr>
                        <a:t>n </a:t>
                      </a:r>
                      <a:r>
                        <a:rPr lang="en-US" sz="1600" dirty="0">
                          <a:latin typeface="Calibri"/>
                          <a:ea typeface="Times New Roman"/>
                          <a:cs typeface="Arial"/>
                        </a:rPr>
                        <a:t>Read (Immersive) Mode</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6)    </a:t>
                      </a:r>
                      <a:r>
                        <a:rPr lang="en-US" sz="1600" dirty="0" smtClean="0">
                          <a:latin typeface="Calibri"/>
                          <a:ea typeface="Times New Roman"/>
                          <a:cs typeface="Arial"/>
                        </a:rPr>
                        <a:t>Smarter </a:t>
                      </a:r>
                      <a:r>
                        <a:rPr lang="en-US" sz="1600" dirty="0">
                          <a:latin typeface="Calibri"/>
                          <a:ea typeface="Times New Roman"/>
                          <a:cs typeface="Arial"/>
                        </a:rPr>
                        <a:t>caller ID</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7)    </a:t>
                      </a:r>
                      <a:r>
                        <a:rPr lang="en-US" sz="1600" dirty="0" smtClean="0">
                          <a:latin typeface="Calibri"/>
                          <a:ea typeface="Times New Roman"/>
                          <a:cs typeface="Arial"/>
                        </a:rPr>
                        <a:t>Faster </a:t>
                      </a:r>
                      <a:r>
                        <a:rPr lang="en-US" sz="1600" dirty="0">
                          <a:latin typeface="Calibri"/>
                          <a:ea typeface="Times New Roman"/>
                          <a:cs typeface="Arial"/>
                        </a:rPr>
                        <a:t>Multitasking (improved </a:t>
                      </a:r>
                      <a:r>
                        <a:rPr lang="en-US" sz="1600" dirty="0" smtClean="0">
                          <a:latin typeface="Calibri"/>
                          <a:ea typeface="Times New Roman"/>
                          <a:cs typeface="Arial"/>
                        </a:rPr>
                        <a:t>touch screen)</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8)    </a:t>
                      </a:r>
                      <a:r>
                        <a:rPr lang="en-US" sz="1600" dirty="0" smtClean="0">
                          <a:latin typeface="Calibri"/>
                          <a:ea typeface="Times New Roman"/>
                          <a:cs typeface="Arial"/>
                        </a:rPr>
                        <a:t>Quick </a:t>
                      </a:r>
                      <a:r>
                        <a:rPr lang="en-US" sz="1600" dirty="0">
                          <a:latin typeface="Calibri"/>
                          <a:ea typeface="Times New Roman"/>
                          <a:cs typeface="Arial"/>
                        </a:rPr>
                        <a:t>Office – working with documents</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9)     </a:t>
                      </a:r>
                      <a:r>
                        <a:rPr lang="en-US" sz="1600" dirty="0" smtClean="0">
                          <a:latin typeface="Calibri"/>
                          <a:ea typeface="Times New Roman"/>
                          <a:cs typeface="Arial"/>
                        </a:rPr>
                        <a:t>Widgets </a:t>
                      </a:r>
                      <a:r>
                        <a:rPr lang="en-US" sz="1600" dirty="0">
                          <a:latin typeface="Calibri"/>
                          <a:ea typeface="Times New Roman"/>
                          <a:cs typeface="Arial"/>
                        </a:rPr>
                        <a:t>in </a:t>
                      </a:r>
                      <a:r>
                        <a:rPr lang="en-US" sz="1600" dirty="0" smtClean="0">
                          <a:latin typeface="Calibri"/>
                          <a:ea typeface="Times New Roman"/>
                          <a:cs typeface="Arial"/>
                        </a:rPr>
                        <a:t>lock screen</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10)   </a:t>
                      </a:r>
                      <a:r>
                        <a:rPr lang="en-US" sz="1600" dirty="0" smtClean="0">
                          <a:latin typeface="Calibri"/>
                          <a:ea typeface="Times New Roman"/>
                          <a:cs typeface="Arial"/>
                        </a:rPr>
                        <a:t>New </a:t>
                      </a:r>
                      <a:r>
                        <a:rPr lang="en-US" sz="1600" dirty="0">
                          <a:latin typeface="Calibri"/>
                          <a:ea typeface="Times New Roman"/>
                          <a:cs typeface="Arial"/>
                        </a:rPr>
                        <a:t>Alarm System Notification</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11)   </a:t>
                      </a:r>
                      <a:r>
                        <a:rPr lang="en-US" sz="1600" dirty="0" smtClean="0">
                          <a:latin typeface="Calibri"/>
                          <a:ea typeface="Times New Roman"/>
                          <a:cs typeface="Arial"/>
                        </a:rPr>
                        <a:t>Chrome </a:t>
                      </a:r>
                      <a:r>
                        <a:rPr lang="en-US" sz="1600" dirty="0">
                          <a:latin typeface="Calibri"/>
                          <a:ea typeface="Times New Roman"/>
                          <a:cs typeface="Arial"/>
                        </a:rPr>
                        <a:t>web view</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12)   </a:t>
                      </a:r>
                      <a:r>
                        <a:rPr lang="en-US" sz="1600" dirty="0" smtClean="0">
                          <a:latin typeface="Calibri"/>
                          <a:ea typeface="Times New Roman"/>
                          <a:cs typeface="Arial"/>
                        </a:rPr>
                        <a:t>Infrared </a:t>
                      </a:r>
                      <a:r>
                        <a:rPr lang="en-US" sz="1600" dirty="0">
                          <a:latin typeface="Calibri"/>
                          <a:ea typeface="Times New Roman"/>
                          <a:cs typeface="Arial"/>
                        </a:rPr>
                        <a:t>blasting (</a:t>
                      </a:r>
                      <a:r>
                        <a:rPr lang="en-US" sz="1600" dirty="0" smtClean="0">
                          <a:latin typeface="Calibri"/>
                          <a:ea typeface="Times New Roman"/>
                          <a:cs typeface="Arial"/>
                        </a:rPr>
                        <a:t>T</a:t>
                      </a:r>
                      <a:r>
                        <a:rPr lang="hr-HR" sz="1600" dirty="0" smtClean="0">
                          <a:latin typeface="Calibri"/>
                          <a:ea typeface="Times New Roman"/>
                          <a:cs typeface="Arial"/>
                        </a:rPr>
                        <a:t>V-</a:t>
                      </a:r>
                      <a:r>
                        <a:rPr lang="en-US" sz="1600" dirty="0" smtClean="0">
                          <a:latin typeface="Calibri"/>
                          <a:ea typeface="Times New Roman"/>
                          <a:cs typeface="Arial"/>
                        </a:rPr>
                        <a:t>remote </a:t>
                      </a:r>
                      <a:r>
                        <a:rPr lang="en-US" sz="1600" dirty="0">
                          <a:latin typeface="Calibri"/>
                          <a:ea typeface="Times New Roman"/>
                          <a:cs typeface="Arial"/>
                        </a:rPr>
                        <a:t>control)</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13)   </a:t>
                      </a:r>
                      <a:r>
                        <a:rPr lang="en-US" sz="1600" dirty="0" smtClean="0">
                          <a:latin typeface="Calibri"/>
                          <a:ea typeface="Times New Roman"/>
                          <a:cs typeface="Arial"/>
                        </a:rPr>
                        <a:t>Application </a:t>
                      </a:r>
                      <a:r>
                        <a:rPr lang="en-US" sz="1600" dirty="0">
                          <a:latin typeface="Calibri"/>
                          <a:ea typeface="Times New Roman"/>
                          <a:cs typeface="Arial"/>
                        </a:rPr>
                        <a:t>sandboxes</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15)   </a:t>
                      </a:r>
                      <a:r>
                        <a:rPr lang="en-US" sz="1600" dirty="0" smtClean="0">
                          <a:latin typeface="Calibri"/>
                          <a:ea typeface="Times New Roman"/>
                          <a:cs typeface="Arial"/>
                        </a:rPr>
                        <a:t>Low-power </a:t>
                      </a:r>
                      <a:r>
                        <a:rPr lang="en-US" sz="1600" dirty="0">
                          <a:latin typeface="Calibri"/>
                          <a:ea typeface="Times New Roman"/>
                          <a:cs typeface="Arial"/>
                        </a:rPr>
                        <a:t>location monitoring</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498">
                <a:tc>
                  <a:txBody>
                    <a:bodyPr/>
                    <a:lstStyle/>
                    <a:p>
                      <a:pPr algn="l">
                        <a:spcAft>
                          <a:spcPts val="0"/>
                        </a:spcAft>
                      </a:pPr>
                      <a:r>
                        <a:rPr lang="hr-HR" sz="1600" dirty="0" smtClean="0">
                          <a:latin typeface="Calibri"/>
                          <a:ea typeface="Times New Roman"/>
                          <a:cs typeface="Arial"/>
                        </a:rPr>
                        <a:t>16)   </a:t>
                      </a:r>
                      <a:r>
                        <a:rPr lang="en-US" sz="1600" dirty="0" smtClean="0">
                          <a:latin typeface="Calibri"/>
                          <a:ea typeface="Times New Roman"/>
                          <a:cs typeface="Arial"/>
                        </a:rPr>
                        <a:t>Bluetooth </a:t>
                      </a:r>
                      <a:r>
                        <a:rPr lang="en-US" sz="1600" dirty="0">
                          <a:latin typeface="Calibri"/>
                          <a:ea typeface="Times New Roman"/>
                          <a:cs typeface="Arial"/>
                        </a:rPr>
                        <a:t>Message </a:t>
                      </a:r>
                      <a:r>
                        <a:rPr lang="en-US" sz="1600" dirty="0" smtClean="0">
                          <a:latin typeface="Calibri"/>
                          <a:ea typeface="Times New Roman"/>
                          <a:cs typeface="Arial"/>
                        </a:rPr>
                        <a:t>Access </a:t>
                      </a:r>
                      <a:r>
                        <a:rPr lang="en-US" sz="1600" dirty="0">
                          <a:latin typeface="Calibri"/>
                          <a:ea typeface="Times New Roman"/>
                          <a:cs typeface="Arial"/>
                        </a:rPr>
                        <a:t>Profile (MAP) Support</a:t>
                      </a:r>
                      <a:endParaRPr lang="hr-BA" sz="1600" dirty="0">
                        <a:latin typeface="Calibri"/>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New possibilities in KitKat</a:t>
            </a:r>
            <a:endParaRPr lang="en-US" dirty="0"/>
          </a:p>
        </p:txBody>
      </p:sp>
      <p:sp>
        <p:nvSpPr>
          <p:cNvPr id="7" name="Content Placeholder 6"/>
          <p:cNvSpPr>
            <a:spLocks noGrp="1"/>
          </p:cNvSpPr>
          <p:nvPr>
            <p:ph idx="1"/>
          </p:nvPr>
        </p:nvSpPr>
        <p:spPr/>
        <p:txBody>
          <a:bodyPr/>
          <a:lstStyle/>
          <a:p>
            <a:r>
              <a:rPr lang="hr-HR" dirty="0" smtClean="0"/>
              <a:t>Memory Management</a:t>
            </a:r>
          </a:p>
          <a:p>
            <a:r>
              <a:rPr lang="hr-HR" dirty="0" smtClean="0"/>
              <a:t>File Management</a:t>
            </a:r>
          </a:p>
          <a:p>
            <a:r>
              <a:rPr lang="hr-HR" dirty="0" smtClean="0"/>
              <a:t>System-wide Wireless Printing and Integration with existing Claud Storage</a:t>
            </a:r>
          </a:p>
          <a:p>
            <a:r>
              <a:rPr lang="hr-HR" dirty="0" smtClean="0"/>
              <a:t>Android transition framework</a:t>
            </a:r>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7</a:t>
            </a:fld>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hr-HR" dirty="0" smtClean="0"/>
              <a:t>Memory Management 1/3</a:t>
            </a:r>
            <a:endParaRPr lang="en-US" dirty="0"/>
          </a:p>
        </p:txBody>
      </p:sp>
      <p:sp>
        <p:nvSpPr>
          <p:cNvPr id="7" name="Content Placeholder 6"/>
          <p:cNvSpPr>
            <a:spLocks noGrp="1"/>
          </p:cNvSpPr>
          <p:nvPr>
            <p:ph idx="1"/>
          </p:nvPr>
        </p:nvSpPr>
        <p:spPr/>
        <p:txBody>
          <a:bodyPr/>
          <a:lstStyle/>
          <a:p>
            <a:pPr>
              <a:buFont typeface="Wingdings" pitchFamily="2" charset="2"/>
              <a:buChar char="Ø"/>
            </a:pPr>
            <a:r>
              <a:rPr lang="hr-HR" dirty="0" smtClean="0"/>
              <a:t>Better support to developers and Original Equipment Manufactures</a:t>
            </a:r>
          </a:p>
          <a:p>
            <a:pPr>
              <a:buFont typeface="Wingdings" pitchFamily="2" charset="2"/>
              <a:buChar char="Ø"/>
            </a:pPr>
            <a:r>
              <a:rPr lang="hr-HR" dirty="0" smtClean="0"/>
              <a:t>New API called </a:t>
            </a:r>
            <a:r>
              <a:rPr lang="hr-HR" i="1" dirty="0" smtClean="0"/>
              <a:t>ActivityManager.isLowRamDevice();</a:t>
            </a:r>
          </a:p>
          <a:p>
            <a:pPr>
              <a:buFont typeface="Wingdings" pitchFamily="2" charset="2"/>
              <a:buChar char="Ø"/>
            </a:pPr>
            <a:r>
              <a:rPr lang="en-US" dirty="0" smtClean="0"/>
              <a:t>System memory is reduced with</a:t>
            </a:r>
            <a:r>
              <a:rPr lang="hr-HR" dirty="0" smtClean="0"/>
              <a:t>:</a:t>
            </a:r>
            <a:endParaRPr lang="hr-BA" dirty="0" smtClean="0"/>
          </a:p>
          <a:p>
            <a:pPr lvl="1"/>
            <a:r>
              <a:rPr lang="en-US" dirty="0" smtClean="0"/>
              <a:t>Trimmed </a:t>
            </a:r>
            <a:r>
              <a:rPr lang="en-US" i="1" dirty="0" smtClean="0"/>
              <a:t>system_</a:t>
            </a:r>
            <a:r>
              <a:rPr lang="hr-HR" i="1" dirty="0" smtClean="0"/>
              <a:t>s</a:t>
            </a:r>
            <a:r>
              <a:rPr lang="en-US" i="1" dirty="0" err="1" smtClean="0"/>
              <a:t>erver</a:t>
            </a:r>
            <a:r>
              <a:rPr lang="en-US" dirty="0" smtClean="0"/>
              <a:t> and </a:t>
            </a:r>
            <a:r>
              <a:rPr lang="en-US" i="1" dirty="0" smtClean="0"/>
              <a:t>System</a:t>
            </a:r>
            <a:r>
              <a:rPr lang="hr-HR" i="1" dirty="0" smtClean="0"/>
              <a:t> </a:t>
            </a:r>
            <a:r>
              <a:rPr lang="en-US" i="1" dirty="0" smtClean="0"/>
              <a:t>UI</a:t>
            </a:r>
            <a:r>
              <a:rPr lang="hr-HR" i="1" dirty="0" smtClean="0"/>
              <a:t> </a:t>
            </a:r>
            <a:r>
              <a:rPr lang="en-US" dirty="0" smtClean="0"/>
              <a:t>processes (saved several </a:t>
            </a:r>
            <a:r>
              <a:rPr lang="en-US" i="1" dirty="0" smtClean="0"/>
              <a:t>MBs</a:t>
            </a:r>
            <a:r>
              <a:rPr lang="en-US" dirty="0" smtClean="0"/>
              <a:t>)</a:t>
            </a:r>
            <a:endParaRPr lang="hr-BA" dirty="0" smtClean="0"/>
          </a:p>
          <a:p>
            <a:pPr lvl="1"/>
            <a:r>
              <a:rPr lang="en-US" dirty="0" smtClean="0"/>
              <a:t>Preload </a:t>
            </a:r>
            <a:r>
              <a:rPr lang="hr-HR" dirty="0" smtClean="0"/>
              <a:t>.</a:t>
            </a:r>
            <a:r>
              <a:rPr lang="en-US" i="1" dirty="0" err="1" smtClean="0"/>
              <a:t>dex</a:t>
            </a:r>
            <a:r>
              <a:rPr lang="en-US" dirty="0" smtClean="0"/>
              <a:t> caches in </a:t>
            </a:r>
            <a:r>
              <a:rPr lang="en-US" i="1" dirty="0" err="1" smtClean="0"/>
              <a:t>Dalvik</a:t>
            </a:r>
            <a:r>
              <a:rPr lang="en-US" dirty="0" smtClean="0"/>
              <a:t> (saved several MBs in process virtual machine).</a:t>
            </a:r>
            <a:endParaRPr lang="hr-BA" dirty="0" smtClean="0"/>
          </a:p>
          <a:p>
            <a:pPr lvl="1"/>
            <a:r>
              <a:rPr lang="en-US" dirty="0" smtClean="0"/>
              <a:t>Validated </a:t>
            </a:r>
            <a:r>
              <a:rPr lang="en-US" i="1" dirty="0" err="1" smtClean="0"/>
              <a:t>Dalvic</a:t>
            </a:r>
            <a:r>
              <a:rPr lang="en-US" i="1" dirty="0" smtClean="0"/>
              <a:t> JIT-off</a:t>
            </a:r>
            <a:r>
              <a:rPr lang="hr-HR" i="1" dirty="0" smtClean="0"/>
              <a:t> </a:t>
            </a:r>
            <a:r>
              <a:rPr lang="en-US" dirty="0" smtClean="0"/>
              <a:t>option</a:t>
            </a:r>
            <a:r>
              <a:rPr lang="en-US" i="1" dirty="0" smtClean="0"/>
              <a:t> </a:t>
            </a:r>
            <a:r>
              <a:rPr lang="en-US" dirty="0" smtClean="0"/>
              <a:t>(just-in-time compiler option saves up to 1.5MB per process).</a:t>
            </a:r>
            <a:endParaRPr lang="hr-BA" dirty="0" smtClean="0"/>
          </a:p>
          <a:p>
            <a:pPr lvl="1"/>
            <a:r>
              <a:rPr lang="en-US" dirty="0" smtClean="0"/>
              <a:t>Reduced per-process font cache overhead.</a:t>
            </a:r>
            <a:endParaRPr lang="hr-BA" dirty="0" smtClean="0"/>
          </a:p>
          <a:p>
            <a:pPr lvl="1"/>
            <a:r>
              <a:rPr lang="en-US" dirty="0" smtClean="0"/>
              <a:t>Introduced </a:t>
            </a:r>
            <a:r>
              <a:rPr lang="en-US" dirty="0" err="1" smtClean="0"/>
              <a:t>ArrayMap</a:t>
            </a:r>
            <a:r>
              <a:rPr lang="en-US" dirty="0" smtClean="0"/>
              <a:t>, </a:t>
            </a:r>
            <a:r>
              <a:rPr lang="en-US" dirty="0" err="1" smtClean="0"/>
              <a:t>ArraySet</a:t>
            </a:r>
            <a:r>
              <a:rPr lang="en-US" dirty="0" smtClean="0"/>
              <a:t> and used extensively in framework as a lighter-footprint replacement for </a:t>
            </a:r>
            <a:r>
              <a:rPr lang="en-US" dirty="0" err="1" smtClean="0"/>
              <a:t>HashMap</a:t>
            </a:r>
            <a:r>
              <a:rPr lang="en-US" dirty="0" smtClean="0"/>
              <a:t>, </a:t>
            </a:r>
            <a:r>
              <a:rPr lang="en-US" dirty="0" err="1" smtClean="0"/>
              <a:t>HashSet</a:t>
            </a:r>
            <a:r>
              <a:rPr lang="en-US" dirty="0" smtClean="0"/>
              <a:t>.</a:t>
            </a:r>
            <a:endParaRPr lang="hr-BA" dirty="0" smtClean="0"/>
          </a:p>
          <a:p>
            <a:pPr>
              <a:buFont typeface="Wingdings" pitchFamily="2" charset="2"/>
              <a:buChar char="Ø"/>
            </a:pPr>
            <a:endParaRPr lang="hr-HR" i="1" dirty="0" smtClean="0"/>
          </a:p>
          <a:p>
            <a:endParaRPr lang="hr-BA" dirty="0"/>
          </a:p>
        </p:txBody>
      </p:sp>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8</a:t>
            </a:fld>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hr-HR" dirty="0" smtClean="0"/>
              <a:t>Kos</a:t>
            </a:r>
            <a:r>
              <a:rPr lang="en-US" dirty="0" smtClean="0"/>
              <a:t>, Stapić: </a:t>
            </a:r>
            <a:r>
              <a:rPr lang="hr-HR" dirty="0" smtClean="0"/>
              <a:t>New Approaches and Possibilities in Android 4.4 Kitkat API </a:t>
            </a:r>
            <a:r>
              <a:rPr lang="en-US" dirty="0" smtClean="0"/>
              <a:t>- CASE</a:t>
            </a:r>
            <a:r>
              <a:rPr lang="hr-HR" dirty="0" smtClean="0"/>
              <a:t>26</a:t>
            </a:r>
            <a:r>
              <a:rPr lang="en-US" dirty="0" smtClean="0"/>
              <a:t>, </a:t>
            </a:r>
            <a:r>
              <a:rPr lang="hr-HR" dirty="0" smtClean="0"/>
              <a:t>03</a:t>
            </a:r>
            <a:r>
              <a:rPr lang="hr-HR" baseline="30000" dirty="0" smtClean="0"/>
              <a:t>rd</a:t>
            </a:r>
            <a:r>
              <a:rPr lang="en-US" dirty="0" smtClean="0"/>
              <a:t> June 2014</a:t>
            </a:r>
            <a:endParaRPr lang="en-US" dirty="0"/>
          </a:p>
        </p:txBody>
      </p:sp>
      <p:sp>
        <p:nvSpPr>
          <p:cNvPr id="6" name="Slide Number Placeholder 4"/>
          <p:cNvSpPr>
            <a:spLocks noGrp="1"/>
          </p:cNvSpPr>
          <p:nvPr>
            <p:ph type="sldNum" sz="quarter" idx="11"/>
          </p:nvPr>
        </p:nvSpPr>
        <p:spPr/>
        <p:txBody>
          <a:bodyPr/>
          <a:lstStyle/>
          <a:p>
            <a:fld id="{269F82E5-7CC0-48A9-B951-5F820FAEE017}" type="slidenum">
              <a:rPr lang="en-US" smtClean="0"/>
              <a:pPr/>
              <a:t>9</a:t>
            </a:fld>
            <a:endParaRPr lang="en-US" dirty="0"/>
          </a:p>
        </p:txBody>
      </p:sp>
      <p:sp>
        <p:nvSpPr>
          <p:cNvPr id="12" name="Title 1"/>
          <p:cNvSpPr>
            <a:spLocks noGrp="1"/>
          </p:cNvSpPr>
          <p:nvPr>
            <p:ph type="title"/>
          </p:nvPr>
        </p:nvSpPr>
        <p:spPr>
          <a:xfrm>
            <a:off x="890587" y="188913"/>
            <a:ext cx="7106231" cy="633412"/>
          </a:xfrm>
        </p:spPr>
        <p:txBody>
          <a:bodyPr/>
          <a:lstStyle/>
          <a:p>
            <a:r>
              <a:rPr lang="hr-HR" dirty="0" smtClean="0"/>
              <a:t>Memory Management 2/3</a:t>
            </a:r>
            <a:endParaRPr lang="hr-BA" dirty="0"/>
          </a:p>
        </p:txBody>
      </p:sp>
      <p:sp>
        <p:nvSpPr>
          <p:cNvPr id="13" name="Content Placeholder 2"/>
          <p:cNvSpPr>
            <a:spLocks noGrp="1"/>
          </p:cNvSpPr>
          <p:nvPr>
            <p:ph idx="1"/>
          </p:nvPr>
        </p:nvSpPr>
        <p:spPr>
          <a:xfrm>
            <a:off x="900113" y="1196975"/>
            <a:ext cx="8064500" cy="5040313"/>
          </a:xfrm>
        </p:spPr>
        <p:txBody>
          <a:bodyPr/>
          <a:lstStyle/>
          <a:p>
            <a:pPr>
              <a:buFont typeface="Wingdings" pitchFamily="2" charset="2"/>
              <a:buChar char="Ø"/>
            </a:pPr>
            <a:r>
              <a:rPr lang="hr-HR" dirty="0" smtClean="0"/>
              <a:t>Offers safer and neater work due to the use of Application sandboxes with Security-Enhanced Linux.</a:t>
            </a:r>
          </a:p>
          <a:p>
            <a:pPr>
              <a:buFont typeface="Wingdings" pitchFamily="2" charset="2"/>
              <a:buChar char="Ø"/>
            </a:pPr>
            <a:r>
              <a:rPr lang="hr-HR" dirty="0" smtClean="0"/>
              <a:t>Problems with content that was created by previous API versions on the SD memory card and other external media.</a:t>
            </a:r>
          </a:p>
          <a:p>
            <a:pPr>
              <a:buNone/>
            </a:pPr>
            <a:endParaRPr lang="hr-BA" dirty="0"/>
          </a:p>
        </p:txBody>
      </p:sp>
      <p:pic>
        <p:nvPicPr>
          <p:cNvPr id="14" name="Picture 13" descr="App-manager.jpg"/>
          <p:cNvPicPr>
            <a:picLocks noChangeAspect="1"/>
          </p:cNvPicPr>
          <p:nvPr/>
        </p:nvPicPr>
        <p:blipFill>
          <a:blip r:embed="rId3" cstate="print"/>
          <a:stretch>
            <a:fillRect/>
          </a:stretch>
        </p:blipFill>
        <p:spPr>
          <a:xfrm>
            <a:off x="4357686" y="3000372"/>
            <a:ext cx="4572032" cy="342902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930</TotalTime>
  <Words>2202</Words>
  <Application>Microsoft Office PowerPoint</Application>
  <PresentationFormat>On-screen Show (4:3)</PresentationFormat>
  <Paragraphs>225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Theme1</vt:lpstr>
      <vt:lpstr>New Approaches and Possibilities in Android 4.4 KitKat API</vt:lpstr>
      <vt:lpstr>Agenda</vt:lpstr>
      <vt:lpstr>Introdaction 1/2</vt:lpstr>
      <vt:lpstr>Introdaction 2/2</vt:lpstr>
      <vt:lpstr>Android 4.4. KitKat API 1/2</vt:lpstr>
      <vt:lpstr>Android 4.4. KitKat API 2/2</vt:lpstr>
      <vt:lpstr>New possibilities in KitKat</vt:lpstr>
      <vt:lpstr>Memory Management 1/3</vt:lpstr>
      <vt:lpstr>Memory Management 2/3</vt:lpstr>
      <vt:lpstr>Memory Management 3/3</vt:lpstr>
      <vt:lpstr>Storage access framework 1/2</vt:lpstr>
      <vt:lpstr>Storage access framework 2/2</vt:lpstr>
      <vt:lpstr>System-wide wireless printing 1/2</vt:lpstr>
      <vt:lpstr>System-wide wireless printing 2/2</vt:lpstr>
      <vt:lpstr>Android transition framework 1/2</vt:lpstr>
      <vt:lpstr>Android transition framework 2/2</vt:lpstr>
      <vt:lpstr>Comparing KitKat and Jelly Bean 1/2</vt:lpstr>
      <vt:lpstr>Comparing KitKat and Jelly Bean 2/2</vt:lpstr>
      <vt:lpstr>Live examples on smartphone</vt:lpstr>
      <vt:lpstr>Conclusion</vt:lpstr>
      <vt:lpstr>Looking forward to your questions </vt:lpstr>
      <vt:lpstr>References</vt:lpstr>
      <vt:lpstr>References</vt:lpstr>
      <vt:lpstr>Information on authors</vt:lpstr>
      <vt:lpstr>Information on authors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Approaches and Possibilities in Android 4.4 KitKat API</dc:title>
  <dc:creator>Zoran</dc:creator>
  <cp:lastModifiedBy>Zoran</cp:lastModifiedBy>
  <cp:revision>75</cp:revision>
  <dcterms:created xsi:type="dcterms:W3CDTF">2014-05-28T07:45:49Z</dcterms:created>
  <dcterms:modified xsi:type="dcterms:W3CDTF">2014-06-02T22:07:09Z</dcterms:modified>
</cp:coreProperties>
</file>