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66" r:id="rId4"/>
    <p:sldId id="282" r:id="rId5"/>
    <p:sldId id="270" r:id="rId6"/>
    <p:sldId id="283" r:id="rId7"/>
    <p:sldId id="272" r:id="rId8"/>
    <p:sldId id="273" r:id="rId9"/>
    <p:sldId id="274" r:id="rId10"/>
    <p:sldId id="268" r:id="rId11"/>
    <p:sldId id="284" r:id="rId12"/>
    <p:sldId id="275" r:id="rId13"/>
    <p:sldId id="277" r:id="rId14"/>
    <p:sldId id="278" r:id="rId15"/>
    <p:sldId id="279" r:id="rId16"/>
    <p:sldId id="259" r:id="rId17"/>
    <p:sldId id="271" r:id="rId18"/>
    <p:sldId id="281" r:id="rId19"/>
    <p:sldId id="260" r:id="rId20"/>
    <p:sldId id="261" r:id="rId21"/>
    <p:sldId id="262" r:id="rId22"/>
    <p:sldId id="263" r:id="rId23"/>
    <p:sldId id="264" r:id="rId24"/>
    <p:sldId id="265" r:id="rId25"/>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855" autoAdjust="0"/>
    <p:restoredTop sz="94639" autoAdjust="0"/>
  </p:normalViewPr>
  <p:slideViewPr>
    <p:cSldViewPr>
      <p:cViewPr>
        <p:scale>
          <a:sx n="80" d="100"/>
          <a:sy n="80" d="100"/>
        </p:scale>
        <p:origin x="162" y="-654"/>
      </p:cViewPr>
      <p:guideLst>
        <p:guide orient="horz" pos="2160"/>
        <p:guide pos="2880"/>
      </p:guideLst>
    </p:cSldViewPr>
  </p:slideViewPr>
  <p:outlineViewPr>
    <p:cViewPr>
      <p:scale>
        <a:sx n="33" d="100"/>
        <a:sy n="33" d="100"/>
      </p:scale>
      <p:origin x="0" y="1765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image" Target="../media/image2.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81.png"/><Relationship Id="rId2" Type="http://schemas.openxmlformats.org/officeDocument/2006/relationships/image" Target="../media/image31.jpeg"/><Relationship Id="rId1" Type="http://schemas.openxmlformats.org/officeDocument/2006/relationships/image" Target="../media/image211.jpeg"/><Relationship Id="rId6" Type="http://schemas.openxmlformats.org/officeDocument/2006/relationships/image" Target="../media/image71.jpeg"/><Relationship Id="rId5" Type="http://schemas.openxmlformats.org/officeDocument/2006/relationships/image" Target="../media/image61.jpeg"/><Relationship Id="rId4" Type="http://schemas.openxmlformats.org/officeDocument/2006/relationships/image" Target="../media/image5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141AD-A177-4A1A-BC20-C7AA5540B326}"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hr-HR"/>
        </a:p>
      </dgm:t>
    </dgm:pt>
    <dgm:pt modelId="{DBE7D249-4341-49AD-A3FE-0F462E02DB80}">
      <dgm:prSet phldrT="[Text]" custT="1"/>
      <dgm:spPr>
        <a:solidFill>
          <a:srgbClr val="FFC000"/>
        </a:solidFill>
      </dgm:spPr>
      <dgm:t>
        <a:bodyPr/>
        <a:lstStyle/>
        <a:p>
          <a:r>
            <a:rPr lang="hr-HR" sz="1800" b="1" dirty="0" smtClean="0"/>
            <a:t>Introduction</a:t>
          </a:r>
          <a:endParaRPr lang="hr-HR" sz="1800" b="1" dirty="0"/>
        </a:p>
      </dgm:t>
    </dgm:pt>
    <dgm:pt modelId="{B0C6504A-DC2A-4563-B1FE-77DCAFF02639}" type="parTrans" cxnId="{0EA7DFD4-8E5D-4202-A06E-B020726A4B07}">
      <dgm:prSet/>
      <dgm:spPr/>
      <dgm:t>
        <a:bodyPr/>
        <a:lstStyle/>
        <a:p>
          <a:endParaRPr lang="hr-HR"/>
        </a:p>
      </dgm:t>
    </dgm:pt>
    <dgm:pt modelId="{D60E61F7-5923-4DA4-87F0-ADC5684B5D81}" type="sibTrans" cxnId="{0EA7DFD4-8E5D-4202-A06E-B020726A4B07}">
      <dgm:prSet/>
      <dgm:spPr/>
      <dgm:t>
        <a:bodyPr/>
        <a:lstStyle/>
        <a:p>
          <a:endParaRPr lang="hr-HR"/>
        </a:p>
      </dgm:t>
    </dgm:pt>
    <dgm:pt modelId="{76BEF847-5D26-4E41-AEBD-64C2CCD8CB92}">
      <dgm:prSet phldrT="[Text]" custT="1"/>
      <dgm:spPr>
        <a:solidFill>
          <a:srgbClr val="FFC000"/>
        </a:solidFill>
      </dgm:spPr>
      <dgm:t>
        <a:bodyPr/>
        <a:lstStyle/>
        <a:p>
          <a:r>
            <a:rPr lang="hr-HR" sz="1800" b="1" dirty="0" smtClean="0"/>
            <a:t>How to implement GCM Client</a:t>
          </a:r>
          <a:endParaRPr lang="hr-HR" sz="1800" b="1" dirty="0"/>
        </a:p>
      </dgm:t>
    </dgm:pt>
    <dgm:pt modelId="{71B55394-CA53-4C33-92E3-973BB43DAF6E}" type="parTrans" cxnId="{C2E07BF5-D1DE-4D8B-B6D9-65AEF282583E}">
      <dgm:prSet/>
      <dgm:spPr/>
      <dgm:t>
        <a:bodyPr/>
        <a:lstStyle/>
        <a:p>
          <a:endParaRPr lang="hr-HR"/>
        </a:p>
      </dgm:t>
    </dgm:pt>
    <dgm:pt modelId="{DD307143-81EF-4AF1-B3BD-96DAC5360DE2}" type="sibTrans" cxnId="{C2E07BF5-D1DE-4D8B-B6D9-65AEF282583E}">
      <dgm:prSet/>
      <dgm:spPr/>
      <dgm:t>
        <a:bodyPr/>
        <a:lstStyle/>
        <a:p>
          <a:endParaRPr lang="hr-HR"/>
        </a:p>
      </dgm:t>
    </dgm:pt>
    <dgm:pt modelId="{806AE557-49E3-420D-9314-E85FCEE4D9BE}">
      <dgm:prSet phldrT="[Text]" custT="1"/>
      <dgm:spPr>
        <a:solidFill>
          <a:srgbClr val="FFC000"/>
        </a:solidFill>
      </dgm:spPr>
      <dgm:t>
        <a:bodyPr/>
        <a:lstStyle/>
        <a:p>
          <a:r>
            <a:rPr lang="hr-HR" sz="1800" b="1" dirty="0" smtClean="0"/>
            <a:t>Conclusion</a:t>
          </a:r>
          <a:endParaRPr lang="hr-HR" sz="1800" b="1" dirty="0"/>
        </a:p>
      </dgm:t>
    </dgm:pt>
    <dgm:pt modelId="{7914A357-B618-44B3-AD23-BF7BE38BD2F2}" type="parTrans" cxnId="{501C5F64-1097-46A3-88DB-44FF1047DE32}">
      <dgm:prSet/>
      <dgm:spPr/>
      <dgm:t>
        <a:bodyPr/>
        <a:lstStyle/>
        <a:p>
          <a:endParaRPr lang="hr-HR"/>
        </a:p>
      </dgm:t>
    </dgm:pt>
    <dgm:pt modelId="{4EFD21DA-611E-4CCE-89D5-9D806609E064}" type="sibTrans" cxnId="{501C5F64-1097-46A3-88DB-44FF1047DE32}">
      <dgm:prSet/>
      <dgm:spPr/>
      <dgm:t>
        <a:bodyPr/>
        <a:lstStyle/>
        <a:p>
          <a:endParaRPr lang="hr-HR"/>
        </a:p>
      </dgm:t>
    </dgm:pt>
    <dgm:pt modelId="{2E3760FC-8D08-463C-86D9-FC22EBAF021E}">
      <dgm:prSet phldrT="[Text]" custT="1"/>
      <dgm:spPr>
        <a:solidFill>
          <a:srgbClr val="FFC000"/>
        </a:solidFill>
      </dgm:spPr>
      <dgm:t>
        <a:bodyPr/>
        <a:lstStyle/>
        <a:p>
          <a:r>
            <a:rPr lang="hr-HR" sz="1800" b="1" dirty="0" smtClean="0"/>
            <a:t>How to implement GCM Server</a:t>
          </a:r>
          <a:endParaRPr lang="hr-HR" sz="1800" b="1" dirty="0"/>
        </a:p>
      </dgm:t>
    </dgm:pt>
    <dgm:pt modelId="{478C4796-84B6-458D-AE41-B55B70778F93}" type="parTrans" cxnId="{9EDAF139-E587-41EE-A2AA-398AAC22DFB3}">
      <dgm:prSet/>
      <dgm:spPr/>
      <dgm:t>
        <a:bodyPr/>
        <a:lstStyle/>
        <a:p>
          <a:endParaRPr lang="hr-BA"/>
        </a:p>
      </dgm:t>
    </dgm:pt>
    <dgm:pt modelId="{818D43D7-D8DD-46AA-8C94-77C92BD212C5}" type="sibTrans" cxnId="{9EDAF139-E587-41EE-A2AA-398AAC22DFB3}">
      <dgm:prSet/>
      <dgm:spPr/>
      <dgm:t>
        <a:bodyPr/>
        <a:lstStyle/>
        <a:p>
          <a:endParaRPr lang="hr-BA"/>
        </a:p>
      </dgm:t>
    </dgm:pt>
    <dgm:pt modelId="{1A7212BA-5471-49F3-8108-D562797BD2B4}">
      <dgm:prSet phldrT="[Text]" custT="1"/>
      <dgm:spPr>
        <a:solidFill>
          <a:srgbClr val="FFC000"/>
        </a:solidFill>
      </dgm:spPr>
      <dgm:t>
        <a:bodyPr/>
        <a:lstStyle/>
        <a:p>
          <a:r>
            <a:rPr lang="hr-HR" sz="1800" b="1" dirty="0" smtClean="0"/>
            <a:t>The main GCM characteristics</a:t>
          </a:r>
          <a:endParaRPr lang="hr-HR" sz="1800" b="1" dirty="0"/>
        </a:p>
      </dgm:t>
    </dgm:pt>
    <dgm:pt modelId="{FC0DB83F-AF14-4258-BC4A-145308BBA3C8}" type="parTrans" cxnId="{85227833-5E68-49EB-A0B4-88BA0FE79EEF}">
      <dgm:prSet/>
      <dgm:spPr/>
      <dgm:t>
        <a:bodyPr/>
        <a:lstStyle/>
        <a:p>
          <a:endParaRPr lang="hr-BA"/>
        </a:p>
      </dgm:t>
    </dgm:pt>
    <dgm:pt modelId="{2DA8878E-7E35-4488-8121-D7595FA49ED0}" type="sibTrans" cxnId="{85227833-5E68-49EB-A0B4-88BA0FE79EEF}">
      <dgm:prSet/>
      <dgm:spPr/>
      <dgm:t>
        <a:bodyPr/>
        <a:lstStyle/>
        <a:p>
          <a:endParaRPr lang="hr-BA"/>
        </a:p>
      </dgm:t>
    </dgm:pt>
    <dgm:pt modelId="{BC751B80-9E82-420E-9A05-710D093AC904}">
      <dgm:prSet phldrT="[Text]" custT="1"/>
      <dgm:spPr>
        <a:solidFill>
          <a:srgbClr val="FFC000"/>
        </a:solidFill>
      </dgm:spPr>
      <dgm:t>
        <a:bodyPr/>
        <a:lstStyle/>
        <a:p>
          <a:r>
            <a:rPr lang="hr-HR" sz="1800" b="1" dirty="0" smtClean="0"/>
            <a:t>User notification</a:t>
          </a:r>
          <a:endParaRPr lang="hr-HR" sz="1800" b="1" dirty="0"/>
        </a:p>
      </dgm:t>
    </dgm:pt>
    <dgm:pt modelId="{826136E1-4F69-44F5-959A-8248FED7954B}" type="parTrans" cxnId="{62E5A27E-D7B4-4031-8FED-F9F748B38352}">
      <dgm:prSet/>
      <dgm:spPr/>
      <dgm:t>
        <a:bodyPr/>
        <a:lstStyle/>
        <a:p>
          <a:endParaRPr lang="hr-BA"/>
        </a:p>
      </dgm:t>
    </dgm:pt>
    <dgm:pt modelId="{E3DE8AAD-C4AA-4813-9F3D-32DEEBD37CD6}" type="sibTrans" cxnId="{62E5A27E-D7B4-4031-8FED-F9F748B38352}">
      <dgm:prSet/>
      <dgm:spPr/>
      <dgm:t>
        <a:bodyPr/>
        <a:lstStyle/>
        <a:p>
          <a:endParaRPr lang="hr-BA"/>
        </a:p>
      </dgm:t>
    </dgm:pt>
    <dgm:pt modelId="{8CC02237-ADA1-4EC6-85E3-3A4FD24AF45C}">
      <dgm:prSet phldrT="[Text]" custT="1"/>
      <dgm:spPr>
        <a:solidFill>
          <a:srgbClr val="FFC000"/>
        </a:solidFill>
      </dgm:spPr>
      <dgm:t>
        <a:bodyPr/>
        <a:lstStyle/>
        <a:p>
          <a:r>
            <a:rPr lang="hr-HR" sz="1800" b="1" dirty="0" smtClean="0"/>
            <a:t>Vulnerabilities and threads</a:t>
          </a:r>
          <a:endParaRPr lang="hr-HR" sz="1800" b="1" dirty="0"/>
        </a:p>
      </dgm:t>
    </dgm:pt>
    <dgm:pt modelId="{82AD7035-AE75-4725-A2A2-4951D64C92F2}" type="parTrans" cxnId="{BF71E7E7-7D9B-469A-9E0B-E6F5812287AF}">
      <dgm:prSet/>
      <dgm:spPr/>
      <dgm:t>
        <a:bodyPr/>
        <a:lstStyle/>
        <a:p>
          <a:endParaRPr lang="hr-BA"/>
        </a:p>
      </dgm:t>
    </dgm:pt>
    <dgm:pt modelId="{469A4337-43EB-4745-BB17-D3A1E1AF4BF4}" type="sibTrans" cxnId="{BF71E7E7-7D9B-469A-9E0B-E6F5812287AF}">
      <dgm:prSet/>
      <dgm:spPr/>
      <dgm:t>
        <a:bodyPr/>
        <a:lstStyle/>
        <a:p>
          <a:endParaRPr lang="hr-BA"/>
        </a:p>
      </dgm:t>
    </dgm:pt>
    <dgm:pt modelId="{CA6A85F1-D4F3-49BC-8F6A-E10A8BA1CCEB}" type="pres">
      <dgm:prSet presAssocID="{FC0141AD-A177-4A1A-BC20-C7AA5540B326}" presName="Name0" presStyleCnt="0">
        <dgm:presLayoutVars>
          <dgm:chMax val="7"/>
          <dgm:chPref val="7"/>
          <dgm:dir/>
        </dgm:presLayoutVars>
      </dgm:prSet>
      <dgm:spPr/>
      <dgm:t>
        <a:bodyPr/>
        <a:lstStyle/>
        <a:p>
          <a:endParaRPr lang="hr-HR"/>
        </a:p>
      </dgm:t>
    </dgm:pt>
    <dgm:pt modelId="{CFD93054-14BA-4F49-9C7A-71AA640F8CF2}" type="pres">
      <dgm:prSet presAssocID="{FC0141AD-A177-4A1A-BC20-C7AA5540B326}" presName="Name1" presStyleCnt="0"/>
      <dgm:spPr/>
      <dgm:t>
        <a:bodyPr/>
        <a:lstStyle/>
        <a:p>
          <a:endParaRPr lang="hr-BA"/>
        </a:p>
      </dgm:t>
    </dgm:pt>
    <dgm:pt modelId="{612C83B6-7592-4318-843B-A2AE96ACCDA5}" type="pres">
      <dgm:prSet presAssocID="{FC0141AD-A177-4A1A-BC20-C7AA5540B326}" presName="cycle" presStyleCnt="0"/>
      <dgm:spPr/>
      <dgm:t>
        <a:bodyPr/>
        <a:lstStyle/>
        <a:p>
          <a:endParaRPr lang="hr-BA"/>
        </a:p>
      </dgm:t>
    </dgm:pt>
    <dgm:pt modelId="{864E99B1-017C-43F5-B775-26BABE1ABDB2}" type="pres">
      <dgm:prSet presAssocID="{FC0141AD-A177-4A1A-BC20-C7AA5540B326}" presName="srcNode" presStyleLbl="node1" presStyleIdx="0" presStyleCnt="7"/>
      <dgm:spPr/>
      <dgm:t>
        <a:bodyPr/>
        <a:lstStyle/>
        <a:p>
          <a:endParaRPr lang="hr-BA"/>
        </a:p>
      </dgm:t>
    </dgm:pt>
    <dgm:pt modelId="{EBA1970A-BFB8-4BC8-A220-EB955A21AB42}" type="pres">
      <dgm:prSet presAssocID="{FC0141AD-A177-4A1A-BC20-C7AA5540B326}" presName="conn" presStyleLbl="parChTrans1D2" presStyleIdx="0" presStyleCnt="1"/>
      <dgm:spPr/>
      <dgm:t>
        <a:bodyPr/>
        <a:lstStyle/>
        <a:p>
          <a:endParaRPr lang="hr-HR"/>
        </a:p>
      </dgm:t>
    </dgm:pt>
    <dgm:pt modelId="{11CB5503-0090-43CD-9378-3D4EF5A74313}" type="pres">
      <dgm:prSet presAssocID="{FC0141AD-A177-4A1A-BC20-C7AA5540B326}" presName="extraNode" presStyleLbl="node1" presStyleIdx="0" presStyleCnt="7"/>
      <dgm:spPr/>
      <dgm:t>
        <a:bodyPr/>
        <a:lstStyle/>
        <a:p>
          <a:endParaRPr lang="hr-BA"/>
        </a:p>
      </dgm:t>
    </dgm:pt>
    <dgm:pt modelId="{3BDC672F-246F-4EDE-A997-0784A1A93DE0}" type="pres">
      <dgm:prSet presAssocID="{FC0141AD-A177-4A1A-BC20-C7AA5540B326}" presName="dstNode" presStyleLbl="node1" presStyleIdx="0" presStyleCnt="7"/>
      <dgm:spPr/>
      <dgm:t>
        <a:bodyPr/>
        <a:lstStyle/>
        <a:p>
          <a:endParaRPr lang="hr-BA"/>
        </a:p>
      </dgm:t>
    </dgm:pt>
    <dgm:pt modelId="{AD02531A-AB7D-4219-B28C-6722920AE575}" type="pres">
      <dgm:prSet presAssocID="{DBE7D249-4341-49AD-A3FE-0F462E02DB80}" presName="text_1" presStyleLbl="node1" presStyleIdx="0" presStyleCnt="7">
        <dgm:presLayoutVars>
          <dgm:bulletEnabled val="1"/>
        </dgm:presLayoutVars>
      </dgm:prSet>
      <dgm:spPr/>
      <dgm:t>
        <a:bodyPr/>
        <a:lstStyle/>
        <a:p>
          <a:endParaRPr lang="hr-HR"/>
        </a:p>
      </dgm:t>
    </dgm:pt>
    <dgm:pt modelId="{3B1E9801-8B5B-4040-B415-2A1B4C4B3AEA}" type="pres">
      <dgm:prSet presAssocID="{DBE7D249-4341-49AD-A3FE-0F462E02DB80}" presName="accent_1" presStyleCnt="0"/>
      <dgm:spPr/>
      <dgm:t>
        <a:bodyPr/>
        <a:lstStyle/>
        <a:p>
          <a:endParaRPr lang="hr-BA"/>
        </a:p>
      </dgm:t>
    </dgm:pt>
    <dgm:pt modelId="{78718354-B1FD-4B73-86E7-0CB0FE0B6AFE}" type="pres">
      <dgm:prSet presAssocID="{DBE7D249-4341-49AD-A3FE-0F462E02DB80}" presName="accentRepeatNode" presStyleLbl="solidFgAcc1" presStyleIdx="0" presStyleCnt="7" custLinFactNeighborX="-16323" custLinFactNeighborY="-322"/>
      <dgm:spPr>
        <a:blipFill rotWithShape="0">
          <a:blip xmlns:r="http://schemas.openxmlformats.org/officeDocument/2006/relationships" r:embed="rId1"/>
          <a:stretch>
            <a:fillRect/>
          </a:stretch>
        </a:blipFill>
        <a:ln w="28575">
          <a:solidFill>
            <a:srgbClr val="CE003D"/>
          </a:solidFill>
        </a:ln>
      </dgm:spPr>
      <dgm:t>
        <a:bodyPr/>
        <a:lstStyle/>
        <a:p>
          <a:endParaRPr lang="hr-HR"/>
        </a:p>
      </dgm:t>
    </dgm:pt>
    <dgm:pt modelId="{16F72DA8-6E6A-4426-BF8C-C405EBB36D65}" type="pres">
      <dgm:prSet presAssocID="{1A7212BA-5471-49F3-8108-D562797BD2B4}" presName="text_2" presStyleLbl="node1" presStyleIdx="1" presStyleCnt="7">
        <dgm:presLayoutVars>
          <dgm:bulletEnabled val="1"/>
        </dgm:presLayoutVars>
      </dgm:prSet>
      <dgm:spPr/>
      <dgm:t>
        <a:bodyPr/>
        <a:lstStyle/>
        <a:p>
          <a:endParaRPr lang="hr-BA"/>
        </a:p>
      </dgm:t>
    </dgm:pt>
    <dgm:pt modelId="{F94FFC3D-94A7-47AD-BB0F-1FB0AE21A0F2}" type="pres">
      <dgm:prSet presAssocID="{1A7212BA-5471-49F3-8108-D562797BD2B4}" presName="accent_2" presStyleCnt="0"/>
      <dgm:spPr/>
    </dgm:pt>
    <dgm:pt modelId="{AF061101-7230-46FB-BFA5-C38C9AC1D46C}" type="pres">
      <dgm:prSet presAssocID="{1A7212BA-5471-49F3-8108-D562797BD2B4}" presName="accentRepeatNode" presStyleLbl="solidFgAcc1" presStyleIdx="1" presStyleCnt="7"/>
      <dgm:spPr>
        <a:blipFill rotWithShape="0">
          <a:blip xmlns:r="http://schemas.openxmlformats.org/officeDocument/2006/relationships" r:embed="rId2"/>
          <a:stretch>
            <a:fillRect/>
          </a:stretch>
        </a:blipFill>
        <a:ln w="28575">
          <a:solidFill>
            <a:srgbClr val="FF0000"/>
          </a:solidFill>
        </a:ln>
      </dgm:spPr>
      <dgm:t>
        <a:bodyPr/>
        <a:lstStyle/>
        <a:p>
          <a:endParaRPr lang="hr-BA"/>
        </a:p>
      </dgm:t>
    </dgm:pt>
    <dgm:pt modelId="{13C4603E-6708-401B-AC68-420D93595C86}" type="pres">
      <dgm:prSet presAssocID="{76BEF847-5D26-4E41-AEBD-64C2CCD8CB92}" presName="text_3" presStyleLbl="node1" presStyleIdx="2" presStyleCnt="7">
        <dgm:presLayoutVars>
          <dgm:bulletEnabled val="1"/>
        </dgm:presLayoutVars>
      </dgm:prSet>
      <dgm:spPr/>
      <dgm:t>
        <a:bodyPr/>
        <a:lstStyle/>
        <a:p>
          <a:endParaRPr lang="hr-BA"/>
        </a:p>
      </dgm:t>
    </dgm:pt>
    <dgm:pt modelId="{94E3221A-A56E-4DEF-B34D-0D0B0E03BE72}" type="pres">
      <dgm:prSet presAssocID="{76BEF847-5D26-4E41-AEBD-64C2CCD8CB92}" presName="accent_3" presStyleCnt="0"/>
      <dgm:spPr/>
    </dgm:pt>
    <dgm:pt modelId="{4A601677-C3F1-4432-B3F2-2D240427DFED}" type="pres">
      <dgm:prSet presAssocID="{76BEF847-5D26-4E41-AEBD-64C2CCD8CB92}" presName="accentRepeatNode" presStyleLbl="solidFgAcc1" presStyleIdx="2" presStyleCnt="7"/>
      <dgm:spPr>
        <a:blipFill rotWithShape="0">
          <a:blip xmlns:r="http://schemas.openxmlformats.org/officeDocument/2006/relationships" r:embed="rId3"/>
          <a:stretch>
            <a:fillRect/>
          </a:stretch>
        </a:blipFill>
        <a:ln w="28575">
          <a:solidFill>
            <a:srgbClr val="CE003D"/>
          </a:solidFill>
        </a:ln>
      </dgm:spPr>
      <dgm:t>
        <a:bodyPr/>
        <a:lstStyle/>
        <a:p>
          <a:endParaRPr lang="hr-HR"/>
        </a:p>
      </dgm:t>
    </dgm:pt>
    <dgm:pt modelId="{7A1C67EE-FD50-4B4B-93CD-B8EFFBB34747}" type="pres">
      <dgm:prSet presAssocID="{2E3760FC-8D08-463C-86D9-FC22EBAF021E}" presName="text_4" presStyleLbl="node1" presStyleIdx="3" presStyleCnt="7">
        <dgm:presLayoutVars>
          <dgm:bulletEnabled val="1"/>
        </dgm:presLayoutVars>
      </dgm:prSet>
      <dgm:spPr/>
      <dgm:t>
        <a:bodyPr/>
        <a:lstStyle/>
        <a:p>
          <a:endParaRPr lang="hr-BA"/>
        </a:p>
      </dgm:t>
    </dgm:pt>
    <dgm:pt modelId="{3F5172F9-C3D2-45CB-92B4-84A0FD047EA4}" type="pres">
      <dgm:prSet presAssocID="{2E3760FC-8D08-463C-86D9-FC22EBAF021E}" presName="accent_4" presStyleCnt="0"/>
      <dgm:spPr/>
    </dgm:pt>
    <dgm:pt modelId="{A4415411-31F8-4CD1-AB9D-222139A36941}" type="pres">
      <dgm:prSet presAssocID="{2E3760FC-8D08-463C-86D9-FC22EBAF021E}" presName="accentRepeatNode" presStyleLbl="solidFgAcc1" presStyleIdx="3" presStyleCnt="7"/>
      <dgm:spPr>
        <a:blipFill rotWithShape="0">
          <a:blip xmlns:r="http://schemas.openxmlformats.org/officeDocument/2006/relationships" r:embed="rId4"/>
          <a:stretch>
            <a:fillRect/>
          </a:stretch>
        </a:blipFill>
        <a:ln w="28575">
          <a:solidFill>
            <a:srgbClr val="FF0000"/>
          </a:solidFill>
        </a:ln>
      </dgm:spPr>
      <dgm:t>
        <a:bodyPr/>
        <a:lstStyle/>
        <a:p>
          <a:endParaRPr lang="hr-BA"/>
        </a:p>
      </dgm:t>
    </dgm:pt>
    <dgm:pt modelId="{C3B45555-E93E-49E8-98B7-3337DD0EBBEB}" type="pres">
      <dgm:prSet presAssocID="{BC751B80-9E82-420E-9A05-710D093AC904}" presName="text_5" presStyleLbl="node1" presStyleIdx="4" presStyleCnt="7">
        <dgm:presLayoutVars>
          <dgm:bulletEnabled val="1"/>
        </dgm:presLayoutVars>
      </dgm:prSet>
      <dgm:spPr/>
      <dgm:t>
        <a:bodyPr/>
        <a:lstStyle/>
        <a:p>
          <a:endParaRPr lang="hr-BA"/>
        </a:p>
      </dgm:t>
    </dgm:pt>
    <dgm:pt modelId="{D24AEBF5-985C-4C37-9EC8-D7D2FAAC08DC}" type="pres">
      <dgm:prSet presAssocID="{BC751B80-9E82-420E-9A05-710D093AC904}" presName="accent_5" presStyleCnt="0"/>
      <dgm:spPr/>
    </dgm:pt>
    <dgm:pt modelId="{26F022D4-F8A8-4E0B-AC12-4BF72E464AF7}" type="pres">
      <dgm:prSet presAssocID="{BC751B80-9E82-420E-9A05-710D093AC904}" presName="accentRepeatNode" presStyleLbl="solidFgAcc1" presStyleIdx="4" presStyleCnt="7"/>
      <dgm:spPr>
        <a:blipFill rotWithShape="0">
          <a:blip xmlns:r="http://schemas.openxmlformats.org/officeDocument/2006/relationships" r:embed="rId5"/>
          <a:stretch>
            <a:fillRect/>
          </a:stretch>
        </a:blipFill>
        <a:ln w="28575">
          <a:solidFill>
            <a:srgbClr val="FF0000"/>
          </a:solidFill>
        </a:ln>
      </dgm:spPr>
      <dgm:t>
        <a:bodyPr/>
        <a:lstStyle/>
        <a:p>
          <a:endParaRPr lang="hr-BA"/>
        </a:p>
      </dgm:t>
    </dgm:pt>
    <dgm:pt modelId="{75151D7D-9F91-48D8-A830-B9B923959CFF}" type="pres">
      <dgm:prSet presAssocID="{8CC02237-ADA1-4EC6-85E3-3A4FD24AF45C}" presName="text_6" presStyleLbl="node1" presStyleIdx="5" presStyleCnt="7">
        <dgm:presLayoutVars>
          <dgm:bulletEnabled val="1"/>
        </dgm:presLayoutVars>
      </dgm:prSet>
      <dgm:spPr/>
      <dgm:t>
        <a:bodyPr/>
        <a:lstStyle/>
        <a:p>
          <a:endParaRPr lang="hr-BA"/>
        </a:p>
      </dgm:t>
    </dgm:pt>
    <dgm:pt modelId="{AA077319-366D-4220-AE67-219BC2FE93AD}" type="pres">
      <dgm:prSet presAssocID="{8CC02237-ADA1-4EC6-85E3-3A4FD24AF45C}" presName="accent_6" presStyleCnt="0"/>
      <dgm:spPr/>
    </dgm:pt>
    <dgm:pt modelId="{E8815F8E-3AD8-4A9D-9641-412785442B24}" type="pres">
      <dgm:prSet presAssocID="{8CC02237-ADA1-4EC6-85E3-3A4FD24AF45C}" presName="accentRepeatNode" presStyleLbl="solidFgAcc1" presStyleIdx="5" presStyleCnt="7"/>
      <dgm:spPr>
        <a:blipFill rotWithShape="0">
          <a:blip xmlns:r="http://schemas.openxmlformats.org/officeDocument/2006/relationships" r:embed="rId6"/>
          <a:stretch>
            <a:fillRect/>
          </a:stretch>
        </a:blipFill>
        <a:ln w="28575">
          <a:solidFill>
            <a:srgbClr val="FF0000"/>
          </a:solidFill>
        </a:ln>
      </dgm:spPr>
      <dgm:t>
        <a:bodyPr/>
        <a:lstStyle/>
        <a:p>
          <a:endParaRPr lang="hr-BA"/>
        </a:p>
      </dgm:t>
    </dgm:pt>
    <dgm:pt modelId="{F87AF68C-0BA4-42A5-9309-E13B13801E06}" type="pres">
      <dgm:prSet presAssocID="{806AE557-49E3-420D-9314-E85FCEE4D9BE}" presName="text_7" presStyleLbl="node1" presStyleIdx="6" presStyleCnt="7">
        <dgm:presLayoutVars>
          <dgm:bulletEnabled val="1"/>
        </dgm:presLayoutVars>
      </dgm:prSet>
      <dgm:spPr/>
      <dgm:t>
        <a:bodyPr/>
        <a:lstStyle/>
        <a:p>
          <a:endParaRPr lang="hr-BA"/>
        </a:p>
      </dgm:t>
    </dgm:pt>
    <dgm:pt modelId="{95A21A3D-8299-4C85-A8DC-B908A86B4878}" type="pres">
      <dgm:prSet presAssocID="{806AE557-49E3-420D-9314-E85FCEE4D9BE}" presName="accent_7" presStyleCnt="0"/>
      <dgm:spPr/>
    </dgm:pt>
    <dgm:pt modelId="{D818415F-5272-441A-ACE3-FF66852EBD7B}" type="pres">
      <dgm:prSet presAssocID="{806AE557-49E3-420D-9314-E85FCEE4D9BE}" presName="accentRepeatNode" presStyleLbl="solidFgAcc1" presStyleIdx="6" presStyleCnt="7"/>
      <dgm:spPr>
        <a:blipFill rotWithShape="0">
          <a:blip xmlns:r="http://schemas.openxmlformats.org/officeDocument/2006/relationships" r:embed="rId7"/>
          <a:stretch>
            <a:fillRect/>
          </a:stretch>
        </a:blipFill>
        <a:ln w="28575">
          <a:solidFill>
            <a:srgbClr val="CE003D"/>
          </a:solidFill>
        </a:ln>
      </dgm:spPr>
      <dgm:t>
        <a:bodyPr/>
        <a:lstStyle/>
        <a:p>
          <a:endParaRPr lang="hr-HR"/>
        </a:p>
      </dgm:t>
    </dgm:pt>
  </dgm:ptLst>
  <dgm:cxnLst>
    <dgm:cxn modelId="{C2E07BF5-D1DE-4D8B-B6D9-65AEF282583E}" srcId="{FC0141AD-A177-4A1A-BC20-C7AA5540B326}" destId="{76BEF847-5D26-4E41-AEBD-64C2CCD8CB92}" srcOrd="2" destOrd="0" parTransId="{71B55394-CA53-4C33-92E3-973BB43DAF6E}" sibTransId="{DD307143-81EF-4AF1-B3BD-96DAC5360DE2}"/>
    <dgm:cxn modelId="{515F0B2C-3951-4916-948A-67CBCA446873}" type="presOf" srcId="{806AE557-49E3-420D-9314-E85FCEE4D9BE}" destId="{F87AF68C-0BA4-42A5-9309-E13B13801E06}" srcOrd="0" destOrd="0" presId="urn:microsoft.com/office/officeart/2008/layout/VerticalCurvedList"/>
    <dgm:cxn modelId="{E64BC092-5A94-421C-BF2C-7AB03D853628}" type="presOf" srcId="{8CC02237-ADA1-4EC6-85E3-3A4FD24AF45C}" destId="{75151D7D-9F91-48D8-A830-B9B923959CFF}" srcOrd="0" destOrd="0" presId="urn:microsoft.com/office/officeart/2008/layout/VerticalCurvedList"/>
    <dgm:cxn modelId="{5E951619-7616-48BE-9E1F-71A987C5AAF1}" type="presOf" srcId="{2E3760FC-8D08-463C-86D9-FC22EBAF021E}" destId="{7A1C67EE-FD50-4B4B-93CD-B8EFFBB34747}" srcOrd="0" destOrd="0" presId="urn:microsoft.com/office/officeart/2008/layout/VerticalCurvedList"/>
    <dgm:cxn modelId="{501C5F64-1097-46A3-88DB-44FF1047DE32}" srcId="{FC0141AD-A177-4A1A-BC20-C7AA5540B326}" destId="{806AE557-49E3-420D-9314-E85FCEE4D9BE}" srcOrd="6" destOrd="0" parTransId="{7914A357-B618-44B3-AD23-BF7BE38BD2F2}" sibTransId="{4EFD21DA-611E-4CCE-89D5-9D806609E064}"/>
    <dgm:cxn modelId="{BF71E7E7-7D9B-469A-9E0B-E6F5812287AF}" srcId="{FC0141AD-A177-4A1A-BC20-C7AA5540B326}" destId="{8CC02237-ADA1-4EC6-85E3-3A4FD24AF45C}" srcOrd="5" destOrd="0" parTransId="{82AD7035-AE75-4725-A2A2-4951D64C92F2}" sibTransId="{469A4337-43EB-4745-BB17-D3A1E1AF4BF4}"/>
    <dgm:cxn modelId="{0EA7DFD4-8E5D-4202-A06E-B020726A4B07}" srcId="{FC0141AD-A177-4A1A-BC20-C7AA5540B326}" destId="{DBE7D249-4341-49AD-A3FE-0F462E02DB80}" srcOrd="0" destOrd="0" parTransId="{B0C6504A-DC2A-4563-B1FE-77DCAFF02639}" sibTransId="{D60E61F7-5923-4DA4-87F0-ADC5684B5D81}"/>
    <dgm:cxn modelId="{85227833-5E68-49EB-A0B4-88BA0FE79EEF}" srcId="{FC0141AD-A177-4A1A-BC20-C7AA5540B326}" destId="{1A7212BA-5471-49F3-8108-D562797BD2B4}" srcOrd="1" destOrd="0" parTransId="{FC0DB83F-AF14-4258-BC4A-145308BBA3C8}" sibTransId="{2DA8878E-7E35-4488-8121-D7595FA49ED0}"/>
    <dgm:cxn modelId="{62E5A27E-D7B4-4031-8FED-F9F748B38352}" srcId="{FC0141AD-A177-4A1A-BC20-C7AA5540B326}" destId="{BC751B80-9E82-420E-9A05-710D093AC904}" srcOrd="4" destOrd="0" parTransId="{826136E1-4F69-44F5-959A-8248FED7954B}" sibTransId="{E3DE8AAD-C4AA-4813-9F3D-32DEEBD37CD6}"/>
    <dgm:cxn modelId="{C5772CE4-76A8-4E24-A63E-AB307F55F45D}" type="presOf" srcId="{D60E61F7-5923-4DA4-87F0-ADC5684B5D81}" destId="{EBA1970A-BFB8-4BC8-A220-EB955A21AB42}" srcOrd="0" destOrd="0" presId="urn:microsoft.com/office/officeart/2008/layout/VerticalCurvedList"/>
    <dgm:cxn modelId="{1996FF1A-E1E6-4B3E-AB91-51ED0533982C}" type="presOf" srcId="{FC0141AD-A177-4A1A-BC20-C7AA5540B326}" destId="{CA6A85F1-D4F3-49BC-8F6A-E10A8BA1CCEB}" srcOrd="0" destOrd="0" presId="urn:microsoft.com/office/officeart/2008/layout/VerticalCurvedList"/>
    <dgm:cxn modelId="{8FCDE738-F22D-4F4E-A7F9-2D303A5FC5C0}" type="presOf" srcId="{1A7212BA-5471-49F3-8108-D562797BD2B4}" destId="{16F72DA8-6E6A-4426-BF8C-C405EBB36D65}" srcOrd="0" destOrd="0" presId="urn:microsoft.com/office/officeart/2008/layout/VerticalCurvedList"/>
    <dgm:cxn modelId="{9EDAF139-E587-41EE-A2AA-398AAC22DFB3}" srcId="{FC0141AD-A177-4A1A-BC20-C7AA5540B326}" destId="{2E3760FC-8D08-463C-86D9-FC22EBAF021E}" srcOrd="3" destOrd="0" parTransId="{478C4796-84B6-458D-AE41-B55B70778F93}" sibTransId="{818D43D7-D8DD-46AA-8C94-77C92BD212C5}"/>
    <dgm:cxn modelId="{C987B614-78BA-4A22-84D8-675A7D0BD2F6}" type="presOf" srcId="{BC751B80-9E82-420E-9A05-710D093AC904}" destId="{C3B45555-E93E-49E8-98B7-3337DD0EBBEB}" srcOrd="0" destOrd="0" presId="urn:microsoft.com/office/officeart/2008/layout/VerticalCurvedList"/>
    <dgm:cxn modelId="{CC41FFE1-2AEB-4CF9-A607-D083DF4946FD}" type="presOf" srcId="{76BEF847-5D26-4E41-AEBD-64C2CCD8CB92}" destId="{13C4603E-6708-401B-AC68-420D93595C86}" srcOrd="0" destOrd="0" presId="urn:microsoft.com/office/officeart/2008/layout/VerticalCurvedList"/>
    <dgm:cxn modelId="{47EE0B28-9D2F-4327-BE3C-B80A900F0658}" type="presOf" srcId="{DBE7D249-4341-49AD-A3FE-0F462E02DB80}" destId="{AD02531A-AB7D-4219-B28C-6722920AE575}" srcOrd="0" destOrd="0" presId="urn:microsoft.com/office/officeart/2008/layout/VerticalCurvedList"/>
    <dgm:cxn modelId="{9309A908-8BDC-4088-95EB-C4FCA2C03D35}" type="presParOf" srcId="{CA6A85F1-D4F3-49BC-8F6A-E10A8BA1CCEB}" destId="{CFD93054-14BA-4F49-9C7A-71AA640F8CF2}" srcOrd="0" destOrd="0" presId="urn:microsoft.com/office/officeart/2008/layout/VerticalCurvedList"/>
    <dgm:cxn modelId="{AD0FEAEE-F6C4-4F3D-8979-1730C3290A5B}" type="presParOf" srcId="{CFD93054-14BA-4F49-9C7A-71AA640F8CF2}" destId="{612C83B6-7592-4318-843B-A2AE96ACCDA5}" srcOrd="0" destOrd="0" presId="urn:microsoft.com/office/officeart/2008/layout/VerticalCurvedList"/>
    <dgm:cxn modelId="{CFE77823-3E4D-4A6B-B56D-7447132DAF10}" type="presParOf" srcId="{612C83B6-7592-4318-843B-A2AE96ACCDA5}" destId="{864E99B1-017C-43F5-B775-26BABE1ABDB2}" srcOrd="0" destOrd="0" presId="urn:microsoft.com/office/officeart/2008/layout/VerticalCurvedList"/>
    <dgm:cxn modelId="{3EB1352D-5EB4-465C-BC02-3B05E539F2F5}" type="presParOf" srcId="{612C83B6-7592-4318-843B-A2AE96ACCDA5}" destId="{EBA1970A-BFB8-4BC8-A220-EB955A21AB42}" srcOrd="1" destOrd="0" presId="urn:microsoft.com/office/officeart/2008/layout/VerticalCurvedList"/>
    <dgm:cxn modelId="{B3665E74-46D3-4206-B857-1FA5289E04B8}" type="presParOf" srcId="{612C83B6-7592-4318-843B-A2AE96ACCDA5}" destId="{11CB5503-0090-43CD-9378-3D4EF5A74313}" srcOrd="2" destOrd="0" presId="urn:microsoft.com/office/officeart/2008/layout/VerticalCurvedList"/>
    <dgm:cxn modelId="{D1DD3633-0FB0-4B4E-8DBA-E1B5AD154DFB}" type="presParOf" srcId="{612C83B6-7592-4318-843B-A2AE96ACCDA5}" destId="{3BDC672F-246F-4EDE-A997-0784A1A93DE0}" srcOrd="3" destOrd="0" presId="urn:microsoft.com/office/officeart/2008/layout/VerticalCurvedList"/>
    <dgm:cxn modelId="{DD600AFB-3FDD-4447-AFF5-705224427AB0}" type="presParOf" srcId="{CFD93054-14BA-4F49-9C7A-71AA640F8CF2}" destId="{AD02531A-AB7D-4219-B28C-6722920AE575}" srcOrd="1" destOrd="0" presId="urn:microsoft.com/office/officeart/2008/layout/VerticalCurvedList"/>
    <dgm:cxn modelId="{88F56C4E-22E7-4A5B-AD77-1730E3C6149D}" type="presParOf" srcId="{CFD93054-14BA-4F49-9C7A-71AA640F8CF2}" destId="{3B1E9801-8B5B-4040-B415-2A1B4C4B3AEA}" srcOrd="2" destOrd="0" presId="urn:microsoft.com/office/officeart/2008/layout/VerticalCurvedList"/>
    <dgm:cxn modelId="{CDEDDB8C-378E-417F-86F6-4768CB1F00FA}" type="presParOf" srcId="{3B1E9801-8B5B-4040-B415-2A1B4C4B3AEA}" destId="{78718354-B1FD-4B73-86E7-0CB0FE0B6AFE}" srcOrd="0" destOrd="0" presId="urn:microsoft.com/office/officeart/2008/layout/VerticalCurvedList"/>
    <dgm:cxn modelId="{4A51E704-4DB9-42ED-8A22-7F72ED1E5A8D}" type="presParOf" srcId="{CFD93054-14BA-4F49-9C7A-71AA640F8CF2}" destId="{16F72DA8-6E6A-4426-BF8C-C405EBB36D65}" srcOrd="3" destOrd="0" presId="urn:microsoft.com/office/officeart/2008/layout/VerticalCurvedList"/>
    <dgm:cxn modelId="{DB4DCF93-C56B-4715-8AEF-ED68E19DD88E}" type="presParOf" srcId="{CFD93054-14BA-4F49-9C7A-71AA640F8CF2}" destId="{F94FFC3D-94A7-47AD-BB0F-1FB0AE21A0F2}" srcOrd="4" destOrd="0" presId="urn:microsoft.com/office/officeart/2008/layout/VerticalCurvedList"/>
    <dgm:cxn modelId="{69E32BFC-3018-422A-945B-1E2784946F8D}" type="presParOf" srcId="{F94FFC3D-94A7-47AD-BB0F-1FB0AE21A0F2}" destId="{AF061101-7230-46FB-BFA5-C38C9AC1D46C}" srcOrd="0" destOrd="0" presId="urn:microsoft.com/office/officeart/2008/layout/VerticalCurvedList"/>
    <dgm:cxn modelId="{621BC798-7A03-4696-9FFF-4D58B9EDFB0B}" type="presParOf" srcId="{CFD93054-14BA-4F49-9C7A-71AA640F8CF2}" destId="{13C4603E-6708-401B-AC68-420D93595C86}" srcOrd="5" destOrd="0" presId="urn:microsoft.com/office/officeart/2008/layout/VerticalCurvedList"/>
    <dgm:cxn modelId="{AF085851-A045-4FA6-8FC2-F60233617AB8}" type="presParOf" srcId="{CFD93054-14BA-4F49-9C7A-71AA640F8CF2}" destId="{94E3221A-A56E-4DEF-B34D-0D0B0E03BE72}" srcOrd="6" destOrd="0" presId="urn:microsoft.com/office/officeart/2008/layout/VerticalCurvedList"/>
    <dgm:cxn modelId="{00074E6E-F1FA-4163-8E06-D087A05658B7}" type="presParOf" srcId="{94E3221A-A56E-4DEF-B34D-0D0B0E03BE72}" destId="{4A601677-C3F1-4432-B3F2-2D240427DFED}" srcOrd="0" destOrd="0" presId="urn:microsoft.com/office/officeart/2008/layout/VerticalCurvedList"/>
    <dgm:cxn modelId="{3CC711E6-9C31-4F71-9F96-824D854DF9D1}" type="presParOf" srcId="{CFD93054-14BA-4F49-9C7A-71AA640F8CF2}" destId="{7A1C67EE-FD50-4B4B-93CD-B8EFFBB34747}" srcOrd="7" destOrd="0" presId="urn:microsoft.com/office/officeart/2008/layout/VerticalCurvedList"/>
    <dgm:cxn modelId="{6691F019-C44A-4EA9-ADB4-80CEFD7A6843}" type="presParOf" srcId="{CFD93054-14BA-4F49-9C7A-71AA640F8CF2}" destId="{3F5172F9-C3D2-45CB-92B4-84A0FD047EA4}" srcOrd="8" destOrd="0" presId="urn:microsoft.com/office/officeart/2008/layout/VerticalCurvedList"/>
    <dgm:cxn modelId="{FD4F067F-C07B-4378-8D94-8904ACA03461}" type="presParOf" srcId="{3F5172F9-C3D2-45CB-92B4-84A0FD047EA4}" destId="{A4415411-31F8-4CD1-AB9D-222139A36941}" srcOrd="0" destOrd="0" presId="urn:microsoft.com/office/officeart/2008/layout/VerticalCurvedList"/>
    <dgm:cxn modelId="{72B02809-E6CF-4B3E-8064-4B6047F638C9}" type="presParOf" srcId="{CFD93054-14BA-4F49-9C7A-71AA640F8CF2}" destId="{C3B45555-E93E-49E8-98B7-3337DD0EBBEB}" srcOrd="9" destOrd="0" presId="urn:microsoft.com/office/officeart/2008/layout/VerticalCurvedList"/>
    <dgm:cxn modelId="{F42B04CE-B59B-4B24-956E-D1542F2C2382}" type="presParOf" srcId="{CFD93054-14BA-4F49-9C7A-71AA640F8CF2}" destId="{D24AEBF5-985C-4C37-9EC8-D7D2FAAC08DC}" srcOrd="10" destOrd="0" presId="urn:microsoft.com/office/officeart/2008/layout/VerticalCurvedList"/>
    <dgm:cxn modelId="{23D728CD-CF47-4ED4-BDFB-22B3C7ACD4C6}" type="presParOf" srcId="{D24AEBF5-985C-4C37-9EC8-D7D2FAAC08DC}" destId="{26F022D4-F8A8-4E0B-AC12-4BF72E464AF7}" srcOrd="0" destOrd="0" presId="urn:microsoft.com/office/officeart/2008/layout/VerticalCurvedList"/>
    <dgm:cxn modelId="{90B7D5B1-93F7-4652-BA5A-26F8547EB447}" type="presParOf" srcId="{CFD93054-14BA-4F49-9C7A-71AA640F8CF2}" destId="{75151D7D-9F91-48D8-A830-B9B923959CFF}" srcOrd="11" destOrd="0" presId="urn:microsoft.com/office/officeart/2008/layout/VerticalCurvedList"/>
    <dgm:cxn modelId="{8F1B1B5E-E76A-4551-826C-3AC279861DAD}" type="presParOf" srcId="{CFD93054-14BA-4F49-9C7A-71AA640F8CF2}" destId="{AA077319-366D-4220-AE67-219BC2FE93AD}" srcOrd="12" destOrd="0" presId="urn:microsoft.com/office/officeart/2008/layout/VerticalCurvedList"/>
    <dgm:cxn modelId="{AA9D4A43-3123-412E-B832-1E2E7F988111}" type="presParOf" srcId="{AA077319-366D-4220-AE67-219BC2FE93AD}" destId="{E8815F8E-3AD8-4A9D-9641-412785442B24}" srcOrd="0" destOrd="0" presId="urn:microsoft.com/office/officeart/2008/layout/VerticalCurvedList"/>
    <dgm:cxn modelId="{0554F1EE-8AA3-4D3F-9B20-4D2C71A3F9E3}" type="presParOf" srcId="{CFD93054-14BA-4F49-9C7A-71AA640F8CF2}" destId="{F87AF68C-0BA4-42A5-9309-E13B13801E06}" srcOrd="13" destOrd="0" presId="urn:microsoft.com/office/officeart/2008/layout/VerticalCurvedList"/>
    <dgm:cxn modelId="{583C7835-94CB-47CC-9D56-16C07234EE05}" type="presParOf" srcId="{CFD93054-14BA-4F49-9C7A-71AA640F8CF2}" destId="{95A21A3D-8299-4C85-A8DC-B908A86B4878}" srcOrd="14" destOrd="0" presId="urn:microsoft.com/office/officeart/2008/layout/VerticalCurvedList"/>
    <dgm:cxn modelId="{796EA141-C6AD-48E9-8C43-9364783580E4}" type="presParOf" srcId="{95A21A3D-8299-4C85-A8DC-B908A86B4878}" destId="{D818415F-5272-441A-ACE3-FF66852EBD7B}"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1970A-BFB8-4BC8-A220-EB955A21AB42}">
      <dsp:nvSpPr>
        <dsp:cNvPr id="0" name=""/>
        <dsp:cNvSpPr/>
      </dsp:nvSpPr>
      <dsp:spPr>
        <a:xfrm>
          <a:off x="-5614586" y="-859990"/>
          <a:ext cx="6688533" cy="6688533"/>
        </a:xfrm>
        <a:prstGeom prst="blockArc">
          <a:avLst>
            <a:gd name="adj1" fmla="val 18900000"/>
            <a:gd name="adj2" fmla="val 2700000"/>
            <a:gd name="adj3" fmla="val 32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02531A-AB7D-4219-B28C-6722920AE575}">
      <dsp:nvSpPr>
        <dsp:cNvPr id="0" name=""/>
        <dsp:cNvSpPr/>
      </dsp:nvSpPr>
      <dsp:spPr>
        <a:xfrm>
          <a:off x="348543" y="225870"/>
          <a:ext cx="6857933" cy="451542"/>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8411"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Introduction</a:t>
          </a:r>
          <a:endParaRPr lang="hr-HR" sz="1800" b="1" kern="1200" dirty="0"/>
        </a:p>
      </dsp:txBody>
      <dsp:txXfrm>
        <a:off x="348543" y="225870"/>
        <a:ext cx="6857933" cy="451542"/>
      </dsp:txXfrm>
    </dsp:sp>
    <dsp:sp modelId="{78718354-B1FD-4B73-86E7-0CB0FE0B6AFE}">
      <dsp:nvSpPr>
        <dsp:cNvPr id="0" name=""/>
        <dsp:cNvSpPr/>
      </dsp:nvSpPr>
      <dsp:spPr>
        <a:xfrm>
          <a:off x="0" y="167610"/>
          <a:ext cx="564427" cy="564427"/>
        </a:xfrm>
        <a:prstGeom prst="ellipse">
          <a:avLst/>
        </a:prstGeom>
        <a:blipFill rotWithShape="0">
          <a:blip xmlns:r="http://schemas.openxmlformats.org/officeDocument/2006/relationships" r:embed="rId1"/>
          <a:stretch>
            <a:fillRect/>
          </a:stretch>
        </a:blipFill>
        <a:ln w="28575" cap="flat" cmpd="sng" algn="ctr">
          <a:solidFill>
            <a:srgbClr val="CE003D"/>
          </a:solidFill>
          <a:prstDash val="solid"/>
        </a:ln>
        <a:effectLst/>
      </dsp:spPr>
      <dsp:style>
        <a:lnRef idx="1">
          <a:scrgbClr r="0" g="0" b="0"/>
        </a:lnRef>
        <a:fillRef idx="2">
          <a:scrgbClr r="0" g="0" b="0"/>
        </a:fillRef>
        <a:effectRef idx="0">
          <a:scrgbClr r="0" g="0" b="0"/>
        </a:effectRef>
        <a:fontRef idx="minor"/>
      </dsp:style>
    </dsp:sp>
    <dsp:sp modelId="{16F72DA8-6E6A-4426-BF8C-C405EBB36D65}">
      <dsp:nvSpPr>
        <dsp:cNvPr id="0" name=""/>
        <dsp:cNvSpPr/>
      </dsp:nvSpPr>
      <dsp:spPr>
        <a:xfrm>
          <a:off x="757455" y="903580"/>
          <a:ext cx="6449022" cy="451542"/>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8411"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The main GCM characteristics</a:t>
          </a:r>
          <a:endParaRPr lang="hr-HR" sz="1800" b="1" kern="1200" dirty="0"/>
        </a:p>
      </dsp:txBody>
      <dsp:txXfrm>
        <a:off x="757455" y="903580"/>
        <a:ext cx="6449022" cy="451542"/>
      </dsp:txXfrm>
    </dsp:sp>
    <dsp:sp modelId="{AF061101-7230-46FB-BFA5-C38C9AC1D46C}">
      <dsp:nvSpPr>
        <dsp:cNvPr id="0" name=""/>
        <dsp:cNvSpPr/>
      </dsp:nvSpPr>
      <dsp:spPr>
        <a:xfrm>
          <a:off x="475241" y="847138"/>
          <a:ext cx="564427" cy="564427"/>
        </a:xfrm>
        <a:prstGeom prst="ellipse">
          <a:avLst/>
        </a:prstGeom>
        <a:blipFill rotWithShape="0">
          <a:blip xmlns:r="http://schemas.openxmlformats.org/officeDocument/2006/relationships" r:embed="rId2"/>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3C4603E-6708-401B-AC68-420D93595C86}">
      <dsp:nvSpPr>
        <dsp:cNvPr id="0" name=""/>
        <dsp:cNvSpPr/>
      </dsp:nvSpPr>
      <dsp:spPr>
        <a:xfrm>
          <a:off x="981537" y="1580794"/>
          <a:ext cx="6224940" cy="451542"/>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8411"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How to implement GCM Client</a:t>
          </a:r>
          <a:endParaRPr lang="hr-HR" sz="1800" b="1" kern="1200" dirty="0"/>
        </a:p>
      </dsp:txBody>
      <dsp:txXfrm>
        <a:off x="981537" y="1580794"/>
        <a:ext cx="6224940" cy="451542"/>
      </dsp:txXfrm>
    </dsp:sp>
    <dsp:sp modelId="{4A601677-C3F1-4432-B3F2-2D240427DFED}">
      <dsp:nvSpPr>
        <dsp:cNvPr id="0" name=""/>
        <dsp:cNvSpPr/>
      </dsp:nvSpPr>
      <dsp:spPr>
        <a:xfrm>
          <a:off x="699323" y="1524351"/>
          <a:ext cx="564427" cy="564427"/>
        </a:xfrm>
        <a:prstGeom prst="ellipse">
          <a:avLst/>
        </a:prstGeom>
        <a:blipFill rotWithShape="0">
          <a:blip xmlns:r="http://schemas.openxmlformats.org/officeDocument/2006/relationships" r:embed="rId3"/>
          <a:stretch>
            <a:fillRect/>
          </a:stretch>
        </a:blipFill>
        <a:ln w="28575" cap="flat" cmpd="sng" algn="ctr">
          <a:solidFill>
            <a:srgbClr val="CE003D"/>
          </a:solidFill>
          <a:prstDash val="solid"/>
        </a:ln>
        <a:effectLst/>
      </dsp:spPr>
      <dsp:style>
        <a:lnRef idx="1">
          <a:scrgbClr r="0" g="0" b="0"/>
        </a:lnRef>
        <a:fillRef idx="2">
          <a:scrgbClr r="0" g="0" b="0"/>
        </a:fillRef>
        <a:effectRef idx="0">
          <a:scrgbClr r="0" g="0" b="0"/>
        </a:effectRef>
        <a:fontRef idx="minor"/>
      </dsp:style>
    </dsp:sp>
    <dsp:sp modelId="{7A1C67EE-FD50-4B4B-93CD-B8EFFBB34747}">
      <dsp:nvSpPr>
        <dsp:cNvPr id="0" name=""/>
        <dsp:cNvSpPr/>
      </dsp:nvSpPr>
      <dsp:spPr>
        <a:xfrm>
          <a:off x="1053084" y="2258504"/>
          <a:ext cx="6153393" cy="451542"/>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8411"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How to implement GCM Server</a:t>
          </a:r>
          <a:endParaRPr lang="hr-HR" sz="1800" b="1" kern="1200" dirty="0"/>
        </a:p>
      </dsp:txBody>
      <dsp:txXfrm>
        <a:off x="1053084" y="2258504"/>
        <a:ext cx="6153393" cy="451542"/>
      </dsp:txXfrm>
    </dsp:sp>
    <dsp:sp modelId="{A4415411-31F8-4CD1-AB9D-222139A36941}">
      <dsp:nvSpPr>
        <dsp:cNvPr id="0" name=""/>
        <dsp:cNvSpPr/>
      </dsp:nvSpPr>
      <dsp:spPr>
        <a:xfrm>
          <a:off x="770870" y="2202062"/>
          <a:ext cx="564427" cy="564427"/>
        </a:xfrm>
        <a:prstGeom prst="ellipse">
          <a:avLst/>
        </a:prstGeom>
        <a:blipFill rotWithShape="0">
          <a:blip xmlns:r="http://schemas.openxmlformats.org/officeDocument/2006/relationships" r:embed="rId4"/>
          <a:stretch>
            <a:fillRect/>
          </a:stretch>
        </a:blipFill>
        <a:ln w="28575" cap="flat" cmpd="sng" algn="ctr">
          <a:solidFill>
            <a:srgbClr val="FF0000"/>
          </a:solidFill>
          <a:prstDash val="solid"/>
        </a:ln>
        <a:effectLst/>
      </dsp:spPr>
      <dsp:style>
        <a:lnRef idx="1">
          <a:scrgbClr r="0" g="0" b="0"/>
        </a:lnRef>
        <a:fillRef idx="2">
          <a:scrgbClr r="0" g="0" b="0"/>
        </a:fillRef>
        <a:effectRef idx="0">
          <a:scrgbClr r="0" g="0" b="0"/>
        </a:effectRef>
        <a:fontRef idx="minor"/>
      </dsp:style>
    </dsp:sp>
    <dsp:sp modelId="{C3B45555-E93E-49E8-98B7-3337DD0EBBEB}">
      <dsp:nvSpPr>
        <dsp:cNvPr id="0" name=""/>
        <dsp:cNvSpPr/>
      </dsp:nvSpPr>
      <dsp:spPr>
        <a:xfrm>
          <a:off x="981537" y="2936215"/>
          <a:ext cx="6224940" cy="451542"/>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8411"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User notification</a:t>
          </a:r>
          <a:endParaRPr lang="hr-HR" sz="1800" b="1" kern="1200" dirty="0"/>
        </a:p>
      </dsp:txBody>
      <dsp:txXfrm>
        <a:off x="981537" y="2936215"/>
        <a:ext cx="6224940" cy="451542"/>
      </dsp:txXfrm>
    </dsp:sp>
    <dsp:sp modelId="{26F022D4-F8A8-4E0B-AC12-4BF72E464AF7}">
      <dsp:nvSpPr>
        <dsp:cNvPr id="0" name=""/>
        <dsp:cNvSpPr/>
      </dsp:nvSpPr>
      <dsp:spPr>
        <a:xfrm>
          <a:off x="699323" y="2879772"/>
          <a:ext cx="564427" cy="564427"/>
        </a:xfrm>
        <a:prstGeom prst="ellipse">
          <a:avLst/>
        </a:prstGeom>
        <a:blipFill rotWithShape="0">
          <a:blip xmlns:r="http://schemas.openxmlformats.org/officeDocument/2006/relationships" r:embed="rId5"/>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5151D7D-9F91-48D8-A830-B9B923959CFF}">
      <dsp:nvSpPr>
        <dsp:cNvPr id="0" name=""/>
        <dsp:cNvSpPr/>
      </dsp:nvSpPr>
      <dsp:spPr>
        <a:xfrm>
          <a:off x="757455" y="3613429"/>
          <a:ext cx="6449022" cy="451542"/>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8411"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Vulnerabilities and threads</a:t>
          </a:r>
          <a:endParaRPr lang="hr-HR" sz="1800" b="1" kern="1200" dirty="0"/>
        </a:p>
      </dsp:txBody>
      <dsp:txXfrm>
        <a:off x="757455" y="3613429"/>
        <a:ext cx="6449022" cy="451542"/>
      </dsp:txXfrm>
    </dsp:sp>
    <dsp:sp modelId="{E8815F8E-3AD8-4A9D-9641-412785442B24}">
      <dsp:nvSpPr>
        <dsp:cNvPr id="0" name=""/>
        <dsp:cNvSpPr/>
      </dsp:nvSpPr>
      <dsp:spPr>
        <a:xfrm>
          <a:off x="475241" y="3556986"/>
          <a:ext cx="564427" cy="564427"/>
        </a:xfrm>
        <a:prstGeom prst="ellipse">
          <a:avLst/>
        </a:prstGeom>
        <a:blipFill rotWithShape="0">
          <a:blip xmlns:r="http://schemas.openxmlformats.org/officeDocument/2006/relationships" r:embed="rId6"/>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87AF68C-0BA4-42A5-9309-E13B13801E06}">
      <dsp:nvSpPr>
        <dsp:cNvPr id="0" name=""/>
        <dsp:cNvSpPr/>
      </dsp:nvSpPr>
      <dsp:spPr>
        <a:xfrm>
          <a:off x="348543" y="4291139"/>
          <a:ext cx="6857933" cy="451542"/>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8411"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Conclusion</a:t>
          </a:r>
          <a:endParaRPr lang="hr-HR" sz="1800" b="1" kern="1200" dirty="0"/>
        </a:p>
      </dsp:txBody>
      <dsp:txXfrm>
        <a:off x="348543" y="4291139"/>
        <a:ext cx="6857933" cy="451542"/>
      </dsp:txXfrm>
    </dsp:sp>
    <dsp:sp modelId="{D818415F-5272-441A-ACE3-FF66852EBD7B}">
      <dsp:nvSpPr>
        <dsp:cNvPr id="0" name=""/>
        <dsp:cNvSpPr/>
      </dsp:nvSpPr>
      <dsp:spPr>
        <a:xfrm>
          <a:off x="66330" y="4234696"/>
          <a:ext cx="564427" cy="564427"/>
        </a:xfrm>
        <a:prstGeom prst="ellipse">
          <a:avLst/>
        </a:prstGeom>
        <a:blipFill rotWithShape="0">
          <a:blip xmlns:r="http://schemas.openxmlformats.org/officeDocument/2006/relationships" r:embed="rId7"/>
          <a:stretch>
            <a:fillRect/>
          </a:stretch>
        </a:blipFill>
        <a:ln w="28575" cap="flat" cmpd="sng" algn="ctr">
          <a:solidFill>
            <a:srgbClr val="CE003D"/>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B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4F04C1-82D6-4A55-9544-80A51566942C}" type="datetimeFigureOut">
              <a:rPr lang="sr-Latn-CS" smtClean="0"/>
              <a:pPr/>
              <a:t>3.6.2014</a:t>
            </a:fld>
            <a:endParaRPr lang="hr-B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B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B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03F93D-4DE8-42FF-B1E5-5F877610450A}" type="slidenum">
              <a:rPr lang="hr-BA" smtClean="0"/>
              <a:pPr/>
              <a:t>‹#›</a:t>
            </a:fld>
            <a:endParaRPr lang="hr-B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BA" dirty="0"/>
          </a:p>
        </p:txBody>
      </p:sp>
      <p:sp>
        <p:nvSpPr>
          <p:cNvPr id="4" name="Slide Number Placeholder 3"/>
          <p:cNvSpPr>
            <a:spLocks noGrp="1"/>
          </p:cNvSpPr>
          <p:nvPr>
            <p:ph type="sldNum" sz="quarter" idx="10"/>
          </p:nvPr>
        </p:nvSpPr>
        <p:spPr/>
        <p:txBody>
          <a:bodyPr/>
          <a:lstStyle/>
          <a:p>
            <a:fld id="{3303F93D-4DE8-42FF-B1E5-5F877610450A}" type="slidenum">
              <a:rPr lang="hr-BA" smtClean="0"/>
              <a:pPr/>
              <a:t>7</a:t>
            </a:fld>
            <a:endParaRPr lang="hr-B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BA" dirty="0"/>
          </a:p>
        </p:txBody>
      </p:sp>
      <p:sp>
        <p:nvSpPr>
          <p:cNvPr id="4" name="Slide Number Placeholder 3"/>
          <p:cNvSpPr>
            <a:spLocks noGrp="1"/>
          </p:cNvSpPr>
          <p:nvPr>
            <p:ph type="sldNum" sz="quarter" idx="10"/>
          </p:nvPr>
        </p:nvSpPr>
        <p:spPr/>
        <p:txBody>
          <a:bodyPr/>
          <a:lstStyle/>
          <a:p>
            <a:fld id="{3303F93D-4DE8-42FF-B1E5-5F877610450A}" type="slidenum">
              <a:rPr lang="hr-BA" smtClean="0"/>
              <a:pPr/>
              <a:t>11</a:t>
            </a:fld>
            <a:endParaRPr lang="hr-B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52" name="Rectangle 8"/>
          <p:cNvSpPr>
            <a:spLocks noChangeArrowheads="1"/>
          </p:cNvSpPr>
          <p:nvPr/>
        </p:nvSpPr>
        <p:spPr bwMode="auto">
          <a:xfrm>
            <a:off x="0" y="2205038"/>
            <a:ext cx="9144000" cy="3744912"/>
          </a:xfrm>
          <a:prstGeom prst="rect">
            <a:avLst/>
          </a:prstGeom>
          <a:solidFill>
            <a:srgbClr val="F8B32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146" name="Rectangle 2"/>
          <p:cNvSpPr>
            <a:spLocks noGrp="1" noChangeArrowheads="1"/>
          </p:cNvSpPr>
          <p:nvPr>
            <p:ph type="ctrTitle"/>
          </p:nvPr>
        </p:nvSpPr>
        <p:spPr>
          <a:xfrm>
            <a:off x="395288" y="1412875"/>
            <a:ext cx="8424862" cy="720725"/>
          </a:xfrm>
        </p:spPr>
        <p:txBody>
          <a:bodyPr/>
          <a:lstStyle>
            <a:lvl1pPr algn="ctr">
              <a:defRPr sz="3600"/>
            </a:lvl1pPr>
          </a:lstStyle>
          <a:p>
            <a:pPr lvl="0"/>
            <a:r>
              <a:rPr lang="en-US" noProof="0" smtClean="0"/>
              <a:t>Click to edit Master title style</a:t>
            </a:r>
            <a:endParaRPr lang="hr-HR" noProof="0" smtClean="0"/>
          </a:p>
        </p:txBody>
      </p:sp>
      <p:sp>
        <p:nvSpPr>
          <p:cNvPr id="6147" name="Rectangle 3"/>
          <p:cNvSpPr>
            <a:spLocks noGrp="1" noChangeArrowheads="1"/>
          </p:cNvSpPr>
          <p:nvPr>
            <p:ph type="subTitle" idx="1"/>
          </p:nvPr>
        </p:nvSpPr>
        <p:spPr>
          <a:xfrm>
            <a:off x="1371600" y="2276475"/>
            <a:ext cx="6400800" cy="1752600"/>
          </a:xfrm>
        </p:spPr>
        <p:txBody>
          <a:bodyPr/>
          <a:lstStyle>
            <a:lvl1pPr marL="0" indent="0" algn="ctr">
              <a:buFontTx/>
              <a:buNone/>
              <a:defRPr>
                <a:solidFill>
                  <a:schemeClr val="bg1"/>
                </a:solidFill>
              </a:defRPr>
            </a:lvl1pPr>
          </a:lstStyle>
          <a:p>
            <a:pPr lvl="0"/>
            <a:r>
              <a:rPr lang="en-US" noProof="0" smtClean="0"/>
              <a:t>Click to edit Master subtitle style</a:t>
            </a:r>
            <a:endParaRPr lang="hr-HR" noProof="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CE003D"/>
                </a:solidFill>
                <a:latin typeface="+mn-lt"/>
              </a:defRPr>
            </a:lvl1pPr>
          </a:lstStyle>
          <a:p>
            <a:fld id="{9433D030-ED58-49EC-98DA-AFB6121BDA0B}" type="datetimeFigureOut">
              <a:rPr lang="sr-Latn-CS" smtClean="0"/>
              <a:pPr/>
              <a:t>3.6.2014</a:t>
            </a:fld>
            <a:endParaRPr lang="hr-BA"/>
          </a:p>
        </p:txBody>
      </p:sp>
      <p:sp>
        <p:nvSpPr>
          <p:cNvPr id="6149" name="Rectangle 5"/>
          <p:cNvSpPr>
            <a:spLocks noGrp="1" noChangeArrowheads="1"/>
          </p:cNvSpPr>
          <p:nvPr>
            <p:ph type="ftr" sz="quarter" idx="3"/>
          </p:nvPr>
        </p:nvSpPr>
        <p:spPr>
          <a:xfrm>
            <a:off x="3124200" y="6245225"/>
            <a:ext cx="2895600" cy="476250"/>
          </a:xfrm>
          <a:noFill/>
          <a:extLst>
            <a:ext uri="{909E8E84-426E-40DD-AFC4-6F175D3DCCD1}">
              <a14:hiddenFill xmlns:a14="http://schemas.microsoft.com/office/drawing/2010/main" xmlns="">
                <a:solidFill>
                  <a:schemeClr val="accent1"/>
                </a:solidFill>
              </a14:hiddenFill>
            </a:ext>
          </a:extLst>
        </p:spPr>
        <p:txBody>
          <a:bodyPr/>
          <a:lstStyle>
            <a:lvl1pPr algn="ctr">
              <a:defRPr sz="1400"/>
            </a:lvl1pPr>
          </a:lstStyle>
          <a:p>
            <a:endParaRPr lang="hr-BA"/>
          </a:p>
        </p:txBody>
      </p:sp>
      <p:sp>
        <p:nvSpPr>
          <p:cNvPr id="6150" name="Rectangle 6"/>
          <p:cNvSpPr>
            <a:spLocks noGrp="1" noChangeArrowheads="1"/>
          </p:cNvSpPr>
          <p:nvPr>
            <p:ph type="sldNum" sz="quarter" idx="4"/>
          </p:nvPr>
        </p:nvSpPr>
        <p:spPr>
          <a:xfrm>
            <a:off x="6553200" y="6245225"/>
            <a:ext cx="2133600" cy="476250"/>
          </a:xfrm>
          <a:prstGeom prst="rect">
            <a:avLst/>
          </a:prstGeom>
        </p:spPr>
        <p:txBody>
          <a:bodyPr/>
          <a:lstStyle>
            <a:lvl1pPr>
              <a:defRPr/>
            </a:lvl1pPr>
          </a:lstStyle>
          <a:p>
            <a:fld id="{A14B08C2-36F6-4ECD-B2CF-F378FCDFD0C9}" type="slidenum">
              <a:rPr lang="hr-BA" smtClean="0"/>
              <a:pPr/>
              <a:t>‹#›</a:t>
            </a:fld>
            <a:endParaRPr lang="hr-BA"/>
          </a:p>
        </p:txBody>
      </p:sp>
      <p:pic>
        <p:nvPicPr>
          <p:cNvPr id="6151" name="Picture 7" descr="FOI-log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89179" y="95938"/>
            <a:ext cx="1632692" cy="131683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hr-BA"/>
          </a:p>
        </p:txBody>
      </p:sp>
      <p:sp>
        <p:nvSpPr>
          <p:cNvPr id="6"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24054435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46900" y="188913"/>
            <a:ext cx="2017713" cy="6048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0588" y="188913"/>
            <a:ext cx="5903912" cy="604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hr-BA"/>
          </a:p>
        </p:txBody>
      </p:sp>
      <p:sp>
        <p:nvSpPr>
          <p:cNvPr id="6"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22476404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18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hr-BA"/>
          </a:p>
        </p:txBody>
      </p:sp>
      <p:sp>
        <p:nvSpPr>
          <p:cNvPr id="5"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22325586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hr-BA"/>
          </a:p>
        </p:txBody>
      </p:sp>
      <p:sp>
        <p:nvSpPr>
          <p:cNvPr id="6"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25227021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0113" y="1196975"/>
            <a:ext cx="395605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8563" y="1196975"/>
            <a:ext cx="395605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hr-BA"/>
          </a:p>
        </p:txBody>
      </p:sp>
      <p:sp>
        <p:nvSpPr>
          <p:cNvPr id="7"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209130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hr-BA"/>
          </a:p>
        </p:txBody>
      </p:sp>
      <p:sp>
        <p:nvSpPr>
          <p:cNvPr id="9"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237526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hr-BA"/>
          </a:p>
        </p:txBody>
      </p:sp>
      <p:sp>
        <p:nvSpPr>
          <p:cNvPr id="5"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423869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hr-BA"/>
          </a:p>
        </p:txBody>
      </p:sp>
      <p:sp>
        <p:nvSpPr>
          <p:cNvPr id="4"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102837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hr-BA"/>
          </a:p>
        </p:txBody>
      </p:sp>
      <p:sp>
        <p:nvSpPr>
          <p:cNvPr id="7"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29508042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hr-BA"/>
          </a:p>
        </p:txBody>
      </p:sp>
      <p:sp>
        <p:nvSpPr>
          <p:cNvPr id="7"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extLst>
      <p:ext uri="{BB962C8B-B14F-4D97-AF65-F5344CB8AC3E}">
        <p14:creationId xmlns:p14="http://schemas.microsoft.com/office/powerpoint/2010/main" xmlns="" val="4029447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07" name="Picture 11" descr="FOI-logo"/>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7996819" y="44624"/>
            <a:ext cx="1116012" cy="900113"/>
          </a:xfrm>
          <a:prstGeom prst="rect">
            <a:avLst/>
          </a:prstGeom>
          <a:noFill/>
          <a:extLst>
            <a:ext uri="{909E8E84-426E-40DD-AFC4-6F175D3DCCD1}">
              <a14:hiddenFill xmlns:a14="http://schemas.microsoft.com/office/drawing/2010/main" xmlns="">
                <a:solidFill>
                  <a:srgbClr val="FFFFFF"/>
                </a:solidFill>
              </a14:hiddenFill>
            </a:ext>
          </a:extLst>
        </p:spPr>
      </p:pic>
      <p:sp>
        <p:nvSpPr>
          <p:cNvPr id="4104" name="Rectangle 8"/>
          <p:cNvSpPr>
            <a:spLocks noChangeArrowheads="1"/>
          </p:cNvSpPr>
          <p:nvPr/>
        </p:nvSpPr>
        <p:spPr bwMode="auto">
          <a:xfrm>
            <a:off x="0" y="0"/>
            <a:ext cx="107950" cy="6873875"/>
          </a:xfrm>
          <a:prstGeom prst="rect">
            <a:avLst/>
          </a:prstGeom>
          <a:solidFill>
            <a:srgbClr val="CE003D"/>
          </a:solidFill>
          <a:ln>
            <a:noFill/>
          </a:ln>
          <a:effectLst/>
          <a:extLst>
            <a:ext uri="{91240B29-F687-4F45-9708-019B960494DF}">
              <a14:hiddenLine xmlns:a14="http://schemas.microsoft.com/office/drawing/2010/main" xmlns="" w="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03" name="Rectangle 7"/>
          <p:cNvSpPr>
            <a:spLocks noChangeArrowheads="1"/>
          </p:cNvSpPr>
          <p:nvPr/>
        </p:nvSpPr>
        <p:spPr bwMode="auto">
          <a:xfrm>
            <a:off x="107950" y="0"/>
            <a:ext cx="719138" cy="6873875"/>
          </a:xfrm>
          <a:prstGeom prst="rect">
            <a:avLst/>
          </a:prstGeom>
          <a:solidFill>
            <a:srgbClr val="F8B323"/>
          </a:solidFill>
          <a:ln>
            <a:noFill/>
          </a:ln>
          <a:effectLst/>
          <a:extLst>
            <a:ext uri="{91240B29-F687-4F45-9708-019B960494DF}">
              <a14:hiddenLine xmlns:a14="http://schemas.microsoft.com/office/drawing/2010/main" xmlns="" w="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98" name="Rectangle 2"/>
          <p:cNvSpPr>
            <a:spLocks noGrp="1" noChangeArrowheads="1"/>
          </p:cNvSpPr>
          <p:nvPr>
            <p:ph type="title"/>
          </p:nvPr>
        </p:nvSpPr>
        <p:spPr bwMode="auto">
          <a:xfrm>
            <a:off x="890587" y="188913"/>
            <a:ext cx="7106231" cy="633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dirty="0" smtClean="0"/>
          </a:p>
        </p:txBody>
      </p:sp>
      <p:sp>
        <p:nvSpPr>
          <p:cNvPr id="4099" name="Rectangle 3"/>
          <p:cNvSpPr>
            <a:spLocks noGrp="1" noChangeArrowheads="1"/>
          </p:cNvSpPr>
          <p:nvPr>
            <p:ph type="body" idx="1"/>
          </p:nvPr>
        </p:nvSpPr>
        <p:spPr bwMode="auto">
          <a:xfrm>
            <a:off x="900113" y="1196975"/>
            <a:ext cx="8064500" cy="5040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smtClean="0"/>
          </a:p>
        </p:txBody>
      </p:sp>
      <p:sp>
        <p:nvSpPr>
          <p:cNvPr id="4101" name="Rectangle 5"/>
          <p:cNvSpPr>
            <a:spLocks noGrp="1" noChangeArrowheads="1"/>
          </p:cNvSpPr>
          <p:nvPr>
            <p:ph type="ftr" sz="quarter" idx="3"/>
          </p:nvPr>
        </p:nvSpPr>
        <p:spPr bwMode="auto">
          <a:xfrm>
            <a:off x="827088" y="6524625"/>
            <a:ext cx="8316912" cy="333375"/>
          </a:xfrm>
          <a:prstGeom prst="rect">
            <a:avLst/>
          </a:prstGeom>
          <a:solidFill>
            <a:srgbClr val="EBEBE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rgbClr val="CE003D"/>
                </a:solidFill>
                <a:latin typeface="+mn-lt"/>
              </a:defRPr>
            </a:lvl1pPr>
          </a:lstStyle>
          <a:p>
            <a:endParaRPr lang="hr-BA"/>
          </a:p>
        </p:txBody>
      </p:sp>
      <p:sp>
        <p:nvSpPr>
          <p:cNvPr id="4106" name="Rectangle 10"/>
          <p:cNvSpPr>
            <a:spLocks noChangeArrowheads="1"/>
          </p:cNvSpPr>
          <p:nvPr/>
        </p:nvSpPr>
        <p:spPr bwMode="auto">
          <a:xfrm>
            <a:off x="827088" y="908050"/>
            <a:ext cx="8316912" cy="71438"/>
          </a:xfrm>
          <a:prstGeom prst="rect">
            <a:avLst/>
          </a:prstGeom>
          <a:solidFill>
            <a:srgbClr val="EBEBE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 name="Slide Number Placeholder 4"/>
          <p:cNvSpPr>
            <a:spLocks noGrp="1"/>
          </p:cNvSpPr>
          <p:nvPr>
            <p:ph type="sldNum" sz="quarter" idx="4"/>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A14B08C2-36F6-4ECD-B2CF-F378FCDFD0C9}" type="slidenum">
              <a:rPr lang="hr-BA" smtClean="0"/>
              <a:pPr/>
              <a:t>‹#›</a:t>
            </a:fld>
            <a:endParaRPr lang="hr-B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a:solidFill>
            <a:srgbClr val="CE003D"/>
          </a:solidFill>
          <a:latin typeface="+mj-lt"/>
          <a:ea typeface="+mj-ea"/>
          <a:cs typeface="+mj-cs"/>
        </a:defRPr>
      </a:lvl1pPr>
      <a:lvl2pPr algn="l" rtl="0" eaLnBrk="1" fontAlgn="base" hangingPunct="1">
        <a:spcBef>
          <a:spcPct val="0"/>
        </a:spcBef>
        <a:spcAft>
          <a:spcPct val="0"/>
        </a:spcAft>
        <a:defRPr sz="2400">
          <a:solidFill>
            <a:srgbClr val="CE003D"/>
          </a:solidFill>
          <a:latin typeface="Tahoma" pitchFamily="34" charset="0"/>
        </a:defRPr>
      </a:lvl2pPr>
      <a:lvl3pPr algn="l" rtl="0" eaLnBrk="1" fontAlgn="base" hangingPunct="1">
        <a:spcBef>
          <a:spcPct val="0"/>
        </a:spcBef>
        <a:spcAft>
          <a:spcPct val="0"/>
        </a:spcAft>
        <a:defRPr sz="2400">
          <a:solidFill>
            <a:srgbClr val="CE003D"/>
          </a:solidFill>
          <a:latin typeface="Tahoma" pitchFamily="34" charset="0"/>
        </a:defRPr>
      </a:lvl3pPr>
      <a:lvl4pPr algn="l" rtl="0" eaLnBrk="1" fontAlgn="base" hangingPunct="1">
        <a:spcBef>
          <a:spcPct val="0"/>
        </a:spcBef>
        <a:spcAft>
          <a:spcPct val="0"/>
        </a:spcAft>
        <a:defRPr sz="2400">
          <a:solidFill>
            <a:srgbClr val="CE003D"/>
          </a:solidFill>
          <a:latin typeface="Tahoma" pitchFamily="34" charset="0"/>
        </a:defRPr>
      </a:lvl4pPr>
      <a:lvl5pPr algn="l" rtl="0" eaLnBrk="1" fontAlgn="base" hangingPunct="1">
        <a:spcBef>
          <a:spcPct val="0"/>
        </a:spcBef>
        <a:spcAft>
          <a:spcPct val="0"/>
        </a:spcAft>
        <a:defRPr sz="2400">
          <a:solidFill>
            <a:srgbClr val="CE003D"/>
          </a:solidFill>
          <a:latin typeface="Tahoma" pitchFamily="34" charset="0"/>
        </a:defRPr>
      </a:lvl5pPr>
      <a:lvl6pPr marL="457200" algn="l" rtl="0" eaLnBrk="1" fontAlgn="base" hangingPunct="1">
        <a:spcBef>
          <a:spcPct val="0"/>
        </a:spcBef>
        <a:spcAft>
          <a:spcPct val="0"/>
        </a:spcAft>
        <a:defRPr sz="2400">
          <a:solidFill>
            <a:srgbClr val="CE003D"/>
          </a:solidFill>
          <a:latin typeface="Tahoma" pitchFamily="34" charset="0"/>
        </a:defRPr>
      </a:lvl6pPr>
      <a:lvl7pPr marL="914400" algn="l" rtl="0" eaLnBrk="1" fontAlgn="base" hangingPunct="1">
        <a:spcBef>
          <a:spcPct val="0"/>
        </a:spcBef>
        <a:spcAft>
          <a:spcPct val="0"/>
        </a:spcAft>
        <a:defRPr sz="2400">
          <a:solidFill>
            <a:srgbClr val="CE003D"/>
          </a:solidFill>
          <a:latin typeface="Tahoma" pitchFamily="34" charset="0"/>
        </a:defRPr>
      </a:lvl7pPr>
      <a:lvl8pPr marL="1371600" algn="l" rtl="0" eaLnBrk="1" fontAlgn="base" hangingPunct="1">
        <a:spcBef>
          <a:spcPct val="0"/>
        </a:spcBef>
        <a:spcAft>
          <a:spcPct val="0"/>
        </a:spcAft>
        <a:defRPr sz="2400">
          <a:solidFill>
            <a:srgbClr val="CE003D"/>
          </a:solidFill>
          <a:latin typeface="Tahoma" pitchFamily="34" charset="0"/>
        </a:defRPr>
      </a:lvl8pPr>
      <a:lvl9pPr marL="1828800" algn="l" rtl="0" eaLnBrk="1" fontAlgn="base" hangingPunct="1">
        <a:spcBef>
          <a:spcPct val="0"/>
        </a:spcBef>
        <a:spcAft>
          <a:spcPct val="0"/>
        </a:spcAft>
        <a:defRPr sz="2400">
          <a:solidFill>
            <a:srgbClr val="CE003D"/>
          </a:solidFill>
          <a:latin typeface="Tahoma" pitchFamily="34" charset="0"/>
        </a:defRPr>
      </a:lvl9pPr>
    </p:titleStyle>
    <p:bodyStyle>
      <a:lvl1pPr marL="342900" indent="-342900" algn="l" rtl="0" eaLnBrk="1" fontAlgn="base" hangingPunct="1">
        <a:spcBef>
          <a:spcPct val="20000"/>
        </a:spcBef>
        <a:spcAft>
          <a:spcPct val="0"/>
        </a:spcAft>
        <a:buClr>
          <a:srgbClr val="CE003D"/>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CE003D"/>
        </a:buClr>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CE003D"/>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foi.unizg.hr/djelatnici/zlatko.stapi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428596" y="928670"/>
            <a:ext cx="8424862" cy="1224781"/>
          </a:xfrm>
        </p:spPr>
        <p:txBody>
          <a:bodyPr/>
          <a:lstStyle/>
          <a:p>
            <a:r>
              <a:rPr lang="en-US" sz="2800" dirty="0" smtClean="0"/>
              <a:t>Using Google Cloud Messaging Service in Android</a:t>
            </a:r>
            <a:endParaRPr lang="hr-BA" sz="2800" dirty="0"/>
          </a:p>
        </p:txBody>
      </p:sp>
      <p:graphicFrame>
        <p:nvGraphicFramePr>
          <p:cNvPr id="10" name="Table 9"/>
          <p:cNvGraphicFramePr>
            <a:graphicFrameLocks noGrp="1"/>
          </p:cNvGraphicFramePr>
          <p:nvPr>
            <p:extLst>
              <p:ext uri="{D42A27DB-BD31-4B8C-83A1-F6EECF244321}">
                <p14:modId xmlns="" xmlns:p14="http://schemas.microsoft.com/office/powerpoint/2010/main" val="1953101268"/>
              </p:ext>
            </p:extLst>
          </p:nvPr>
        </p:nvGraphicFramePr>
        <p:xfrm>
          <a:off x="1403648" y="2538375"/>
          <a:ext cx="6696744" cy="2696545"/>
        </p:xfrm>
        <a:graphic>
          <a:graphicData uri="http://schemas.openxmlformats.org/drawingml/2006/table">
            <a:tbl>
              <a:tblPr firstRow="1" bandRow="1">
                <a:tableStyleId>{2D5ABB26-0587-4C30-8999-92F81FD0307C}</a:tableStyleId>
              </a:tblPr>
              <a:tblGrid>
                <a:gridCol w="1152128"/>
                <a:gridCol w="5544616"/>
              </a:tblGrid>
              <a:tr h="370840">
                <a:tc gridSpan="2">
                  <a:txBody>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hr-HR" sz="2400" b="0" dirty="0" smtClean="0">
                        <a:solidFill>
                          <a:srgbClr val="CE003D"/>
                        </a:solidFill>
                        <a:latin typeface="Arial Narrow"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defRPr/>
                      </a:pPr>
                      <a:r>
                        <a:rPr lang="hr-HR" sz="2400" b="0" dirty="0" smtClean="0">
                          <a:solidFill>
                            <a:srgbClr val="CE003D"/>
                          </a:solidFill>
                          <a:latin typeface="Arial Narrow" pitchFamily="34" charset="0"/>
                          <a:ea typeface="+mj-ea"/>
                          <a:cs typeface="+mj-cs"/>
                        </a:rPr>
                        <a:t>Zoran</a:t>
                      </a:r>
                      <a:r>
                        <a:rPr lang="hr-HR" sz="2400" b="0" baseline="0" dirty="0" smtClean="0">
                          <a:solidFill>
                            <a:srgbClr val="CE003D"/>
                          </a:solidFill>
                          <a:latin typeface="Arial Narrow" pitchFamily="34" charset="0"/>
                          <a:ea typeface="+mj-ea"/>
                          <a:cs typeface="+mj-cs"/>
                        </a:rPr>
                        <a:t> Kos*, </a:t>
                      </a:r>
                      <a:r>
                        <a:rPr lang="hr-HR" sz="2400" b="0" dirty="0" smtClean="0">
                          <a:solidFill>
                            <a:srgbClr val="CE003D"/>
                          </a:solidFill>
                          <a:latin typeface="Arial Narrow" pitchFamily="34" charset="0"/>
                          <a:ea typeface="+mj-ea"/>
                          <a:cs typeface="+mj-cs"/>
                        </a:rPr>
                        <a:t>Zlatko Stapić</a:t>
                      </a:r>
                    </a:p>
                    <a:p>
                      <a:pPr marL="0" marR="0" indent="0" algn="l" defTabSz="914400" rtl="0" eaLnBrk="1" fontAlgn="base" latinLnBrk="0" hangingPunct="1">
                        <a:lnSpc>
                          <a:spcPct val="100000"/>
                        </a:lnSpc>
                        <a:spcBef>
                          <a:spcPct val="0"/>
                        </a:spcBef>
                        <a:spcAft>
                          <a:spcPct val="0"/>
                        </a:spcAft>
                        <a:buClrTx/>
                        <a:buSzTx/>
                        <a:buFontTx/>
                        <a:buNone/>
                        <a:tabLst/>
                        <a:defRPr/>
                      </a:pPr>
                      <a:endParaRPr lang="hr-HR" sz="2400" b="0" dirty="0" smtClean="0">
                        <a:solidFill>
                          <a:srgbClr val="CE003D"/>
                        </a:solidFill>
                        <a:latin typeface="Arial Narrow" pitchFamily="34" charset="0"/>
                        <a:ea typeface="+mj-ea"/>
                        <a:cs typeface="+mj-cs"/>
                      </a:endParaRPr>
                    </a:p>
                  </a:txBody>
                  <a:tcPr>
                    <a:lnB w="12700" cap="flat" cmpd="sng" algn="ctr">
                      <a:solidFill>
                        <a:schemeClr val="tx1"/>
                      </a:solidFill>
                      <a:prstDash val="solid"/>
                      <a:round/>
                      <a:headEnd type="none" w="med" len="med"/>
                      <a:tailEnd type="none" w="med" len="med"/>
                    </a:lnB>
                  </a:tcPr>
                </a:tc>
                <a:tc hMerge="1">
                  <a:txBody>
                    <a:bodyPr/>
                    <a:lstStyle/>
                    <a:p>
                      <a:endParaRPr lang="hr-HR" dirty="0"/>
                    </a:p>
                  </a:txBody>
                  <a:tcPr/>
                </a:tc>
              </a:tr>
              <a:tr h="1141328">
                <a:tc>
                  <a:txBody>
                    <a:bodyPr/>
                    <a:lstStyle/>
                    <a:p>
                      <a:endParaRPr lang="hr-HR" dirty="0">
                        <a:latin typeface="Arial Narrow"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600" kern="1200" noProof="0" dirty="0" smtClean="0">
                          <a:solidFill>
                            <a:srgbClr val="CE003D"/>
                          </a:solidFill>
                          <a:latin typeface="Arial Narrow" pitchFamily="34" charset="0"/>
                          <a:ea typeface="+mj-ea"/>
                          <a:cs typeface="+mj-cs"/>
                        </a:rPr>
                        <a:t>University of Zagreb</a:t>
                      </a:r>
                    </a:p>
                    <a:p>
                      <a:pPr marL="0" marR="0" lvl="0" indent="0" algn="l" defTabSz="914400" rtl="0" eaLnBrk="1" fontAlgn="base" latinLnBrk="0" hangingPunct="1">
                        <a:lnSpc>
                          <a:spcPct val="100000"/>
                        </a:lnSpc>
                        <a:spcBef>
                          <a:spcPct val="0"/>
                        </a:spcBef>
                        <a:spcAft>
                          <a:spcPct val="0"/>
                        </a:spcAft>
                        <a:buClrTx/>
                        <a:buSzTx/>
                        <a:buFontTx/>
                        <a:buNone/>
                        <a:tabLst/>
                        <a:defRPr/>
                      </a:pPr>
                      <a:r>
                        <a:rPr lang="en-GB" sz="1600" kern="1200" noProof="0" dirty="0" smtClean="0">
                          <a:solidFill>
                            <a:srgbClr val="CE003D"/>
                          </a:solidFill>
                          <a:latin typeface="Arial Narrow" pitchFamily="34" charset="0"/>
                          <a:ea typeface="+mj-ea"/>
                          <a:cs typeface="+mj-cs"/>
                        </a:rPr>
                        <a:t>Faculty of Organization and Informatics</a:t>
                      </a:r>
                    </a:p>
                    <a:p>
                      <a:pPr marL="0" marR="0" lvl="0" indent="0" algn="l" defTabSz="914400" rtl="0" eaLnBrk="1" fontAlgn="base" latinLnBrk="0" hangingPunct="1">
                        <a:lnSpc>
                          <a:spcPct val="100000"/>
                        </a:lnSpc>
                        <a:spcBef>
                          <a:spcPct val="0"/>
                        </a:spcBef>
                        <a:spcAft>
                          <a:spcPct val="0"/>
                        </a:spcAft>
                        <a:buClrTx/>
                        <a:buSzTx/>
                        <a:buFontTx/>
                        <a:buNone/>
                        <a:tabLst/>
                        <a:defRPr/>
                      </a:pPr>
                      <a:r>
                        <a:rPr lang="hr-HR" sz="1600" kern="1200" noProof="0" dirty="0" smtClean="0">
                          <a:solidFill>
                            <a:srgbClr val="CE003D"/>
                          </a:solidFill>
                          <a:latin typeface="Arial Narrow" pitchFamily="34" charset="0"/>
                          <a:ea typeface="+mj-ea"/>
                          <a:cs typeface="+mj-cs"/>
                        </a:rPr>
                        <a:t>Pavlinska 2, 42000 Varaždin, Croatia</a:t>
                      </a:r>
                    </a:p>
                    <a:p>
                      <a:pPr marL="0" marR="0" lvl="0" indent="0" algn="l" defTabSz="914400" rtl="0" eaLnBrk="1" fontAlgn="base" latinLnBrk="0" hangingPunct="1">
                        <a:lnSpc>
                          <a:spcPct val="100000"/>
                        </a:lnSpc>
                        <a:spcBef>
                          <a:spcPct val="0"/>
                        </a:spcBef>
                        <a:spcAft>
                          <a:spcPct val="0"/>
                        </a:spcAft>
                        <a:buClrTx/>
                        <a:buSzTx/>
                        <a:buFontTx/>
                        <a:buNone/>
                        <a:tabLst/>
                        <a:defRPr/>
                      </a:pPr>
                      <a:r>
                        <a:rPr lang="en-GB" sz="1600" kern="1200" noProof="0" dirty="0" smtClean="0">
                          <a:solidFill>
                            <a:srgbClr val="CE003D"/>
                          </a:solidFill>
                          <a:latin typeface="Arial Narrow" pitchFamily="34" charset="0"/>
                          <a:ea typeface="+mj-ea"/>
                          <a:cs typeface="+mj-cs"/>
                          <a:hlinkClick r:id=""/>
                        </a:rPr>
                        <a:t>http://www.foi.unizg.hr/</a:t>
                      </a:r>
                      <a:r>
                        <a:rPr lang="hr-HR" sz="1600" kern="1200" noProof="0" dirty="0" smtClean="0">
                          <a:solidFill>
                            <a:srgbClr val="CE003D"/>
                          </a:solidFill>
                          <a:latin typeface="Arial Narrow" pitchFamily="34" charset="0"/>
                          <a:ea typeface="+mj-ea"/>
                          <a:cs typeface="+mj-cs"/>
                        </a:rPr>
                        <a:t> </a:t>
                      </a:r>
                      <a:endParaRPr lang="en-GB" sz="1600" kern="1200" noProof="0" dirty="0" smtClean="0">
                        <a:solidFill>
                          <a:srgbClr val="CE003D"/>
                        </a:solidFill>
                        <a:latin typeface="Arial Narrow" pitchFamily="34" charset="0"/>
                        <a:ea typeface="+mj-ea"/>
                        <a:cs typeface="+mj-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497">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hr-HR" sz="1400" kern="1200" dirty="0" smtClean="0">
                        <a:solidFill>
                          <a:srgbClr val="CE003D"/>
                        </a:solidFill>
                        <a:latin typeface="Arial Narrow" pitchFamily="34" charset="0"/>
                        <a:ea typeface="+mn-ea"/>
                        <a:cs typeface="+mn-cs"/>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hr-HR" sz="1600" kern="1200" dirty="0" smtClean="0">
                        <a:solidFill>
                          <a:srgbClr val="CE003D"/>
                        </a:solidFill>
                        <a:latin typeface="Arial Narrow" pitchFamily="34" charset="0"/>
                        <a:ea typeface="+mn-ea"/>
                        <a:cs typeface="+mn-cs"/>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1" name="Rectangle 3"/>
          <p:cNvSpPr>
            <a:spLocks noGrp="1" noChangeArrowheads="1"/>
          </p:cNvSpPr>
          <p:nvPr>
            <p:ph type="subTitle" idx="1"/>
          </p:nvPr>
        </p:nvSpPr>
        <p:spPr>
          <a:xfrm>
            <a:off x="1374743" y="5517232"/>
            <a:ext cx="6400800" cy="360040"/>
          </a:xfrm>
        </p:spPr>
        <p:txBody>
          <a:bodyPr/>
          <a:lstStyle/>
          <a:p>
            <a:pPr algn="l"/>
            <a:r>
              <a:rPr lang="hr-HR" sz="1600" dirty="0" smtClean="0"/>
              <a:t>CASE26 – Developers conference - 03.06.2014. – Zagreb, Croatia</a:t>
            </a:r>
          </a:p>
          <a:p>
            <a:endParaRPr lang="en-US" b="1" dirty="0"/>
          </a:p>
        </p:txBody>
      </p:sp>
      <p:sp>
        <p:nvSpPr>
          <p:cNvPr id="12" name="Rectangle 11"/>
          <p:cNvSpPr/>
          <p:nvPr/>
        </p:nvSpPr>
        <p:spPr>
          <a:xfrm>
            <a:off x="1403648" y="3337247"/>
            <a:ext cx="3331810" cy="307777"/>
          </a:xfrm>
          <a:prstGeom prst="rect">
            <a:avLst/>
          </a:prstGeom>
        </p:spPr>
        <p:txBody>
          <a:bodyPr wrap="none">
            <a:spAutoFit/>
          </a:bodyPr>
          <a:lstStyle/>
          <a:p>
            <a:pPr lvl="0">
              <a:defRPr/>
            </a:pPr>
            <a:r>
              <a:rPr lang="hr-HR" sz="1400" dirty="0">
                <a:solidFill>
                  <a:srgbClr val="CE003D"/>
                </a:solidFill>
                <a:latin typeface="Arial Narrow" pitchFamily="34" charset="0"/>
              </a:rPr>
              <a:t>* </a:t>
            </a:r>
            <a:r>
              <a:rPr lang="hr-HR" sz="1400" dirty="0" smtClean="0">
                <a:solidFill>
                  <a:srgbClr val="CE003D"/>
                </a:solidFill>
                <a:latin typeface="Arial Narrow" pitchFamily="34" charset="0"/>
              </a:rPr>
              <a:t>Student at </a:t>
            </a:r>
            <a:r>
              <a:rPr lang="hr-HR" sz="1400" dirty="0">
                <a:solidFill>
                  <a:srgbClr val="CE003D"/>
                </a:solidFill>
                <a:latin typeface="Arial Narrow" pitchFamily="34" charset="0"/>
              </a:rPr>
              <a:t>University of Zagreb, FOI Varazdin</a:t>
            </a:r>
          </a:p>
        </p:txBody>
      </p:sp>
      <p:pic>
        <p:nvPicPr>
          <p:cNvPr id="13" name="Picture 7" descr="FOI-logo"/>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403648" y="3789040"/>
            <a:ext cx="1152128" cy="92924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lvl="0"/>
            <a:r>
              <a:rPr lang="hr-HR" dirty="0" smtClean="0"/>
              <a:t>How to implement GCM Client 2/4</a:t>
            </a:r>
            <a:endParaRPr lang="en-US" dirty="0"/>
          </a:p>
        </p:txBody>
      </p:sp>
      <p:sp>
        <p:nvSpPr>
          <p:cNvPr id="11" name="Content Placeholder 10"/>
          <p:cNvSpPr>
            <a:spLocks noGrp="1"/>
          </p:cNvSpPr>
          <p:nvPr>
            <p:ph idx="1"/>
          </p:nvPr>
        </p:nvSpPr>
        <p:spPr/>
        <p:txBody>
          <a:bodyPr/>
          <a:lstStyle/>
          <a:p>
            <a:pPr>
              <a:buFont typeface="Wingdings" pitchFamily="2" charset="2"/>
              <a:buChar char="Ø"/>
            </a:pPr>
            <a:r>
              <a:rPr lang="hr-HR" dirty="0" smtClean="0"/>
              <a:t>P</a:t>
            </a:r>
            <a:r>
              <a:rPr lang="en-US" dirty="0" err="1" smtClean="0"/>
              <a:t>ermissions</a:t>
            </a:r>
            <a:r>
              <a:rPr lang="en-US" dirty="0" smtClean="0"/>
              <a:t> in the </a:t>
            </a:r>
            <a:r>
              <a:rPr lang="hr-HR" dirty="0" smtClean="0"/>
              <a:t>Android </a:t>
            </a:r>
            <a:r>
              <a:rPr lang="en-US" dirty="0" smtClean="0"/>
              <a:t>application manifest:</a:t>
            </a:r>
            <a:endParaRPr lang="hr-BA" dirty="0" smtClean="0"/>
          </a:p>
          <a:p>
            <a:pPr marL="800100" lvl="1" indent="-342900">
              <a:buFont typeface="+mj-lt"/>
              <a:buAutoNum type="arabicPeriod"/>
            </a:pPr>
            <a:r>
              <a:rPr lang="en-US" dirty="0" smtClean="0"/>
              <a:t>com.google.android.c2dm.permission.RECEIVE – app can register and receive messages.</a:t>
            </a:r>
            <a:endParaRPr lang="hr-BA" dirty="0" smtClean="0"/>
          </a:p>
          <a:p>
            <a:pPr marL="800100" lvl="1" indent="-342900">
              <a:buFont typeface="+mj-lt"/>
              <a:buAutoNum type="arabicPeriod"/>
            </a:pPr>
            <a:r>
              <a:rPr lang="en-US" dirty="0" smtClean="0"/>
              <a:t>com.google.android.c2dm.intent.RECEIVE</a:t>
            </a:r>
            <a:r>
              <a:rPr lang="hr-HR" dirty="0" smtClean="0"/>
              <a:t> </a:t>
            </a:r>
            <a:r>
              <a:rPr lang="en-US" dirty="0" smtClean="0"/>
              <a:t>– if set, only</a:t>
            </a:r>
            <a:r>
              <a:rPr lang="hr-HR" dirty="0" smtClean="0"/>
              <a:t> </a:t>
            </a:r>
            <a:r>
              <a:rPr lang="en-US" dirty="0" smtClean="0"/>
              <a:t>the GCM Framework can send a message to it</a:t>
            </a:r>
            <a:r>
              <a:rPr lang="hr-HR" dirty="0" smtClean="0"/>
              <a:t>;</a:t>
            </a:r>
          </a:p>
          <a:p>
            <a:pPr marL="1200150" lvl="2" indent="-342900">
              <a:buNone/>
            </a:pPr>
            <a:r>
              <a:rPr lang="hr-HR" dirty="0" smtClean="0"/>
              <a:t>WakefulBroadcastReceiver passes off the work of handling the GCM message</a:t>
            </a:r>
            <a:endParaRPr lang="hr-BA" dirty="0" smtClean="0"/>
          </a:p>
          <a:p>
            <a:pPr marL="800100" lvl="1" indent="-342900">
              <a:buFont typeface="+mj-lt"/>
              <a:buAutoNum type="arabicPeriod"/>
            </a:pPr>
            <a:r>
              <a:rPr lang="en-US" dirty="0" smtClean="0"/>
              <a:t>android.permission.INTERNET</a:t>
            </a:r>
            <a:r>
              <a:rPr lang="hr-HR" dirty="0" smtClean="0"/>
              <a:t> </a:t>
            </a:r>
            <a:r>
              <a:rPr lang="en-US" dirty="0" smtClean="0"/>
              <a:t>– for sending registration ID to the 3</a:t>
            </a:r>
            <a:r>
              <a:rPr lang="en-US" baseline="30000" dirty="0" smtClean="0"/>
              <a:t>rd</a:t>
            </a:r>
            <a:r>
              <a:rPr lang="en-US" dirty="0" smtClean="0"/>
              <a:t> party server.</a:t>
            </a:r>
            <a:endParaRPr lang="hr-BA" dirty="0" smtClean="0"/>
          </a:p>
          <a:p>
            <a:pPr marL="800100" lvl="1" indent="-342900">
              <a:buFont typeface="+mj-lt"/>
              <a:buAutoNum type="arabicPeriod"/>
            </a:pPr>
            <a:r>
              <a:rPr lang="en-US" dirty="0" smtClean="0"/>
              <a:t>android.permission.GET_ACCOUNTS</a:t>
            </a:r>
            <a:r>
              <a:rPr lang="hr-HR" dirty="0" smtClean="0"/>
              <a:t> </a:t>
            </a:r>
            <a:r>
              <a:rPr lang="en-US" dirty="0" smtClean="0"/>
              <a:t>– if mobile device is running on lower API then Android 4.0.4, GCM must require a Google account.</a:t>
            </a:r>
            <a:endParaRPr lang="hr-BA" dirty="0" smtClean="0"/>
          </a:p>
          <a:p>
            <a:pPr marL="800100" lvl="1" indent="-342900">
              <a:buFont typeface="+mj-lt"/>
              <a:buAutoNum type="arabicPeriod"/>
            </a:pPr>
            <a:r>
              <a:rPr lang="en-US" dirty="0" smtClean="0"/>
              <a:t>android.permission.WAKE_LOCK</a:t>
            </a:r>
            <a:r>
              <a:rPr lang="hr-HR" dirty="0" smtClean="0"/>
              <a:t> </a:t>
            </a:r>
            <a:r>
              <a:rPr lang="en-US" dirty="0" smtClean="0"/>
              <a:t>– client app can keep the processor from sleeping when a message is received.</a:t>
            </a:r>
            <a:endParaRPr lang="hr-BA" dirty="0" smtClean="0"/>
          </a:p>
          <a:p>
            <a:pPr marL="800100" lvl="1" indent="-342900">
              <a:buFont typeface="+mj-lt"/>
              <a:buAutoNum type="arabicPeriod"/>
            </a:pPr>
            <a:r>
              <a:rPr lang="en-US" dirty="0" smtClean="0"/>
              <a:t>applicationPackage.permission</a:t>
            </a:r>
            <a:r>
              <a:rPr lang="hr-HR" dirty="0" smtClean="0"/>
              <a:t>.</a:t>
            </a:r>
            <a:r>
              <a:rPr lang="en-US" dirty="0" smtClean="0"/>
              <a:t>C2D_MESSAGE – prevents other apps from registering and receiving the GCM message.</a:t>
            </a:r>
            <a:endParaRPr lang="hr-HR" dirty="0" smtClean="0"/>
          </a:p>
          <a:p>
            <a:pPr marL="400050">
              <a:buFont typeface="+mj-lt"/>
              <a:buAutoNum type="arabicPeriod"/>
            </a:pPr>
            <a:endParaRPr lang="hr-HR" dirty="0" smtClean="0"/>
          </a:p>
          <a:p>
            <a:pPr marL="400050">
              <a:buFont typeface="Wingdings" pitchFamily="2" charset="2"/>
              <a:buChar char="Ø"/>
            </a:pPr>
            <a:endParaRPr lang="hr-BA" dirty="0" smtClean="0"/>
          </a:p>
          <a:p>
            <a:pPr>
              <a:buNone/>
            </a:pPr>
            <a:endParaRPr lang="hr-BA"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10</a:t>
            </a:fld>
            <a:endParaRPr lang="en-US" dirty="0"/>
          </a:p>
        </p:txBody>
      </p:sp>
      <p:sp>
        <p:nvSpPr>
          <p:cNvPr id="7"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lvl="0"/>
            <a:r>
              <a:rPr lang="hr-HR" dirty="0" smtClean="0"/>
              <a:t>How to implement GCM Client 3/4</a:t>
            </a:r>
            <a:endParaRPr lang="en-US" dirty="0"/>
          </a:p>
        </p:txBody>
      </p:sp>
      <p:sp>
        <p:nvSpPr>
          <p:cNvPr id="11" name="Content Placeholder 10"/>
          <p:cNvSpPr>
            <a:spLocks noGrp="1"/>
          </p:cNvSpPr>
          <p:nvPr>
            <p:ph idx="1"/>
          </p:nvPr>
        </p:nvSpPr>
        <p:spPr/>
        <p:txBody>
          <a:bodyPr/>
          <a:lstStyle/>
          <a:p>
            <a:pPr>
              <a:buFont typeface="Wingdings" pitchFamily="2" charset="2"/>
              <a:buChar char="Ø"/>
            </a:pPr>
            <a:r>
              <a:rPr lang="hr-HR" dirty="0" smtClean="0"/>
              <a:t>Writing an Android application</a:t>
            </a:r>
          </a:p>
          <a:p>
            <a:pPr lvl="1"/>
            <a:r>
              <a:rPr lang="hr-HR" dirty="0" smtClean="0"/>
              <a:t>Main activity;</a:t>
            </a:r>
          </a:p>
          <a:p>
            <a:pPr lvl="1"/>
            <a:r>
              <a:rPr lang="hr-HR" dirty="0" smtClean="0"/>
              <a:t>WakefulBroadcastReceiver;</a:t>
            </a:r>
          </a:p>
          <a:p>
            <a:pPr lvl="1"/>
            <a:r>
              <a:rPr lang="hr-HR" dirty="0" smtClean="0"/>
              <a:t>IntentService – asynchronous requests on demand</a:t>
            </a:r>
          </a:p>
          <a:p>
            <a:pPr lvl="1">
              <a:buFont typeface="Wingdings" pitchFamily="2" charset="2"/>
              <a:buChar char="Ø"/>
            </a:pPr>
            <a:endParaRPr lang="hr-BA" dirty="0" smtClean="0"/>
          </a:p>
          <a:p>
            <a:pPr>
              <a:buNone/>
            </a:pPr>
            <a:endParaRPr lang="hr-BA"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11</a:t>
            </a:fld>
            <a:endParaRPr lang="en-US" dirty="0"/>
          </a:p>
        </p:txBody>
      </p:sp>
      <p:sp>
        <p:nvSpPr>
          <p:cNvPr id="7"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pic>
        <p:nvPicPr>
          <p:cNvPr id="9" name="Picture 8" descr="Capture0.JPG"/>
          <p:cNvPicPr>
            <a:picLocks noChangeAspect="1"/>
          </p:cNvPicPr>
          <p:nvPr/>
        </p:nvPicPr>
        <p:blipFill>
          <a:blip r:embed="rId3"/>
          <a:stretch>
            <a:fillRect/>
          </a:stretch>
        </p:blipFill>
        <p:spPr>
          <a:xfrm>
            <a:off x="1357290" y="2714620"/>
            <a:ext cx="4591050" cy="2466975"/>
          </a:xfrm>
          <a:prstGeom prst="rect">
            <a:avLst/>
          </a:prstGeom>
        </p:spPr>
      </p:pic>
      <p:pic>
        <p:nvPicPr>
          <p:cNvPr id="10" name="Picture 9" descr="Capture1.JPG"/>
          <p:cNvPicPr>
            <a:picLocks noChangeAspect="1"/>
          </p:cNvPicPr>
          <p:nvPr/>
        </p:nvPicPr>
        <p:blipFill>
          <a:blip r:embed="rId4"/>
          <a:stretch>
            <a:fillRect/>
          </a:stretch>
        </p:blipFill>
        <p:spPr>
          <a:xfrm>
            <a:off x="1285852" y="2643182"/>
            <a:ext cx="5715040" cy="3786214"/>
          </a:xfrm>
          <a:prstGeom prst="rect">
            <a:avLst/>
          </a:prstGeom>
        </p:spPr>
      </p:pic>
      <p:pic>
        <p:nvPicPr>
          <p:cNvPr id="12" name="Picture 11" descr="Capture2.JPG"/>
          <p:cNvPicPr>
            <a:picLocks noChangeAspect="1"/>
          </p:cNvPicPr>
          <p:nvPr/>
        </p:nvPicPr>
        <p:blipFill>
          <a:blip r:embed="rId5"/>
          <a:stretch>
            <a:fillRect/>
          </a:stretch>
        </p:blipFill>
        <p:spPr>
          <a:xfrm>
            <a:off x="1357290" y="2714620"/>
            <a:ext cx="5667375" cy="3067050"/>
          </a:xfrm>
          <a:prstGeom prst="rect">
            <a:avLst/>
          </a:prstGeom>
        </p:spPr>
      </p:pic>
      <p:pic>
        <p:nvPicPr>
          <p:cNvPr id="14" name="Picture 13" descr="Capture4.JPG"/>
          <p:cNvPicPr>
            <a:picLocks noChangeAspect="1"/>
          </p:cNvPicPr>
          <p:nvPr/>
        </p:nvPicPr>
        <p:blipFill>
          <a:blip r:embed="rId6"/>
          <a:stretch>
            <a:fillRect/>
          </a:stretch>
        </p:blipFill>
        <p:spPr>
          <a:xfrm>
            <a:off x="1428728" y="2714620"/>
            <a:ext cx="5343525" cy="200977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lvl="0"/>
            <a:r>
              <a:rPr lang="hr-HR" dirty="0" smtClean="0"/>
              <a:t>How to implement GCM Client 4/4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12</a:t>
            </a:fld>
            <a:endParaRPr lang="en-US" dirty="0"/>
          </a:p>
        </p:txBody>
      </p:sp>
      <p:sp>
        <p:nvSpPr>
          <p:cNvPr id="14" name="Content Placeholder 13"/>
          <p:cNvSpPr>
            <a:spLocks noGrp="1"/>
          </p:cNvSpPr>
          <p:nvPr>
            <p:ph idx="1"/>
          </p:nvPr>
        </p:nvSpPr>
        <p:spPr/>
        <p:txBody>
          <a:bodyPr/>
          <a:lstStyle/>
          <a:p>
            <a:pPr>
              <a:buFont typeface="Wingdings" pitchFamily="2" charset="2"/>
              <a:buChar char="Ø"/>
            </a:pPr>
            <a:r>
              <a:rPr lang="hr-HR" dirty="0" smtClean="0"/>
              <a:t>T</a:t>
            </a:r>
            <a:r>
              <a:rPr lang="en-US" dirty="0" smtClean="0"/>
              <a:t>he GCM message is a JSON object containing some required and optional fields. There are several different formats depending on the direction in which communication goes:</a:t>
            </a:r>
            <a:endParaRPr lang="hr-BA" dirty="0" smtClean="0"/>
          </a:p>
          <a:p>
            <a:pPr lvl="1"/>
            <a:r>
              <a:rPr lang="en-US" b="1" dirty="0" smtClean="0"/>
              <a:t>Request format</a:t>
            </a:r>
            <a:r>
              <a:rPr lang="en-US" dirty="0" smtClean="0"/>
              <a:t> - from a 3rd-party app server or client app to CCS.</a:t>
            </a:r>
            <a:endParaRPr lang="hr-BA" dirty="0" smtClean="0"/>
          </a:p>
          <a:p>
            <a:pPr lvl="1"/>
            <a:r>
              <a:rPr lang="en-US" b="1" dirty="0" smtClean="0"/>
              <a:t>Response format</a:t>
            </a:r>
            <a:r>
              <a:rPr lang="en-US" dirty="0" smtClean="0"/>
              <a:t> – from CCS to 3rd-party app server (including ACK and NACK message formats).</a:t>
            </a:r>
            <a:endParaRPr lang="hr-HR" dirty="0" smtClean="0"/>
          </a:p>
          <a:p>
            <a:pPr lvl="1">
              <a:buNone/>
            </a:pPr>
            <a:endParaRPr lang="hr-HR" dirty="0" smtClean="0"/>
          </a:p>
          <a:p>
            <a:pPr lvl="1">
              <a:buNone/>
            </a:pPr>
            <a:endParaRPr lang="hr-BA" dirty="0" smtClean="0"/>
          </a:p>
          <a:p>
            <a:pPr lvl="1"/>
            <a:endParaRPr lang="hr-BA" dirty="0"/>
          </a:p>
        </p:txBody>
      </p:sp>
      <p:pic>
        <p:nvPicPr>
          <p:cNvPr id="15" name="Picture 14"/>
          <p:cNvPicPr/>
          <p:nvPr/>
        </p:nvPicPr>
        <p:blipFill>
          <a:blip r:embed="rId2" cstate="print"/>
          <a:srcRect/>
          <a:stretch>
            <a:fillRect/>
          </a:stretch>
        </p:blipFill>
        <p:spPr bwMode="auto">
          <a:xfrm>
            <a:off x="4643438" y="4286256"/>
            <a:ext cx="3643338" cy="1857388"/>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1357290" y="3357562"/>
            <a:ext cx="3048000" cy="1657350"/>
          </a:xfrm>
          <a:prstGeom prst="rect">
            <a:avLst/>
          </a:prstGeom>
          <a:noFill/>
          <a:ln w="9525">
            <a:noFill/>
            <a:miter lim="800000"/>
            <a:headEnd/>
            <a:tailEnd/>
          </a:ln>
          <a:effectLst/>
        </p:spPr>
      </p:pic>
      <p:sp>
        <p:nvSpPr>
          <p:cNvPr id="8"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How to implement GCM Server 1/2</a:t>
            </a:r>
            <a:endParaRPr lang="hr-BA" dirty="0"/>
          </a:p>
        </p:txBody>
      </p:sp>
      <p:sp>
        <p:nvSpPr>
          <p:cNvPr id="3" name="Content Placeholder 2"/>
          <p:cNvSpPr>
            <a:spLocks noGrp="1"/>
          </p:cNvSpPr>
          <p:nvPr>
            <p:ph idx="1"/>
          </p:nvPr>
        </p:nvSpPr>
        <p:spPr/>
        <p:txBody>
          <a:bodyPr/>
          <a:lstStyle/>
          <a:p>
            <a:r>
              <a:rPr lang="hr-HR" dirty="0" smtClean="0"/>
              <a:t>3</a:t>
            </a:r>
            <a:r>
              <a:rPr lang="hr-HR" baseline="30000" dirty="0" smtClean="0"/>
              <a:t>rd</a:t>
            </a:r>
            <a:r>
              <a:rPr lang="hr-HR" dirty="0" smtClean="0"/>
              <a:t>-party server must be able to communicate with client and GCM Connection Servers with properly formatted requests and be able to respond incoming requests to it.</a:t>
            </a:r>
          </a:p>
          <a:p>
            <a:endParaRPr lang="hr-HR" dirty="0" smtClean="0"/>
          </a:p>
          <a:p>
            <a:r>
              <a:rPr lang="hr-HR" dirty="0" smtClean="0"/>
              <a:t>Sending Messages</a:t>
            </a:r>
          </a:p>
          <a:p>
            <a:pPr marL="800100" lvl="1" indent="-342900">
              <a:buFont typeface="+mj-lt"/>
              <a:buAutoNum type="arabicPeriod"/>
            </a:pPr>
            <a:r>
              <a:rPr lang="en-US" dirty="0" smtClean="0"/>
              <a:t>The application server sends a message to GCM servers. </a:t>
            </a:r>
            <a:endParaRPr lang="hr-HR" dirty="0" smtClean="0"/>
          </a:p>
          <a:p>
            <a:pPr marL="800100" lvl="1" indent="-342900">
              <a:buFont typeface="+mj-lt"/>
              <a:buAutoNum type="arabicPeriod"/>
            </a:pPr>
            <a:r>
              <a:rPr lang="en-US" dirty="0" smtClean="0"/>
              <a:t>Google </a:t>
            </a:r>
            <a:r>
              <a:rPr lang="en-US" dirty="0" err="1" smtClean="0"/>
              <a:t>enqueues</a:t>
            </a:r>
            <a:r>
              <a:rPr lang="en-US" dirty="0" smtClean="0"/>
              <a:t> and stores the message in case the device is offline. </a:t>
            </a:r>
            <a:endParaRPr lang="hr-HR" dirty="0" smtClean="0"/>
          </a:p>
          <a:p>
            <a:pPr marL="800100" lvl="1" indent="-342900">
              <a:buFont typeface="+mj-lt"/>
              <a:buAutoNum type="arabicPeriod"/>
            </a:pPr>
            <a:r>
              <a:rPr lang="en-US" dirty="0" smtClean="0"/>
              <a:t>When the device is online, Google sends the message to the device.</a:t>
            </a:r>
            <a:endParaRPr lang="hr-HR" dirty="0" smtClean="0"/>
          </a:p>
          <a:p>
            <a:pPr marL="800100" lvl="1" indent="-342900">
              <a:buFont typeface="+mj-lt"/>
              <a:buAutoNum type="arabicPeriod"/>
            </a:pPr>
            <a:r>
              <a:rPr lang="en-US" dirty="0" smtClean="0"/>
              <a:t>On the device, the system broadcasts the message to the specified Android application via Intent broadcast with proper permissions</a:t>
            </a:r>
            <a:endParaRPr lang="hr-HR" dirty="0" smtClean="0"/>
          </a:p>
          <a:p>
            <a:pPr marL="800100" lvl="1" indent="-342900">
              <a:buFont typeface="+mj-lt"/>
              <a:buAutoNum type="arabicPeriod"/>
            </a:pPr>
            <a:r>
              <a:rPr lang="en-US" dirty="0" smtClean="0"/>
              <a:t>The Android application processes the message.</a:t>
            </a:r>
            <a:endParaRPr lang="hr-HR" dirty="0" smtClean="0"/>
          </a:p>
        </p:txBody>
      </p:sp>
      <p:sp>
        <p:nvSpPr>
          <p:cNvPr id="4"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How to implement GCM Server 2/2</a:t>
            </a:r>
            <a:endParaRPr lang="hr-BA" dirty="0"/>
          </a:p>
        </p:txBody>
      </p:sp>
      <p:sp>
        <p:nvSpPr>
          <p:cNvPr id="3" name="Content Placeholder 2"/>
          <p:cNvSpPr>
            <a:spLocks noGrp="1"/>
          </p:cNvSpPr>
          <p:nvPr>
            <p:ph idx="1"/>
          </p:nvPr>
        </p:nvSpPr>
        <p:spPr/>
        <p:txBody>
          <a:bodyPr/>
          <a:lstStyle/>
          <a:p>
            <a:r>
              <a:rPr lang="hr-HR" dirty="0" smtClean="0"/>
              <a:t>“</a:t>
            </a:r>
            <a:r>
              <a:rPr lang="hr-HR" i="1" dirty="0" smtClean="0"/>
              <a:t>Push Bot</a:t>
            </a:r>
            <a:r>
              <a:rPr lang="hr-HR" dirty="0" smtClean="0"/>
              <a:t>” services API </a:t>
            </a:r>
          </a:p>
          <a:p>
            <a:r>
              <a:rPr lang="hr-HR" dirty="0" smtClean="0"/>
              <a:t>Push Bot can push notifications via XMPP to feeds that support server-to-server PuBSUBHubbub</a:t>
            </a:r>
            <a:r>
              <a:rPr lang="hr-HR" i="1" dirty="0" smtClean="0"/>
              <a:t> </a:t>
            </a:r>
            <a:r>
              <a:rPr lang="hr-HR" dirty="0" smtClean="0"/>
              <a:t>protocol.</a:t>
            </a:r>
          </a:p>
        </p:txBody>
      </p:sp>
      <p:pic>
        <p:nvPicPr>
          <p:cNvPr id="6" name="Picture 5"/>
          <p:cNvPicPr/>
          <p:nvPr/>
        </p:nvPicPr>
        <p:blipFill>
          <a:blip r:embed="rId2" cstate="print"/>
          <a:srcRect/>
          <a:stretch>
            <a:fillRect/>
          </a:stretch>
        </p:blipFill>
        <p:spPr bwMode="auto">
          <a:xfrm>
            <a:off x="1357290" y="2357430"/>
            <a:ext cx="3357586" cy="3643338"/>
          </a:xfrm>
          <a:prstGeom prst="rect">
            <a:avLst/>
          </a:prstGeom>
          <a:noFill/>
          <a:ln w="9525">
            <a:noFill/>
            <a:miter lim="800000"/>
            <a:headEnd/>
            <a:tailEnd/>
          </a:ln>
        </p:spPr>
      </p:pic>
      <p:sp>
        <p:nvSpPr>
          <p:cNvPr id="7"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User notification </a:t>
            </a:r>
            <a:endParaRPr lang="hr-BA" dirty="0"/>
          </a:p>
        </p:txBody>
      </p:sp>
      <p:sp>
        <p:nvSpPr>
          <p:cNvPr id="3" name="Content Placeholder 2"/>
          <p:cNvSpPr>
            <a:spLocks noGrp="1"/>
          </p:cNvSpPr>
          <p:nvPr>
            <p:ph idx="1"/>
          </p:nvPr>
        </p:nvSpPr>
        <p:spPr/>
        <p:txBody>
          <a:bodyPr/>
          <a:lstStyle/>
          <a:p>
            <a:r>
              <a:rPr lang="hr-HR" dirty="0" smtClean="0"/>
              <a:t>User notification is feature that enables 3</a:t>
            </a:r>
            <a:r>
              <a:rPr lang="hr-HR" baseline="30000" dirty="0" smtClean="0"/>
              <a:t>rd</a:t>
            </a:r>
            <a:r>
              <a:rPr lang="hr-HR" dirty="0" smtClean="0"/>
              <a:t>-pary app server to send a single or multiple messages to client apps and app instance that a user owns to reflect the latest messaging state.</a:t>
            </a:r>
          </a:p>
          <a:p>
            <a:r>
              <a:rPr lang="hr-HR" dirty="0" smtClean="0"/>
              <a:t>To create a user notification key, a JSON request must be sent to GCM Notification endpoint;</a:t>
            </a:r>
            <a:endParaRPr lang="hr-BA" dirty="0"/>
          </a:p>
        </p:txBody>
      </p:sp>
      <p:pic>
        <p:nvPicPr>
          <p:cNvPr id="4" name="Picture 3" descr="C:\Users\Zoran\Desktop\GCM\slike\notification.JPG"/>
          <p:cNvPicPr/>
          <p:nvPr/>
        </p:nvPicPr>
        <p:blipFill>
          <a:blip r:embed="rId2" cstate="print"/>
          <a:srcRect/>
          <a:stretch>
            <a:fillRect/>
          </a:stretch>
        </p:blipFill>
        <p:spPr bwMode="auto">
          <a:xfrm>
            <a:off x="2786050" y="3143248"/>
            <a:ext cx="5143536" cy="2857520"/>
          </a:xfrm>
          <a:prstGeom prst="rect">
            <a:avLst/>
          </a:prstGeom>
          <a:noFill/>
          <a:ln w="9525">
            <a:noFill/>
            <a:miter lim="800000"/>
            <a:headEnd/>
            <a:tailEnd/>
          </a:ln>
        </p:spPr>
      </p:pic>
      <p:sp>
        <p:nvSpPr>
          <p:cNvPr id="5"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E</a:t>
            </a:r>
            <a:r>
              <a:rPr lang="hr-HR" dirty="0" smtClean="0"/>
              <a:t>xample </a:t>
            </a:r>
            <a:r>
              <a:rPr lang="hr-HR" dirty="0" smtClean="0"/>
              <a:t>on smartphone</a:t>
            </a:r>
            <a:endParaRPr lang="hr-BA" dirty="0"/>
          </a:p>
        </p:txBody>
      </p:sp>
      <p:sp>
        <p:nvSpPr>
          <p:cNvPr id="4"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pic>
        <p:nvPicPr>
          <p:cNvPr id="1026" name="Picture 2"/>
          <p:cNvPicPr>
            <a:picLocks noChangeAspect="1" noChangeArrowheads="1"/>
          </p:cNvPicPr>
          <p:nvPr/>
        </p:nvPicPr>
        <p:blipFill>
          <a:blip r:embed="rId2"/>
          <a:srcRect/>
          <a:stretch>
            <a:fillRect/>
          </a:stretch>
        </p:blipFill>
        <p:spPr bwMode="auto">
          <a:xfrm>
            <a:off x="1071538" y="1142984"/>
            <a:ext cx="3076575" cy="46101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29190" y="1142984"/>
            <a:ext cx="3086100" cy="46005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hr-HR" dirty="0" smtClean="0"/>
              <a:t>Vulnerabilities and threads 1/2</a:t>
            </a:r>
            <a:endParaRPr lang="hr-HR" dirty="0"/>
          </a:p>
        </p:txBody>
      </p:sp>
      <p:sp>
        <p:nvSpPr>
          <p:cNvPr id="3" name="Content Placeholder 2"/>
          <p:cNvSpPr>
            <a:spLocks noGrp="1"/>
          </p:cNvSpPr>
          <p:nvPr>
            <p:ph idx="1"/>
          </p:nvPr>
        </p:nvSpPr>
        <p:spPr/>
        <p:txBody>
          <a:bodyPr/>
          <a:lstStyle/>
          <a:p>
            <a:r>
              <a:rPr lang="hr-HR" dirty="0" smtClean="0"/>
              <a:t>In sommer of 2013. Kaspersky Lab, computer Security Company, has announced that they have found a backdoor in GCM service.</a:t>
            </a:r>
          </a:p>
          <a:p>
            <a:r>
              <a:rPr lang="hr-HR" dirty="0" smtClean="0"/>
              <a:t>Messages are sent in JSON format what enables hackers to take advantage for malicious purposes.</a:t>
            </a:r>
          </a:p>
          <a:p>
            <a:endParaRPr lang="hr-HR" dirty="0" smtClean="0"/>
          </a:p>
          <a:p>
            <a:r>
              <a:rPr lang="en-US" dirty="0" smtClean="0"/>
              <a:t>The top three most Android Trojans that used JSON format are</a:t>
            </a:r>
            <a:r>
              <a:rPr lang="hr-HR" dirty="0" smtClean="0"/>
              <a:t>:</a:t>
            </a:r>
            <a:endParaRPr lang="hr-BA" dirty="0" smtClean="0"/>
          </a:p>
          <a:p>
            <a:pPr marL="800100" lvl="1" indent="-342900">
              <a:buFont typeface="+mj-lt"/>
              <a:buAutoNum type="arabicPeriod"/>
            </a:pPr>
            <a:r>
              <a:rPr lang="en-US" dirty="0" smtClean="0"/>
              <a:t>SMS.AndroidOS.OpFake.bo</a:t>
            </a:r>
            <a:endParaRPr lang="hr-BA" dirty="0" smtClean="0"/>
          </a:p>
          <a:p>
            <a:pPr marL="800100" lvl="1" indent="-342900">
              <a:buFont typeface="+mj-lt"/>
              <a:buAutoNum type="arabicPeriod"/>
            </a:pPr>
            <a:r>
              <a:rPr lang="en-US" dirty="0" err="1" smtClean="0"/>
              <a:t>SMS.AndroidOS.FakeInst.a</a:t>
            </a:r>
            <a:endParaRPr lang="hr-BA" dirty="0" smtClean="0"/>
          </a:p>
          <a:p>
            <a:pPr marL="800100" lvl="1" indent="-342900">
              <a:buFont typeface="+mj-lt"/>
              <a:buAutoNum type="arabicPeriod"/>
            </a:pPr>
            <a:r>
              <a:rPr lang="en-US" dirty="0" err="1" smtClean="0"/>
              <a:t>SMS.AndroidOS.OpFake.a</a:t>
            </a:r>
            <a:endParaRPr lang="hr-BA" dirty="0" smtClean="0"/>
          </a:p>
          <a:p>
            <a:pPr>
              <a:buNone/>
            </a:pPr>
            <a:endParaRPr lang="hr-BA" dirty="0"/>
          </a:p>
        </p:txBody>
      </p:sp>
      <p:sp>
        <p:nvSpPr>
          <p:cNvPr id="4"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Vulnerabilities and threads 2/2</a:t>
            </a:r>
            <a:endParaRPr lang="hr-BA" dirty="0"/>
          </a:p>
        </p:txBody>
      </p:sp>
      <p:sp>
        <p:nvSpPr>
          <p:cNvPr id="3" name="Content Placeholder 2"/>
          <p:cNvSpPr>
            <a:spLocks noGrp="1"/>
          </p:cNvSpPr>
          <p:nvPr>
            <p:ph idx="1"/>
          </p:nvPr>
        </p:nvSpPr>
        <p:spPr/>
        <p:txBody>
          <a:bodyPr/>
          <a:lstStyle/>
          <a:p>
            <a:r>
              <a:rPr lang="hr-HR" dirty="0" smtClean="0"/>
              <a:t>Once gained a GCM ID, malware updates are distributed exploiting directly the GCM services.</a:t>
            </a:r>
            <a:endParaRPr lang="hr-HR" i="1" dirty="0" smtClean="0"/>
          </a:p>
          <a:p>
            <a:endParaRPr lang="hr-HR" i="1" dirty="0" smtClean="0"/>
          </a:p>
          <a:p>
            <a:r>
              <a:rPr lang="en-US" i="1" dirty="0" smtClean="0"/>
              <a:t>“Trojan-SMS.AndroidOS.OfFake.bo</a:t>
            </a:r>
            <a:r>
              <a:rPr lang="hr-HR" i="1" dirty="0" smtClean="0"/>
              <a:t> </a:t>
            </a:r>
            <a:r>
              <a:rPr lang="en-US" i="1" dirty="0" smtClean="0"/>
              <a:t>is one of the most sophisticated SMS Trojans. Its distinguishing features are a well-designed interface and the greed of its developers. When launched, it steals money from the mobile device’s owner – from $9 to the entire amount in the user’s account. There is also the risk of the user’s telephone number being discredited, since the Trojan can collect numbers from the contact list and send SMS messages to all of those numbers. The malware targets primarily Russian-speakers and users in CIS countries.” </a:t>
            </a:r>
            <a:r>
              <a:rPr lang="en-US" dirty="0" smtClean="0"/>
              <a:t>(</a:t>
            </a:r>
            <a:r>
              <a:rPr lang="en-US" dirty="0" err="1" smtClean="0"/>
              <a:t>Chebyshev</a:t>
            </a:r>
            <a:r>
              <a:rPr lang="en-US" dirty="0" smtClean="0"/>
              <a:t> and </a:t>
            </a:r>
            <a:r>
              <a:rPr lang="en-US" dirty="0" err="1" smtClean="0"/>
              <a:t>Unuchek</a:t>
            </a:r>
            <a:r>
              <a:rPr lang="en-US" dirty="0" smtClean="0"/>
              <a:t>, 2013)</a:t>
            </a:r>
            <a:endParaRPr lang="hr-BA" dirty="0" smtClean="0"/>
          </a:p>
          <a:p>
            <a:pPr>
              <a:buNone/>
            </a:pPr>
            <a:endParaRPr lang="hr-BA" dirty="0"/>
          </a:p>
        </p:txBody>
      </p:sp>
      <p:sp>
        <p:nvSpPr>
          <p:cNvPr id="5"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Conclusion</a:t>
            </a:r>
            <a:endParaRPr lang="en-US" dirty="0"/>
          </a:p>
        </p:txBody>
      </p:sp>
      <p:sp>
        <p:nvSpPr>
          <p:cNvPr id="7" name="Content Placeholder 6"/>
          <p:cNvSpPr>
            <a:spLocks noGrp="1"/>
          </p:cNvSpPr>
          <p:nvPr>
            <p:ph idx="1"/>
          </p:nvPr>
        </p:nvSpPr>
        <p:spPr/>
        <p:txBody>
          <a:bodyPr/>
          <a:lstStyle/>
          <a:p>
            <a:pPr>
              <a:buFont typeface="Wingdings" pitchFamily="2" charset="2"/>
              <a:buChar char="Ø"/>
            </a:pPr>
            <a:r>
              <a:rPr lang="hr-HR" dirty="0" smtClean="0"/>
              <a:t>GCM provides programmers and developers the possibility to send notifications and data to smart phones’ or tablet’s installed applications, by means of using the Web services.</a:t>
            </a:r>
          </a:p>
          <a:p>
            <a:pPr>
              <a:buFont typeface="Wingdings" pitchFamily="2" charset="2"/>
              <a:buChar char="Ø"/>
            </a:pPr>
            <a:r>
              <a:rPr lang="hr-HR" dirty="0" smtClean="0"/>
              <a:t>Key concepts of GCM are the </a:t>
            </a:r>
            <a:r>
              <a:rPr lang="hr-HR" b="1" dirty="0" smtClean="0"/>
              <a:t>components</a:t>
            </a:r>
            <a:r>
              <a:rPr lang="hr-HR" dirty="0" smtClean="0"/>
              <a:t> which make the architecture of GCM and the </a:t>
            </a:r>
            <a:r>
              <a:rPr lang="hr-HR" b="1" dirty="0" smtClean="0"/>
              <a:t>credentials</a:t>
            </a:r>
            <a:r>
              <a:rPr lang="hr-HR" dirty="0" smtClean="0"/>
              <a:t> used for access authentication in different stages of GCM.</a:t>
            </a:r>
          </a:p>
          <a:p>
            <a:pPr>
              <a:buFont typeface="Wingdings" pitchFamily="2" charset="2"/>
              <a:buChar char="Ø"/>
            </a:pPr>
            <a:r>
              <a:rPr lang="hr-HR" b="1" i="1" dirty="0" smtClean="0"/>
              <a:t>Components</a:t>
            </a:r>
            <a:r>
              <a:rPr lang="hr-HR" b="1" dirty="0" smtClean="0"/>
              <a:t>  </a:t>
            </a:r>
            <a:r>
              <a:rPr lang="hr-HR" dirty="0" smtClean="0"/>
              <a:t>include client app that runs on Android device, 3</a:t>
            </a:r>
            <a:r>
              <a:rPr lang="hr-HR" baseline="30000" dirty="0" smtClean="0"/>
              <a:t>rd</a:t>
            </a:r>
            <a:r>
              <a:rPr lang="hr-HR" dirty="0" smtClean="0"/>
              <a:t>-party app server and GCM connection server.</a:t>
            </a:r>
          </a:p>
          <a:p>
            <a:pPr>
              <a:buFont typeface="Wingdings" pitchFamily="2" charset="2"/>
              <a:buChar char="Ø"/>
            </a:pPr>
            <a:r>
              <a:rPr lang="hr-HR" b="1" i="1" dirty="0" smtClean="0"/>
              <a:t>Credentials</a:t>
            </a:r>
            <a:r>
              <a:rPr lang="hr-HR" dirty="0" smtClean="0"/>
              <a:t>  are the IDs and tokens used in different stages of GCM (Sender ID, application ID, registration ID, google user account and sender auth token).</a:t>
            </a:r>
            <a:endParaRPr lang="hr-BA"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19</a:t>
            </a:fld>
            <a:endParaRPr lang="en-US" dirty="0"/>
          </a:p>
        </p:txBody>
      </p:sp>
      <p:sp>
        <p:nvSpPr>
          <p:cNvPr id="8"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0587" y="188913"/>
            <a:ext cx="7106231" cy="633412"/>
          </a:xfrm>
        </p:spPr>
        <p:txBody>
          <a:bodyPr/>
          <a:lstStyle/>
          <a:p>
            <a:r>
              <a:rPr lang="en-US" dirty="0" smtClean="0"/>
              <a:t>Agenda</a:t>
            </a:r>
            <a:endParaRPr lang="en-US" dirty="0"/>
          </a:p>
        </p:txBody>
      </p:sp>
      <p:sp>
        <p:nvSpPr>
          <p:cNvPr id="5"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a:xfrm>
            <a:off x="179512" y="6533976"/>
            <a:ext cx="514350" cy="279400"/>
          </a:xfrm>
        </p:spPr>
        <p:txBody>
          <a:bodyPr/>
          <a:lstStyle/>
          <a:p>
            <a:fld id="{269F82E5-7CC0-48A9-B951-5F820FAEE017}" type="slidenum">
              <a:rPr lang="en-US" smtClean="0"/>
              <a:pPr/>
              <a:t>2</a:t>
            </a:fld>
            <a:endParaRPr lang="en-US" dirty="0"/>
          </a:p>
        </p:txBody>
      </p:sp>
      <p:graphicFrame>
        <p:nvGraphicFramePr>
          <p:cNvPr id="7" name="Diagram 6"/>
          <p:cNvGraphicFramePr/>
          <p:nvPr>
            <p:extLst>
              <p:ext uri="{D42A27DB-BD31-4B8C-83A1-F6EECF244321}">
                <p14:modId xmlns:p14="http://schemas.microsoft.com/office/powerpoint/2010/main" xmlns="" val="420455483"/>
              </p:ext>
            </p:extLst>
          </p:nvPr>
        </p:nvGraphicFramePr>
        <p:xfrm>
          <a:off x="1475656" y="1412776"/>
          <a:ext cx="7272808"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0587" y="188913"/>
            <a:ext cx="7106231" cy="633412"/>
          </a:xfrm>
        </p:spPr>
        <p:txBody>
          <a:bodyPr/>
          <a:lstStyle/>
          <a:p>
            <a:r>
              <a:rPr lang="en-US" dirty="0" smtClean="0"/>
              <a:t>Looking forward to your </a:t>
            </a:r>
            <a:r>
              <a:rPr lang="en-US" dirty="0" err="1" smtClean="0"/>
              <a:t>qu</a:t>
            </a:r>
            <a:r>
              <a:rPr lang="hr-HR" dirty="0" smtClean="0"/>
              <a:t>e</a:t>
            </a:r>
            <a:r>
              <a:rPr lang="en-US" dirty="0" err="1" smtClean="0"/>
              <a:t>stions</a:t>
            </a:r>
            <a:r>
              <a:rPr lang="en-US" dirty="0" smtClean="0"/>
              <a:t> </a:t>
            </a:r>
            <a:r>
              <a:rPr lang="en-US" dirty="0" smtClean="0">
                <a:sym typeface="Wingdings" pitchFamily="2" charset="2"/>
              </a:rPr>
              <a:t></a:t>
            </a:r>
            <a:endParaRPr lang="en-US" dirty="0"/>
          </a:p>
        </p:txBody>
      </p:sp>
      <p:sp>
        <p:nvSpPr>
          <p:cNvPr id="6" name="Slide Number Placeholder 4"/>
          <p:cNvSpPr>
            <a:spLocks noGrp="1"/>
          </p:cNvSpPr>
          <p:nvPr>
            <p:ph type="sldNum" sz="quarter" idx="11"/>
          </p:nvPr>
        </p:nvSpPr>
        <p:spPr>
          <a:xfrm>
            <a:off x="179512" y="6533976"/>
            <a:ext cx="514350" cy="279400"/>
          </a:xfrm>
        </p:spPr>
        <p:txBody>
          <a:bodyPr/>
          <a:lstStyle/>
          <a:p>
            <a:fld id="{269F82E5-7CC0-48A9-B951-5F820FAEE017}" type="slidenum">
              <a:rPr lang="en-US" smtClean="0"/>
              <a:pPr/>
              <a:t>20</a:t>
            </a:fld>
            <a:endParaRPr lang="en-US" dirty="0"/>
          </a:p>
        </p:txBody>
      </p:sp>
      <p:pic>
        <p:nvPicPr>
          <p:cNvPr id="6146" name="Picture 2" descr="http://s.appleinsider.ru/2012/04/android-success-questions.jpg"/>
          <p:cNvPicPr>
            <a:picLocks noChangeAspect="1" noChangeArrowheads="1"/>
          </p:cNvPicPr>
          <p:nvPr/>
        </p:nvPicPr>
        <p:blipFill>
          <a:blip r:embed="rId2" cstate="print"/>
          <a:srcRect/>
          <a:stretch>
            <a:fillRect/>
          </a:stretch>
        </p:blipFill>
        <p:spPr bwMode="auto">
          <a:xfrm>
            <a:off x="2500298" y="1643050"/>
            <a:ext cx="4585323" cy="3429024"/>
          </a:xfrm>
          <a:prstGeom prst="rect">
            <a:avLst/>
          </a:prstGeom>
          <a:noFill/>
        </p:spPr>
      </p:pic>
      <p:sp>
        <p:nvSpPr>
          <p:cNvPr id="7"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References</a:t>
            </a:r>
            <a:endParaRPr lang="en-US" dirty="0"/>
          </a:p>
        </p:txBody>
      </p:sp>
      <p:sp>
        <p:nvSpPr>
          <p:cNvPr id="7" name="Content Placeholder 6"/>
          <p:cNvSpPr>
            <a:spLocks noGrp="1"/>
          </p:cNvSpPr>
          <p:nvPr>
            <p:ph idx="1"/>
          </p:nvPr>
        </p:nvSpPr>
        <p:spPr/>
        <p:txBody>
          <a:bodyPr/>
          <a:lstStyle/>
          <a:p>
            <a:pPr>
              <a:buNone/>
            </a:pPr>
            <a:r>
              <a:rPr lang="hr-HR" sz="1600" dirty="0" smtClean="0"/>
              <a:t>[1]  Android Developers, 2014a. GCM Overview [WWW Document]. Google Cloud Messaging - Overview. URL http://developer.android.com/google/gcm/gcm.html (accessed 5.9.14).</a:t>
            </a:r>
            <a:endParaRPr lang="hr-BA" sz="1600" dirty="0" smtClean="0"/>
          </a:p>
          <a:p>
            <a:pPr>
              <a:buNone/>
            </a:pPr>
            <a:r>
              <a:rPr lang="hr-HR" sz="1600" dirty="0" smtClean="0"/>
              <a:t>[2]  Android Developers, 2014b. Implementing GCM Client [WWW Document]. Implementing GCM Client. URL http://developer.android.com/google/gcm/client.html (accessed 5.9.14).</a:t>
            </a:r>
            <a:endParaRPr lang="hr-BA" sz="1600" dirty="0" smtClean="0"/>
          </a:p>
          <a:p>
            <a:pPr>
              <a:buNone/>
            </a:pPr>
            <a:r>
              <a:rPr lang="hr-HR" sz="1600" dirty="0" smtClean="0"/>
              <a:t>[3]  Android Developers, 2014c. Implementing GCM Server [WWW Document]. Implementing GCM Server. URL http://developer.android.com/google/gcm/server.html#choose (accessed 5.12.14).</a:t>
            </a:r>
            <a:endParaRPr lang="hr-BA" sz="1600" dirty="0" smtClean="0"/>
          </a:p>
          <a:p>
            <a:pPr>
              <a:buNone/>
            </a:pPr>
            <a:r>
              <a:rPr lang="hr-HR" sz="1600" dirty="0" smtClean="0"/>
              <a:t>[4   Cambell, A., 2013. Google Cloud Messaging: Cloud Connection Server Tutorial [WWW Document]. CapTech consulting. URL http://captechconsulting.com/blog/antoine-campbell/google-cloud-messaging-cloud-connection-server-tutorial (accessed 5.9.14).</a:t>
            </a:r>
            <a:endParaRPr lang="hr-BA" sz="1600" dirty="0" smtClean="0"/>
          </a:p>
          <a:p>
            <a:pPr>
              <a:buNone/>
            </a:pPr>
            <a:r>
              <a:rPr lang="hr-HR" sz="1600" dirty="0" smtClean="0"/>
              <a:t>[5] Chebyshev, V., Unuchek, R., 2013. Mobile Malware Evolution: 2013 - Securelist [WWW Document]. URL http://www.securelist.com/en/analysis/204792326/Mobile_Malware_Evolution_2013?print_mode=1 (accessed 5.19.14).</a:t>
            </a:r>
            <a:endParaRPr lang="hr-BA" sz="1600" dirty="0" smtClean="0"/>
          </a:p>
          <a:p>
            <a:pPr>
              <a:buNone/>
            </a:pPr>
            <a:endParaRPr lang="hr-BA" sz="1600" dirty="0" smtClean="0"/>
          </a:p>
          <a:p>
            <a:pPr>
              <a:buNone/>
            </a:pPr>
            <a:endParaRPr lang="hr-BA" sz="1600"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21</a:t>
            </a:fld>
            <a:endParaRPr lang="en-US" dirty="0"/>
          </a:p>
        </p:txBody>
      </p:sp>
      <p:sp>
        <p:nvSpPr>
          <p:cNvPr id="8"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References</a:t>
            </a:r>
            <a:endParaRPr lang="en-US" dirty="0"/>
          </a:p>
        </p:txBody>
      </p:sp>
      <p:sp>
        <p:nvSpPr>
          <p:cNvPr id="7" name="Content Placeholder 6"/>
          <p:cNvSpPr>
            <a:spLocks noGrp="1"/>
          </p:cNvSpPr>
          <p:nvPr>
            <p:ph idx="1"/>
          </p:nvPr>
        </p:nvSpPr>
        <p:spPr/>
        <p:txBody>
          <a:bodyPr/>
          <a:lstStyle/>
          <a:p>
            <a:pPr>
              <a:buNone/>
            </a:pPr>
            <a:r>
              <a:rPr lang="hr-HR" sz="1600" dirty="0" smtClean="0"/>
              <a:t>[6] freelancersnepal, 2014. Google Cloud Messaging (GCM) in Android using PHP Server [WWW Document].  URL: http://freelancersnepal.wordpress.com/2014/01/29/google-cloud-messaging-gcm-in-android-using-php-server/ (accessed 5.20.14).</a:t>
            </a:r>
            <a:endParaRPr lang="hr-BA" sz="1600" dirty="0" smtClean="0"/>
          </a:p>
          <a:p>
            <a:pPr>
              <a:buNone/>
            </a:pPr>
            <a:r>
              <a:rPr lang="hr-HR" sz="1600" dirty="0" smtClean="0"/>
              <a:t>[7] Google Developers, 2013. Google I/O 2013 [WWW Document]. Google I/O 2013. URL https://developers.google.com/events/io/ (accessed 5.26.14).</a:t>
            </a:r>
            <a:endParaRPr lang="hr-BA" sz="1600" dirty="0" smtClean="0"/>
          </a:p>
          <a:p>
            <a:pPr>
              <a:buNone/>
            </a:pPr>
            <a:r>
              <a:rPr lang="hr-HR" sz="1600" dirty="0" smtClean="0"/>
              <a:t>[8] PushBots, 2012. PushBots: communicate with your mobile app users in minutes [WWW Document]. PushBots. URL https://pushbots.com (accessed 5.26.14).</a:t>
            </a:r>
            <a:endParaRPr lang="hr-BA" sz="1600" dirty="0" smtClean="0"/>
          </a:p>
          <a:p>
            <a:pPr>
              <a:buNone/>
            </a:pPr>
            <a:r>
              <a:rPr lang="hr-HR" sz="1600" dirty="0" smtClean="0"/>
              <a:t>[9] HMKCode, 2014. Android Google Cloud Messaging Tutorial [WWW Document]. Android Google Cloud Messaging Tutorial, URL: http://hmkcode.com/android-google-cloud-messaging-tutorial/ (accessed 5.20.14).</a:t>
            </a:r>
          </a:p>
          <a:p>
            <a:pPr>
              <a:buNone/>
            </a:pPr>
            <a:endParaRPr lang="hr-BA" sz="1600" dirty="0" smtClean="0"/>
          </a:p>
          <a:p>
            <a:pPr>
              <a:buNone/>
            </a:pPr>
            <a:endParaRPr lang="hr-BA" sz="1600"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22</a:t>
            </a:fld>
            <a:endParaRPr lang="en-US" dirty="0"/>
          </a:p>
        </p:txBody>
      </p:sp>
      <p:sp>
        <p:nvSpPr>
          <p:cNvPr id="9"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Information on authors</a:t>
            </a:r>
            <a:endParaRPr lang="en-US" dirty="0"/>
          </a:p>
        </p:txBody>
      </p:sp>
      <p:sp>
        <p:nvSpPr>
          <p:cNvPr id="7" name="Content Placeholder 6"/>
          <p:cNvSpPr>
            <a:spLocks noGrp="1"/>
          </p:cNvSpPr>
          <p:nvPr>
            <p:ph idx="1"/>
          </p:nvPr>
        </p:nvSpPr>
        <p:spPr/>
        <p:txBody>
          <a:bodyPr/>
          <a:lstStyle/>
          <a:p>
            <a:pPr>
              <a:buNone/>
            </a:pPr>
            <a:r>
              <a:rPr lang="en-US" sz="1800" b="1" u="sng" dirty="0" err="1" smtClean="0"/>
              <a:t>Zoran</a:t>
            </a:r>
            <a:r>
              <a:rPr lang="en-US" sz="1800" b="1" u="sng" dirty="0" smtClean="0"/>
              <a:t> Kos </a:t>
            </a:r>
            <a:r>
              <a:rPr lang="en-US" sz="1800" b="1" u="sng" dirty="0" err="1" smtClean="0"/>
              <a:t>B.Sc</a:t>
            </a:r>
            <a:endParaRPr lang="hr-BA" sz="1800" dirty="0" smtClean="0"/>
          </a:p>
          <a:p>
            <a:pPr>
              <a:buNone/>
            </a:pPr>
            <a:r>
              <a:rPr lang="en-US" sz="1600" dirty="0" smtClean="0"/>
              <a:t>zoran.kos@foi.hr</a:t>
            </a:r>
            <a:endParaRPr lang="hr-BA" sz="1600" dirty="0" smtClean="0"/>
          </a:p>
          <a:p>
            <a:pPr>
              <a:buNone/>
            </a:pPr>
            <a:r>
              <a:rPr lang="en-US" sz="1600" dirty="0" err="1" smtClean="0"/>
              <a:t>Zoran</a:t>
            </a:r>
            <a:r>
              <a:rPr lang="en-US" sz="1600" dirty="0" smtClean="0"/>
              <a:t> Kos is 2</a:t>
            </a:r>
            <a:r>
              <a:rPr lang="en-US" sz="1600" baseline="30000" dirty="0" smtClean="0"/>
              <a:t>nd</a:t>
            </a:r>
            <a:r>
              <a:rPr lang="en-US" sz="1600" dirty="0" smtClean="0"/>
              <a:t> year student of Information and Programming engineering of Faculty</a:t>
            </a:r>
            <a:r>
              <a:rPr lang="hr-HR" sz="1600" dirty="0" smtClean="0"/>
              <a:t> </a:t>
            </a:r>
          </a:p>
          <a:p>
            <a:pPr>
              <a:buNone/>
            </a:pPr>
            <a:r>
              <a:rPr lang="en-US" sz="1600" dirty="0" smtClean="0"/>
              <a:t>of Organization and Informatics in </a:t>
            </a:r>
            <a:r>
              <a:rPr lang="en-US" sz="1600" dirty="0" err="1" smtClean="0"/>
              <a:t>Varaždin</a:t>
            </a:r>
            <a:r>
              <a:rPr lang="en-US" sz="1600" dirty="0" smtClean="0"/>
              <a:t>. Main interests are programming web,</a:t>
            </a:r>
            <a:r>
              <a:rPr lang="hr-HR" sz="1600" dirty="0" smtClean="0"/>
              <a:t> </a:t>
            </a:r>
          </a:p>
          <a:p>
            <a:pPr>
              <a:buNone/>
            </a:pPr>
            <a:r>
              <a:rPr lang="en-US" sz="1600" dirty="0" smtClean="0"/>
              <a:t>desktop and mobile application, new IT trends like cloud computing and mobility, </a:t>
            </a:r>
            <a:endParaRPr lang="hr-HR" sz="1600" dirty="0" smtClean="0"/>
          </a:p>
          <a:p>
            <a:pPr>
              <a:buNone/>
            </a:pPr>
            <a:r>
              <a:rPr lang="en-US" sz="1600" dirty="0" smtClean="0"/>
              <a:t>making and presenting business models for startup projects. While developing new </a:t>
            </a:r>
            <a:endParaRPr lang="hr-HR" sz="1600" dirty="0" smtClean="0"/>
          </a:p>
          <a:p>
            <a:pPr>
              <a:buNone/>
            </a:pPr>
            <a:r>
              <a:rPr lang="en-US" sz="1600" dirty="0" smtClean="0"/>
              <a:t>apps he focused on front-end development. He already has few smaller but successful </a:t>
            </a:r>
            <a:endParaRPr lang="hr-HR" sz="1600" dirty="0" smtClean="0"/>
          </a:p>
          <a:p>
            <a:pPr>
              <a:buNone/>
            </a:pPr>
            <a:r>
              <a:rPr lang="en-US" sz="1600" dirty="0" smtClean="0"/>
              <a:t>projects behind him. </a:t>
            </a:r>
            <a:endParaRPr lang="hr-HR" sz="1600" dirty="0" smtClean="0"/>
          </a:p>
          <a:p>
            <a:pPr>
              <a:buNone/>
            </a:pPr>
            <a:endParaRPr lang="hr-HR" sz="1600" dirty="0" smtClean="0"/>
          </a:p>
          <a:p>
            <a:pPr>
              <a:buNone/>
            </a:pPr>
            <a:endParaRPr lang="hr-BA" sz="1600" dirty="0" smtClean="0"/>
          </a:p>
          <a:p>
            <a:pPr>
              <a:buNone/>
            </a:pPr>
            <a:endParaRPr lang="hr-HR" dirty="0" smtClean="0"/>
          </a:p>
          <a:p>
            <a:pPr>
              <a:buNone/>
            </a:pPr>
            <a:endParaRPr lang="hr-BA"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23</a:t>
            </a:fld>
            <a:endParaRPr lang="en-US" dirty="0"/>
          </a:p>
        </p:txBody>
      </p:sp>
      <p:sp>
        <p:nvSpPr>
          <p:cNvPr id="8"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Information on authors</a:t>
            </a:r>
            <a:endParaRPr lang="en-US" dirty="0"/>
          </a:p>
        </p:txBody>
      </p:sp>
      <p:sp>
        <p:nvSpPr>
          <p:cNvPr id="8" name="Content Placeholder 7"/>
          <p:cNvSpPr>
            <a:spLocks noGrp="1"/>
          </p:cNvSpPr>
          <p:nvPr>
            <p:ph idx="1"/>
          </p:nvPr>
        </p:nvSpPr>
        <p:spPr/>
        <p:txBody>
          <a:bodyPr/>
          <a:lstStyle/>
          <a:p>
            <a:pPr>
              <a:buNone/>
            </a:pPr>
            <a:r>
              <a:rPr lang="en-US" sz="1800" b="1" u="sng" dirty="0" err="1" smtClean="0"/>
              <a:t>Zlatko</a:t>
            </a:r>
            <a:r>
              <a:rPr lang="en-US" sz="1800" b="1" u="sng" dirty="0" smtClean="0"/>
              <a:t> </a:t>
            </a:r>
            <a:r>
              <a:rPr lang="en-US" sz="1800" b="1" u="sng" dirty="0" err="1" smtClean="0"/>
              <a:t>Stapić</a:t>
            </a:r>
            <a:r>
              <a:rPr lang="en-US" sz="1800" b="1" u="sng" dirty="0" smtClean="0"/>
              <a:t>, PhD.</a:t>
            </a:r>
            <a:endParaRPr lang="hr-BA" sz="1800" dirty="0" smtClean="0"/>
          </a:p>
          <a:p>
            <a:pPr>
              <a:buNone/>
            </a:pPr>
            <a:r>
              <a:rPr lang="en-US" sz="1600" dirty="0" smtClean="0"/>
              <a:t>zlatko.stapic@foi.hr</a:t>
            </a:r>
            <a:endParaRPr lang="hr-BA" sz="1600" dirty="0" smtClean="0"/>
          </a:p>
          <a:p>
            <a:pPr>
              <a:buNone/>
            </a:pPr>
            <a:r>
              <a:rPr lang="en-US" sz="1600" dirty="0" smtClean="0"/>
              <a:t>Faculty of Organization and Informatics</a:t>
            </a:r>
            <a:endParaRPr lang="hr-BA" sz="1600" dirty="0" smtClean="0"/>
          </a:p>
          <a:p>
            <a:pPr>
              <a:buNone/>
            </a:pPr>
            <a:r>
              <a:rPr lang="en-US" sz="1600" dirty="0" err="1" smtClean="0"/>
              <a:t>Pavlinska</a:t>
            </a:r>
            <a:r>
              <a:rPr lang="en-US" sz="1600" dirty="0" smtClean="0"/>
              <a:t> 2, 42000 </a:t>
            </a:r>
            <a:r>
              <a:rPr lang="en-US" sz="1600" dirty="0" err="1" smtClean="0"/>
              <a:t>Varaždin</a:t>
            </a:r>
            <a:r>
              <a:rPr lang="en-US" sz="1600" dirty="0" smtClean="0"/>
              <a:t>, Tel: +385 42 390 820, Fax: +385 42 213 413</a:t>
            </a:r>
            <a:endParaRPr lang="hr-BA" sz="1600" dirty="0" smtClean="0"/>
          </a:p>
          <a:p>
            <a:pPr>
              <a:buNone/>
            </a:pPr>
            <a:endParaRPr lang="hr-HR" sz="1600" dirty="0" smtClean="0"/>
          </a:p>
          <a:p>
            <a:pPr>
              <a:buNone/>
            </a:pPr>
            <a:r>
              <a:rPr lang="en-US" sz="1600" dirty="0" err="1" smtClean="0"/>
              <a:t>Zlatko</a:t>
            </a:r>
            <a:r>
              <a:rPr lang="en-US" sz="1600" dirty="0" smtClean="0"/>
              <a:t> </a:t>
            </a:r>
            <a:r>
              <a:rPr lang="en-US" sz="1600" dirty="0" err="1" smtClean="0"/>
              <a:t>Stapić</a:t>
            </a:r>
            <a:r>
              <a:rPr lang="en-US" sz="1600" dirty="0" smtClean="0"/>
              <a:t>, PhD., works at the Information Systems Development Department at</a:t>
            </a:r>
            <a:r>
              <a:rPr lang="hr-HR" sz="1600" dirty="0" smtClean="0"/>
              <a:t> </a:t>
            </a:r>
          </a:p>
          <a:p>
            <a:pPr>
              <a:buNone/>
            </a:pPr>
            <a:r>
              <a:rPr lang="en-US" sz="1600" dirty="0" smtClean="0"/>
              <a:t>Faculty of Organization and Informatics in </a:t>
            </a:r>
            <a:r>
              <a:rPr lang="en-US" sz="1600" dirty="0" err="1" smtClean="0"/>
              <a:t>Varaždin</a:t>
            </a:r>
            <a:r>
              <a:rPr lang="en-US" sz="1600" dirty="0" smtClean="0"/>
              <a:t>. He obtained his PhD in computer </a:t>
            </a:r>
            <a:endParaRPr lang="hr-HR" sz="1600" dirty="0" smtClean="0"/>
          </a:p>
          <a:p>
            <a:pPr>
              <a:buNone/>
            </a:pPr>
            <a:r>
              <a:rPr lang="en-US" sz="1600" dirty="0" smtClean="0"/>
              <a:t>sciences from University of </a:t>
            </a:r>
            <a:r>
              <a:rPr lang="en-US" sz="1600" dirty="0" err="1" smtClean="0"/>
              <a:t>Alcalá</a:t>
            </a:r>
            <a:r>
              <a:rPr lang="en-US" sz="1600" dirty="0" smtClean="0"/>
              <a:t> (Spain) and in information sciences from University of </a:t>
            </a:r>
            <a:endParaRPr lang="hr-HR" sz="1600" dirty="0" smtClean="0"/>
          </a:p>
          <a:p>
            <a:pPr>
              <a:buNone/>
            </a:pPr>
            <a:r>
              <a:rPr lang="en-US" sz="1600" dirty="0" smtClean="0"/>
              <a:t>Zagreb (Croatia) in </a:t>
            </a:r>
            <a:r>
              <a:rPr lang="en-US" sz="1600" dirty="0" err="1" smtClean="0"/>
              <a:t>cotutelled</a:t>
            </a:r>
            <a:r>
              <a:rPr lang="en-US" sz="1600" dirty="0" smtClean="0"/>
              <a:t> doctorate program. His scientific and research interests </a:t>
            </a:r>
            <a:endParaRPr lang="hr-HR" sz="1600" dirty="0" smtClean="0"/>
          </a:p>
          <a:p>
            <a:pPr>
              <a:buNone/>
            </a:pPr>
            <a:r>
              <a:rPr lang="en-US" sz="1600" dirty="0" smtClean="0"/>
              <a:t>include software- and mobile applications development methodologies. He participated </a:t>
            </a:r>
            <a:endParaRPr lang="hr-HR" sz="1600" dirty="0" smtClean="0"/>
          </a:p>
          <a:p>
            <a:pPr>
              <a:buNone/>
            </a:pPr>
            <a:r>
              <a:rPr lang="en-US" sz="1600" dirty="0" smtClean="0"/>
              <a:t>in more than 15 scientific and professional projects and published more than 30 </a:t>
            </a:r>
            <a:endParaRPr lang="hr-HR" sz="1600" dirty="0" smtClean="0"/>
          </a:p>
          <a:p>
            <a:pPr>
              <a:buNone/>
            </a:pPr>
            <a:r>
              <a:rPr lang="en-US" sz="1600" dirty="0" smtClean="0"/>
              <a:t>scientific and professional papers. Currently he leads the </a:t>
            </a:r>
            <a:r>
              <a:rPr lang="en-US" sz="1600" i="1" dirty="0" smtClean="0"/>
              <a:t>Laboratory for Development </a:t>
            </a:r>
            <a:endParaRPr lang="hr-HR" sz="1600" i="1" dirty="0" smtClean="0"/>
          </a:p>
          <a:p>
            <a:pPr>
              <a:buNone/>
            </a:pPr>
            <a:r>
              <a:rPr lang="en-US" sz="1600" i="1" dirty="0" smtClean="0"/>
              <a:t>and Transfer of Mobile Technologies</a:t>
            </a:r>
            <a:r>
              <a:rPr lang="en-US" sz="1600" dirty="0" smtClean="0"/>
              <a:t> (FOI MT-Lab). </a:t>
            </a:r>
            <a:r>
              <a:rPr lang="en-US" sz="1600" dirty="0" err="1" smtClean="0"/>
              <a:t>Zlatko</a:t>
            </a:r>
            <a:r>
              <a:rPr lang="en-US" sz="1600" dirty="0" smtClean="0"/>
              <a:t> is putting a special focus in </a:t>
            </a:r>
            <a:endParaRPr lang="hr-HR" sz="1600" dirty="0" smtClean="0"/>
          </a:p>
          <a:p>
            <a:pPr>
              <a:buNone/>
            </a:pPr>
            <a:r>
              <a:rPr lang="en-US" sz="1600" dirty="0" smtClean="0"/>
              <a:t>inclusion of students in his scientific and professional activities. The published papers, </a:t>
            </a:r>
            <a:endParaRPr lang="hr-HR" sz="1600" dirty="0" smtClean="0"/>
          </a:p>
          <a:p>
            <a:pPr>
              <a:buNone/>
            </a:pPr>
            <a:r>
              <a:rPr lang="en-US" sz="1600" dirty="0" smtClean="0"/>
              <a:t>projects, awards and other relevant information can be found on his personal website: </a:t>
            </a:r>
            <a:endParaRPr lang="hr-HR" sz="1600" dirty="0" smtClean="0"/>
          </a:p>
          <a:p>
            <a:pPr>
              <a:buNone/>
            </a:pPr>
            <a:r>
              <a:rPr lang="en-US" sz="1600" u="sng" dirty="0" smtClean="0">
                <a:hlinkClick r:id="rId2"/>
              </a:rPr>
              <a:t>http://www.foi.unizg.hr/djelatnici/zlatko.stapic</a:t>
            </a:r>
            <a:r>
              <a:rPr lang="en-US" sz="1600" dirty="0" smtClean="0"/>
              <a:t>.</a:t>
            </a:r>
            <a:endParaRPr lang="hr-BA" sz="1600" dirty="0" smtClean="0"/>
          </a:p>
        </p:txBody>
      </p:sp>
      <p:sp>
        <p:nvSpPr>
          <p:cNvPr id="6" name="Slide Number Placeholder 4"/>
          <p:cNvSpPr>
            <a:spLocks noGrp="1"/>
          </p:cNvSpPr>
          <p:nvPr>
            <p:ph type="sldNum" sz="quarter" idx="11"/>
          </p:nvPr>
        </p:nvSpPr>
        <p:spPr/>
        <p:txBody>
          <a:bodyPr/>
          <a:lstStyle/>
          <a:p>
            <a:fld id="{269F82E5-7CC0-48A9-B951-5F820FAEE017}" type="slidenum">
              <a:rPr lang="en-US" smtClean="0"/>
              <a:pPr/>
              <a:t>24</a:t>
            </a:fld>
            <a:endParaRPr lang="en-US" dirty="0"/>
          </a:p>
        </p:txBody>
      </p:sp>
      <p:sp>
        <p:nvSpPr>
          <p:cNvPr id="7"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lvl="0"/>
            <a:r>
              <a:rPr lang="hr-HR" dirty="0" smtClean="0"/>
              <a:t>Introduction 1/2</a:t>
            </a:r>
            <a:endParaRPr lang="en-US" dirty="0"/>
          </a:p>
        </p:txBody>
      </p:sp>
      <p:sp>
        <p:nvSpPr>
          <p:cNvPr id="11" name="Content Placeholder 10"/>
          <p:cNvSpPr>
            <a:spLocks noGrp="1"/>
          </p:cNvSpPr>
          <p:nvPr>
            <p:ph idx="1"/>
          </p:nvPr>
        </p:nvSpPr>
        <p:spPr/>
        <p:txBody>
          <a:bodyPr/>
          <a:lstStyle/>
          <a:p>
            <a:r>
              <a:rPr lang="hr-HR" dirty="0" smtClean="0"/>
              <a:t>Google cloud messaging (GCM) for the Android platform is a service that provides applications’ programmers and developers to communicate with applications installed on smart phones, tablets, Chrome apps and extensions, from servers.</a:t>
            </a:r>
          </a:p>
          <a:p>
            <a:endParaRPr lang="hr-HR" dirty="0" smtClean="0"/>
          </a:p>
          <a:p>
            <a:r>
              <a:rPr lang="en-US" dirty="0" smtClean="0"/>
              <a:t>GCM is a service that allows you to send data from your server to your users' Android-powered device, and also to receive messages from devices on the same connection</a:t>
            </a:r>
            <a:r>
              <a:rPr lang="hr-HR" dirty="0" smtClean="0"/>
              <a:t>.</a:t>
            </a:r>
          </a:p>
        </p:txBody>
      </p:sp>
      <p:sp>
        <p:nvSpPr>
          <p:cNvPr id="6" name="Slide Number Placeholder 4"/>
          <p:cNvSpPr>
            <a:spLocks noGrp="1"/>
          </p:cNvSpPr>
          <p:nvPr>
            <p:ph type="sldNum" sz="quarter" idx="11"/>
          </p:nvPr>
        </p:nvSpPr>
        <p:spPr/>
        <p:txBody>
          <a:bodyPr/>
          <a:lstStyle/>
          <a:p>
            <a:fld id="{269F82E5-7CC0-48A9-B951-5F820FAEE017}" type="slidenum">
              <a:rPr lang="en-US" smtClean="0"/>
              <a:pPr/>
              <a:t>3</a:t>
            </a:fld>
            <a:endParaRPr lang="en-US" dirty="0"/>
          </a:p>
        </p:txBody>
      </p:sp>
      <p:sp>
        <p:nvSpPr>
          <p:cNvPr id="7"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Introduction 2/2</a:t>
            </a:r>
            <a:endParaRPr lang="hr-HR" dirty="0"/>
          </a:p>
        </p:txBody>
      </p:sp>
      <p:sp>
        <p:nvSpPr>
          <p:cNvPr id="3" name="Content Placeholder 2"/>
          <p:cNvSpPr>
            <a:spLocks noGrp="1"/>
          </p:cNvSpPr>
          <p:nvPr>
            <p:ph idx="1"/>
          </p:nvPr>
        </p:nvSpPr>
        <p:spPr/>
        <p:txBody>
          <a:bodyPr/>
          <a:lstStyle/>
          <a:p>
            <a:r>
              <a:rPr lang="hr-HR" dirty="0" smtClean="0"/>
              <a:t>GCM was officially presented in 2012. at Google I/O conference in San Francisco, California.</a:t>
            </a:r>
          </a:p>
          <a:p>
            <a:r>
              <a:rPr lang="hr-HR" dirty="0" smtClean="0"/>
              <a:t>Google uses GCM for the processing and sending instant notifications for many popular applications including Twitter, Facebook and Gmail.</a:t>
            </a:r>
          </a:p>
          <a:p>
            <a:r>
              <a:rPr lang="hr-HR" dirty="0" smtClean="0"/>
              <a:t>Google play services SDK and GoogleCloudMessaging methods.</a:t>
            </a:r>
          </a:p>
          <a:p>
            <a:r>
              <a:rPr lang="hr-HR" dirty="0" smtClean="0"/>
              <a:t>Before using GCM ther was the Android Cloud to Device Messaging service (C2DM).</a:t>
            </a:r>
          </a:p>
          <a:p>
            <a:r>
              <a:rPr lang="hr-HR" dirty="0" smtClean="0"/>
              <a:t>It takes 4.7 ms to deliver the messages.</a:t>
            </a:r>
            <a:endParaRPr lang="hr-BA" dirty="0" smtClean="0"/>
          </a:p>
          <a:p>
            <a:endParaRPr lang="hr-HR" dirty="0"/>
          </a:p>
        </p:txBody>
      </p:sp>
      <p:sp>
        <p:nvSpPr>
          <p:cNvPr id="4"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lvl="0"/>
            <a:r>
              <a:rPr lang="hr-HR" dirty="0" smtClean="0"/>
              <a:t>The main GCM characteristics 1/4</a:t>
            </a:r>
            <a:endParaRPr lang="hr-HR" dirty="0"/>
          </a:p>
        </p:txBody>
      </p:sp>
      <p:sp>
        <p:nvSpPr>
          <p:cNvPr id="8" name="Content Placeholder 7"/>
          <p:cNvSpPr>
            <a:spLocks noGrp="1"/>
          </p:cNvSpPr>
          <p:nvPr>
            <p:ph idx="1"/>
          </p:nvPr>
        </p:nvSpPr>
        <p:spPr/>
        <p:txBody>
          <a:bodyPr/>
          <a:lstStyle/>
          <a:p>
            <a:pPr>
              <a:buNone/>
            </a:pPr>
            <a:r>
              <a:rPr lang="en-US" dirty="0" smtClean="0"/>
              <a:t>The GCM architecture contains the three following main components:</a:t>
            </a:r>
            <a:endParaRPr lang="hr-HR" dirty="0" smtClean="0"/>
          </a:p>
          <a:p>
            <a:pPr>
              <a:buNone/>
            </a:pPr>
            <a:endParaRPr lang="hr-BA" dirty="0" smtClean="0"/>
          </a:p>
          <a:p>
            <a:r>
              <a:rPr lang="en-US" b="1" dirty="0" smtClean="0"/>
              <a:t>Client Application</a:t>
            </a:r>
            <a:r>
              <a:rPr lang="hr-HR" b="1" dirty="0" smtClean="0"/>
              <a:t> </a:t>
            </a:r>
            <a:r>
              <a:rPr lang="en-US" dirty="0" smtClean="0"/>
              <a:t>– receives the message from GCM connection server initially sent by the application server and sends the new message to the same server.</a:t>
            </a:r>
            <a:endParaRPr lang="hr-BA" dirty="0" smtClean="0"/>
          </a:p>
          <a:p>
            <a:r>
              <a:rPr lang="en-US" b="1" dirty="0" smtClean="0"/>
              <a:t>3</a:t>
            </a:r>
            <a:r>
              <a:rPr lang="en-US" b="1" baseline="30000" dirty="0" smtClean="0"/>
              <a:t>rd-</a:t>
            </a:r>
            <a:r>
              <a:rPr lang="en-US" b="1" dirty="0" smtClean="0"/>
              <a:t>party Application server</a:t>
            </a:r>
            <a:r>
              <a:rPr lang="en-US" dirty="0" smtClean="0"/>
              <a:t> –</a:t>
            </a:r>
            <a:r>
              <a:rPr lang="hr-HR" dirty="0" smtClean="0"/>
              <a:t> </a:t>
            </a:r>
            <a:r>
              <a:rPr lang="en-US" dirty="0" smtClean="0"/>
              <a:t>receives the client app registration ID; based on the registration ID records in the database sends the message to the GCM connection server.</a:t>
            </a:r>
            <a:endParaRPr lang="hr-BA" dirty="0" smtClean="0"/>
          </a:p>
          <a:p>
            <a:r>
              <a:rPr lang="en-US" b="1" dirty="0" smtClean="0"/>
              <a:t>GCM connection server</a:t>
            </a:r>
            <a:r>
              <a:rPr lang="en-US" dirty="0" smtClean="0"/>
              <a:t> – receives the messages from the application server and sends these messages to the GCM enabled android devices.</a:t>
            </a:r>
            <a:endParaRPr lang="hr-BA" dirty="0" smtClean="0"/>
          </a:p>
          <a:p>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5</a:t>
            </a:fld>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lvl="0"/>
            <a:r>
              <a:rPr lang="hr-HR" dirty="0" smtClean="0"/>
              <a:t>The main GCM characteristics 2/4</a:t>
            </a:r>
            <a:endParaRPr lang="hr-HR" dirty="0"/>
          </a:p>
        </p:txBody>
      </p:sp>
      <p:sp>
        <p:nvSpPr>
          <p:cNvPr id="8" name="Content Placeholder 7"/>
          <p:cNvSpPr>
            <a:spLocks noGrp="1"/>
          </p:cNvSpPr>
          <p:nvPr>
            <p:ph idx="1"/>
          </p:nvPr>
        </p:nvSpPr>
        <p:spPr/>
        <p:txBody>
          <a:bodyPr/>
          <a:lstStyle/>
          <a:p>
            <a:pPr>
              <a:buNone/>
            </a:pPr>
            <a:r>
              <a:rPr lang="en-US" b="1" dirty="0" smtClean="0"/>
              <a:t>Credentials </a:t>
            </a:r>
            <a:r>
              <a:rPr lang="en-US" dirty="0" smtClean="0"/>
              <a:t>can ensure that all components have</a:t>
            </a:r>
            <a:r>
              <a:rPr lang="hr-HR" dirty="0" smtClean="0"/>
              <a:t> </a:t>
            </a:r>
            <a:r>
              <a:rPr lang="en-US" dirty="0" smtClean="0"/>
              <a:t>been properly authenticated so that data transfer</a:t>
            </a:r>
            <a:r>
              <a:rPr lang="hr-HR" dirty="0" smtClean="0"/>
              <a:t> </a:t>
            </a:r>
            <a:r>
              <a:rPr lang="en-US" dirty="0" smtClean="0"/>
              <a:t>and messaging is going to the correct place and without delay.</a:t>
            </a:r>
            <a:endParaRPr lang="hr-HR" dirty="0" smtClean="0"/>
          </a:p>
          <a:p>
            <a:pPr>
              <a:buNone/>
            </a:pPr>
            <a:endParaRPr lang="hr-BA" dirty="0" smtClean="0"/>
          </a:p>
          <a:p>
            <a:r>
              <a:rPr lang="hr-HR" b="1" dirty="0" smtClean="0"/>
              <a:t>Sender ID – </a:t>
            </a:r>
            <a:r>
              <a:rPr lang="hr-HR" dirty="0" smtClean="0"/>
              <a:t>a project number given from API console;</a:t>
            </a:r>
            <a:endParaRPr lang="hr-HR" b="1" dirty="0" smtClean="0"/>
          </a:p>
          <a:p>
            <a:r>
              <a:rPr lang="hr-HR" b="1" dirty="0" smtClean="0"/>
              <a:t>Application ID – </a:t>
            </a:r>
            <a:r>
              <a:rPr lang="hr-HR" dirty="0" smtClean="0"/>
              <a:t>located in Android manifest and identified by the package name;</a:t>
            </a:r>
            <a:endParaRPr lang="hr-HR" b="1" dirty="0" smtClean="0"/>
          </a:p>
          <a:p>
            <a:r>
              <a:rPr lang="hr-HR" b="1" dirty="0" smtClean="0"/>
              <a:t>Registration ID – </a:t>
            </a:r>
            <a:r>
              <a:rPr lang="hr-HR" dirty="0" smtClean="0"/>
              <a:t>tied to a particular app running on a particular device;</a:t>
            </a:r>
            <a:endParaRPr lang="hr-HR" b="1" dirty="0" smtClean="0"/>
          </a:p>
          <a:p>
            <a:r>
              <a:rPr lang="hr-HR" b="1" dirty="0" smtClean="0"/>
              <a:t>Google User Account – </a:t>
            </a:r>
            <a:r>
              <a:rPr lang="hr-HR" dirty="0" smtClean="0"/>
              <a:t>used only if user’s Android version is lower than 4.0.4.;</a:t>
            </a:r>
            <a:endParaRPr lang="hr-HR" b="1" dirty="0" smtClean="0"/>
          </a:p>
          <a:p>
            <a:r>
              <a:rPr lang="hr-HR" b="1" dirty="0" smtClean="0"/>
              <a:t>Sender Auth token – </a:t>
            </a:r>
            <a:r>
              <a:rPr lang="hr-HR" dirty="0" smtClean="0"/>
              <a:t>saved on the 3rd-pary app server; it gives app server authorized acces to Google services.</a:t>
            </a:r>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6</a:t>
            </a:fld>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0587" y="188913"/>
            <a:ext cx="7106231" cy="633412"/>
          </a:xfrm>
        </p:spPr>
        <p:txBody>
          <a:bodyPr/>
          <a:lstStyle/>
          <a:p>
            <a:pPr lvl="0"/>
            <a:r>
              <a:rPr lang="hr-HR" dirty="0" smtClean="0"/>
              <a:t>The main GCM characteristics 3/4</a:t>
            </a:r>
            <a:endParaRPr lang="hr-HR" dirty="0"/>
          </a:p>
        </p:txBody>
      </p:sp>
      <p:sp>
        <p:nvSpPr>
          <p:cNvPr id="5"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a:xfrm>
            <a:off x="179512" y="6533976"/>
            <a:ext cx="514350" cy="279400"/>
          </a:xfrm>
        </p:spPr>
        <p:txBody>
          <a:bodyPr/>
          <a:lstStyle/>
          <a:p>
            <a:fld id="{269F82E5-7CC0-48A9-B951-5F820FAEE017}" type="slidenum">
              <a:rPr lang="en-US" smtClean="0"/>
              <a:pPr/>
              <a:t>7</a:t>
            </a:fld>
            <a:endParaRPr lang="en-US" dirty="0"/>
          </a:p>
        </p:txBody>
      </p:sp>
      <p:pic>
        <p:nvPicPr>
          <p:cNvPr id="9" name="Picture 8" descr="http://freelancersnepal.files.wordpress.com/2014/01/ee423-lifecycleflow.jpg"/>
          <p:cNvPicPr/>
          <p:nvPr/>
        </p:nvPicPr>
        <p:blipFill>
          <a:blip r:embed="rId3" cstate="print"/>
          <a:srcRect/>
          <a:stretch>
            <a:fillRect/>
          </a:stretch>
        </p:blipFill>
        <p:spPr bwMode="auto">
          <a:xfrm>
            <a:off x="3643306" y="1714488"/>
            <a:ext cx="5000660" cy="4643470"/>
          </a:xfrm>
          <a:prstGeom prst="rect">
            <a:avLst/>
          </a:prstGeom>
          <a:noFill/>
          <a:ln w="9525">
            <a:noFill/>
            <a:miter lim="800000"/>
            <a:headEnd/>
            <a:tailEnd/>
          </a:ln>
        </p:spPr>
      </p:pic>
      <p:sp>
        <p:nvSpPr>
          <p:cNvPr id="11" name="Content Placeholder 9"/>
          <p:cNvSpPr>
            <a:spLocks noGrp="1"/>
          </p:cNvSpPr>
          <p:nvPr>
            <p:ph idx="1"/>
          </p:nvPr>
        </p:nvSpPr>
        <p:spPr>
          <a:xfrm>
            <a:off x="785786" y="1285860"/>
            <a:ext cx="3000396" cy="5040313"/>
          </a:xfrm>
        </p:spPr>
        <p:txBody>
          <a:bodyPr/>
          <a:lstStyle/>
          <a:p>
            <a:r>
              <a:rPr lang="hr-HR" dirty="0" smtClean="0"/>
              <a:t>GCM Life cycle flow</a:t>
            </a:r>
          </a:p>
          <a:p>
            <a:pPr marL="800100" lvl="1" indent="-342900">
              <a:buFont typeface="+mj-lt"/>
              <a:buAutoNum type="arabicPeriod"/>
            </a:pPr>
            <a:r>
              <a:rPr lang="hr-HR" dirty="0" smtClean="0"/>
              <a:t>Enable GCM</a:t>
            </a:r>
          </a:p>
          <a:p>
            <a:pPr marL="800100" lvl="1" indent="-342900">
              <a:buFont typeface="+mj-lt"/>
              <a:buAutoNum type="arabicPeriod"/>
            </a:pPr>
            <a:r>
              <a:rPr lang="hr-HR" dirty="0" smtClean="0"/>
              <a:t>Send a message</a:t>
            </a:r>
          </a:p>
          <a:p>
            <a:pPr marL="800100" lvl="1" indent="-342900">
              <a:buFont typeface="+mj-lt"/>
              <a:buAutoNum type="arabicPeriod"/>
            </a:pPr>
            <a:r>
              <a:rPr lang="hr-HR" dirty="0" smtClean="0"/>
              <a:t>Receive a message</a:t>
            </a:r>
            <a:endParaRPr lang="hr-BA"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lvl="0"/>
            <a:r>
              <a:rPr lang="hr-HR" dirty="0" smtClean="0"/>
              <a:t>The main GCM characteristics 4/4</a:t>
            </a:r>
            <a:endParaRPr lang="hr-HR" dirty="0"/>
          </a:p>
        </p:txBody>
      </p:sp>
      <p:sp>
        <p:nvSpPr>
          <p:cNvPr id="9" name="Content Placeholder 8"/>
          <p:cNvSpPr>
            <a:spLocks noGrp="1"/>
          </p:cNvSpPr>
          <p:nvPr>
            <p:ph idx="1"/>
          </p:nvPr>
        </p:nvSpPr>
        <p:spPr/>
        <p:txBody>
          <a:bodyPr/>
          <a:lstStyle/>
          <a:p>
            <a:pPr fontAlgn="t">
              <a:buFont typeface="Courier New" pitchFamily="49" charset="0"/>
              <a:buChar char="o"/>
            </a:pPr>
            <a:r>
              <a:rPr lang="en-US" dirty="0" smtClean="0">
                <a:latin typeface="+mj-lt"/>
              </a:rPr>
              <a:t>Messages</a:t>
            </a:r>
            <a:r>
              <a:rPr lang="hr-HR" dirty="0" smtClean="0">
                <a:latin typeface="+mj-lt"/>
              </a:rPr>
              <a:t> </a:t>
            </a:r>
            <a:r>
              <a:rPr lang="en-US" dirty="0" smtClean="0">
                <a:latin typeface="+mj-lt"/>
              </a:rPr>
              <a:t>with</a:t>
            </a:r>
            <a:r>
              <a:rPr lang="hr-HR" dirty="0" smtClean="0">
                <a:latin typeface="+mj-lt"/>
              </a:rPr>
              <a:t> </a:t>
            </a:r>
            <a:r>
              <a:rPr lang="en-US" dirty="0" smtClean="0">
                <a:latin typeface="+mj-lt"/>
              </a:rPr>
              <a:t>payload</a:t>
            </a:r>
            <a:endParaRPr lang="hr-BA" dirty="0" smtClean="0">
              <a:latin typeface="+mj-lt"/>
            </a:endParaRPr>
          </a:p>
          <a:p>
            <a:pPr fontAlgn="t">
              <a:buFont typeface="Courier New" pitchFamily="49" charset="0"/>
              <a:buChar char="o"/>
            </a:pPr>
            <a:r>
              <a:rPr lang="en-US" dirty="0" smtClean="0">
                <a:latin typeface="+mj-lt"/>
              </a:rPr>
              <a:t>Send-to-Sync</a:t>
            </a:r>
            <a:r>
              <a:rPr lang="hr-HR" dirty="0" smtClean="0">
                <a:latin typeface="+mj-lt"/>
              </a:rPr>
              <a:t> </a:t>
            </a:r>
            <a:r>
              <a:rPr lang="en-US" dirty="0" smtClean="0">
                <a:latin typeface="+mj-lt"/>
              </a:rPr>
              <a:t>messages</a:t>
            </a:r>
            <a:endParaRPr lang="hr-HR" dirty="0" smtClean="0">
              <a:latin typeface="+mj-lt"/>
            </a:endParaRPr>
          </a:p>
          <a:p>
            <a:pPr fontAlgn="t">
              <a:buFont typeface="Courier New" pitchFamily="49" charset="0"/>
              <a:buChar char="o"/>
            </a:pPr>
            <a:r>
              <a:rPr lang="en-US" dirty="0" smtClean="0">
                <a:latin typeface="+mj-lt"/>
                <a:ea typeface="Times New Roman"/>
                <a:cs typeface="Arial"/>
              </a:rPr>
              <a:t>Multicast</a:t>
            </a:r>
            <a:r>
              <a:rPr lang="hr-HR" dirty="0" smtClean="0">
                <a:latin typeface="+mj-lt"/>
                <a:ea typeface="Times New Roman"/>
                <a:cs typeface="Arial"/>
              </a:rPr>
              <a:t> </a:t>
            </a:r>
            <a:r>
              <a:rPr lang="en-US" dirty="0" smtClean="0">
                <a:latin typeface="+mj-lt"/>
                <a:ea typeface="Times New Roman"/>
                <a:cs typeface="Arial"/>
              </a:rPr>
              <a:t>messages</a:t>
            </a:r>
            <a:endParaRPr lang="hr-BA" dirty="0" smtClean="0">
              <a:latin typeface="+mj-lt"/>
              <a:ea typeface="Times New Roman"/>
              <a:cs typeface="Arial"/>
            </a:endParaRPr>
          </a:p>
          <a:p>
            <a:pPr fontAlgn="t">
              <a:buFont typeface="Courier New" pitchFamily="49" charset="0"/>
              <a:buChar char="o"/>
            </a:pPr>
            <a:r>
              <a:rPr lang="en-US" dirty="0" smtClean="0">
                <a:latin typeface="+mj-lt"/>
                <a:ea typeface="Times New Roman"/>
                <a:cs typeface="Arial"/>
              </a:rPr>
              <a:t>Multiple</a:t>
            </a:r>
            <a:r>
              <a:rPr lang="hr-HR" dirty="0" smtClean="0">
                <a:latin typeface="+mj-lt"/>
                <a:ea typeface="Times New Roman"/>
                <a:cs typeface="Arial"/>
              </a:rPr>
              <a:t> </a:t>
            </a:r>
            <a:r>
              <a:rPr lang="en-US" dirty="0" smtClean="0">
                <a:latin typeface="+mj-lt"/>
                <a:ea typeface="Times New Roman"/>
                <a:cs typeface="Arial"/>
              </a:rPr>
              <a:t>senders</a:t>
            </a:r>
            <a:endParaRPr lang="hr-BA" dirty="0" smtClean="0">
              <a:latin typeface="+mj-lt"/>
              <a:ea typeface="Times New Roman"/>
              <a:cs typeface="Arial"/>
            </a:endParaRPr>
          </a:p>
          <a:p>
            <a:pPr fontAlgn="t">
              <a:buFont typeface="Courier New" pitchFamily="49" charset="0"/>
              <a:buChar char="o"/>
            </a:pPr>
            <a:r>
              <a:rPr lang="en-US" dirty="0" smtClean="0">
                <a:latin typeface="+mj-lt"/>
                <a:ea typeface="Times New Roman"/>
                <a:cs typeface="Arial"/>
              </a:rPr>
              <a:t>Time-to-live messages</a:t>
            </a:r>
            <a:endParaRPr lang="hr-HR" dirty="0" smtClean="0">
              <a:latin typeface="+mj-lt"/>
              <a:ea typeface="Times New Roman"/>
              <a:cs typeface="Arial"/>
            </a:endParaRPr>
          </a:p>
          <a:p>
            <a:pPr fontAlgn="t">
              <a:buFont typeface="Courier New" pitchFamily="49" charset="0"/>
              <a:buChar char="o"/>
            </a:pPr>
            <a:r>
              <a:rPr lang="hr-HR" dirty="0" smtClean="0">
                <a:latin typeface="+mj-lt"/>
                <a:ea typeface="Times New Roman"/>
                <a:cs typeface="Arial"/>
              </a:rPr>
              <a:t>Two main GCM connection server types</a:t>
            </a:r>
          </a:p>
          <a:p>
            <a:pPr lvl="1" fontAlgn="t">
              <a:buFont typeface="Courier New" pitchFamily="49" charset="0"/>
              <a:buChar char="o"/>
            </a:pPr>
            <a:r>
              <a:rPr lang="hr-HR" dirty="0" smtClean="0">
                <a:latin typeface="+mj-lt"/>
                <a:ea typeface="Times New Roman"/>
                <a:cs typeface="Arial"/>
              </a:rPr>
              <a:t>GCM HTTP Connection server</a:t>
            </a:r>
          </a:p>
          <a:p>
            <a:pPr lvl="1" fontAlgn="t">
              <a:buFont typeface="Courier New" pitchFamily="49" charset="0"/>
              <a:buChar char="o"/>
            </a:pPr>
            <a:r>
              <a:rPr lang="hr-HR" dirty="0" smtClean="0">
                <a:latin typeface="+mj-lt"/>
                <a:ea typeface="Times New Roman"/>
                <a:cs typeface="Arial"/>
              </a:rPr>
              <a:t>GCM Cloud Connection server</a:t>
            </a:r>
            <a:endParaRPr lang="hr-BA" dirty="0" smtClean="0">
              <a:latin typeface="+mj-lt"/>
              <a:ea typeface="Times New Roman"/>
              <a:cs typeface="Arial"/>
            </a:endParaRPr>
          </a:p>
          <a:p>
            <a:pPr fontAlgn="t">
              <a:buFont typeface="Courier New" pitchFamily="49" charset="0"/>
              <a:buChar char="o"/>
            </a:pPr>
            <a:r>
              <a:rPr lang="en-US" dirty="0" smtClean="0">
                <a:latin typeface="+mj-lt"/>
                <a:ea typeface="Times New Roman"/>
                <a:cs typeface="Arial"/>
              </a:rPr>
              <a:t>Upstream</a:t>
            </a:r>
            <a:r>
              <a:rPr lang="hr-HR" dirty="0" smtClean="0">
                <a:latin typeface="+mj-lt"/>
                <a:ea typeface="Times New Roman"/>
                <a:cs typeface="Arial"/>
              </a:rPr>
              <a:t> </a:t>
            </a:r>
            <a:r>
              <a:rPr lang="en-US" dirty="0" smtClean="0">
                <a:latin typeface="+mj-lt"/>
                <a:ea typeface="Times New Roman"/>
                <a:cs typeface="Arial"/>
              </a:rPr>
              <a:t>messaging</a:t>
            </a:r>
            <a:r>
              <a:rPr lang="hr-HR" dirty="0" smtClean="0">
                <a:latin typeface="+mj-lt"/>
                <a:ea typeface="Times New Roman"/>
                <a:cs typeface="Arial"/>
              </a:rPr>
              <a:t> – device-to-cloud feature of Cloud connection server (CCS)</a:t>
            </a:r>
            <a:endParaRPr lang="hr-BA" dirty="0" smtClean="0">
              <a:latin typeface="+mj-lt"/>
              <a:ea typeface="Times New Roman"/>
              <a:cs typeface="Arial"/>
            </a:endParaRPr>
          </a:p>
          <a:p>
            <a:pPr fontAlgn="t">
              <a:buFont typeface="Courier New" pitchFamily="49" charset="0"/>
              <a:buChar char="o"/>
            </a:pPr>
            <a:r>
              <a:rPr lang="en-US" dirty="0" smtClean="0">
                <a:latin typeface="+mj-lt"/>
                <a:ea typeface="Times New Roman"/>
                <a:cs typeface="Arial"/>
              </a:rPr>
              <a:t>Seamless</a:t>
            </a:r>
            <a:r>
              <a:rPr lang="hr-HR" dirty="0" smtClean="0">
                <a:latin typeface="+mj-lt"/>
                <a:ea typeface="Times New Roman"/>
                <a:cs typeface="Arial"/>
              </a:rPr>
              <a:t> </a:t>
            </a:r>
            <a:r>
              <a:rPr lang="en-US" dirty="0" smtClean="0">
                <a:latin typeface="+mj-lt"/>
                <a:ea typeface="Times New Roman"/>
                <a:cs typeface="Arial"/>
              </a:rPr>
              <a:t>multi-device</a:t>
            </a:r>
            <a:r>
              <a:rPr lang="hr-HR" dirty="0" smtClean="0">
                <a:latin typeface="+mj-lt"/>
                <a:ea typeface="Times New Roman"/>
                <a:cs typeface="Arial"/>
              </a:rPr>
              <a:t> </a:t>
            </a:r>
            <a:r>
              <a:rPr lang="en-US" dirty="0" smtClean="0">
                <a:latin typeface="+mj-lt"/>
                <a:ea typeface="Times New Roman"/>
                <a:cs typeface="Arial"/>
              </a:rPr>
              <a:t>messaging</a:t>
            </a:r>
            <a:endParaRPr lang="hr-HR" dirty="0" smtClean="0">
              <a:latin typeface="+mj-lt"/>
            </a:endParaRPr>
          </a:p>
          <a:p>
            <a:pPr fontAlgn="t">
              <a:buFont typeface="Courier New" pitchFamily="49" charset="0"/>
              <a:buChar char="o"/>
            </a:pPr>
            <a:r>
              <a:rPr lang="en-US" dirty="0" smtClean="0">
                <a:latin typeface="+mj-lt"/>
              </a:rPr>
              <a:t>J</a:t>
            </a:r>
            <a:r>
              <a:rPr lang="hr-HR" dirty="0" smtClean="0">
                <a:latin typeface="+mj-lt"/>
              </a:rPr>
              <a:t>SON</a:t>
            </a:r>
            <a:r>
              <a:rPr lang="en-US" dirty="0" smtClean="0">
                <a:latin typeface="+mj-lt"/>
              </a:rPr>
              <a:t> format</a:t>
            </a:r>
            <a:endParaRPr lang="hr-HR" dirty="0" smtClean="0">
              <a:latin typeface="+mj-lt"/>
            </a:endParaRPr>
          </a:p>
          <a:p>
            <a:pPr lvl="1" fontAlgn="t">
              <a:buFont typeface="Courier New" pitchFamily="49" charset="0"/>
              <a:buChar char="o"/>
            </a:pPr>
            <a:r>
              <a:rPr lang="hr-HR" dirty="0" smtClean="0">
                <a:latin typeface="+mj-lt"/>
              </a:rPr>
              <a:t>Messages sent as HTTP POST</a:t>
            </a:r>
          </a:p>
          <a:p>
            <a:pPr lvl="1" fontAlgn="t">
              <a:buFont typeface="Courier New" pitchFamily="49" charset="0"/>
              <a:buChar char="o"/>
            </a:pPr>
            <a:r>
              <a:rPr lang="hr-HR" dirty="0" smtClean="0">
                <a:latin typeface="+mj-lt"/>
              </a:rPr>
              <a:t>Encapsulated in XMPP messages</a:t>
            </a:r>
            <a:endParaRPr lang="hr-BA" dirty="0" smtClean="0">
              <a:latin typeface="+mj-lt"/>
            </a:endParaRPr>
          </a:p>
          <a:p>
            <a:pPr fontAlgn="t">
              <a:buFont typeface="Courier New" pitchFamily="49" charset="0"/>
              <a:buChar char="o"/>
            </a:pPr>
            <a:endParaRPr lang="hr-BA" dirty="0" smtClean="0">
              <a:latin typeface="+mj-lt"/>
            </a:endParaRPr>
          </a:p>
          <a:p>
            <a:pPr>
              <a:buFont typeface="Courier New" pitchFamily="49" charset="0"/>
              <a:buChar char="o"/>
            </a:pPr>
            <a:endParaRPr lang="hr-BA" dirty="0">
              <a:latin typeface="+mj-lt"/>
            </a:endParaRPr>
          </a:p>
        </p:txBody>
      </p:sp>
      <p:sp>
        <p:nvSpPr>
          <p:cNvPr id="5" name="Footer Placeholder 3"/>
          <p:cNvSpPr>
            <a:spLocks noGrp="1"/>
          </p:cNvSpPr>
          <p:nvPr>
            <p:ph type="ftr" sz="quarter" idx="10"/>
          </p:nvPr>
        </p:nvSpPr>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8</a:t>
            </a:fld>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lvl="0"/>
            <a:r>
              <a:rPr lang="hr-HR" dirty="0" smtClean="0"/>
              <a:t>How to implement GCM Client 1/4</a:t>
            </a:r>
            <a:endParaRPr lang="hr-HR" dirty="0"/>
          </a:p>
        </p:txBody>
      </p:sp>
      <p:sp>
        <p:nvSpPr>
          <p:cNvPr id="10" name="Content Placeholder 9"/>
          <p:cNvSpPr>
            <a:spLocks noGrp="1"/>
          </p:cNvSpPr>
          <p:nvPr>
            <p:ph idx="1"/>
          </p:nvPr>
        </p:nvSpPr>
        <p:spPr/>
        <p:txBody>
          <a:bodyPr/>
          <a:lstStyle/>
          <a:p>
            <a:pPr>
              <a:buFont typeface="Wingdings" pitchFamily="2" charset="2"/>
              <a:buChar char="Ø"/>
            </a:pPr>
            <a:r>
              <a:rPr lang="en-US" dirty="0" smtClean="0"/>
              <a:t>GCM can be used in java project, some steps should be taken</a:t>
            </a:r>
            <a:r>
              <a:rPr lang="hr-HR" dirty="0" smtClean="0"/>
              <a:t>:</a:t>
            </a:r>
            <a:endParaRPr lang="hr-BA" dirty="0" smtClean="0"/>
          </a:p>
          <a:p>
            <a:pPr lvl="1"/>
            <a:r>
              <a:rPr lang="en-US" dirty="0" smtClean="0"/>
              <a:t>Installation of </a:t>
            </a:r>
            <a:r>
              <a:rPr lang="en-US" b="1" dirty="0" smtClean="0"/>
              <a:t>Google Play services SDK </a:t>
            </a:r>
            <a:r>
              <a:rPr lang="en-US" dirty="0" smtClean="0"/>
              <a:t>– provides the </a:t>
            </a:r>
            <a:r>
              <a:rPr lang="hr-HR" dirty="0" smtClean="0"/>
              <a:t>GCM </a:t>
            </a:r>
            <a:r>
              <a:rPr lang="en-US" dirty="0" smtClean="0"/>
              <a:t>methods</a:t>
            </a:r>
            <a:r>
              <a:rPr lang="hr-HR" dirty="0" smtClean="0"/>
              <a:t>; </a:t>
            </a:r>
            <a:r>
              <a:rPr lang="en-US" dirty="0" smtClean="0"/>
              <a:t>it can be used with Eclipse ADT environment.</a:t>
            </a:r>
            <a:endParaRPr lang="hr-BA" dirty="0" smtClean="0"/>
          </a:p>
          <a:p>
            <a:pPr lvl="1"/>
            <a:r>
              <a:rPr lang="en-US" dirty="0" smtClean="0"/>
              <a:t>Creating a </a:t>
            </a:r>
            <a:r>
              <a:rPr lang="en-US" b="1" dirty="0" smtClean="0"/>
              <a:t>Google API project </a:t>
            </a:r>
            <a:r>
              <a:rPr lang="en-US" dirty="0" smtClean="0"/>
              <a:t>inside the Google Developers Console – it creates project ID and project number.</a:t>
            </a:r>
            <a:endParaRPr lang="hr-BA" dirty="0" smtClean="0"/>
          </a:p>
          <a:p>
            <a:pPr lvl="1"/>
            <a:r>
              <a:rPr lang="en-US" dirty="0" smtClean="0"/>
              <a:t>Enabling the </a:t>
            </a:r>
            <a:r>
              <a:rPr lang="en-US" b="1" dirty="0" smtClean="0"/>
              <a:t>GCM service API </a:t>
            </a:r>
            <a:r>
              <a:rPr lang="en-US" dirty="0" smtClean="0"/>
              <a:t>inside created project</a:t>
            </a:r>
            <a:r>
              <a:rPr lang="hr-HR" dirty="0" smtClean="0"/>
              <a:t> in API console</a:t>
            </a:r>
            <a:r>
              <a:rPr lang="en-US" dirty="0" smtClean="0"/>
              <a:t>.</a:t>
            </a:r>
            <a:endParaRPr lang="hr-BA" dirty="0" smtClean="0"/>
          </a:p>
          <a:p>
            <a:pPr lvl="1"/>
            <a:r>
              <a:rPr lang="en-US" dirty="0" smtClean="0"/>
              <a:t>Creating a</a:t>
            </a:r>
            <a:r>
              <a:rPr lang="en-US" b="1" dirty="0" smtClean="0"/>
              <a:t> Server </a:t>
            </a:r>
            <a:r>
              <a:rPr lang="hr-HR" b="1" dirty="0" smtClean="0"/>
              <a:t>API </a:t>
            </a:r>
            <a:r>
              <a:rPr lang="en-US" b="1" dirty="0" smtClean="0"/>
              <a:t>key</a:t>
            </a:r>
            <a:r>
              <a:rPr lang="en-US" dirty="0" smtClean="0"/>
              <a:t> – with option to whitelist specific IP addresses. This key is used by developer’s server app as a password when connecting to Google’s Command and Control server</a:t>
            </a:r>
            <a:r>
              <a:rPr lang="hr-HR" dirty="0" smtClean="0"/>
              <a:t> (CCS)</a:t>
            </a:r>
            <a:r>
              <a:rPr lang="en-US" dirty="0" smtClean="0"/>
              <a:t>.</a:t>
            </a:r>
            <a:endParaRPr lang="hr-BA" dirty="0" smtClean="0"/>
          </a:p>
        </p:txBody>
      </p:sp>
      <p:sp>
        <p:nvSpPr>
          <p:cNvPr id="5" name="Footer Placeholder 3"/>
          <p:cNvSpPr>
            <a:spLocks noGrp="1"/>
          </p:cNvSpPr>
          <p:nvPr>
            <p:ph type="ftr" sz="quarter" idx="10"/>
          </p:nvPr>
        </p:nvSpPr>
        <p:spPr/>
        <p:txBody>
          <a:bodyPr/>
          <a:lstStyle/>
          <a:p>
            <a:r>
              <a:rPr lang="hr-HR" dirty="0" smtClean="0"/>
              <a:t>Kos</a:t>
            </a:r>
            <a:r>
              <a:rPr lang="en-US" dirty="0" smtClean="0"/>
              <a:t>, Stapić: Using Google Cloud Messaging Service in Android</a:t>
            </a:r>
            <a:r>
              <a:rPr lang="hr-BA" dirty="0" smtClean="0"/>
              <a:t>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9</a:t>
            </a:fld>
            <a:endParaRPr lang="en-US" dirty="0"/>
          </a:p>
        </p:txBody>
      </p:sp>
      <p:pic>
        <p:nvPicPr>
          <p:cNvPr id="1026" name="Picture 2"/>
          <p:cNvPicPr>
            <a:picLocks noChangeAspect="1" noChangeArrowheads="1"/>
          </p:cNvPicPr>
          <p:nvPr/>
        </p:nvPicPr>
        <p:blipFill>
          <a:blip r:embed="rId2"/>
          <a:srcRect/>
          <a:stretch>
            <a:fillRect/>
          </a:stretch>
        </p:blipFill>
        <p:spPr bwMode="auto">
          <a:xfrm>
            <a:off x="2000232" y="4214818"/>
            <a:ext cx="5572164" cy="211984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1">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701</TotalTime>
  <Words>2200</Words>
  <Application>Microsoft Office PowerPoint</Application>
  <PresentationFormat>On-screen Show (4:3)</PresentationFormat>
  <Paragraphs>200</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Theme1</vt:lpstr>
      <vt:lpstr>Using Google Cloud Messaging Service in Android</vt:lpstr>
      <vt:lpstr>Agenda</vt:lpstr>
      <vt:lpstr>Introduction 1/2</vt:lpstr>
      <vt:lpstr>Introduction 2/2</vt:lpstr>
      <vt:lpstr>The main GCM characteristics 1/4</vt:lpstr>
      <vt:lpstr>The main GCM characteristics 2/4</vt:lpstr>
      <vt:lpstr>The main GCM characteristics 3/4</vt:lpstr>
      <vt:lpstr>The main GCM characteristics 4/4</vt:lpstr>
      <vt:lpstr>How to implement GCM Client 1/4</vt:lpstr>
      <vt:lpstr>How to implement GCM Client 2/4</vt:lpstr>
      <vt:lpstr>How to implement GCM Client 3/4</vt:lpstr>
      <vt:lpstr>How to implement GCM Client 4/4</vt:lpstr>
      <vt:lpstr>How to implement GCM Server 1/2</vt:lpstr>
      <vt:lpstr>How to implement GCM Server 2/2</vt:lpstr>
      <vt:lpstr>User notification </vt:lpstr>
      <vt:lpstr>Example on smartphone</vt:lpstr>
      <vt:lpstr>Vulnerabilities and threads 1/2</vt:lpstr>
      <vt:lpstr>Vulnerabilities and threads 2/2</vt:lpstr>
      <vt:lpstr>Conclusion</vt:lpstr>
      <vt:lpstr>Looking forward to your questions </vt:lpstr>
      <vt:lpstr>References</vt:lpstr>
      <vt:lpstr>References</vt:lpstr>
      <vt:lpstr>Information on authors</vt:lpstr>
      <vt:lpstr>Information on authors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Google Cloud Messaging Service in Android</dc:title>
  <dc:creator>Zoran</dc:creator>
  <cp:lastModifiedBy>Zoran</cp:lastModifiedBy>
  <cp:revision>53</cp:revision>
  <dcterms:created xsi:type="dcterms:W3CDTF">2014-05-29T07:31:48Z</dcterms:created>
  <dcterms:modified xsi:type="dcterms:W3CDTF">2014-06-03T01:00:47Z</dcterms:modified>
</cp:coreProperties>
</file>