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"/>
  </p:notesMasterIdLst>
  <p:handoutMasterIdLst>
    <p:handoutMasterId r:id="rId4"/>
  </p:handoutMasterIdLst>
  <p:sldIdLst>
    <p:sldId id="300" r:id="rId2"/>
  </p:sldIdLst>
  <p:sldSz cx="9906000" cy="6858000" type="A4"/>
  <p:notesSz cx="6794500" cy="9906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9EB"/>
    <a:srgbClr val="F8F8F8"/>
    <a:srgbClr val="EAEAEA"/>
    <a:srgbClr val="003366"/>
    <a:srgbClr val="336699"/>
    <a:srgbClr val="990033"/>
    <a:srgbClr val="99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15" autoAdjust="0"/>
    <p:restoredTop sz="94656" autoAdjust="0"/>
  </p:normalViewPr>
  <p:slideViewPr>
    <p:cSldViewPr>
      <p:cViewPr varScale="1">
        <p:scale>
          <a:sx n="83" d="100"/>
          <a:sy n="83" d="100"/>
        </p:scale>
        <p:origin x="1334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8" y="-102"/>
      </p:cViewPr>
      <p:guideLst>
        <p:guide orient="horz" pos="312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49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84" tIns="45592" rIns="91184" bIns="4559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18" y="0"/>
            <a:ext cx="2944284" cy="49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84" tIns="45592" rIns="91184" bIns="4559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1310"/>
            <a:ext cx="2944284" cy="49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84" tIns="45592" rIns="91184" bIns="4559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18" y="9411310"/>
            <a:ext cx="2944284" cy="49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84" tIns="45592" rIns="91184" bIns="4559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EFA6B9-1AD5-4A11-882B-90BCF1258D6A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470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284" cy="50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84" tIns="45592" rIns="91184" bIns="4559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2291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18" y="0"/>
            <a:ext cx="2944284" cy="50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84" tIns="45592" rIns="91184" bIns="4559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2292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1363" y="752475"/>
            <a:ext cx="5316537" cy="3679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5" y="4682140"/>
            <a:ext cx="4982633" cy="451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84" tIns="45592" rIns="91184" bIns="455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2294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890"/>
            <a:ext cx="2944284" cy="41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84" tIns="45592" rIns="91184" bIns="4559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2295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18" y="9447890"/>
            <a:ext cx="2944284" cy="41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84" tIns="45592" rIns="91184" bIns="4559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28D54A-85B2-41C1-AD84-BC0B6D224FB6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78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8D54A-85B2-41C1-AD84-BC0B6D224FB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81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B366-E510-4F87-BA33-1042AA9C5B6F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47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B366-E510-4F87-BA33-1042AA9C5B6F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0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B366-E510-4F87-BA33-1042AA9C5B6F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8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B366-E510-4F87-BA33-1042AA9C5B6F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80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B366-E510-4F87-BA33-1042AA9C5B6F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26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B366-E510-4F87-BA33-1042AA9C5B6F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16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B366-E510-4F87-BA33-1042AA9C5B6F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56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B366-E510-4F87-BA33-1042AA9C5B6F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72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B366-E510-4F87-BA33-1042AA9C5B6F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3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B366-E510-4F87-BA33-1042AA9C5B6F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19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B366-E510-4F87-BA33-1042AA9C5B6F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1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9B366-E510-4F87-BA33-1042AA9C5B6F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59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2293390" y="402003"/>
            <a:ext cx="7429500" cy="347810"/>
          </a:xfrm>
        </p:spPr>
        <p:txBody>
          <a:bodyPr>
            <a:normAutofit/>
          </a:bodyPr>
          <a:lstStyle/>
          <a:p>
            <a:pPr eaLnBrk="1" hangingPunct="1"/>
            <a:r>
              <a:rPr lang="da-DK" sz="1800" dirty="0" smtClean="0"/>
              <a:t>Perfion </a:t>
            </a:r>
            <a:r>
              <a:rPr lang="da-DK" sz="1800" dirty="0" err="1" smtClean="0"/>
              <a:t>DataMapping</a:t>
            </a:r>
            <a:r>
              <a:rPr lang="da-DK" sz="1800" dirty="0" smtClean="0"/>
              <a:t> </a:t>
            </a:r>
            <a:r>
              <a:rPr lang="da-DK" sz="1800" dirty="0" err="1" smtClean="0"/>
              <a:t>Process</a:t>
            </a:r>
            <a:r>
              <a:rPr lang="da-DK" sz="1800" dirty="0" smtClean="0"/>
              <a:t> Architecture</a:t>
            </a:r>
          </a:p>
        </p:txBody>
      </p:sp>
      <p:sp>
        <p:nvSpPr>
          <p:cNvPr id="32" name="AutoShape 11"/>
          <p:cNvSpPr>
            <a:spLocks noChangeArrowheads="1"/>
          </p:cNvSpPr>
          <p:nvPr/>
        </p:nvSpPr>
        <p:spPr bwMode="auto">
          <a:xfrm>
            <a:off x="2044207" y="1632769"/>
            <a:ext cx="3349241" cy="204854"/>
          </a:xfrm>
          <a:prstGeom prst="foldedCorner">
            <a:avLst>
              <a:gd name="adj" fmla="val 12500"/>
            </a:avLst>
          </a:prstGeom>
          <a:solidFill>
            <a:srgbClr val="FFF5EB"/>
          </a:solidFill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en-US" sz="700" b="1" u="sng" dirty="0" err="1" smtClean="0">
                <a:solidFill>
                  <a:srgbClr val="990033"/>
                </a:solidFill>
                <a:latin typeface="Verdana" pitchFamily="34" charset="0"/>
              </a:rPr>
              <a:t>PDataSelectMethods</a:t>
            </a:r>
            <a:r>
              <a:rPr lang="en-US" sz="700" dirty="0" smtClean="0">
                <a:latin typeface="Verdana" pitchFamily="34" charset="0"/>
              </a:rPr>
              <a:t> {Excel, Csv, </a:t>
            </a:r>
            <a:r>
              <a:rPr lang="en-US" sz="700" dirty="0" err="1" smtClean="0">
                <a:latin typeface="Verdana" pitchFamily="34" charset="0"/>
              </a:rPr>
              <a:t>XmlFlat</a:t>
            </a:r>
            <a:r>
              <a:rPr lang="en-US" sz="700" dirty="0" smtClean="0">
                <a:latin typeface="Verdana" pitchFamily="34" charset="0"/>
              </a:rPr>
              <a:t>, </a:t>
            </a:r>
            <a:r>
              <a:rPr lang="en-US" sz="700" dirty="0" err="1" smtClean="0">
                <a:latin typeface="Verdana" pitchFamily="34" charset="0"/>
              </a:rPr>
              <a:t>XPathMap</a:t>
            </a:r>
            <a:r>
              <a:rPr lang="en-US" sz="700" dirty="0" smtClean="0">
                <a:latin typeface="Verdana" pitchFamily="34" charset="0"/>
              </a:rPr>
              <a:t>, </a:t>
            </a:r>
            <a:r>
              <a:rPr lang="en-US" sz="700" dirty="0" err="1" smtClean="0">
                <a:latin typeface="Verdana" pitchFamily="34" charset="0"/>
              </a:rPr>
              <a:t>Xslt</a:t>
            </a:r>
            <a:r>
              <a:rPr lang="en-US" sz="700" dirty="0" smtClean="0">
                <a:latin typeface="Verdana" pitchFamily="34" charset="0"/>
              </a:rPr>
              <a:t>, </a:t>
            </a:r>
            <a:r>
              <a:rPr lang="en-US" sz="700" dirty="0" err="1" smtClean="0">
                <a:latin typeface="Verdana" pitchFamily="34" charset="0"/>
              </a:rPr>
              <a:t>MapForce</a:t>
            </a:r>
            <a:r>
              <a:rPr lang="en-US" sz="700" dirty="0" smtClean="0">
                <a:latin typeface="Verdana" pitchFamily="34" charset="0"/>
              </a:rPr>
              <a:t>}</a:t>
            </a:r>
            <a:endParaRPr lang="en-US" sz="700" dirty="0">
              <a:latin typeface="Verdana" pitchFamily="34" charset="0"/>
            </a:endParaRPr>
          </a:p>
        </p:txBody>
      </p:sp>
      <p:sp>
        <p:nvSpPr>
          <p:cNvPr id="35" name="AutoShape 34"/>
          <p:cNvSpPr>
            <a:spLocks noChangeArrowheads="1"/>
          </p:cNvSpPr>
          <p:nvPr/>
        </p:nvSpPr>
        <p:spPr bwMode="auto">
          <a:xfrm>
            <a:off x="1287624" y="1434320"/>
            <a:ext cx="1008062" cy="215900"/>
          </a:xfrm>
          <a:prstGeom prst="flowChartAlternateProcess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00" dirty="0" smtClean="0">
                <a:latin typeface="Verdana" pitchFamily="34" charset="0"/>
              </a:rPr>
              <a:t>Select Data</a:t>
            </a: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>
            <a:off x="1285328" y="3196950"/>
            <a:ext cx="1008062" cy="215900"/>
          </a:xfrm>
          <a:prstGeom prst="flowChartAlternateProcess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00" dirty="0" smtClean="0">
                <a:latin typeface="Verdana" pitchFamily="34" charset="0"/>
              </a:rPr>
              <a:t>Join</a:t>
            </a:r>
          </a:p>
          <a:p>
            <a:pPr algn="ctr"/>
            <a:r>
              <a:rPr lang="en-US" sz="700" dirty="0">
                <a:latin typeface="Verdana" pitchFamily="34" charset="0"/>
              </a:rPr>
              <a:t>i</a:t>
            </a:r>
            <a:r>
              <a:rPr lang="en-US" sz="700" dirty="0" smtClean="0">
                <a:latin typeface="Verdana" pitchFamily="34" charset="0"/>
              </a:rPr>
              <a:t>nto any existing</a:t>
            </a:r>
          </a:p>
        </p:txBody>
      </p:sp>
      <p:cxnSp>
        <p:nvCxnSpPr>
          <p:cNvPr id="38" name="AutoShape 32"/>
          <p:cNvCxnSpPr>
            <a:cxnSpLocks noChangeShapeType="1"/>
            <a:stCxn id="35" idx="2"/>
            <a:endCxn id="55" idx="0"/>
          </p:cNvCxnSpPr>
          <p:nvPr/>
        </p:nvCxnSpPr>
        <p:spPr bwMode="auto">
          <a:xfrm>
            <a:off x="1791655" y="1650220"/>
            <a:ext cx="0" cy="3873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32"/>
          <p:cNvCxnSpPr>
            <a:cxnSpLocks noChangeShapeType="1"/>
            <a:stCxn id="55" idx="2"/>
            <a:endCxn id="36" idx="0"/>
          </p:cNvCxnSpPr>
          <p:nvPr/>
        </p:nvCxnSpPr>
        <p:spPr bwMode="auto">
          <a:xfrm>
            <a:off x="1791655" y="2529837"/>
            <a:ext cx="0" cy="1614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utoShape 7"/>
          <p:cNvSpPr>
            <a:spLocks noChangeArrowheads="1"/>
          </p:cNvSpPr>
          <p:nvPr/>
        </p:nvSpPr>
        <p:spPr bwMode="auto">
          <a:xfrm>
            <a:off x="1592266" y="3611648"/>
            <a:ext cx="394185" cy="492300"/>
          </a:xfrm>
          <a:prstGeom prst="foldedCorner">
            <a:avLst>
              <a:gd name="adj" fmla="val 24739"/>
            </a:avLst>
          </a:prstGeom>
          <a:solidFill>
            <a:srgbClr val="F8F8F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0" anchor="ctr">
            <a:noAutofit/>
          </a:bodyPr>
          <a:lstStyle/>
          <a:p>
            <a:r>
              <a:rPr lang="en-US" sz="600" dirty="0" err="1" smtClean="0"/>
              <a:t>DataTable</a:t>
            </a:r>
            <a:endParaRPr lang="en-US" sz="600" dirty="0"/>
          </a:p>
        </p:txBody>
      </p:sp>
      <p:cxnSp>
        <p:nvCxnSpPr>
          <p:cNvPr id="41" name="AutoShape 32"/>
          <p:cNvCxnSpPr>
            <a:cxnSpLocks noChangeShapeType="1"/>
            <a:stCxn id="36" idx="2"/>
            <a:endCxn id="37" idx="0"/>
          </p:cNvCxnSpPr>
          <p:nvPr/>
        </p:nvCxnSpPr>
        <p:spPr bwMode="auto">
          <a:xfrm flipH="1">
            <a:off x="1789359" y="2907159"/>
            <a:ext cx="2296" cy="2897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32"/>
          <p:cNvCxnSpPr>
            <a:cxnSpLocks noChangeShapeType="1"/>
            <a:stCxn id="37" idx="2"/>
            <a:endCxn id="40" idx="0"/>
          </p:cNvCxnSpPr>
          <p:nvPr/>
        </p:nvCxnSpPr>
        <p:spPr bwMode="auto">
          <a:xfrm>
            <a:off x="1789359" y="3412850"/>
            <a:ext cx="0" cy="1987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32"/>
          <p:cNvCxnSpPr>
            <a:cxnSpLocks noChangeShapeType="1"/>
            <a:stCxn id="40" idx="3"/>
            <a:endCxn id="37" idx="3"/>
          </p:cNvCxnSpPr>
          <p:nvPr/>
        </p:nvCxnSpPr>
        <p:spPr bwMode="auto">
          <a:xfrm flipV="1">
            <a:off x="1986451" y="3304900"/>
            <a:ext cx="306939" cy="552898"/>
          </a:xfrm>
          <a:prstGeom prst="curvedConnector3">
            <a:avLst>
              <a:gd name="adj1" fmla="val 174477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AutoShape 27"/>
          <p:cNvSpPr>
            <a:spLocks noChangeArrowheads="1"/>
          </p:cNvSpPr>
          <p:nvPr/>
        </p:nvSpPr>
        <p:spPr bwMode="auto">
          <a:xfrm>
            <a:off x="1427132" y="4302746"/>
            <a:ext cx="712788" cy="647700"/>
          </a:xfrm>
          <a:prstGeom prst="flowChartDecision">
            <a:avLst/>
          </a:prstGeom>
          <a:solidFill>
            <a:srgbClr val="FFF5EB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00" dirty="0" smtClean="0">
                <a:latin typeface="Verdana" pitchFamily="34" charset="0"/>
              </a:rPr>
              <a:t>More</a:t>
            </a:r>
          </a:p>
          <a:p>
            <a:pPr algn="ctr"/>
            <a:r>
              <a:rPr lang="en-US" sz="700" dirty="0" smtClean="0">
                <a:latin typeface="Verdana" pitchFamily="34" charset="0"/>
              </a:rPr>
              <a:t>Selections</a:t>
            </a:r>
          </a:p>
          <a:p>
            <a:pPr algn="ctr"/>
            <a:r>
              <a:rPr lang="en-US" sz="700" dirty="0" smtClean="0">
                <a:latin typeface="Verdana" pitchFamily="34" charset="0"/>
              </a:rPr>
              <a:t>?</a:t>
            </a:r>
            <a:endParaRPr lang="en-US" sz="700" dirty="0">
              <a:latin typeface="Verdana" pitchFamily="34" charset="0"/>
            </a:endParaRPr>
          </a:p>
        </p:txBody>
      </p:sp>
      <p:cxnSp>
        <p:nvCxnSpPr>
          <p:cNvPr id="45" name="AutoShape 32"/>
          <p:cNvCxnSpPr>
            <a:cxnSpLocks noChangeShapeType="1"/>
            <a:stCxn id="40" idx="2"/>
            <a:endCxn id="44" idx="0"/>
          </p:cNvCxnSpPr>
          <p:nvPr/>
        </p:nvCxnSpPr>
        <p:spPr bwMode="auto">
          <a:xfrm flipH="1">
            <a:off x="1783526" y="4103948"/>
            <a:ext cx="5833" cy="1987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32"/>
          <p:cNvCxnSpPr>
            <a:cxnSpLocks noChangeShapeType="1"/>
            <a:stCxn id="44" idx="1"/>
            <a:endCxn id="35" idx="1"/>
          </p:cNvCxnSpPr>
          <p:nvPr/>
        </p:nvCxnSpPr>
        <p:spPr bwMode="auto">
          <a:xfrm rot="10800000">
            <a:off x="1287624" y="1542270"/>
            <a:ext cx="139508" cy="3084326"/>
          </a:xfrm>
          <a:prstGeom prst="curvedConnector3">
            <a:avLst>
              <a:gd name="adj1" fmla="val 263862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34"/>
          <p:cNvSpPr>
            <a:spLocks noChangeArrowheads="1"/>
          </p:cNvSpPr>
          <p:nvPr/>
        </p:nvSpPr>
        <p:spPr bwMode="auto">
          <a:xfrm>
            <a:off x="1286476" y="5144335"/>
            <a:ext cx="1008062" cy="215900"/>
          </a:xfrm>
          <a:prstGeom prst="flowChartAlternateProcess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00" dirty="0" smtClean="0">
                <a:latin typeface="Verdana" pitchFamily="34" charset="0"/>
              </a:rPr>
              <a:t>Map</a:t>
            </a:r>
          </a:p>
          <a:p>
            <a:pPr algn="ctr"/>
            <a:r>
              <a:rPr lang="en-US" sz="700" dirty="0" smtClean="0">
                <a:latin typeface="Verdana" pitchFamily="34" charset="0"/>
              </a:rPr>
              <a:t>to Perfion Features</a:t>
            </a:r>
          </a:p>
        </p:txBody>
      </p:sp>
      <p:cxnSp>
        <p:nvCxnSpPr>
          <p:cNvPr id="48" name="AutoShape 32"/>
          <p:cNvCxnSpPr>
            <a:cxnSpLocks noChangeShapeType="1"/>
            <a:stCxn id="44" idx="2"/>
            <a:endCxn id="47" idx="0"/>
          </p:cNvCxnSpPr>
          <p:nvPr/>
        </p:nvCxnSpPr>
        <p:spPr bwMode="auto">
          <a:xfrm>
            <a:off x="1783526" y="4950446"/>
            <a:ext cx="6981" cy="1938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32"/>
          <p:cNvCxnSpPr>
            <a:cxnSpLocks noChangeShapeType="1"/>
            <a:stCxn id="47" idx="2"/>
            <a:endCxn id="49" idx="0"/>
          </p:cNvCxnSpPr>
          <p:nvPr/>
        </p:nvCxnSpPr>
        <p:spPr bwMode="auto">
          <a:xfrm>
            <a:off x="1790507" y="5360235"/>
            <a:ext cx="0" cy="2170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32"/>
          <p:cNvCxnSpPr>
            <a:cxnSpLocks noChangeShapeType="1"/>
            <a:stCxn id="49" idx="2"/>
            <a:endCxn id="53" idx="0"/>
          </p:cNvCxnSpPr>
          <p:nvPr/>
        </p:nvCxnSpPr>
        <p:spPr bwMode="auto">
          <a:xfrm>
            <a:off x="1790507" y="5913133"/>
            <a:ext cx="0" cy="2975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1969038" y="6570821"/>
            <a:ext cx="1488258" cy="170547"/>
          </a:xfrm>
          <a:prstGeom prst="foldedCorner">
            <a:avLst>
              <a:gd name="adj" fmla="val 16037"/>
            </a:avLst>
          </a:prstGeom>
          <a:solidFill>
            <a:schemeClr val="bg1"/>
          </a:solidFill>
          <a:ln w="317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18000" rIns="36000" bIns="18000">
            <a:spAutoFit/>
          </a:bodyPr>
          <a:lstStyle/>
          <a:p>
            <a:pPr marL="36513" indent="-36513">
              <a:buFontTx/>
              <a:buChar char="•"/>
            </a:pPr>
            <a:r>
              <a:rPr lang="en-US" sz="700" dirty="0" smtClean="0">
                <a:latin typeface="Arial" charset="0"/>
              </a:rPr>
              <a:t>Data ready for import into Perfion</a:t>
            </a:r>
          </a:p>
        </p:txBody>
      </p:sp>
      <p:sp>
        <p:nvSpPr>
          <p:cNvPr id="53" name="AutoShape 7"/>
          <p:cNvSpPr>
            <a:spLocks noChangeArrowheads="1"/>
          </p:cNvSpPr>
          <p:nvPr/>
        </p:nvSpPr>
        <p:spPr bwMode="auto">
          <a:xfrm>
            <a:off x="1593414" y="6210703"/>
            <a:ext cx="394185" cy="492300"/>
          </a:xfrm>
          <a:prstGeom prst="foldedCorner">
            <a:avLst>
              <a:gd name="adj" fmla="val 24739"/>
            </a:avLst>
          </a:prstGeom>
          <a:solidFill>
            <a:srgbClr val="F8F8F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0" anchor="ctr">
            <a:noAutofit/>
          </a:bodyPr>
          <a:lstStyle/>
          <a:p>
            <a:r>
              <a:rPr lang="en-US" sz="600" dirty="0" err="1" smtClean="0"/>
              <a:t>DataTable</a:t>
            </a:r>
            <a:endParaRPr lang="en-US" sz="600" dirty="0"/>
          </a:p>
        </p:txBody>
      </p:sp>
      <p:sp>
        <p:nvSpPr>
          <p:cNvPr id="54" name="AutoShape 18"/>
          <p:cNvSpPr>
            <a:spLocks noChangeArrowheads="1"/>
          </p:cNvSpPr>
          <p:nvPr/>
        </p:nvSpPr>
        <p:spPr bwMode="auto">
          <a:xfrm>
            <a:off x="1971760" y="2386737"/>
            <a:ext cx="1488258" cy="170547"/>
          </a:xfrm>
          <a:prstGeom prst="foldedCorner">
            <a:avLst>
              <a:gd name="adj" fmla="val 16037"/>
            </a:avLst>
          </a:prstGeom>
          <a:solidFill>
            <a:schemeClr val="bg1"/>
          </a:solidFill>
          <a:ln w="317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18000" rIns="36000" bIns="18000">
            <a:spAutoFit/>
          </a:bodyPr>
          <a:lstStyle/>
          <a:p>
            <a:pPr marL="36513" indent="-36513">
              <a:buFontTx/>
              <a:buChar char="•"/>
            </a:pPr>
            <a:r>
              <a:rPr lang="en-US" sz="700" dirty="0" smtClean="0">
                <a:latin typeface="Arial" charset="0"/>
              </a:rPr>
              <a:t>Data flat and easier to work with</a:t>
            </a:r>
          </a:p>
        </p:txBody>
      </p:sp>
      <p:sp>
        <p:nvSpPr>
          <p:cNvPr id="55" name="AutoShape 7"/>
          <p:cNvSpPr>
            <a:spLocks noChangeArrowheads="1"/>
          </p:cNvSpPr>
          <p:nvPr/>
        </p:nvSpPr>
        <p:spPr bwMode="auto">
          <a:xfrm>
            <a:off x="1594562" y="2037537"/>
            <a:ext cx="394185" cy="492300"/>
          </a:xfrm>
          <a:prstGeom prst="foldedCorner">
            <a:avLst>
              <a:gd name="adj" fmla="val 24739"/>
            </a:avLst>
          </a:prstGeom>
          <a:solidFill>
            <a:srgbClr val="F8F8F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0" anchor="ctr">
            <a:noAutofit/>
          </a:bodyPr>
          <a:lstStyle/>
          <a:p>
            <a:r>
              <a:rPr lang="en-US" sz="600" dirty="0" err="1" smtClean="0"/>
              <a:t>DataTable</a:t>
            </a:r>
            <a:endParaRPr lang="en-US" sz="600" dirty="0"/>
          </a:p>
        </p:txBody>
      </p:sp>
      <p:sp>
        <p:nvSpPr>
          <p:cNvPr id="56" name="AutoShape 34"/>
          <p:cNvSpPr>
            <a:spLocks noChangeArrowheads="1"/>
          </p:cNvSpPr>
          <p:nvPr/>
        </p:nvSpPr>
        <p:spPr bwMode="auto">
          <a:xfrm>
            <a:off x="1286475" y="1047003"/>
            <a:ext cx="1008062" cy="215900"/>
          </a:xfrm>
          <a:prstGeom prst="flowChartAlternateProcess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00" dirty="0" smtClean="0">
                <a:latin typeface="Verdana" pitchFamily="34" charset="0"/>
              </a:rPr>
              <a:t>Load Data</a:t>
            </a:r>
          </a:p>
        </p:txBody>
      </p:sp>
      <p:cxnSp>
        <p:nvCxnSpPr>
          <p:cNvPr id="57" name="AutoShape 32"/>
          <p:cNvCxnSpPr>
            <a:cxnSpLocks noChangeShapeType="1"/>
            <a:stCxn id="56" idx="2"/>
            <a:endCxn id="35" idx="0"/>
          </p:cNvCxnSpPr>
          <p:nvPr/>
        </p:nvCxnSpPr>
        <p:spPr bwMode="auto">
          <a:xfrm>
            <a:off x="1790506" y="1262903"/>
            <a:ext cx="1149" cy="1714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utoShape 11"/>
          <p:cNvSpPr>
            <a:spLocks noChangeArrowheads="1"/>
          </p:cNvSpPr>
          <p:nvPr/>
        </p:nvSpPr>
        <p:spPr bwMode="auto">
          <a:xfrm>
            <a:off x="2373964" y="5468735"/>
            <a:ext cx="3065510" cy="327161"/>
          </a:xfrm>
          <a:prstGeom prst="foldedCorner">
            <a:avLst>
              <a:gd name="adj" fmla="val 12500"/>
            </a:avLst>
          </a:prstGeom>
          <a:solidFill>
            <a:srgbClr val="FFF5EB"/>
          </a:solidFill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en-US" sz="700" b="1" u="sng" dirty="0" err="1" smtClean="0">
                <a:solidFill>
                  <a:srgbClr val="990033"/>
                </a:solidFill>
                <a:latin typeface="Verdana" pitchFamily="34" charset="0"/>
              </a:rPr>
              <a:t>PDataFormattingFunction</a:t>
            </a:r>
            <a:r>
              <a:rPr lang="en-US" sz="700" dirty="0" smtClean="0">
                <a:latin typeface="Verdana" pitchFamily="34" charset="0"/>
              </a:rPr>
              <a:t> {Format(), </a:t>
            </a:r>
            <a:r>
              <a:rPr lang="en-US" sz="700" dirty="0" err="1" smtClean="0">
                <a:latin typeface="Verdana" pitchFamily="34" charset="0"/>
              </a:rPr>
              <a:t>ToNumber</a:t>
            </a:r>
            <a:r>
              <a:rPr lang="en-US" sz="700" dirty="0" smtClean="0">
                <a:latin typeface="Verdana" pitchFamily="34" charset="0"/>
              </a:rPr>
              <a:t>(), </a:t>
            </a:r>
          </a:p>
          <a:p>
            <a:r>
              <a:rPr lang="en-US" sz="700" dirty="0" err="1" smtClean="0">
                <a:latin typeface="Verdana" pitchFamily="34" charset="0"/>
              </a:rPr>
              <a:t>DefaultLookUp</a:t>
            </a:r>
            <a:r>
              <a:rPr lang="en-US" sz="700" dirty="0" smtClean="0">
                <a:latin typeface="Verdana" pitchFamily="34" charset="0"/>
              </a:rPr>
              <a:t>(), Convert(), Clean(), </a:t>
            </a:r>
            <a:r>
              <a:rPr lang="en-US" sz="700" dirty="0" err="1" smtClean="0">
                <a:latin typeface="Verdana" pitchFamily="34" charset="0"/>
              </a:rPr>
              <a:t>CaseReplaceLookUp</a:t>
            </a:r>
            <a:r>
              <a:rPr lang="en-US" sz="700" dirty="0" smtClean="0">
                <a:latin typeface="Verdana" pitchFamily="34" charset="0"/>
              </a:rPr>
              <a:t>(), etc. }</a:t>
            </a:r>
            <a:endParaRPr lang="en-US" sz="700" dirty="0">
              <a:latin typeface="Verdana" pitchFamily="34" charset="0"/>
            </a:endParaRP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>
            <a:off x="2373964" y="5868824"/>
            <a:ext cx="2741704" cy="327161"/>
          </a:xfrm>
          <a:prstGeom prst="foldedCorner">
            <a:avLst>
              <a:gd name="adj" fmla="val 12500"/>
            </a:avLst>
          </a:prstGeom>
          <a:solidFill>
            <a:srgbClr val="FFF5EB"/>
          </a:solidFill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en-US" sz="700" b="1" u="sng" dirty="0" err="1" smtClean="0">
                <a:solidFill>
                  <a:srgbClr val="990033"/>
                </a:solidFill>
                <a:latin typeface="Verdana" pitchFamily="34" charset="0"/>
              </a:rPr>
              <a:t>PDataValidationFunction</a:t>
            </a:r>
            <a:r>
              <a:rPr lang="en-US" sz="700" dirty="0" smtClean="0">
                <a:latin typeface="Verdana" pitchFamily="34" charset="0"/>
              </a:rPr>
              <a:t> {Validate(), </a:t>
            </a:r>
            <a:r>
              <a:rPr lang="en-US" sz="700" dirty="0" err="1" smtClean="0">
                <a:latin typeface="Verdana" pitchFamily="34" charset="0"/>
              </a:rPr>
              <a:t>MustBeNumber</a:t>
            </a:r>
            <a:r>
              <a:rPr lang="en-US" sz="700" dirty="0" smtClean="0">
                <a:latin typeface="Verdana" pitchFamily="34" charset="0"/>
              </a:rPr>
              <a:t>(), </a:t>
            </a:r>
          </a:p>
          <a:p>
            <a:r>
              <a:rPr lang="en-US" sz="700" dirty="0" smtClean="0">
                <a:latin typeface="Verdana" pitchFamily="34" charset="0"/>
              </a:rPr>
              <a:t>Number(20,100), </a:t>
            </a:r>
            <a:r>
              <a:rPr lang="en-US" sz="700" dirty="0" err="1" smtClean="0">
                <a:latin typeface="Verdana" pitchFamily="34" charset="0"/>
              </a:rPr>
              <a:t>RegEx</a:t>
            </a:r>
            <a:r>
              <a:rPr lang="en-US" sz="700" dirty="0" smtClean="0">
                <a:latin typeface="Verdana" pitchFamily="34" charset="0"/>
              </a:rPr>
              <a:t>(), etc. }</a:t>
            </a:r>
            <a:endParaRPr lang="en-US" sz="700" dirty="0">
              <a:latin typeface="Verdana" pitchFamily="34" charset="0"/>
            </a:endParaRPr>
          </a:p>
        </p:txBody>
      </p:sp>
      <p:sp>
        <p:nvSpPr>
          <p:cNvPr id="49" name="AutoShape 34"/>
          <p:cNvSpPr>
            <a:spLocks noChangeArrowheads="1"/>
          </p:cNvSpPr>
          <p:nvPr/>
        </p:nvSpPr>
        <p:spPr bwMode="auto">
          <a:xfrm>
            <a:off x="1188425" y="5577236"/>
            <a:ext cx="1204164" cy="335897"/>
          </a:xfrm>
          <a:prstGeom prst="flowChartAlternateProcess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00" dirty="0" smtClean="0">
                <a:latin typeface="Verdana" pitchFamily="34" charset="0"/>
              </a:rPr>
              <a:t>Process Any</a:t>
            </a:r>
          </a:p>
          <a:p>
            <a:pPr algn="ctr"/>
            <a:r>
              <a:rPr lang="en-US" sz="700" dirty="0" smtClean="0">
                <a:latin typeface="Verdana" pitchFamily="34" charset="0"/>
              </a:rPr>
              <a:t>Formatting + Validation</a:t>
            </a:r>
          </a:p>
          <a:p>
            <a:pPr algn="ctr"/>
            <a:r>
              <a:rPr lang="en-US" sz="700" dirty="0" smtClean="0">
                <a:latin typeface="Verdana" pitchFamily="34" charset="0"/>
              </a:rPr>
              <a:t>Functions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2293390" y="2804732"/>
            <a:ext cx="2281641" cy="204854"/>
          </a:xfrm>
          <a:prstGeom prst="foldedCorner">
            <a:avLst>
              <a:gd name="adj" fmla="val 12500"/>
            </a:avLst>
          </a:prstGeom>
          <a:solidFill>
            <a:srgbClr val="FFF5EB"/>
          </a:solidFill>
          <a:ln w="3175">
            <a:solidFill>
              <a:schemeClr val="bg2"/>
            </a:solidFill>
            <a:round/>
            <a:headEnd/>
            <a:tailEnd/>
          </a:ln>
        </p:spPr>
        <p:txBody>
          <a:bodyPr wrap="none" lIns="36000" tIns="36000" rIns="36000" bIns="36000" anchor="ctr">
            <a:spAutoFit/>
          </a:bodyPr>
          <a:lstStyle/>
          <a:p>
            <a:r>
              <a:rPr lang="en-US" sz="700" b="1" u="sng" dirty="0" err="1" smtClean="0">
                <a:solidFill>
                  <a:srgbClr val="990033"/>
                </a:solidFill>
                <a:latin typeface="Verdana" pitchFamily="34" charset="0"/>
              </a:rPr>
              <a:t>PDataTransformFunction</a:t>
            </a:r>
            <a:r>
              <a:rPr lang="en-US" sz="700" dirty="0" smtClean="0">
                <a:latin typeface="Verdana" pitchFamily="34" charset="0"/>
              </a:rPr>
              <a:t> {Transpose(), etc. }</a:t>
            </a:r>
            <a:endParaRPr lang="en-US" sz="700" dirty="0">
              <a:latin typeface="Verdana" pitchFamily="34" charset="0"/>
            </a:endParaRPr>
          </a:p>
        </p:txBody>
      </p:sp>
      <p:sp>
        <p:nvSpPr>
          <p:cNvPr id="36" name="AutoShape 34"/>
          <p:cNvSpPr>
            <a:spLocks noChangeArrowheads="1"/>
          </p:cNvSpPr>
          <p:nvPr/>
        </p:nvSpPr>
        <p:spPr bwMode="auto">
          <a:xfrm>
            <a:off x="1287624" y="2691259"/>
            <a:ext cx="1008062" cy="215900"/>
          </a:xfrm>
          <a:prstGeom prst="flowChartAlternateProcess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700" dirty="0" smtClean="0">
                <a:latin typeface="Verdana" pitchFamily="34" charset="0"/>
              </a:rPr>
              <a:t>Process Any</a:t>
            </a:r>
          </a:p>
          <a:p>
            <a:pPr algn="ctr"/>
            <a:r>
              <a:rPr lang="en-US" sz="700" dirty="0" smtClean="0">
                <a:latin typeface="Verdana" pitchFamily="34" charset="0"/>
              </a:rPr>
              <a:t>Transform Functions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1593413" y="410687"/>
            <a:ext cx="394185" cy="492300"/>
          </a:xfrm>
          <a:prstGeom prst="foldedCorner">
            <a:avLst>
              <a:gd name="adj" fmla="val 24739"/>
            </a:avLst>
          </a:prstGeom>
          <a:solidFill>
            <a:srgbClr val="F8F8F8"/>
          </a:solidFill>
          <a:ln w="9525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0" anchor="ctr">
            <a:noAutofit/>
          </a:bodyPr>
          <a:lstStyle/>
          <a:p>
            <a:r>
              <a:rPr lang="en-US" sz="600" dirty="0" smtClean="0"/>
              <a:t>Excel, Csv, Xml, </a:t>
            </a:r>
            <a:r>
              <a:rPr lang="en-US" sz="600" dirty="0" err="1" smtClean="0"/>
              <a:t>DataTable</a:t>
            </a:r>
            <a:endParaRPr lang="en-US" sz="600" dirty="0"/>
          </a:p>
        </p:txBody>
      </p:sp>
      <p:cxnSp>
        <p:nvCxnSpPr>
          <p:cNvPr id="31" name="AutoShape 32"/>
          <p:cNvCxnSpPr>
            <a:cxnSpLocks noChangeShapeType="1"/>
            <a:stCxn id="30" idx="2"/>
            <a:endCxn id="56" idx="0"/>
          </p:cNvCxnSpPr>
          <p:nvPr/>
        </p:nvCxnSpPr>
        <p:spPr bwMode="auto">
          <a:xfrm>
            <a:off x="1790506" y="902987"/>
            <a:ext cx="0" cy="1440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787902" y="316640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5</a:t>
            </a:r>
            <a:r>
              <a:rPr lang="da-DK" sz="1200" dirty="0" smtClean="0"/>
              <a:t>.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900331" y="1047003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2</a:t>
            </a:r>
            <a:r>
              <a:rPr lang="da-DK" sz="1200" dirty="0" smtClean="0"/>
              <a:t>.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879781" y="1416936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3</a:t>
            </a:r>
            <a:r>
              <a:rPr lang="da-DK" sz="1200" dirty="0" smtClean="0"/>
              <a:t>.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811973" y="268835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4</a:t>
            </a:r>
            <a:r>
              <a:rPr lang="da-DK" sz="1200" dirty="0" smtClean="0"/>
              <a:t>.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879781" y="414108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smtClean="0"/>
              <a:t>1.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888343" y="4434684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6</a:t>
            </a:r>
            <a:r>
              <a:rPr lang="da-DK" sz="1200" dirty="0" smtClean="0"/>
              <a:t>.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851745" y="511378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7</a:t>
            </a:r>
            <a:r>
              <a:rPr lang="da-DK" sz="1200" dirty="0" smtClean="0"/>
              <a:t>.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851745" y="555107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8</a:t>
            </a:r>
            <a:r>
              <a:rPr lang="da-DK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729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A4-Papier (210 x 297 mm)</PresentationFormat>
  <Paragraphs>36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Verdana</vt:lpstr>
      <vt:lpstr>Office</vt:lpstr>
      <vt:lpstr>Perfion DataMapping Process Architecture</vt:lpstr>
    </vt:vector>
  </TitlesOfParts>
  <Company>Compazia A/S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Dick Brunebjerg</dc:creator>
  <cp:lastModifiedBy>Zoran Kos</cp:lastModifiedBy>
  <cp:revision>1119</cp:revision>
  <cp:lastPrinted>2016-06-29T13:32:29Z</cp:lastPrinted>
  <dcterms:created xsi:type="dcterms:W3CDTF">2002-09-23T07:47:29Z</dcterms:created>
  <dcterms:modified xsi:type="dcterms:W3CDTF">2019-11-12T20:48:07Z</dcterms:modified>
</cp:coreProperties>
</file>