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4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5" r:id="rId3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hbh1b9u6JDTRs4R2MTfW9CNlsN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39B979-A871-4EE1-B893-6C8094047646}">
  <a:tblStyle styleId="{E939B979-A871-4EE1-B893-6C80940476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638fa214e1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638fa214e1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g1638fa214e1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78cf2e8d73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78cf2e8d73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178cf2e8d73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78cf2e8d73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78cf2e8d73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g178cf2e8d73_0_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82bdff7cfe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82bdff7cfe_1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g182bdff7cfe_1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82bdff7cfe_1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82bdff7cfe_1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g182bdff7cfe_1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84ce68eb35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84ce68eb35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g184ce68eb35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82bdff7cfe_1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82bdff7cfe_1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g182bdff7cfe_1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84ce68eb35_0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84ce68eb35_0_5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g184ce68eb35_0_5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82bdff7cfe_1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82bdff7cfe_1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g182bdff7cfe_1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82f6a1211e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82f6a1211e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g182f6a1211e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82f6a1211e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82f6a1211e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g182f6a1211e_0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7ad8d7a8c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7ad8d7a8cf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g17ad8d7a8cf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78e3143420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78e3143420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g178e3143420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831e7040ae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831e7040ae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g1831e7040ae_0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78e314342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78e3143420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g178e3143420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6a4a6420cb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6a4a6420cb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g16a4a6420cb_0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6a4a6420cb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6a4a6420cb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g16a4a6420cb_0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831e7040ae_0_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831e7040ae_0_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g1831e7040ae_0_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56850936b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g156850936b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6a4a6420cb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6a4a6420cb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g16a4a6420cb_0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b11766c6d0_1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b11766c6d0_1_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b11766c6d0_1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b11766c6d0_1_1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b11766c6d0_1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b11766c6d0_1_4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b11766c6d0_1_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b11766c6d0_1_3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b11766c6d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b11766c6d0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b11766c6d0_1_5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b11766c6d0_1_5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184ce68eb35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184ce68eb35_0_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0" name="Google Shape;500;g184ce68eb35_0_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37</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554d73a80a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g1554d73a80a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5ab1cb02ca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g15ab1cb02ca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54d73a80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g1554d73a80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554d73a80a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g1554d73a80a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0"/>
        <p:cNvGrpSpPr/>
        <p:nvPr/>
      </p:nvGrpSpPr>
      <p:grpSpPr>
        <a:xfrm>
          <a:off x="0" y="0"/>
          <a:ext cx="0" cy="0"/>
          <a:chOff x="0" y="0"/>
          <a:chExt cx="0" cy="0"/>
        </a:xfrm>
      </p:grpSpPr>
      <p:sp>
        <p:nvSpPr>
          <p:cNvPr id="91" name="Google Shape;91;g1b11766c6d0_1_494"/>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rtl="0">
              <a:lnSpc>
                <a:spcPct val="90000"/>
              </a:lnSpc>
              <a:spcBef>
                <a:spcPts val="0"/>
              </a:spcBef>
              <a:spcAft>
                <a:spcPts val="0"/>
              </a:spcAft>
              <a:buClr>
                <a:schemeClr val="dk1"/>
              </a:buClr>
              <a:buSzPts val="6000"/>
              <a:buFont typeface="Calibri"/>
              <a:buNone/>
              <a:defRPr sz="6000"/>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92" name="Google Shape;92;g1b11766c6d0_1_494"/>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11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900"/>
              <a:buNone/>
              <a:defRPr sz="19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93" name="Google Shape;93;g1b11766c6d0_1_49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500"/>
              <a:buNone/>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94" name="Google Shape;94;g1b11766c6d0_1_49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500"/>
              <a:buNone/>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95" name="Google Shape;95;g1b11766c6d0_1_49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6"/>
        <p:cNvGrpSpPr/>
        <p:nvPr/>
      </p:nvGrpSpPr>
      <p:grpSpPr>
        <a:xfrm>
          <a:off x="0" y="0"/>
          <a:ext cx="0" cy="0"/>
          <a:chOff x="0" y="0"/>
          <a:chExt cx="0" cy="0"/>
        </a:xfrm>
      </p:grpSpPr>
      <p:sp>
        <p:nvSpPr>
          <p:cNvPr id="97" name="Google Shape;97;g1b11766c6d0_1_50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900"/>
              <a:buNone/>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98" name="Google Shape;98;g1b11766c6d0_1_50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9250" algn="l" rtl="0">
              <a:lnSpc>
                <a:spcPct val="90000"/>
              </a:lnSpc>
              <a:spcBef>
                <a:spcPts val="1100"/>
              </a:spcBef>
              <a:spcAft>
                <a:spcPts val="0"/>
              </a:spcAft>
              <a:buClr>
                <a:schemeClr val="dk1"/>
              </a:buClr>
              <a:buSzPts val="1900"/>
              <a:buChar char="•"/>
              <a:defRPr/>
            </a:lvl1pPr>
            <a:lvl2pPr marL="914400" lvl="1" indent="-349250" algn="l" rtl="0">
              <a:lnSpc>
                <a:spcPct val="90000"/>
              </a:lnSpc>
              <a:spcBef>
                <a:spcPts val="500"/>
              </a:spcBef>
              <a:spcAft>
                <a:spcPts val="0"/>
              </a:spcAft>
              <a:buClr>
                <a:schemeClr val="dk1"/>
              </a:buClr>
              <a:buSzPts val="1900"/>
              <a:buChar char="•"/>
              <a:defRPr/>
            </a:lvl2pPr>
            <a:lvl3pPr marL="1371600" lvl="2" indent="-349250" algn="l" rtl="0">
              <a:lnSpc>
                <a:spcPct val="90000"/>
              </a:lnSpc>
              <a:spcBef>
                <a:spcPts val="500"/>
              </a:spcBef>
              <a:spcAft>
                <a:spcPts val="0"/>
              </a:spcAft>
              <a:buClr>
                <a:schemeClr val="dk1"/>
              </a:buClr>
              <a:buSzPts val="1900"/>
              <a:buChar char="•"/>
              <a:defRPr/>
            </a:lvl3pPr>
            <a:lvl4pPr marL="1828800" lvl="3" indent="-349250" algn="l" rtl="0">
              <a:lnSpc>
                <a:spcPct val="90000"/>
              </a:lnSpc>
              <a:spcBef>
                <a:spcPts val="500"/>
              </a:spcBef>
              <a:spcAft>
                <a:spcPts val="0"/>
              </a:spcAft>
              <a:buClr>
                <a:schemeClr val="dk1"/>
              </a:buClr>
              <a:buSzPts val="1900"/>
              <a:buChar char="•"/>
              <a:defRPr/>
            </a:lvl4pPr>
            <a:lvl5pPr marL="2286000" lvl="4" indent="-349250" algn="l" rtl="0">
              <a:lnSpc>
                <a:spcPct val="90000"/>
              </a:lnSpc>
              <a:spcBef>
                <a:spcPts val="500"/>
              </a:spcBef>
              <a:spcAft>
                <a:spcPts val="0"/>
              </a:spcAft>
              <a:buClr>
                <a:schemeClr val="dk1"/>
              </a:buClr>
              <a:buSzPts val="1900"/>
              <a:buChar char="•"/>
              <a:defRPr/>
            </a:lvl5pPr>
            <a:lvl6pPr marL="2743200" lvl="5" indent="-349250" algn="l" rtl="0">
              <a:lnSpc>
                <a:spcPct val="90000"/>
              </a:lnSpc>
              <a:spcBef>
                <a:spcPts val="500"/>
              </a:spcBef>
              <a:spcAft>
                <a:spcPts val="0"/>
              </a:spcAft>
              <a:buClr>
                <a:schemeClr val="dk1"/>
              </a:buClr>
              <a:buSzPts val="1900"/>
              <a:buChar char="•"/>
              <a:defRPr/>
            </a:lvl6pPr>
            <a:lvl7pPr marL="3200400" lvl="6" indent="-349250" algn="l" rtl="0">
              <a:lnSpc>
                <a:spcPct val="90000"/>
              </a:lnSpc>
              <a:spcBef>
                <a:spcPts val="500"/>
              </a:spcBef>
              <a:spcAft>
                <a:spcPts val="0"/>
              </a:spcAft>
              <a:buClr>
                <a:schemeClr val="dk1"/>
              </a:buClr>
              <a:buSzPts val="1900"/>
              <a:buChar char="•"/>
              <a:defRPr/>
            </a:lvl7pPr>
            <a:lvl8pPr marL="3657600" lvl="7" indent="-349250" algn="l" rtl="0">
              <a:lnSpc>
                <a:spcPct val="90000"/>
              </a:lnSpc>
              <a:spcBef>
                <a:spcPts val="500"/>
              </a:spcBef>
              <a:spcAft>
                <a:spcPts val="0"/>
              </a:spcAft>
              <a:buClr>
                <a:schemeClr val="dk1"/>
              </a:buClr>
              <a:buSzPts val="1900"/>
              <a:buChar char="•"/>
              <a:defRPr/>
            </a:lvl8pPr>
            <a:lvl9pPr marL="4114800" lvl="8" indent="-349250" algn="l" rtl="0">
              <a:lnSpc>
                <a:spcPct val="90000"/>
              </a:lnSpc>
              <a:spcBef>
                <a:spcPts val="500"/>
              </a:spcBef>
              <a:spcAft>
                <a:spcPts val="0"/>
              </a:spcAft>
              <a:buClr>
                <a:schemeClr val="dk1"/>
              </a:buClr>
              <a:buSzPts val="1900"/>
              <a:buChar char="•"/>
              <a:defRPr/>
            </a:lvl9pPr>
          </a:lstStyle>
          <a:p>
            <a:endParaRPr/>
          </a:p>
        </p:txBody>
      </p:sp>
      <p:sp>
        <p:nvSpPr>
          <p:cNvPr id="99" name="Google Shape;99;g1b11766c6d0_1_50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500"/>
              <a:buNone/>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00" name="Google Shape;100;g1b11766c6d0_1_50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500"/>
              <a:buNone/>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01" name="Google Shape;101;g1b11766c6d0_1_50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2"/>
        <p:cNvGrpSpPr/>
        <p:nvPr/>
      </p:nvGrpSpPr>
      <p:grpSpPr>
        <a:xfrm>
          <a:off x="0" y="0"/>
          <a:ext cx="0" cy="0"/>
          <a:chOff x="0" y="0"/>
          <a:chExt cx="0" cy="0"/>
        </a:xfrm>
      </p:grpSpPr>
      <p:sp>
        <p:nvSpPr>
          <p:cNvPr id="103" name="Google Shape;103;g1b11766c6d0_1_50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900"/>
              <a:buNone/>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04" name="Google Shape;104;g1b11766c6d0_1_50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500"/>
              <a:buNone/>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05" name="Google Shape;105;g1b11766c6d0_1_50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500"/>
              <a:buNone/>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06" name="Google Shape;106;g1b11766c6d0_1_50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7"/>
        <p:cNvGrpSpPr/>
        <p:nvPr/>
      </p:nvGrpSpPr>
      <p:grpSpPr>
        <a:xfrm>
          <a:off x="0" y="0"/>
          <a:ext cx="0" cy="0"/>
          <a:chOff x="0" y="0"/>
          <a:chExt cx="0" cy="0"/>
        </a:xfrm>
      </p:grpSpPr>
      <p:sp>
        <p:nvSpPr>
          <p:cNvPr id="108" name="Google Shape;108;g1b11766c6d0_1_5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500"/>
              <a:buNone/>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09" name="Google Shape;109;g1b11766c6d0_1_5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500"/>
              <a:buNone/>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10" name="Google Shape;110;g1b11766c6d0_1_5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1"/>
        <p:cNvGrpSpPr/>
        <p:nvPr/>
      </p:nvGrpSpPr>
      <p:grpSpPr>
        <a:xfrm>
          <a:off x="0" y="0"/>
          <a:ext cx="0" cy="0"/>
          <a:chOff x="0" y="0"/>
          <a:chExt cx="0" cy="0"/>
        </a:xfrm>
      </p:grpSpPr>
      <p:sp>
        <p:nvSpPr>
          <p:cNvPr id="112" name="Google Shape;112;g1b11766c6d0_1_515"/>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6000"/>
              <a:buFont typeface="Calibri"/>
              <a:buNone/>
              <a:defRPr sz="6000"/>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13" name="Google Shape;113;g1b11766c6d0_1_515"/>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1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900"/>
              <a:buNone/>
              <a:defRPr sz="19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14" name="Google Shape;114;g1b11766c6d0_1_5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500"/>
              <a:buNone/>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15" name="Google Shape;115;g1b11766c6d0_1_5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500"/>
              <a:buNone/>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16" name="Google Shape;116;g1b11766c6d0_1_5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7"/>
        <p:cNvGrpSpPr/>
        <p:nvPr/>
      </p:nvGrpSpPr>
      <p:grpSpPr>
        <a:xfrm>
          <a:off x="0" y="0"/>
          <a:ext cx="0" cy="0"/>
          <a:chOff x="0" y="0"/>
          <a:chExt cx="0" cy="0"/>
        </a:xfrm>
      </p:grpSpPr>
      <p:sp>
        <p:nvSpPr>
          <p:cNvPr id="118" name="Google Shape;118;g1b11766c6d0_1_52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900"/>
              <a:buNone/>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19" name="Google Shape;119;g1b11766c6d0_1_521"/>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9250" algn="l" rtl="0">
              <a:lnSpc>
                <a:spcPct val="90000"/>
              </a:lnSpc>
              <a:spcBef>
                <a:spcPts val="1100"/>
              </a:spcBef>
              <a:spcAft>
                <a:spcPts val="0"/>
              </a:spcAft>
              <a:buClr>
                <a:schemeClr val="dk1"/>
              </a:buClr>
              <a:buSzPts val="1900"/>
              <a:buChar char="•"/>
              <a:defRPr/>
            </a:lvl1pPr>
            <a:lvl2pPr marL="914400" lvl="1" indent="-349250" algn="l" rtl="0">
              <a:lnSpc>
                <a:spcPct val="90000"/>
              </a:lnSpc>
              <a:spcBef>
                <a:spcPts val="500"/>
              </a:spcBef>
              <a:spcAft>
                <a:spcPts val="0"/>
              </a:spcAft>
              <a:buClr>
                <a:schemeClr val="dk1"/>
              </a:buClr>
              <a:buSzPts val="1900"/>
              <a:buChar char="•"/>
              <a:defRPr/>
            </a:lvl2pPr>
            <a:lvl3pPr marL="1371600" lvl="2" indent="-349250" algn="l" rtl="0">
              <a:lnSpc>
                <a:spcPct val="90000"/>
              </a:lnSpc>
              <a:spcBef>
                <a:spcPts val="500"/>
              </a:spcBef>
              <a:spcAft>
                <a:spcPts val="0"/>
              </a:spcAft>
              <a:buClr>
                <a:schemeClr val="dk1"/>
              </a:buClr>
              <a:buSzPts val="1900"/>
              <a:buChar char="•"/>
              <a:defRPr/>
            </a:lvl3pPr>
            <a:lvl4pPr marL="1828800" lvl="3" indent="-349250" algn="l" rtl="0">
              <a:lnSpc>
                <a:spcPct val="90000"/>
              </a:lnSpc>
              <a:spcBef>
                <a:spcPts val="500"/>
              </a:spcBef>
              <a:spcAft>
                <a:spcPts val="0"/>
              </a:spcAft>
              <a:buClr>
                <a:schemeClr val="dk1"/>
              </a:buClr>
              <a:buSzPts val="1900"/>
              <a:buChar char="•"/>
              <a:defRPr/>
            </a:lvl4pPr>
            <a:lvl5pPr marL="2286000" lvl="4" indent="-349250" algn="l" rtl="0">
              <a:lnSpc>
                <a:spcPct val="90000"/>
              </a:lnSpc>
              <a:spcBef>
                <a:spcPts val="500"/>
              </a:spcBef>
              <a:spcAft>
                <a:spcPts val="0"/>
              </a:spcAft>
              <a:buClr>
                <a:schemeClr val="dk1"/>
              </a:buClr>
              <a:buSzPts val="1900"/>
              <a:buChar char="•"/>
              <a:defRPr/>
            </a:lvl5pPr>
            <a:lvl6pPr marL="2743200" lvl="5" indent="-349250" algn="l" rtl="0">
              <a:lnSpc>
                <a:spcPct val="90000"/>
              </a:lnSpc>
              <a:spcBef>
                <a:spcPts val="500"/>
              </a:spcBef>
              <a:spcAft>
                <a:spcPts val="0"/>
              </a:spcAft>
              <a:buClr>
                <a:schemeClr val="dk1"/>
              </a:buClr>
              <a:buSzPts val="1900"/>
              <a:buChar char="•"/>
              <a:defRPr/>
            </a:lvl6pPr>
            <a:lvl7pPr marL="3200400" lvl="6" indent="-349250" algn="l" rtl="0">
              <a:lnSpc>
                <a:spcPct val="90000"/>
              </a:lnSpc>
              <a:spcBef>
                <a:spcPts val="500"/>
              </a:spcBef>
              <a:spcAft>
                <a:spcPts val="0"/>
              </a:spcAft>
              <a:buClr>
                <a:schemeClr val="dk1"/>
              </a:buClr>
              <a:buSzPts val="1900"/>
              <a:buChar char="•"/>
              <a:defRPr/>
            </a:lvl7pPr>
            <a:lvl8pPr marL="3657600" lvl="7" indent="-349250" algn="l" rtl="0">
              <a:lnSpc>
                <a:spcPct val="90000"/>
              </a:lnSpc>
              <a:spcBef>
                <a:spcPts val="500"/>
              </a:spcBef>
              <a:spcAft>
                <a:spcPts val="0"/>
              </a:spcAft>
              <a:buClr>
                <a:schemeClr val="dk1"/>
              </a:buClr>
              <a:buSzPts val="1900"/>
              <a:buChar char="•"/>
              <a:defRPr/>
            </a:lvl8pPr>
            <a:lvl9pPr marL="4114800" lvl="8" indent="-349250" algn="l" rtl="0">
              <a:lnSpc>
                <a:spcPct val="90000"/>
              </a:lnSpc>
              <a:spcBef>
                <a:spcPts val="500"/>
              </a:spcBef>
              <a:spcAft>
                <a:spcPts val="0"/>
              </a:spcAft>
              <a:buClr>
                <a:schemeClr val="dk1"/>
              </a:buClr>
              <a:buSzPts val="1900"/>
              <a:buChar char="•"/>
              <a:defRPr/>
            </a:lvl9pPr>
          </a:lstStyle>
          <a:p>
            <a:endParaRPr/>
          </a:p>
        </p:txBody>
      </p:sp>
      <p:sp>
        <p:nvSpPr>
          <p:cNvPr id="120" name="Google Shape;120;g1b11766c6d0_1_521"/>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9250" algn="l" rtl="0">
              <a:lnSpc>
                <a:spcPct val="90000"/>
              </a:lnSpc>
              <a:spcBef>
                <a:spcPts val="1100"/>
              </a:spcBef>
              <a:spcAft>
                <a:spcPts val="0"/>
              </a:spcAft>
              <a:buClr>
                <a:schemeClr val="dk1"/>
              </a:buClr>
              <a:buSzPts val="1900"/>
              <a:buChar char="•"/>
              <a:defRPr/>
            </a:lvl1pPr>
            <a:lvl2pPr marL="914400" lvl="1" indent="-349250" algn="l" rtl="0">
              <a:lnSpc>
                <a:spcPct val="90000"/>
              </a:lnSpc>
              <a:spcBef>
                <a:spcPts val="500"/>
              </a:spcBef>
              <a:spcAft>
                <a:spcPts val="0"/>
              </a:spcAft>
              <a:buClr>
                <a:schemeClr val="dk1"/>
              </a:buClr>
              <a:buSzPts val="1900"/>
              <a:buChar char="•"/>
              <a:defRPr/>
            </a:lvl2pPr>
            <a:lvl3pPr marL="1371600" lvl="2" indent="-349250" algn="l" rtl="0">
              <a:lnSpc>
                <a:spcPct val="90000"/>
              </a:lnSpc>
              <a:spcBef>
                <a:spcPts val="500"/>
              </a:spcBef>
              <a:spcAft>
                <a:spcPts val="0"/>
              </a:spcAft>
              <a:buClr>
                <a:schemeClr val="dk1"/>
              </a:buClr>
              <a:buSzPts val="1900"/>
              <a:buChar char="•"/>
              <a:defRPr/>
            </a:lvl3pPr>
            <a:lvl4pPr marL="1828800" lvl="3" indent="-349250" algn="l" rtl="0">
              <a:lnSpc>
                <a:spcPct val="90000"/>
              </a:lnSpc>
              <a:spcBef>
                <a:spcPts val="500"/>
              </a:spcBef>
              <a:spcAft>
                <a:spcPts val="0"/>
              </a:spcAft>
              <a:buClr>
                <a:schemeClr val="dk1"/>
              </a:buClr>
              <a:buSzPts val="1900"/>
              <a:buChar char="•"/>
              <a:defRPr/>
            </a:lvl4pPr>
            <a:lvl5pPr marL="2286000" lvl="4" indent="-349250" algn="l" rtl="0">
              <a:lnSpc>
                <a:spcPct val="90000"/>
              </a:lnSpc>
              <a:spcBef>
                <a:spcPts val="500"/>
              </a:spcBef>
              <a:spcAft>
                <a:spcPts val="0"/>
              </a:spcAft>
              <a:buClr>
                <a:schemeClr val="dk1"/>
              </a:buClr>
              <a:buSzPts val="1900"/>
              <a:buChar char="•"/>
              <a:defRPr/>
            </a:lvl5pPr>
            <a:lvl6pPr marL="2743200" lvl="5" indent="-349250" algn="l" rtl="0">
              <a:lnSpc>
                <a:spcPct val="90000"/>
              </a:lnSpc>
              <a:spcBef>
                <a:spcPts val="500"/>
              </a:spcBef>
              <a:spcAft>
                <a:spcPts val="0"/>
              </a:spcAft>
              <a:buClr>
                <a:schemeClr val="dk1"/>
              </a:buClr>
              <a:buSzPts val="1900"/>
              <a:buChar char="•"/>
              <a:defRPr/>
            </a:lvl6pPr>
            <a:lvl7pPr marL="3200400" lvl="6" indent="-349250" algn="l" rtl="0">
              <a:lnSpc>
                <a:spcPct val="90000"/>
              </a:lnSpc>
              <a:spcBef>
                <a:spcPts val="500"/>
              </a:spcBef>
              <a:spcAft>
                <a:spcPts val="0"/>
              </a:spcAft>
              <a:buClr>
                <a:schemeClr val="dk1"/>
              </a:buClr>
              <a:buSzPts val="1900"/>
              <a:buChar char="•"/>
              <a:defRPr/>
            </a:lvl7pPr>
            <a:lvl8pPr marL="3657600" lvl="7" indent="-349250" algn="l" rtl="0">
              <a:lnSpc>
                <a:spcPct val="90000"/>
              </a:lnSpc>
              <a:spcBef>
                <a:spcPts val="500"/>
              </a:spcBef>
              <a:spcAft>
                <a:spcPts val="0"/>
              </a:spcAft>
              <a:buClr>
                <a:schemeClr val="dk1"/>
              </a:buClr>
              <a:buSzPts val="1900"/>
              <a:buChar char="•"/>
              <a:defRPr/>
            </a:lvl8pPr>
            <a:lvl9pPr marL="4114800" lvl="8" indent="-349250" algn="l" rtl="0">
              <a:lnSpc>
                <a:spcPct val="90000"/>
              </a:lnSpc>
              <a:spcBef>
                <a:spcPts val="500"/>
              </a:spcBef>
              <a:spcAft>
                <a:spcPts val="0"/>
              </a:spcAft>
              <a:buClr>
                <a:schemeClr val="dk1"/>
              </a:buClr>
              <a:buSzPts val="1900"/>
              <a:buChar char="•"/>
              <a:defRPr/>
            </a:lvl9pPr>
          </a:lstStyle>
          <a:p>
            <a:endParaRPr/>
          </a:p>
        </p:txBody>
      </p:sp>
      <p:sp>
        <p:nvSpPr>
          <p:cNvPr id="121" name="Google Shape;121;g1b11766c6d0_1_52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500"/>
              <a:buNone/>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22" name="Google Shape;122;g1b11766c6d0_1_52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500"/>
              <a:buNone/>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23" name="Google Shape;123;g1b11766c6d0_1_5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4"/>
        <p:cNvGrpSpPr/>
        <p:nvPr/>
      </p:nvGrpSpPr>
      <p:grpSpPr>
        <a:xfrm>
          <a:off x="0" y="0"/>
          <a:ext cx="0" cy="0"/>
          <a:chOff x="0" y="0"/>
          <a:chExt cx="0" cy="0"/>
        </a:xfrm>
      </p:grpSpPr>
      <p:sp>
        <p:nvSpPr>
          <p:cNvPr id="125" name="Google Shape;125;g1b11766c6d0_1_528"/>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900"/>
              <a:buNone/>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26" name="Google Shape;126;g1b11766c6d0_1_528"/>
          <p:cNvSpPr txBox="1">
            <a:spLocks noGrp="1"/>
          </p:cNvSpPr>
          <p:nvPr>
            <p:ph type="body" idx="1"/>
          </p:nvPr>
        </p:nvSpPr>
        <p:spPr>
          <a:xfrm>
            <a:off x="839788" y="1681163"/>
            <a:ext cx="5157900" cy="8241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1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900"/>
              <a:buNone/>
              <a:defRPr sz="19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27" name="Google Shape;127;g1b11766c6d0_1_528"/>
          <p:cNvSpPr txBox="1">
            <a:spLocks noGrp="1"/>
          </p:cNvSpPr>
          <p:nvPr>
            <p:ph type="body" idx="2"/>
          </p:nvPr>
        </p:nvSpPr>
        <p:spPr>
          <a:xfrm>
            <a:off x="839788" y="2505075"/>
            <a:ext cx="5157900" cy="3684900"/>
          </a:xfrm>
          <a:prstGeom prst="rect">
            <a:avLst/>
          </a:prstGeom>
          <a:noFill/>
          <a:ln>
            <a:noFill/>
          </a:ln>
        </p:spPr>
        <p:txBody>
          <a:bodyPr spcFirstLastPara="1" wrap="square" lIns="91425" tIns="45700" rIns="91425" bIns="45700" anchor="t" anchorCtr="0">
            <a:normAutofit/>
          </a:bodyPr>
          <a:lstStyle>
            <a:lvl1pPr marL="457200" lvl="0" indent="-349250" algn="l" rtl="0">
              <a:lnSpc>
                <a:spcPct val="90000"/>
              </a:lnSpc>
              <a:spcBef>
                <a:spcPts val="1100"/>
              </a:spcBef>
              <a:spcAft>
                <a:spcPts val="0"/>
              </a:spcAft>
              <a:buClr>
                <a:schemeClr val="dk1"/>
              </a:buClr>
              <a:buSzPts val="1900"/>
              <a:buChar char="•"/>
              <a:defRPr/>
            </a:lvl1pPr>
            <a:lvl2pPr marL="914400" lvl="1" indent="-349250" algn="l" rtl="0">
              <a:lnSpc>
                <a:spcPct val="90000"/>
              </a:lnSpc>
              <a:spcBef>
                <a:spcPts val="500"/>
              </a:spcBef>
              <a:spcAft>
                <a:spcPts val="0"/>
              </a:spcAft>
              <a:buClr>
                <a:schemeClr val="dk1"/>
              </a:buClr>
              <a:buSzPts val="1900"/>
              <a:buChar char="•"/>
              <a:defRPr/>
            </a:lvl2pPr>
            <a:lvl3pPr marL="1371600" lvl="2" indent="-349250" algn="l" rtl="0">
              <a:lnSpc>
                <a:spcPct val="90000"/>
              </a:lnSpc>
              <a:spcBef>
                <a:spcPts val="500"/>
              </a:spcBef>
              <a:spcAft>
                <a:spcPts val="0"/>
              </a:spcAft>
              <a:buClr>
                <a:schemeClr val="dk1"/>
              </a:buClr>
              <a:buSzPts val="1900"/>
              <a:buChar char="•"/>
              <a:defRPr/>
            </a:lvl3pPr>
            <a:lvl4pPr marL="1828800" lvl="3" indent="-349250" algn="l" rtl="0">
              <a:lnSpc>
                <a:spcPct val="90000"/>
              </a:lnSpc>
              <a:spcBef>
                <a:spcPts val="500"/>
              </a:spcBef>
              <a:spcAft>
                <a:spcPts val="0"/>
              </a:spcAft>
              <a:buClr>
                <a:schemeClr val="dk1"/>
              </a:buClr>
              <a:buSzPts val="1900"/>
              <a:buChar char="•"/>
              <a:defRPr/>
            </a:lvl4pPr>
            <a:lvl5pPr marL="2286000" lvl="4" indent="-349250" algn="l" rtl="0">
              <a:lnSpc>
                <a:spcPct val="90000"/>
              </a:lnSpc>
              <a:spcBef>
                <a:spcPts val="500"/>
              </a:spcBef>
              <a:spcAft>
                <a:spcPts val="0"/>
              </a:spcAft>
              <a:buClr>
                <a:schemeClr val="dk1"/>
              </a:buClr>
              <a:buSzPts val="1900"/>
              <a:buChar char="•"/>
              <a:defRPr/>
            </a:lvl5pPr>
            <a:lvl6pPr marL="2743200" lvl="5" indent="-349250" algn="l" rtl="0">
              <a:lnSpc>
                <a:spcPct val="90000"/>
              </a:lnSpc>
              <a:spcBef>
                <a:spcPts val="500"/>
              </a:spcBef>
              <a:spcAft>
                <a:spcPts val="0"/>
              </a:spcAft>
              <a:buClr>
                <a:schemeClr val="dk1"/>
              </a:buClr>
              <a:buSzPts val="1900"/>
              <a:buChar char="•"/>
              <a:defRPr/>
            </a:lvl6pPr>
            <a:lvl7pPr marL="3200400" lvl="6" indent="-349250" algn="l" rtl="0">
              <a:lnSpc>
                <a:spcPct val="90000"/>
              </a:lnSpc>
              <a:spcBef>
                <a:spcPts val="500"/>
              </a:spcBef>
              <a:spcAft>
                <a:spcPts val="0"/>
              </a:spcAft>
              <a:buClr>
                <a:schemeClr val="dk1"/>
              </a:buClr>
              <a:buSzPts val="1900"/>
              <a:buChar char="•"/>
              <a:defRPr/>
            </a:lvl7pPr>
            <a:lvl8pPr marL="3657600" lvl="7" indent="-349250" algn="l" rtl="0">
              <a:lnSpc>
                <a:spcPct val="90000"/>
              </a:lnSpc>
              <a:spcBef>
                <a:spcPts val="500"/>
              </a:spcBef>
              <a:spcAft>
                <a:spcPts val="0"/>
              </a:spcAft>
              <a:buClr>
                <a:schemeClr val="dk1"/>
              </a:buClr>
              <a:buSzPts val="1900"/>
              <a:buChar char="•"/>
              <a:defRPr/>
            </a:lvl8pPr>
            <a:lvl9pPr marL="4114800" lvl="8" indent="-349250" algn="l" rtl="0">
              <a:lnSpc>
                <a:spcPct val="90000"/>
              </a:lnSpc>
              <a:spcBef>
                <a:spcPts val="500"/>
              </a:spcBef>
              <a:spcAft>
                <a:spcPts val="0"/>
              </a:spcAft>
              <a:buClr>
                <a:schemeClr val="dk1"/>
              </a:buClr>
              <a:buSzPts val="1900"/>
              <a:buChar char="•"/>
              <a:defRPr/>
            </a:lvl9pPr>
          </a:lstStyle>
          <a:p>
            <a:endParaRPr/>
          </a:p>
        </p:txBody>
      </p:sp>
      <p:sp>
        <p:nvSpPr>
          <p:cNvPr id="128" name="Google Shape;128;g1b11766c6d0_1_528"/>
          <p:cNvSpPr txBox="1">
            <a:spLocks noGrp="1"/>
          </p:cNvSpPr>
          <p:nvPr>
            <p:ph type="body" idx="3"/>
          </p:nvPr>
        </p:nvSpPr>
        <p:spPr>
          <a:xfrm>
            <a:off x="6172200" y="1681163"/>
            <a:ext cx="5183100" cy="8241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1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900"/>
              <a:buNone/>
              <a:defRPr sz="19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29" name="Google Shape;129;g1b11766c6d0_1_528"/>
          <p:cNvSpPr txBox="1">
            <a:spLocks noGrp="1"/>
          </p:cNvSpPr>
          <p:nvPr>
            <p:ph type="body" idx="4"/>
          </p:nvPr>
        </p:nvSpPr>
        <p:spPr>
          <a:xfrm>
            <a:off x="6172200" y="2505075"/>
            <a:ext cx="5183100" cy="3684900"/>
          </a:xfrm>
          <a:prstGeom prst="rect">
            <a:avLst/>
          </a:prstGeom>
          <a:noFill/>
          <a:ln>
            <a:noFill/>
          </a:ln>
        </p:spPr>
        <p:txBody>
          <a:bodyPr spcFirstLastPara="1" wrap="square" lIns="91425" tIns="45700" rIns="91425" bIns="45700" anchor="t" anchorCtr="0">
            <a:normAutofit/>
          </a:bodyPr>
          <a:lstStyle>
            <a:lvl1pPr marL="457200" lvl="0" indent="-349250" algn="l" rtl="0">
              <a:lnSpc>
                <a:spcPct val="90000"/>
              </a:lnSpc>
              <a:spcBef>
                <a:spcPts val="1100"/>
              </a:spcBef>
              <a:spcAft>
                <a:spcPts val="0"/>
              </a:spcAft>
              <a:buClr>
                <a:schemeClr val="dk1"/>
              </a:buClr>
              <a:buSzPts val="1900"/>
              <a:buChar char="•"/>
              <a:defRPr/>
            </a:lvl1pPr>
            <a:lvl2pPr marL="914400" lvl="1" indent="-349250" algn="l" rtl="0">
              <a:lnSpc>
                <a:spcPct val="90000"/>
              </a:lnSpc>
              <a:spcBef>
                <a:spcPts val="500"/>
              </a:spcBef>
              <a:spcAft>
                <a:spcPts val="0"/>
              </a:spcAft>
              <a:buClr>
                <a:schemeClr val="dk1"/>
              </a:buClr>
              <a:buSzPts val="1900"/>
              <a:buChar char="•"/>
              <a:defRPr/>
            </a:lvl2pPr>
            <a:lvl3pPr marL="1371600" lvl="2" indent="-349250" algn="l" rtl="0">
              <a:lnSpc>
                <a:spcPct val="90000"/>
              </a:lnSpc>
              <a:spcBef>
                <a:spcPts val="500"/>
              </a:spcBef>
              <a:spcAft>
                <a:spcPts val="0"/>
              </a:spcAft>
              <a:buClr>
                <a:schemeClr val="dk1"/>
              </a:buClr>
              <a:buSzPts val="1900"/>
              <a:buChar char="•"/>
              <a:defRPr/>
            </a:lvl3pPr>
            <a:lvl4pPr marL="1828800" lvl="3" indent="-349250" algn="l" rtl="0">
              <a:lnSpc>
                <a:spcPct val="90000"/>
              </a:lnSpc>
              <a:spcBef>
                <a:spcPts val="500"/>
              </a:spcBef>
              <a:spcAft>
                <a:spcPts val="0"/>
              </a:spcAft>
              <a:buClr>
                <a:schemeClr val="dk1"/>
              </a:buClr>
              <a:buSzPts val="1900"/>
              <a:buChar char="•"/>
              <a:defRPr/>
            </a:lvl4pPr>
            <a:lvl5pPr marL="2286000" lvl="4" indent="-349250" algn="l" rtl="0">
              <a:lnSpc>
                <a:spcPct val="90000"/>
              </a:lnSpc>
              <a:spcBef>
                <a:spcPts val="500"/>
              </a:spcBef>
              <a:spcAft>
                <a:spcPts val="0"/>
              </a:spcAft>
              <a:buClr>
                <a:schemeClr val="dk1"/>
              </a:buClr>
              <a:buSzPts val="1900"/>
              <a:buChar char="•"/>
              <a:defRPr/>
            </a:lvl5pPr>
            <a:lvl6pPr marL="2743200" lvl="5" indent="-349250" algn="l" rtl="0">
              <a:lnSpc>
                <a:spcPct val="90000"/>
              </a:lnSpc>
              <a:spcBef>
                <a:spcPts val="500"/>
              </a:spcBef>
              <a:spcAft>
                <a:spcPts val="0"/>
              </a:spcAft>
              <a:buClr>
                <a:schemeClr val="dk1"/>
              </a:buClr>
              <a:buSzPts val="1900"/>
              <a:buChar char="•"/>
              <a:defRPr/>
            </a:lvl6pPr>
            <a:lvl7pPr marL="3200400" lvl="6" indent="-349250" algn="l" rtl="0">
              <a:lnSpc>
                <a:spcPct val="90000"/>
              </a:lnSpc>
              <a:spcBef>
                <a:spcPts val="500"/>
              </a:spcBef>
              <a:spcAft>
                <a:spcPts val="0"/>
              </a:spcAft>
              <a:buClr>
                <a:schemeClr val="dk1"/>
              </a:buClr>
              <a:buSzPts val="1900"/>
              <a:buChar char="•"/>
              <a:defRPr/>
            </a:lvl7pPr>
            <a:lvl8pPr marL="3657600" lvl="7" indent="-349250" algn="l" rtl="0">
              <a:lnSpc>
                <a:spcPct val="90000"/>
              </a:lnSpc>
              <a:spcBef>
                <a:spcPts val="500"/>
              </a:spcBef>
              <a:spcAft>
                <a:spcPts val="0"/>
              </a:spcAft>
              <a:buClr>
                <a:schemeClr val="dk1"/>
              </a:buClr>
              <a:buSzPts val="1900"/>
              <a:buChar char="•"/>
              <a:defRPr/>
            </a:lvl8pPr>
            <a:lvl9pPr marL="4114800" lvl="8" indent="-349250" algn="l" rtl="0">
              <a:lnSpc>
                <a:spcPct val="90000"/>
              </a:lnSpc>
              <a:spcBef>
                <a:spcPts val="500"/>
              </a:spcBef>
              <a:spcAft>
                <a:spcPts val="0"/>
              </a:spcAft>
              <a:buClr>
                <a:schemeClr val="dk1"/>
              </a:buClr>
              <a:buSzPts val="1900"/>
              <a:buChar char="•"/>
              <a:defRPr/>
            </a:lvl9pPr>
          </a:lstStyle>
          <a:p>
            <a:endParaRPr/>
          </a:p>
        </p:txBody>
      </p:sp>
      <p:sp>
        <p:nvSpPr>
          <p:cNvPr id="130" name="Google Shape;130;g1b11766c6d0_1_52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500"/>
              <a:buNone/>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31" name="Google Shape;131;g1b11766c6d0_1_52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500"/>
              <a:buNone/>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32" name="Google Shape;132;g1b11766c6d0_1_52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3"/>
        <p:cNvGrpSpPr/>
        <p:nvPr/>
      </p:nvGrpSpPr>
      <p:grpSpPr>
        <a:xfrm>
          <a:off x="0" y="0"/>
          <a:ext cx="0" cy="0"/>
          <a:chOff x="0" y="0"/>
          <a:chExt cx="0" cy="0"/>
        </a:xfrm>
      </p:grpSpPr>
      <p:sp>
        <p:nvSpPr>
          <p:cNvPr id="134" name="Google Shape;134;g1b11766c6d0_1_537"/>
          <p:cNvSpPr txBox="1">
            <a:spLocks noGrp="1"/>
          </p:cNvSpPr>
          <p:nvPr>
            <p:ph type="title"/>
          </p:nvPr>
        </p:nvSpPr>
        <p:spPr>
          <a:xfrm>
            <a:off x="839788" y="457200"/>
            <a:ext cx="3932100" cy="16005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35" name="Google Shape;135;g1b11766c6d0_1_537"/>
          <p:cNvSpPr txBox="1">
            <a:spLocks noGrp="1"/>
          </p:cNvSpPr>
          <p:nvPr>
            <p:ph type="body" idx="1"/>
          </p:nvPr>
        </p:nvSpPr>
        <p:spPr>
          <a:xfrm>
            <a:off x="5183188" y="987425"/>
            <a:ext cx="6172500" cy="48735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11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136" name="Google Shape;136;g1b11766c6d0_1_537"/>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1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500"/>
              <a:buNone/>
              <a:defRPr sz="15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100"/>
              <a:buNone/>
              <a:defRPr sz="1100"/>
            </a:lvl4pPr>
            <a:lvl5pPr marL="2286000" lvl="4" indent="-228600" algn="l" rtl="0">
              <a:lnSpc>
                <a:spcPct val="90000"/>
              </a:lnSpc>
              <a:spcBef>
                <a:spcPts val="500"/>
              </a:spcBef>
              <a:spcAft>
                <a:spcPts val="0"/>
              </a:spcAft>
              <a:buClr>
                <a:schemeClr val="dk1"/>
              </a:buClr>
              <a:buSzPts val="1100"/>
              <a:buNone/>
              <a:defRPr sz="1100"/>
            </a:lvl5pPr>
            <a:lvl6pPr marL="2743200" lvl="5" indent="-228600" algn="l" rtl="0">
              <a:lnSpc>
                <a:spcPct val="90000"/>
              </a:lnSpc>
              <a:spcBef>
                <a:spcPts val="500"/>
              </a:spcBef>
              <a:spcAft>
                <a:spcPts val="0"/>
              </a:spcAft>
              <a:buClr>
                <a:schemeClr val="dk1"/>
              </a:buClr>
              <a:buSzPts val="1100"/>
              <a:buNone/>
              <a:defRPr sz="1100"/>
            </a:lvl6pPr>
            <a:lvl7pPr marL="3200400" lvl="6" indent="-228600" algn="l" rtl="0">
              <a:lnSpc>
                <a:spcPct val="90000"/>
              </a:lnSpc>
              <a:spcBef>
                <a:spcPts val="500"/>
              </a:spcBef>
              <a:spcAft>
                <a:spcPts val="0"/>
              </a:spcAft>
              <a:buClr>
                <a:schemeClr val="dk1"/>
              </a:buClr>
              <a:buSzPts val="1100"/>
              <a:buNone/>
              <a:defRPr sz="1100"/>
            </a:lvl7pPr>
            <a:lvl8pPr marL="3657600" lvl="7" indent="-228600" algn="l" rtl="0">
              <a:lnSpc>
                <a:spcPct val="90000"/>
              </a:lnSpc>
              <a:spcBef>
                <a:spcPts val="500"/>
              </a:spcBef>
              <a:spcAft>
                <a:spcPts val="0"/>
              </a:spcAft>
              <a:buClr>
                <a:schemeClr val="dk1"/>
              </a:buClr>
              <a:buSzPts val="1100"/>
              <a:buNone/>
              <a:defRPr sz="1100"/>
            </a:lvl8pPr>
            <a:lvl9pPr marL="4114800" lvl="8" indent="-228600" algn="l" rtl="0">
              <a:lnSpc>
                <a:spcPct val="90000"/>
              </a:lnSpc>
              <a:spcBef>
                <a:spcPts val="500"/>
              </a:spcBef>
              <a:spcAft>
                <a:spcPts val="0"/>
              </a:spcAft>
              <a:buClr>
                <a:schemeClr val="dk1"/>
              </a:buClr>
              <a:buSzPts val="1100"/>
              <a:buNone/>
              <a:defRPr sz="1100"/>
            </a:lvl9pPr>
          </a:lstStyle>
          <a:p>
            <a:endParaRPr/>
          </a:p>
        </p:txBody>
      </p:sp>
      <p:sp>
        <p:nvSpPr>
          <p:cNvPr id="137" name="Google Shape;137;g1b11766c6d0_1_53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500"/>
              <a:buNone/>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38" name="Google Shape;138;g1b11766c6d0_1_53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500"/>
              <a:buNone/>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39" name="Google Shape;139;g1b11766c6d0_1_53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0"/>
        <p:cNvGrpSpPr/>
        <p:nvPr/>
      </p:nvGrpSpPr>
      <p:grpSpPr>
        <a:xfrm>
          <a:off x="0" y="0"/>
          <a:ext cx="0" cy="0"/>
          <a:chOff x="0" y="0"/>
          <a:chExt cx="0" cy="0"/>
        </a:xfrm>
      </p:grpSpPr>
      <p:sp>
        <p:nvSpPr>
          <p:cNvPr id="141" name="Google Shape;141;g1b11766c6d0_1_544"/>
          <p:cNvSpPr txBox="1">
            <a:spLocks noGrp="1"/>
          </p:cNvSpPr>
          <p:nvPr>
            <p:ph type="title"/>
          </p:nvPr>
        </p:nvSpPr>
        <p:spPr>
          <a:xfrm>
            <a:off x="839788" y="457200"/>
            <a:ext cx="3932100" cy="16005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42" name="Google Shape;142;g1b11766c6d0_1_544"/>
          <p:cNvSpPr>
            <a:spLocks noGrp="1"/>
          </p:cNvSpPr>
          <p:nvPr>
            <p:ph type="pic" idx="2"/>
          </p:nvPr>
        </p:nvSpPr>
        <p:spPr>
          <a:xfrm>
            <a:off x="5183188" y="987425"/>
            <a:ext cx="6172500" cy="4873500"/>
          </a:xfrm>
          <a:prstGeom prst="rect">
            <a:avLst/>
          </a:prstGeom>
          <a:noFill/>
          <a:ln>
            <a:noFill/>
          </a:ln>
        </p:spPr>
      </p:sp>
      <p:sp>
        <p:nvSpPr>
          <p:cNvPr id="143" name="Google Shape;143;g1b11766c6d0_1_544"/>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1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500"/>
              <a:buNone/>
              <a:defRPr sz="15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100"/>
              <a:buNone/>
              <a:defRPr sz="1100"/>
            </a:lvl4pPr>
            <a:lvl5pPr marL="2286000" lvl="4" indent="-228600" algn="l" rtl="0">
              <a:lnSpc>
                <a:spcPct val="90000"/>
              </a:lnSpc>
              <a:spcBef>
                <a:spcPts val="500"/>
              </a:spcBef>
              <a:spcAft>
                <a:spcPts val="0"/>
              </a:spcAft>
              <a:buClr>
                <a:schemeClr val="dk1"/>
              </a:buClr>
              <a:buSzPts val="1100"/>
              <a:buNone/>
              <a:defRPr sz="1100"/>
            </a:lvl5pPr>
            <a:lvl6pPr marL="2743200" lvl="5" indent="-228600" algn="l" rtl="0">
              <a:lnSpc>
                <a:spcPct val="90000"/>
              </a:lnSpc>
              <a:spcBef>
                <a:spcPts val="500"/>
              </a:spcBef>
              <a:spcAft>
                <a:spcPts val="0"/>
              </a:spcAft>
              <a:buClr>
                <a:schemeClr val="dk1"/>
              </a:buClr>
              <a:buSzPts val="1100"/>
              <a:buNone/>
              <a:defRPr sz="1100"/>
            </a:lvl6pPr>
            <a:lvl7pPr marL="3200400" lvl="6" indent="-228600" algn="l" rtl="0">
              <a:lnSpc>
                <a:spcPct val="90000"/>
              </a:lnSpc>
              <a:spcBef>
                <a:spcPts val="500"/>
              </a:spcBef>
              <a:spcAft>
                <a:spcPts val="0"/>
              </a:spcAft>
              <a:buClr>
                <a:schemeClr val="dk1"/>
              </a:buClr>
              <a:buSzPts val="1100"/>
              <a:buNone/>
              <a:defRPr sz="1100"/>
            </a:lvl7pPr>
            <a:lvl8pPr marL="3657600" lvl="7" indent="-228600" algn="l" rtl="0">
              <a:lnSpc>
                <a:spcPct val="90000"/>
              </a:lnSpc>
              <a:spcBef>
                <a:spcPts val="500"/>
              </a:spcBef>
              <a:spcAft>
                <a:spcPts val="0"/>
              </a:spcAft>
              <a:buClr>
                <a:schemeClr val="dk1"/>
              </a:buClr>
              <a:buSzPts val="1100"/>
              <a:buNone/>
              <a:defRPr sz="1100"/>
            </a:lvl8pPr>
            <a:lvl9pPr marL="4114800" lvl="8" indent="-228600" algn="l" rtl="0">
              <a:lnSpc>
                <a:spcPct val="90000"/>
              </a:lnSpc>
              <a:spcBef>
                <a:spcPts val="500"/>
              </a:spcBef>
              <a:spcAft>
                <a:spcPts val="0"/>
              </a:spcAft>
              <a:buClr>
                <a:schemeClr val="dk1"/>
              </a:buClr>
              <a:buSzPts val="1100"/>
              <a:buNone/>
              <a:defRPr sz="1100"/>
            </a:lvl9pPr>
          </a:lstStyle>
          <a:p>
            <a:endParaRPr/>
          </a:p>
        </p:txBody>
      </p:sp>
      <p:sp>
        <p:nvSpPr>
          <p:cNvPr id="144" name="Google Shape;144;g1b11766c6d0_1_54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500"/>
              <a:buNone/>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45" name="Google Shape;145;g1b11766c6d0_1_54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500"/>
              <a:buNone/>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46" name="Google Shape;146;g1b11766c6d0_1_54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7"/>
        <p:cNvGrpSpPr/>
        <p:nvPr/>
      </p:nvGrpSpPr>
      <p:grpSpPr>
        <a:xfrm>
          <a:off x="0" y="0"/>
          <a:ext cx="0" cy="0"/>
          <a:chOff x="0" y="0"/>
          <a:chExt cx="0" cy="0"/>
        </a:xfrm>
      </p:grpSpPr>
      <p:sp>
        <p:nvSpPr>
          <p:cNvPr id="148" name="Google Shape;148;g1b11766c6d0_1_55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900"/>
              <a:buNone/>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49" name="Google Shape;149;g1b11766c6d0_1_551"/>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9250" algn="l" rtl="0">
              <a:lnSpc>
                <a:spcPct val="90000"/>
              </a:lnSpc>
              <a:spcBef>
                <a:spcPts val="1100"/>
              </a:spcBef>
              <a:spcAft>
                <a:spcPts val="0"/>
              </a:spcAft>
              <a:buClr>
                <a:schemeClr val="dk1"/>
              </a:buClr>
              <a:buSzPts val="1900"/>
              <a:buChar char="•"/>
              <a:defRPr/>
            </a:lvl1pPr>
            <a:lvl2pPr marL="914400" lvl="1" indent="-349250" algn="l" rtl="0">
              <a:lnSpc>
                <a:spcPct val="90000"/>
              </a:lnSpc>
              <a:spcBef>
                <a:spcPts val="500"/>
              </a:spcBef>
              <a:spcAft>
                <a:spcPts val="0"/>
              </a:spcAft>
              <a:buClr>
                <a:schemeClr val="dk1"/>
              </a:buClr>
              <a:buSzPts val="1900"/>
              <a:buChar char="•"/>
              <a:defRPr/>
            </a:lvl2pPr>
            <a:lvl3pPr marL="1371600" lvl="2" indent="-349250" algn="l" rtl="0">
              <a:lnSpc>
                <a:spcPct val="90000"/>
              </a:lnSpc>
              <a:spcBef>
                <a:spcPts val="500"/>
              </a:spcBef>
              <a:spcAft>
                <a:spcPts val="0"/>
              </a:spcAft>
              <a:buClr>
                <a:schemeClr val="dk1"/>
              </a:buClr>
              <a:buSzPts val="1900"/>
              <a:buChar char="•"/>
              <a:defRPr/>
            </a:lvl3pPr>
            <a:lvl4pPr marL="1828800" lvl="3" indent="-349250" algn="l" rtl="0">
              <a:lnSpc>
                <a:spcPct val="90000"/>
              </a:lnSpc>
              <a:spcBef>
                <a:spcPts val="500"/>
              </a:spcBef>
              <a:spcAft>
                <a:spcPts val="0"/>
              </a:spcAft>
              <a:buClr>
                <a:schemeClr val="dk1"/>
              </a:buClr>
              <a:buSzPts val="1900"/>
              <a:buChar char="•"/>
              <a:defRPr/>
            </a:lvl4pPr>
            <a:lvl5pPr marL="2286000" lvl="4" indent="-349250" algn="l" rtl="0">
              <a:lnSpc>
                <a:spcPct val="90000"/>
              </a:lnSpc>
              <a:spcBef>
                <a:spcPts val="500"/>
              </a:spcBef>
              <a:spcAft>
                <a:spcPts val="0"/>
              </a:spcAft>
              <a:buClr>
                <a:schemeClr val="dk1"/>
              </a:buClr>
              <a:buSzPts val="1900"/>
              <a:buChar char="•"/>
              <a:defRPr/>
            </a:lvl5pPr>
            <a:lvl6pPr marL="2743200" lvl="5" indent="-349250" algn="l" rtl="0">
              <a:lnSpc>
                <a:spcPct val="90000"/>
              </a:lnSpc>
              <a:spcBef>
                <a:spcPts val="500"/>
              </a:spcBef>
              <a:spcAft>
                <a:spcPts val="0"/>
              </a:spcAft>
              <a:buClr>
                <a:schemeClr val="dk1"/>
              </a:buClr>
              <a:buSzPts val="1900"/>
              <a:buChar char="•"/>
              <a:defRPr/>
            </a:lvl6pPr>
            <a:lvl7pPr marL="3200400" lvl="6" indent="-349250" algn="l" rtl="0">
              <a:lnSpc>
                <a:spcPct val="90000"/>
              </a:lnSpc>
              <a:spcBef>
                <a:spcPts val="500"/>
              </a:spcBef>
              <a:spcAft>
                <a:spcPts val="0"/>
              </a:spcAft>
              <a:buClr>
                <a:schemeClr val="dk1"/>
              </a:buClr>
              <a:buSzPts val="1900"/>
              <a:buChar char="•"/>
              <a:defRPr/>
            </a:lvl7pPr>
            <a:lvl8pPr marL="3657600" lvl="7" indent="-349250" algn="l" rtl="0">
              <a:lnSpc>
                <a:spcPct val="90000"/>
              </a:lnSpc>
              <a:spcBef>
                <a:spcPts val="500"/>
              </a:spcBef>
              <a:spcAft>
                <a:spcPts val="0"/>
              </a:spcAft>
              <a:buClr>
                <a:schemeClr val="dk1"/>
              </a:buClr>
              <a:buSzPts val="1900"/>
              <a:buChar char="•"/>
              <a:defRPr/>
            </a:lvl8pPr>
            <a:lvl9pPr marL="4114800" lvl="8" indent="-349250" algn="l" rtl="0">
              <a:lnSpc>
                <a:spcPct val="90000"/>
              </a:lnSpc>
              <a:spcBef>
                <a:spcPts val="500"/>
              </a:spcBef>
              <a:spcAft>
                <a:spcPts val="0"/>
              </a:spcAft>
              <a:buClr>
                <a:schemeClr val="dk1"/>
              </a:buClr>
              <a:buSzPts val="1900"/>
              <a:buChar char="•"/>
              <a:defRPr/>
            </a:lvl9pPr>
          </a:lstStyle>
          <a:p>
            <a:endParaRPr/>
          </a:p>
        </p:txBody>
      </p:sp>
      <p:sp>
        <p:nvSpPr>
          <p:cNvPr id="150" name="Google Shape;150;g1b11766c6d0_1_55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500"/>
              <a:buNone/>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51" name="Google Shape;151;g1b11766c6d0_1_55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500"/>
              <a:buNone/>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52" name="Google Shape;152;g1b11766c6d0_1_55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g1b11766c6d0_1_557"/>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900"/>
              <a:buNone/>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55" name="Google Shape;155;g1b11766c6d0_1_557"/>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9250" algn="l" rtl="0">
              <a:lnSpc>
                <a:spcPct val="90000"/>
              </a:lnSpc>
              <a:spcBef>
                <a:spcPts val="1100"/>
              </a:spcBef>
              <a:spcAft>
                <a:spcPts val="0"/>
              </a:spcAft>
              <a:buClr>
                <a:schemeClr val="dk1"/>
              </a:buClr>
              <a:buSzPts val="1900"/>
              <a:buChar char="•"/>
              <a:defRPr/>
            </a:lvl1pPr>
            <a:lvl2pPr marL="914400" lvl="1" indent="-349250" algn="l" rtl="0">
              <a:lnSpc>
                <a:spcPct val="90000"/>
              </a:lnSpc>
              <a:spcBef>
                <a:spcPts val="500"/>
              </a:spcBef>
              <a:spcAft>
                <a:spcPts val="0"/>
              </a:spcAft>
              <a:buClr>
                <a:schemeClr val="dk1"/>
              </a:buClr>
              <a:buSzPts val="1900"/>
              <a:buChar char="•"/>
              <a:defRPr/>
            </a:lvl2pPr>
            <a:lvl3pPr marL="1371600" lvl="2" indent="-349250" algn="l" rtl="0">
              <a:lnSpc>
                <a:spcPct val="90000"/>
              </a:lnSpc>
              <a:spcBef>
                <a:spcPts val="500"/>
              </a:spcBef>
              <a:spcAft>
                <a:spcPts val="0"/>
              </a:spcAft>
              <a:buClr>
                <a:schemeClr val="dk1"/>
              </a:buClr>
              <a:buSzPts val="1900"/>
              <a:buChar char="•"/>
              <a:defRPr/>
            </a:lvl3pPr>
            <a:lvl4pPr marL="1828800" lvl="3" indent="-349250" algn="l" rtl="0">
              <a:lnSpc>
                <a:spcPct val="90000"/>
              </a:lnSpc>
              <a:spcBef>
                <a:spcPts val="500"/>
              </a:spcBef>
              <a:spcAft>
                <a:spcPts val="0"/>
              </a:spcAft>
              <a:buClr>
                <a:schemeClr val="dk1"/>
              </a:buClr>
              <a:buSzPts val="1900"/>
              <a:buChar char="•"/>
              <a:defRPr/>
            </a:lvl4pPr>
            <a:lvl5pPr marL="2286000" lvl="4" indent="-349250" algn="l" rtl="0">
              <a:lnSpc>
                <a:spcPct val="90000"/>
              </a:lnSpc>
              <a:spcBef>
                <a:spcPts val="500"/>
              </a:spcBef>
              <a:spcAft>
                <a:spcPts val="0"/>
              </a:spcAft>
              <a:buClr>
                <a:schemeClr val="dk1"/>
              </a:buClr>
              <a:buSzPts val="1900"/>
              <a:buChar char="•"/>
              <a:defRPr/>
            </a:lvl5pPr>
            <a:lvl6pPr marL="2743200" lvl="5" indent="-349250" algn="l" rtl="0">
              <a:lnSpc>
                <a:spcPct val="90000"/>
              </a:lnSpc>
              <a:spcBef>
                <a:spcPts val="500"/>
              </a:spcBef>
              <a:spcAft>
                <a:spcPts val="0"/>
              </a:spcAft>
              <a:buClr>
                <a:schemeClr val="dk1"/>
              </a:buClr>
              <a:buSzPts val="1900"/>
              <a:buChar char="•"/>
              <a:defRPr/>
            </a:lvl6pPr>
            <a:lvl7pPr marL="3200400" lvl="6" indent="-349250" algn="l" rtl="0">
              <a:lnSpc>
                <a:spcPct val="90000"/>
              </a:lnSpc>
              <a:spcBef>
                <a:spcPts val="500"/>
              </a:spcBef>
              <a:spcAft>
                <a:spcPts val="0"/>
              </a:spcAft>
              <a:buClr>
                <a:schemeClr val="dk1"/>
              </a:buClr>
              <a:buSzPts val="1900"/>
              <a:buChar char="•"/>
              <a:defRPr/>
            </a:lvl7pPr>
            <a:lvl8pPr marL="3657600" lvl="7" indent="-349250" algn="l" rtl="0">
              <a:lnSpc>
                <a:spcPct val="90000"/>
              </a:lnSpc>
              <a:spcBef>
                <a:spcPts val="500"/>
              </a:spcBef>
              <a:spcAft>
                <a:spcPts val="0"/>
              </a:spcAft>
              <a:buClr>
                <a:schemeClr val="dk1"/>
              </a:buClr>
              <a:buSzPts val="1900"/>
              <a:buChar char="•"/>
              <a:defRPr/>
            </a:lvl8pPr>
            <a:lvl9pPr marL="4114800" lvl="8" indent="-349250" algn="l" rtl="0">
              <a:lnSpc>
                <a:spcPct val="90000"/>
              </a:lnSpc>
              <a:spcBef>
                <a:spcPts val="500"/>
              </a:spcBef>
              <a:spcAft>
                <a:spcPts val="0"/>
              </a:spcAft>
              <a:buClr>
                <a:schemeClr val="dk1"/>
              </a:buClr>
              <a:buSzPts val="1900"/>
              <a:buChar char="•"/>
              <a:defRPr/>
            </a:lvl9pPr>
          </a:lstStyle>
          <a:p>
            <a:endParaRPr/>
          </a:p>
        </p:txBody>
      </p:sp>
      <p:sp>
        <p:nvSpPr>
          <p:cNvPr id="156" name="Google Shape;156;g1b11766c6d0_1_55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500"/>
              <a:buNone/>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57" name="Google Shape;157;g1b11766c6d0_1_55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500"/>
              <a:buNone/>
              <a:defRPr/>
            </a:lvl1pPr>
            <a:lvl2pPr lvl="1" algn="l" rtl="0">
              <a:lnSpc>
                <a:spcPct val="100000"/>
              </a:lnSpc>
              <a:spcBef>
                <a:spcPts val="0"/>
              </a:spcBef>
              <a:spcAft>
                <a:spcPts val="0"/>
              </a:spcAft>
              <a:buSzPts val="1500"/>
              <a:buNone/>
              <a:defRPr/>
            </a:lvl2pPr>
            <a:lvl3pPr lvl="2" algn="l" rtl="0">
              <a:lnSpc>
                <a:spcPct val="100000"/>
              </a:lnSpc>
              <a:spcBef>
                <a:spcPts val="0"/>
              </a:spcBef>
              <a:spcAft>
                <a:spcPts val="0"/>
              </a:spcAft>
              <a:buSzPts val="1500"/>
              <a:buNone/>
              <a:defRPr/>
            </a:lvl3pPr>
            <a:lvl4pPr lvl="3" algn="l" rtl="0">
              <a:lnSpc>
                <a:spcPct val="100000"/>
              </a:lnSpc>
              <a:spcBef>
                <a:spcPts val="0"/>
              </a:spcBef>
              <a:spcAft>
                <a:spcPts val="0"/>
              </a:spcAft>
              <a:buSzPts val="1500"/>
              <a:buNone/>
              <a:defRPr/>
            </a:lvl4pPr>
            <a:lvl5pPr lvl="4" algn="l" rtl="0">
              <a:lnSpc>
                <a:spcPct val="100000"/>
              </a:lnSpc>
              <a:spcBef>
                <a:spcPts val="0"/>
              </a:spcBef>
              <a:spcAft>
                <a:spcPts val="0"/>
              </a:spcAft>
              <a:buSzPts val="1500"/>
              <a:buNone/>
              <a:defRPr/>
            </a:lvl5pPr>
            <a:lvl6pPr lvl="5" algn="l" rtl="0">
              <a:lnSpc>
                <a:spcPct val="100000"/>
              </a:lnSpc>
              <a:spcBef>
                <a:spcPts val="0"/>
              </a:spcBef>
              <a:spcAft>
                <a:spcPts val="0"/>
              </a:spcAft>
              <a:buSzPts val="1500"/>
              <a:buNone/>
              <a:defRPr/>
            </a:lvl6pPr>
            <a:lvl7pPr lvl="6" algn="l" rtl="0">
              <a:lnSpc>
                <a:spcPct val="100000"/>
              </a:lnSpc>
              <a:spcBef>
                <a:spcPts val="0"/>
              </a:spcBef>
              <a:spcAft>
                <a:spcPts val="0"/>
              </a:spcAft>
              <a:buSzPts val="1500"/>
              <a:buNone/>
              <a:defRPr/>
            </a:lvl7pPr>
            <a:lvl8pPr lvl="7" algn="l" rtl="0">
              <a:lnSpc>
                <a:spcPct val="100000"/>
              </a:lnSpc>
              <a:spcBef>
                <a:spcPts val="0"/>
              </a:spcBef>
              <a:spcAft>
                <a:spcPts val="0"/>
              </a:spcAft>
              <a:buSzPts val="1500"/>
              <a:buNone/>
              <a:defRPr/>
            </a:lvl8pPr>
            <a:lvl9pPr lvl="8" algn="l" rtl="0">
              <a:lnSpc>
                <a:spcPct val="100000"/>
              </a:lnSpc>
              <a:spcBef>
                <a:spcPts val="0"/>
              </a:spcBef>
              <a:spcAft>
                <a:spcPts val="0"/>
              </a:spcAft>
              <a:buSzPts val="1500"/>
              <a:buNone/>
              <a:defRPr/>
            </a:lvl9pPr>
          </a:lstStyle>
          <a:p>
            <a:endParaRPr/>
          </a:p>
        </p:txBody>
      </p:sp>
      <p:sp>
        <p:nvSpPr>
          <p:cNvPr id="158" name="Google Shape;158;g1b11766c6d0_1_55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
        <p:cNvGrpSpPr/>
        <p:nvPr/>
      </p:nvGrpSpPr>
      <p:grpSpPr>
        <a:xfrm>
          <a:off x="0" y="0"/>
          <a:ext cx="0" cy="0"/>
          <a:chOff x="0" y="0"/>
          <a:chExt cx="0" cy="0"/>
        </a:xfrm>
      </p:grpSpPr>
      <p:sp>
        <p:nvSpPr>
          <p:cNvPr id="33" name="Google Shape;3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3"/>
          <p:cNvSpPr>
            <a:spLocks noGrp="1"/>
          </p:cNvSpPr>
          <p:nvPr>
            <p:ph type="pic" idx="2"/>
          </p:nvPr>
        </p:nvSpPr>
        <p:spPr>
          <a:xfrm>
            <a:off x="5183188" y="987425"/>
            <a:ext cx="6172200" cy="4873625"/>
          </a:xfrm>
          <a:prstGeom prst="rect">
            <a:avLst/>
          </a:prstGeom>
          <a:noFill/>
          <a:ln>
            <a:noFill/>
          </a:ln>
        </p:spPr>
      </p:sp>
      <p:sp>
        <p:nvSpPr>
          <p:cNvPr id="68" name="Google Shape;68;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g1b11766c6d0_1_48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9pPr>
          </a:lstStyle>
          <a:p>
            <a:endParaRPr/>
          </a:p>
        </p:txBody>
      </p:sp>
      <p:sp>
        <p:nvSpPr>
          <p:cNvPr id="86" name="Google Shape;86;g1b11766c6d0_1_48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1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4pPr>
            <a:lvl5pPr marL="2286000" marR="0" lvl="4"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5pPr>
            <a:lvl6pPr marL="2743200" marR="0" lvl="5"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6pPr>
            <a:lvl7pPr marL="3200400" marR="0" lvl="6"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7pPr>
            <a:lvl8pPr marL="3657600" marR="0" lvl="7"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8pPr>
            <a:lvl9pPr marL="4114800" marR="0" lvl="8"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9pPr>
          </a:lstStyle>
          <a:p>
            <a:endParaRPr/>
          </a:p>
        </p:txBody>
      </p:sp>
      <p:sp>
        <p:nvSpPr>
          <p:cNvPr id="87" name="Google Shape;87;g1b11766c6d0_1_48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5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88" name="Google Shape;88;g1b11766c6d0_1_48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5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5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89" name="Google Shape;89;g1b11766c6d0_1_48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
          <p:cNvSpPr txBox="1">
            <a:spLocks noGrp="1"/>
          </p:cNvSpPr>
          <p:nvPr>
            <p:ph type="ctrTitle"/>
          </p:nvPr>
        </p:nvSpPr>
        <p:spPr>
          <a:xfrm>
            <a:off x="457200" y="1943100"/>
            <a:ext cx="11506200" cy="923835"/>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2060"/>
              </a:buClr>
              <a:buSzPts val="3100"/>
              <a:buFont typeface="Times New Roman"/>
              <a:buNone/>
            </a:pPr>
            <a:r>
              <a:rPr lang="en-US" sz="3100" b="1">
                <a:solidFill>
                  <a:srgbClr val="002060"/>
                </a:solidFill>
                <a:latin typeface="Times New Roman"/>
                <a:ea typeface="Times New Roman"/>
                <a:cs typeface="Times New Roman"/>
                <a:sym typeface="Times New Roman"/>
              </a:rPr>
              <a:t>Development of Secure Framework for Prevention of Crypto-Currency Crimes and Prevention of Money Laundering Using Blockchain</a:t>
            </a:r>
            <a:endParaRPr sz="2800" b="1">
              <a:solidFill>
                <a:srgbClr val="0000CC"/>
              </a:solidFill>
              <a:latin typeface="Times New Roman"/>
              <a:ea typeface="Times New Roman"/>
              <a:cs typeface="Times New Roman"/>
              <a:sym typeface="Times New Roman"/>
            </a:endParaRPr>
          </a:p>
        </p:txBody>
      </p:sp>
      <p:sp>
        <p:nvSpPr>
          <p:cNvPr id="164" name="Google Shape;164;p1"/>
          <p:cNvSpPr txBox="1">
            <a:spLocks noGrp="1"/>
          </p:cNvSpPr>
          <p:nvPr>
            <p:ph type="subTitle" idx="1"/>
          </p:nvPr>
        </p:nvSpPr>
        <p:spPr>
          <a:xfrm>
            <a:off x="3013846" y="4152900"/>
            <a:ext cx="5834108" cy="2301394"/>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lnSpc>
                <a:spcPct val="150000"/>
              </a:lnSpc>
              <a:spcBef>
                <a:spcPts val="0"/>
              </a:spcBef>
              <a:spcAft>
                <a:spcPts val="0"/>
              </a:spcAft>
              <a:buClr>
                <a:schemeClr val="dk1"/>
              </a:buClr>
              <a:buSzPct val="100000"/>
              <a:buNone/>
            </a:pPr>
            <a:r>
              <a:rPr lang="en-US" sz="2000" b="1">
                <a:solidFill>
                  <a:srgbClr val="002060"/>
                </a:solidFill>
                <a:latin typeface="Times New Roman"/>
                <a:ea typeface="Times New Roman"/>
                <a:cs typeface="Times New Roman"/>
                <a:sym typeface="Times New Roman"/>
              </a:rPr>
              <a:t>Under</a:t>
            </a:r>
            <a:endParaRPr>
              <a:solidFill>
                <a:srgbClr val="002060"/>
              </a:solidFill>
            </a:endParaRPr>
          </a:p>
          <a:p>
            <a:pPr marL="0" lvl="0" indent="0" algn="ctr" rtl="0">
              <a:lnSpc>
                <a:spcPct val="150000"/>
              </a:lnSpc>
              <a:spcBef>
                <a:spcPts val="1000"/>
              </a:spcBef>
              <a:spcAft>
                <a:spcPts val="0"/>
              </a:spcAft>
              <a:buClr>
                <a:schemeClr val="dk1"/>
              </a:buClr>
              <a:buSzPct val="100000"/>
              <a:buNone/>
            </a:pPr>
            <a:endParaRPr sz="2000" b="1">
              <a:solidFill>
                <a:srgbClr val="C0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rgbClr val="0070C0"/>
              </a:buClr>
              <a:buSzPct val="100000"/>
              <a:buNone/>
            </a:pPr>
            <a:r>
              <a:rPr lang="en-US" b="1">
                <a:solidFill>
                  <a:srgbClr val="0070C0"/>
                </a:solidFill>
                <a:latin typeface="Times New Roman"/>
                <a:ea typeface="Times New Roman"/>
                <a:cs typeface="Times New Roman"/>
                <a:sym typeface="Times New Roman"/>
              </a:rPr>
              <a:t>Dr. Santosh Kumar</a:t>
            </a:r>
            <a:endParaRPr/>
          </a:p>
          <a:p>
            <a:pPr marL="0" lvl="0" indent="0" algn="ctr" rtl="0">
              <a:lnSpc>
                <a:spcPct val="100000"/>
              </a:lnSpc>
              <a:spcBef>
                <a:spcPts val="0"/>
              </a:spcBef>
              <a:spcAft>
                <a:spcPts val="0"/>
              </a:spcAft>
              <a:buClr>
                <a:schemeClr val="dk1"/>
              </a:buClr>
              <a:buSzPct val="100000"/>
              <a:buNone/>
            </a:pPr>
            <a:endParaRPr sz="600" b="1">
              <a:solidFill>
                <a:srgbClr val="0070C0"/>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ct val="100000"/>
              <a:buNone/>
            </a:pPr>
            <a:endParaRPr sz="200">
              <a:solidFill>
                <a:srgbClr val="0070C0"/>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rgbClr val="0070C0"/>
              </a:buClr>
              <a:buSzPct val="100000"/>
              <a:buNone/>
            </a:pPr>
            <a:r>
              <a:rPr lang="en-US" sz="2100">
                <a:solidFill>
                  <a:srgbClr val="0070C0"/>
                </a:solidFill>
                <a:latin typeface="Times New Roman"/>
                <a:ea typeface="Times New Roman"/>
                <a:cs typeface="Times New Roman"/>
                <a:sym typeface="Times New Roman"/>
              </a:rPr>
              <a:t>Chief Investigator, Assistant Professor</a:t>
            </a:r>
            <a:endParaRPr/>
          </a:p>
          <a:p>
            <a:pPr marL="0" lvl="0" indent="0" algn="ctr" rtl="0">
              <a:lnSpc>
                <a:spcPct val="100000"/>
              </a:lnSpc>
              <a:spcBef>
                <a:spcPts val="0"/>
              </a:spcBef>
              <a:spcAft>
                <a:spcPts val="0"/>
              </a:spcAft>
              <a:buClr>
                <a:srgbClr val="0070C0"/>
              </a:buClr>
              <a:buSzPct val="100000"/>
              <a:buNone/>
            </a:pPr>
            <a:r>
              <a:rPr lang="en-US" sz="2100">
                <a:solidFill>
                  <a:srgbClr val="0070C0"/>
                </a:solidFill>
                <a:latin typeface="Times New Roman"/>
                <a:ea typeface="Times New Roman"/>
                <a:cs typeface="Times New Roman"/>
                <a:sym typeface="Times New Roman"/>
              </a:rPr>
              <a:t>Department of Computer Science and Engineering</a:t>
            </a:r>
            <a:endParaRPr/>
          </a:p>
          <a:p>
            <a:pPr marL="0" lvl="0" indent="0" algn="ctr" rtl="0">
              <a:lnSpc>
                <a:spcPct val="100000"/>
              </a:lnSpc>
              <a:spcBef>
                <a:spcPts val="0"/>
              </a:spcBef>
              <a:spcAft>
                <a:spcPts val="0"/>
              </a:spcAft>
              <a:buClr>
                <a:srgbClr val="0070C0"/>
              </a:buClr>
              <a:buSzPct val="100000"/>
              <a:buNone/>
            </a:pPr>
            <a:r>
              <a:rPr lang="en-US" sz="2100">
                <a:solidFill>
                  <a:srgbClr val="0070C0"/>
                </a:solidFill>
                <a:latin typeface="Times New Roman"/>
                <a:ea typeface="Times New Roman"/>
                <a:cs typeface="Times New Roman"/>
                <a:sym typeface="Times New Roman"/>
              </a:rPr>
              <a:t>IIIT Naya Raipur, Chhattisgarh.</a:t>
            </a:r>
            <a:endParaRPr sz="2100">
              <a:solidFill>
                <a:srgbClr val="0070C0"/>
              </a:solidFill>
              <a:latin typeface="Times New Roman"/>
              <a:ea typeface="Times New Roman"/>
              <a:cs typeface="Times New Roman"/>
              <a:sym typeface="Times New Roman"/>
            </a:endParaRPr>
          </a:p>
        </p:txBody>
      </p:sp>
      <p:pic>
        <p:nvPicPr>
          <p:cNvPr id="165" name="Google Shape;165;p1" descr="Image"/>
          <p:cNvPicPr preferRelativeResize="0"/>
          <p:nvPr/>
        </p:nvPicPr>
        <p:blipFill rotWithShape="1">
          <a:blip r:embed="rId3">
            <a:alphaModFix/>
          </a:blip>
          <a:srcRect/>
          <a:stretch/>
        </p:blipFill>
        <p:spPr>
          <a:xfrm>
            <a:off x="121557" y="121532"/>
            <a:ext cx="999946" cy="9999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5"/>
        <p:cNvGrpSpPr/>
        <p:nvPr/>
      </p:nvGrpSpPr>
      <p:grpSpPr>
        <a:xfrm>
          <a:off x="0" y="0"/>
          <a:ext cx="0" cy="0"/>
          <a:chOff x="0" y="0"/>
          <a:chExt cx="0" cy="0"/>
        </a:xfrm>
      </p:grpSpPr>
      <p:sp>
        <p:nvSpPr>
          <p:cNvPr id="226" name="Google Shape;226;p7"/>
          <p:cNvSpPr txBox="1">
            <a:spLocks noGrp="1"/>
          </p:cNvSpPr>
          <p:nvPr>
            <p:ph type="title"/>
          </p:nvPr>
        </p:nvSpPr>
        <p:spPr>
          <a:xfrm>
            <a:off x="838200" y="186917"/>
            <a:ext cx="10515600" cy="8364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3200"/>
              <a:buFont typeface="Times New Roman"/>
              <a:buNone/>
            </a:pPr>
            <a:r>
              <a:rPr lang="en-US" sz="3200" b="1">
                <a:solidFill>
                  <a:srgbClr val="002060"/>
                </a:solidFill>
                <a:latin typeface="Times New Roman"/>
                <a:ea typeface="Times New Roman"/>
                <a:cs typeface="Times New Roman"/>
                <a:sym typeface="Times New Roman"/>
              </a:rPr>
              <a:t>Work Flow of Proposed Methodology</a:t>
            </a:r>
            <a:endParaRPr/>
          </a:p>
        </p:txBody>
      </p:sp>
      <p:pic>
        <p:nvPicPr>
          <p:cNvPr id="227" name="Google Shape;227;p7" descr="Image"/>
          <p:cNvPicPr preferRelativeResize="0"/>
          <p:nvPr/>
        </p:nvPicPr>
        <p:blipFill rotWithShape="1">
          <a:blip r:embed="rId3">
            <a:alphaModFix/>
          </a:blip>
          <a:srcRect/>
          <a:stretch/>
        </p:blipFill>
        <p:spPr>
          <a:xfrm>
            <a:off x="121557" y="121532"/>
            <a:ext cx="999946" cy="999947"/>
          </a:xfrm>
          <a:prstGeom prst="rect">
            <a:avLst/>
          </a:prstGeom>
          <a:noFill/>
          <a:ln>
            <a:noFill/>
          </a:ln>
        </p:spPr>
      </p:pic>
      <p:pic>
        <p:nvPicPr>
          <p:cNvPr id="228" name="Google Shape;228;p7"/>
          <p:cNvPicPr preferRelativeResize="0"/>
          <p:nvPr/>
        </p:nvPicPr>
        <p:blipFill rotWithShape="1">
          <a:blip r:embed="rId4">
            <a:alphaModFix/>
          </a:blip>
          <a:srcRect l="2190"/>
          <a:stretch/>
        </p:blipFill>
        <p:spPr>
          <a:xfrm>
            <a:off x="0" y="1685275"/>
            <a:ext cx="12192000" cy="47003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9"/>
          <p:cNvSpPr txBox="1">
            <a:spLocks noGrp="1"/>
          </p:cNvSpPr>
          <p:nvPr>
            <p:ph type="title"/>
          </p:nvPr>
        </p:nvSpPr>
        <p:spPr>
          <a:xfrm>
            <a:off x="838199" y="86331"/>
            <a:ext cx="10515600" cy="917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3200"/>
              <a:buFont typeface="Times New Roman"/>
              <a:buNone/>
            </a:pPr>
            <a:r>
              <a:rPr lang="en-US" b="1">
                <a:solidFill>
                  <a:srgbClr val="002060"/>
                </a:solidFill>
                <a:latin typeface="Times New Roman"/>
                <a:ea typeface="Times New Roman"/>
                <a:cs typeface="Times New Roman"/>
                <a:sym typeface="Times New Roman"/>
              </a:rPr>
              <a:t>                       Blockchain</a:t>
            </a:r>
            <a:endParaRPr/>
          </a:p>
        </p:txBody>
      </p:sp>
      <p:pic>
        <p:nvPicPr>
          <p:cNvPr id="234" name="Google Shape;234;p9" descr="Image"/>
          <p:cNvPicPr preferRelativeResize="0"/>
          <p:nvPr/>
        </p:nvPicPr>
        <p:blipFill rotWithShape="1">
          <a:blip r:embed="rId3">
            <a:alphaModFix/>
          </a:blip>
          <a:srcRect/>
          <a:stretch/>
        </p:blipFill>
        <p:spPr>
          <a:xfrm>
            <a:off x="121557" y="121532"/>
            <a:ext cx="999946" cy="999947"/>
          </a:xfrm>
          <a:prstGeom prst="rect">
            <a:avLst/>
          </a:prstGeom>
          <a:noFill/>
          <a:ln>
            <a:noFill/>
          </a:ln>
        </p:spPr>
      </p:pic>
      <p:pic>
        <p:nvPicPr>
          <p:cNvPr id="235" name="Google Shape;235;p9"/>
          <p:cNvPicPr preferRelativeResize="0"/>
          <p:nvPr/>
        </p:nvPicPr>
        <p:blipFill rotWithShape="1">
          <a:blip r:embed="rId4">
            <a:alphaModFix/>
          </a:blip>
          <a:srcRect/>
          <a:stretch/>
        </p:blipFill>
        <p:spPr>
          <a:xfrm>
            <a:off x="324850" y="1958000"/>
            <a:ext cx="11921300" cy="3244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1638fa214e1_1_0"/>
          <p:cNvSpPr txBox="1">
            <a:spLocks noGrp="1"/>
          </p:cNvSpPr>
          <p:nvPr>
            <p:ph type="title"/>
          </p:nvPr>
        </p:nvSpPr>
        <p:spPr>
          <a:xfrm>
            <a:off x="1416075" y="365125"/>
            <a:ext cx="9937800" cy="1325700"/>
          </a:xfrm>
          <a:prstGeom prst="rect">
            <a:avLst/>
          </a:prstGeom>
        </p:spPr>
        <p:txBody>
          <a:bodyPr spcFirstLastPara="1" wrap="square" lIns="91425" tIns="45700" rIns="91425" bIns="45700" anchor="ctr" anchorCtr="0">
            <a:normAutofit/>
          </a:bodyPr>
          <a:lstStyle/>
          <a:p>
            <a:pPr marL="457200" lvl="0" indent="-508000" algn="l" rtl="0">
              <a:spcBef>
                <a:spcPts val="0"/>
              </a:spcBef>
              <a:spcAft>
                <a:spcPts val="0"/>
              </a:spcAft>
              <a:buClr>
                <a:srgbClr val="002060"/>
              </a:buClr>
              <a:buSzPts val="4400"/>
              <a:buAutoNum type="arabicPeriod"/>
            </a:pPr>
            <a:r>
              <a:rPr lang="en-US" b="1">
                <a:solidFill>
                  <a:srgbClr val="002060"/>
                </a:solidFill>
              </a:rPr>
              <a:t>Model To Detect Fraud Transaction</a:t>
            </a:r>
            <a:endParaRPr b="1">
              <a:solidFill>
                <a:srgbClr val="002060"/>
              </a:solidFill>
            </a:endParaRPr>
          </a:p>
        </p:txBody>
      </p:sp>
      <p:sp>
        <p:nvSpPr>
          <p:cNvPr id="242" name="Google Shape;242;g1638fa214e1_1_0"/>
          <p:cNvSpPr txBox="1">
            <a:spLocks noGrp="1"/>
          </p:cNvSpPr>
          <p:nvPr>
            <p:ph type="body" idx="1"/>
          </p:nvPr>
        </p:nvSpPr>
        <p:spPr>
          <a:xfrm>
            <a:off x="370075" y="2270400"/>
            <a:ext cx="11567100" cy="34173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solidFill>
                  <a:srgbClr val="002060"/>
                </a:solidFill>
              </a:rPr>
              <a:t>PROCEDURE:</a:t>
            </a:r>
            <a:endParaRPr>
              <a:solidFill>
                <a:srgbClr val="002060"/>
              </a:solidFill>
            </a:endParaRPr>
          </a:p>
        </p:txBody>
      </p:sp>
      <p:sp>
        <p:nvSpPr>
          <p:cNvPr id="243" name="Google Shape;243;g1638fa214e1_1_0"/>
          <p:cNvSpPr/>
          <p:nvPr/>
        </p:nvSpPr>
        <p:spPr>
          <a:xfrm>
            <a:off x="5947650" y="3686450"/>
            <a:ext cx="2226300" cy="819300"/>
          </a:xfrm>
          <a:prstGeom prst="rect">
            <a:avLst/>
          </a:prstGeom>
          <a:solidFill>
            <a:srgbClr val="D0DE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90000"/>
              </a:lnSpc>
              <a:spcBef>
                <a:spcPts val="1000"/>
              </a:spcBef>
              <a:spcAft>
                <a:spcPts val="0"/>
              </a:spcAft>
              <a:buNone/>
            </a:pPr>
            <a:r>
              <a:rPr lang="en-US" sz="2000" b="1">
                <a:solidFill>
                  <a:srgbClr val="002060"/>
                </a:solidFill>
                <a:latin typeface="Times New Roman"/>
                <a:ea typeface="Times New Roman"/>
                <a:cs typeface="Times New Roman"/>
                <a:sym typeface="Times New Roman"/>
              </a:rPr>
              <a:t>Comparing Diff. Algorithms</a:t>
            </a:r>
            <a:endParaRPr b="1"/>
          </a:p>
        </p:txBody>
      </p:sp>
      <p:sp>
        <p:nvSpPr>
          <p:cNvPr id="244" name="Google Shape;244;g1638fa214e1_1_0"/>
          <p:cNvSpPr/>
          <p:nvPr/>
        </p:nvSpPr>
        <p:spPr>
          <a:xfrm>
            <a:off x="9007425" y="3686450"/>
            <a:ext cx="2346300" cy="819300"/>
          </a:xfrm>
          <a:prstGeom prst="rect">
            <a:avLst/>
          </a:prstGeom>
          <a:solidFill>
            <a:srgbClr val="D0DE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90000"/>
              </a:lnSpc>
              <a:spcBef>
                <a:spcPts val="1000"/>
              </a:spcBef>
              <a:spcAft>
                <a:spcPts val="0"/>
              </a:spcAft>
              <a:buNone/>
            </a:pPr>
            <a:r>
              <a:rPr lang="en-US" sz="2000" b="1">
                <a:solidFill>
                  <a:srgbClr val="002060"/>
                </a:solidFill>
                <a:latin typeface="Times New Roman"/>
                <a:ea typeface="Times New Roman"/>
                <a:cs typeface="Times New Roman"/>
                <a:sym typeface="Times New Roman"/>
              </a:rPr>
              <a:t>Choosing the best Algorithm</a:t>
            </a:r>
            <a:endParaRPr b="1"/>
          </a:p>
        </p:txBody>
      </p:sp>
      <p:sp>
        <p:nvSpPr>
          <p:cNvPr id="245" name="Google Shape;245;g1638fa214e1_1_0"/>
          <p:cNvSpPr/>
          <p:nvPr/>
        </p:nvSpPr>
        <p:spPr>
          <a:xfrm>
            <a:off x="3414100" y="3686450"/>
            <a:ext cx="1910700" cy="819300"/>
          </a:xfrm>
          <a:prstGeom prst="rect">
            <a:avLst/>
          </a:prstGeom>
          <a:solidFill>
            <a:srgbClr val="D0DE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a:solidFill>
                  <a:srgbClr val="002060"/>
                </a:solidFill>
                <a:latin typeface="Times New Roman"/>
                <a:ea typeface="Times New Roman"/>
                <a:cs typeface="Times New Roman"/>
                <a:sym typeface="Times New Roman"/>
              </a:rPr>
              <a:t>Anomaly(Fraud)</a:t>
            </a:r>
            <a:endParaRPr sz="1800" b="1">
              <a:solidFill>
                <a:srgbClr val="002060"/>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rgbClr val="002060"/>
                </a:solidFill>
                <a:latin typeface="Times New Roman"/>
                <a:ea typeface="Times New Roman"/>
                <a:cs typeface="Times New Roman"/>
                <a:sym typeface="Times New Roman"/>
              </a:rPr>
              <a:t>Detection</a:t>
            </a:r>
            <a:endParaRPr sz="1800" b="1">
              <a:solidFill>
                <a:srgbClr val="002060"/>
              </a:solidFill>
              <a:latin typeface="Times New Roman"/>
              <a:ea typeface="Times New Roman"/>
              <a:cs typeface="Times New Roman"/>
              <a:sym typeface="Times New Roman"/>
            </a:endParaRPr>
          </a:p>
        </p:txBody>
      </p:sp>
      <p:sp>
        <p:nvSpPr>
          <p:cNvPr id="246" name="Google Shape;246;g1638fa214e1_1_0"/>
          <p:cNvSpPr/>
          <p:nvPr/>
        </p:nvSpPr>
        <p:spPr>
          <a:xfrm>
            <a:off x="526650" y="3721550"/>
            <a:ext cx="2149800" cy="784200"/>
          </a:xfrm>
          <a:prstGeom prst="rect">
            <a:avLst/>
          </a:prstGeom>
          <a:solidFill>
            <a:srgbClr val="D0DE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90000"/>
              </a:lnSpc>
              <a:spcBef>
                <a:spcPts val="1000"/>
              </a:spcBef>
              <a:spcAft>
                <a:spcPts val="0"/>
              </a:spcAft>
              <a:buClr>
                <a:schemeClr val="dk1"/>
              </a:buClr>
              <a:buSzPts val="1100"/>
              <a:buFont typeface="Arial"/>
              <a:buNone/>
            </a:pPr>
            <a:r>
              <a:rPr lang="en-US" sz="2000" b="1">
                <a:solidFill>
                  <a:srgbClr val="002060"/>
                </a:solidFill>
                <a:latin typeface="Times New Roman"/>
                <a:ea typeface="Times New Roman"/>
                <a:cs typeface="Times New Roman"/>
                <a:sym typeface="Times New Roman"/>
              </a:rPr>
              <a:t>Using  Apache     Spark Mlib</a:t>
            </a:r>
            <a:endParaRPr sz="2000" b="1">
              <a:solidFill>
                <a:schemeClr val="dk1"/>
              </a:solidFill>
            </a:endParaRPr>
          </a:p>
          <a:p>
            <a:pPr marL="0" lvl="0" indent="0" algn="l" rtl="0">
              <a:spcBef>
                <a:spcPts val="0"/>
              </a:spcBef>
              <a:spcAft>
                <a:spcPts val="0"/>
              </a:spcAft>
              <a:buNone/>
            </a:pPr>
            <a:endParaRPr sz="2000" b="1">
              <a:solidFill>
                <a:srgbClr val="002060"/>
              </a:solidFill>
              <a:latin typeface="Times New Roman"/>
              <a:ea typeface="Times New Roman"/>
              <a:cs typeface="Times New Roman"/>
              <a:sym typeface="Times New Roman"/>
            </a:endParaRPr>
          </a:p>
        </p:txBody>
      </p:sp>
      <p:sp>
        <p:nvSpPr>
          <p:cNvPr id="247" name="Google Shape;247;g1638fa214e1_1_0"/>
          <p:cNvSpPr/>
          <p:nvPr/>
        </p:nvSpPr>
        <p:spPr>
          <a:xfrm>
            <a:off x="2890650" y="4002450"/>
            <a:ext cx="318600" cy="292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g1638fa214e1_1_0"/>
          <p:cNvSpPr/>
          <p:nvPr/>
        </p:nvSpPr>
        <p:spPr>
          <a:xfrm>
            <a:off x="5476925" y="4002450"/>
            <a:ext cx="318600" cy="292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g1638fa214e1_1_0"/>
          <p:cNvSpPr/>
          <p:nvPr/>
        </p:nvSpPr>
        <p:spPr>
          <a:xfrm>
            <a:off x="8431388" y="3967400"/>
            <a:ext cx="318600" cy="292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178cf2e8d73_0_23"/>
          <p:cNvSpPr txBox="1">
            <a:spLocks noGrp="1"/>
          </p:cNvSpPr>
          <p:nvPr>
            <p:ph type="title"/>
          </p:nvPr>
        </p:nvSpPr>
        <p:spPr>
          <a:xfrm>
            <a:off x="838200" y="353425"/>
            <a:ext cx="10515600" cy="816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002060"/>
                </a:solidFill>
                <a:latin typeface="Times New Roman"/>
                <a:ea typeface="Times New Roman"/>
                <a:cs typeface="Times New Roman"/>
                <a:sym typeface="Times New Roman"/>
              </a:rPr>
              <a:t>                       Apache Spark</a:t>
            </a:r>
            <a:endParaRPr b="1">
              <a:solidFill>
                <a:srgbClr val="002060"/>
              </a:solidFill>
              <a:latin typeface="Times New Roman"/>
              <a:ea typeface="Times New Roman"/>
              <a:cs typeface="Times New Roman"/>
              <a:sym typeface="Times New Roman"/>
            </a:endParaRPr>
          </a:p>
        </p:txBody>
      </p:sp>
      <p:sp>
        <p:nvSpPr>
          <p:cNvPr id="256" name="Google Shape;256;g178cf2e8d73_0_23"/>
          <p:cNvSpPr txBox="1">
            <a:spLocks noGrp="1"/>
          </p:cNvSpPr>
          <p:nvPr>
            <p:ph type="body" idx="1"/>
          </p:nvPr>
        </p:nvSpPr>
        <p:spPr>
          <a:xfrm>
            <a:off x="838200" y="1755450"/>
            <a:ext cx="10515600" cy="4458900"/>
          </a:xfrm>
          <a:prstGeom prst="rect">
            <a:avLst/>
          </a:prstGeom>
        </p:spPr>
        <p:txBody>
          <a:bodyPr spcFirstLastPara="1" wrap="square" lIns="91425" tIns="45700" rIns="91425" bIns="45700" anchor="t" anchorCtr="0">
            <a:noAutofit/>
          </a:bodyPr>
          <a:lstStyle/>
          <a:p>
            <a:pPr marL="457200" lvl="0" indent="-336550" algn="l" rtl="0">
              <a:spcBef>
                <a:spcPts val="1000"/>
              </a:spcBef>
              <a:spcAft>
                <a:spcPts val="0"/>
              </a:spcAft>
              <a:buClr>
                <a:srgbClr val="002060"/>
              </a:buClr>
              <a:buSzPts val="1700"/>
              <a:buFont typeface="Times New Roman"/>
              <a:buChar char="❏"/>
            </a:pPr>
            <a:r>
              <a:rPr lang="en-US" sz="1700">
                <a:solidFill>
                  <a:srgbClr val="002060"/>
                </a:solidFill>
                <a:highlight>
                  <a:srgbClr val="FFFFFF"/>
                </a:highlight>
                <a:latin typeface="Times New Roman"/>
                <a:ea typeface="Times New Roman"/>
                <a:cs typeface="Times New Roman"/>
                <a:sym typeface="Times New Roman"/>
              </a:rPr>
              <a:t>Data processing framework</a:t>
            </a:r>
            <a:endParaRPr sz="1700">
              <a:solidFill>
                <a:srgbClr val="002060"/>
              </a:solidFill>
              <a:highlight>
                <a:srgbClr val="FFFFFF"/>
              </a:highlight>
              <a:latin typeface="Times New Roman"/>
              <a:ea typeface="Times New Roman"/>
              <a:cs typeface="Times New Roman"/>
              <a:sym typeface="Times New Roman"/>
            </a:endParaRPr>
          </a:p>
          <a:p>
            <a:pPr marL="457200" lvl="0" indent="0" algn="l" rtl="0">
              <a:spcBef>
                <a:spcPts val="1000"/>
              </a:spcBef>
              <a:spcAft>
                <a:spcPts val="0"/>
              </a:spcAft>
              <a:buNone/>
            </a:pPr>
            <a:endParaRPr sz="1700">
              <a:solidFill>
                <a:srgbClr val="002060"/>
              </a:solidFill>
              <a:highlight>
                <a:srgbClr val="FFFFFF"/>
              </a:highlight>
              <a:latin typeface="Times New Roman"/>
              <a:ea typeface="Times New Roman"/>
              <a:cs typeface="Times New Roman"/>
              <a:sym typeface="Times New Roman"/>
            </a:endParaRPr>
          </a:p>
          <a:p>
            <a:pPr marL="457200" lvl="0" indent="-336550" algn="l" rtl="0">
              <a:spcBef>
                <a:spcPts val="1000"/>
              </a:spcBef>
              <a:spcAft>
                <a:spcPts val="0"/>
              </a:spcAft>
              <a:buClr>
                <a:srgbClr val="002060"/>
              </a:buClr>
              <a:buSzPts val="1700"/>
              <a:buFont typeface="Times New Roman"/>
              <a:buChar char="❏"/>
            </a:pPr>
            <a:r>
              <a:rPr lang="en-US" sz="1700">
                <a:solidFill>
                  <a:srgbClr val="002060"/>
                </a:solidFill>
                <a:highlight>
                  <a:schemeClr val="lt1"/>
                </a:highlight>
                <a:latin typeface="Times New Roman"/>
                <a:ea typeface="Times New Roman"/>
                <a:cs typeface="Times New Roman"/>
                <a:sym typeface="Times New Roman"/>
              </a:rPr>
              <a:t>general-purpose distributed processing system used for big data workloads</a:t>
            </a:r>
            <a:endParaRPr sz="1700">
              <a:solidFill>
                <a:srgbClr val="002060"/>
              </a:solidFill>
              <a:highlight>
                <a:srgbClr val="FFFFFF"/>
              </a:highlight>
              <a:latin typeface="Times New Roman"/>
              <a:ea typeface="Times New Roman"/>
              <a:cs typeface="Times New Roman"/>
              <a:sym typeface="Times New Roman"/>
            </a:endParaRPr>
          </a:p>
          <a:p>
            <a:pPr marL="457200" lvl="0" indent="0" algn="l" rtl="0">
              <a:spcBef>
                <a:spcPts val="1000"/>
              </a:spcBef>
              <a:spcAft>
                <a:spcPts val="0"/>
              </a:spcAft>
              <a:buNone/>
            </a:pPr>
            <a:endParaRPr sz="1700">
              <a:solidFill>
                <a:srgbClr val="002060"/>
              </a:solidFill>
              <a:highlight>
                <a:srgbClr val="FFFFFF"/>
              </a:highlight>
              <a:latin typeface="Times New Roman"/>
              <a:ea typeface="Times New Roman"/>
              <a:cs typeface="Times New Roman"/>
              <a:sym typeface="Times New Roman"/>
            </a:endParaRPr>
          </a:p>
          <a:p>
            <a:pPr marL="457200" lvl="0" indent="-336550" algn="l" rtl="0">
              <a:spcBef>
                <a:spcPts val="1000"/>
              </a:spcBef>
              <a:spcAft>
                <a:spcPts val="0"/>
              </a:spcAft>
              <a:buClr>
                <a:srgbClr val="002060"/>
              </a:buClr>
              <a:buSzPts val="1700"/>
              <a:buFont typeface="Times New Roman"/>
              <a:buChar char="❏"/>
            </a:pPr>
            <a:r>
              <a:rPr lang="en-US" sz="1700">
                <a:solidFill>
                  <a:srgbClr val="002060"/>
                </a:solidFill>
                <a:highlight>
                  <a:srgbClr val="FFFFFF"/>
                </a:highlight>
                <a:latin typeface="Times New Roman"/>
                <a:ea typeface="Times New Roman"/>
                <a:cs typeface="Times New Roman"/>
                <a:sym typeface="Times New Roman"/>
              </a:rPr>
              <a:t>For large data sets</a:t>
            </a:r>
            <a:endParaRPr sz="1700">
              <a:solidFill>
                <a:srgbClr val="002060"/>
              </a:solidFill>
              <a:highlight>
                <a:srgbClr val="FFFFFF"/>
              </a:highlight>
              <a:latin typeface="Times New Roman"/>
              <a:ea typeface="Times New Roman"/>
              <a:cs typeface="Times New Roman"/>
              <a:sym typeface="Times New Roman"/>
            </a:endParaRPr>
          </a:p>
          <a:p>
            <a:pPr marL="457200" lvl="0" indent="0" algn="l" rtl="0">
              <a:spcBef>
                <a:spcPts val="1000"/>
              </a:spcBef>
              <a:spcAft>
                <a:spcPts val="0"/>
              </a:spcAft>
              <a:buNone/>
            </a:pPr>
            <a:endParaRPr sz="1700">
              <a:solidFill>
                <a:srgbClr val="002060"/>
              </a:solidFill>
              <a:highlight>
                <a:srgbClr val="FFFFFF"/>
              </a:highlight>
              <a:latin typeface="Times New Roman"/>
              <a:ea typeface="Times New Roman"/>
              <a:cs typeface="Times New Roman"/>
              <a:sym typeface="Times New Roman"/>
            </a:endParaRPr>
          </a:p>
          <a:p>
            <a:pPr marL="457200" lvl="0" indent="-336550" algn="l" rtl="0">
              <a:spcBef>
                <a:spcPts val="1000"/>
              </a:spcBef>
              <a:spcAft>
                <a:spcPts val="0"/>
              </a:spcAft>
              <a:buClr>
                <a:srgbClr val="002060"/>
              </a:buClr>
              <a:buSzPts val="1700"/>
              <a:buFont typeface="Times New Roman"/>
              <a:buChar char="❏"/>
            </a:pPr>
            <a:r>
              <a:rPr lang="en-US" sz="1700">
                <a:solidFill>
                  <a:srgbClr val="002060"/>
                </a:solidFill>
                <a:highlight>
                  <a:srgbClr val="FFFFFF"/>
                </a:highlight>
                <a:latin typeface="Times New Roman"/>
                <a:ea typeface="Times New Roman"/>
                <a:cs typeface="Times New Roman"/>
                <a:sym typeface="Times New Roman"/>
              </a:rPr>
              <a:t>Used in different languages(Java,Python,Scala,R,etc.)</a:t>
            </a:r>
            <a:endParaRPr sz="1700">
              <a:solidFill>
                <a:srgbClr val="002060"/>
              </a:solidFill>
              <a:highlight>
                <a:srgbClr val="FFFFFF"/>
              </a:highlight>
              <a:latin typeface="Times New Roman"/>
              <a:ea typeface="Times New Roman"/>
              <a:cs typeface="Times New Roman"/>
              <a:sym typeface="Times New Roman"/>
            </a:endParaRPr>
          </a:p>
          <a:p>
            <a:pPr marL="0" lvl="0" indent="0" algn="l" rtl="0">
              <a:spcBef>
                <a:spcPts val="1000"/>
              </a:spcBef>
              <a:spcAft>
                <a:spcPts val="0"/>
              </a:spcAft>
              <a:buNone/>
            </a:pPr>
            <a:endParaRPr sz="1700">
              <a:solidFill>
                <a:srgbClr val="002060"/>
              </a:solidFill>
              <a:highlight>
                <a:srgbClr val="FFFFFF"/>
              </a:highlight>
              <a:latin typeface="Times New Roman"/>
              <a:ea typeface="Times New Roman"/>
              <a:cs typeface="Times New Roman"/>
              <a:sym typeface="Times New Roman"/>
            </a:endParaRPr>
          </a:p>
          <a:p>
            <a:pPr marL="457200" lvl="0" indent="-336550" algn="l" rtl="0">
              <a:spcBef>
                <a:spcPts val="1000"/>
              </a:spcBef>
              <a:spcAft>
                <a:spcPts val="0"/>
              </a:spcAft>
              <a:buClr>
                <a:srgbClr val="002060"/>
              </a:buClr>
              <a:buSzPts val="1700"/>
              <a:buFont typeface="Times New Roman"/>
              <a:buChar char="❏"/>
            </a:pPr>
            <a:r>
              <a:rPr lang="en-US" sz="1700">
                <a:solidFill>
                  <a:srgbClr val="002060"/>
                </a:solidFill>
                <a:latin typeface="Times New Roman"/>
                <a:ea typeface="Times New Roman"/>
                <a:cs typeface="Times New Roman"/>
                <a:sym typeface="Times New Roman"/>
              </a:rPr>
              <a:t>Supports code reuse across multiple workloads—batch processing, interactive queries, real-time analytics, machine learning, and graph processing.</a:t>
            </a:r>
            <a:endParaRPr sz="1700">
              <a:solidFill>
                <a:srgbClr val="002060"/>
              </a:solidFill>
              <a:highlight>
                <a:schemeClr val="lt1"/>
              </a:highlight>
              <a:latin typeface="Times New Roman"/>
              <a:ea typeface="Times New Roman"/>
              <a:cs typeface="Times New Roman"/>
              <a:sym typeface="Times New Roman"/>
            </a:endParaRPr>
          </a:p>
          <a:p>
            <a:pPr marL="457200" lvl="0" indent="0" algn="l" rtl="0">
              <a:spcBef>
                <a:spcPts val="1000"/>
              </a:spcBef>
              <a:spcAft>
                <a:spcPts val="0"/>
              </a:spcAft>
              <a:buNone/>
            </a:pPr>
            <a:endParaRPr sz="1500">
              <a:solidFill>
                <a:srgbClr val="002060"/>
              </a:solidFill>
              <a:highlight>
                <a:srgbClr val="FFFFFF"/>
              </a:highlight>
              <a:latin typeface="Times New Roman"/>
              <a:ea typeface="Times New Roman"/>
              <a:cs typeface="Times New Roman"/>
              <a:sym typeface="Times New Roman"/>
            </a:endParaRPr>
          </a:p>
          <a:p>
            <a:pPr marL="0" lvl="0" indent="0" algn="l" rtl="0">
              <a:lnSpc>
                <a:spcPct val="115000"/>
              </a:lnSpc>
              <a:spcBef>
                <a:spcPts val="1100"/>
              </a:spcBef>
              <a:spcAft>
                <a:spcPts val="0"/>
              </a:spcAft>
              <a:buNone/>
            </a:pPr>
            <a:r>
              <a:rPr lang="en-US" sz="1500">
                <a:solidFill>
                  <a:srgbClr val="002060"/>
                </a:solidFill>
                <a:highlight>
                  <a:srgbClr val="F1F4F6"/>
                </a:highlight>
                <a:latin typeface="Times New Roman"/>
                <a:ea typeface="Times New Roman"/>
                <a:cs typeface="Times New Roman"/>
                <a:sym typeface="Times New Roman"/>
              </a:rPr>
              <a:t>  </a:t>
            </a:r>
            <a:r>
              <a:rPr lang="en-US" sz="1500">
                <a:solidFill>
                  <a:srgbClr val="002060"/>
                </a:solidFill>
                <a:highlight>
                  <a:schemeClr val="lt1"/>
                </a:highlight>
                <a:latin typeface="Times New Roman"/>
                <a:ea typeface="Times New Roman"/>
                <a:cs typeface="Times New Roman"/>
                <a:sym typeface="Times New Roman"/>
              </a:rPr>
              <a:t>      </a:t>
            </a:r>
            <a:endParaRPr sz="1200">
              <a:solidFill>
                <a:srgbClr val="002060"/>
              </a:solidFill>
              <a:highlight>
                <a:srgbClr val="FFFFFF"/>
              </a:highlight>
              <a:latin typeface="Times New Roman"/>
              <a:ea typeface="Times New Roman"/>
              <a:cs typeface="Times New Roman"/>
              <a:sym typeface="Times New Roman"/>
            </a:endParaRPr>
          </a:p>
          <a:p>
            <a:pPr marL="0" lvl="0" indent="0" algn="l" rtl="0">
              <a:spcBef>
                <a:spcPts val="1100"/>
              </a:spcBef>
              <a:spcAft>
                <a:spcPts val="0"/>
              </a:spcAft>
              <a:buNone/>
            </a:pPr>
            <a:endParaRPr sz="1200">
              <a:solidFill>
                <a:srgbClr val="002060"/>
              </a:solidFill>
            </a:endParaRPr>
          </a:p>
          <a:p>
            <a:pPr marL="0" lvl="0" indent="0" algn="l" rtl="0">
              <a:lnSpc>
                <a:spcPct val="115000"/>
              </a:lnSpc>
              <a:spcBef>
                <a:spcPts val="1100"/>
              </a:spcBef>
              <a:spcAft>
                <a:spcPts val="1100"/>
              </a:spcAft>
              <a:buNone/>
            </a:pPr>
            <a:endParaRPr sz="1500">
              <a:solidFill>
                <a:srgbClr val="002060"/>
              </a:solidFill>
              <a:highlight>
                <a:srgbClr val="F1F4F6"/>
              </a:highlight>
              <a:latin typeface="Times New Roman"/>
              <a:ea typeface="Times New Roman"/>
              <a:cs typeface="Times New Roman"/>
              <a:sym typeface="Times New Roman"/>
            </a:endParaRPr>
          </a:p>
        </p:txBody>
      </p:sp>
      <p:pic>
        <p:nvPicPr>
          <p:cNvPr id="257" name="Google Shape;257;g178cf2e8d73_0_23"/>
          <p:cNvPicPr preferRelativeResize="0"/>
          <p:nvPr/>
        </p:nvPicPr>
        <p:blipFill>
          <a:blip r:embed="rId3">
            <a:alphaModFix/>
          </a:blip>
          <a:stretch>
            <a:fillRect/>
          </a:stretch>
        </p:blipFill>
        <p:spPr>
          <a:xfrm>
            <a:off x="7993200" y="585150"/>
            <a:ext cx="3078825" cy="1837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178cf2e8d73_0_33"/>
          <p:cNvSpPr txBox="1">
            <a:spLocks noGrp="1"/>
          </p:cNvSpPr>
          <p:nvPr>
            <p:ph type="title"/>
          </p:nvPr>
        </p:nvSpPr>
        <p:spPr>
          <a:xfrm>
            <a:off x="533950" y="3417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002060"/>
                </a:solidFill>
                <a:latin typeface="Times New Roman"/>
                <a:ea typeface="Times New Roman"/>
                <a:cs typeface="Times New Roman"/>
                <a:sym typeface="Times New Roman"/>
              </a:rPr>
              <a:t>                      Spark Framework:</a:t>
            </a:r>
            <a:endParaRPr b="1">
              <a:solidFill>
                <a:srgbClr val="002060"/>
              </a:solidFill>
              <a:latin typeface="Times New Roman"/>
              <a:ea typeface="Times New Roman"/>
              <a:cs typeface="Times New Roman"/>
              <a:sym typeface="Times New Roman"/>
            </a:endParaRPr>
          </a:p>
        </p:txBody>
      </p:sp>
      <p:sp>
        <p:nvSpPr>
          <p:cNvPr id="264" name="Google Shape;264;g178cf2e8d73_0_3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lnSpcReduction="10000"/>
          </a:bodyPr>
          <a:lstStyle/>
          <a:p>
            <a:pPr marL="0" lvl="0" indent="0" algn="l" rtl="0">
              <a:lnSpc>
                <a:spcPct val="115000"/>
              </a:lnSpc>
              <a:spcBef>
                <a:spcPts val="1100"/>
              </a:spcBef>
              <a:spcAft>
                <a:spcPts val="0"/>
              </a:spcAft>
              <a:buClr>
                <a:schemeClr val="dk1"/>
              </a:buClr>
              <a:buSzPts val="1100"/>
              <a:buFont typeface="Arial"/>
              <a:buNone/>
            </a:pPr>
            <a:endParaRPr sz="1700">
              <a:solidFill>
                <a:srgbClr val="002060"/>
              </a:solidFill>
              <a:highlight>
                <a:schemeClr val="lt1"/>
              </a:highlight>
              <a:latin typeface="Times New Roman"/>
              <a:ea typeface="Times New Roman"/>
              <a:cs typeface="Times New Roman"/>
              <a:sym typeface="Times New Roman"/>
            </a:endParaRPr>
          </a:p>
          <a:p>
            <a:pPr marL="482600" lvl="0" indent="-336550" algn="l" rtl="0">
              <a:lnSpc>
                <a:spcPct val="115000"/>
              </a:lnSpc>
              <a:spcBef>
                <a:spcPts val="1100"/>
              </a:spcBef>
              <a:spcAft>
                <a:spcPts val="0"/>
              </a:spcAft>
              <a:buClr>
                <a:srgbClr val="002060"/>
              </a:buClr>
              <a:buSzPts val="1700"/>
              <a:buFont typeface="Times New Roman"/>
              <a:buChar char="❏"/>
            </a:pPr>
            <a:r>
              <a:rPr lang="en-US" sz="1700">
                <a:solidFill>
                  <a:srgbClr val="002060"/>
                </a:solidFill>
                <a:highlight>
                  <a:schemeClr val="lt1"/>
                </a:highlight>
                <a:latin typeface="Times New Roman"/>
                <a:ea typeface="Times New Roman"/>
                <a:cs typeface="Times New Roman"/>
                <a:sym typeface="Times New Roman"/>
              </a:rPr>
              <a:t>Spark Core - foundation for the platform</a:t>
            </a:r>
            <a:endParaRPr sz="1700">
              <a:solidFill>
                <a:srgbClr val="002060"/>
              </a:solidFill>
              <a:highlight>
                <a:schemeClr val="lt1"/>
              </a:highlight>
              <a:latin typeface="Times New Roman"/>
              <a:ea typeface="Times New Roman"/>
              <a:cs typeface="Times New Roman"/>
              <a:sym typeface="Times New Roman"/>
            </a:endParaRPr>
          </a:p>
          <a:p>
            <a:pPr marL="457200" lvl="0" indent="0" algn="l" rtl="0">
              <a:lnSpc>
                <a:spcPct val="115000"/>
              </a:lnSpc>
              <a:spcBef>
                <a:spcPts val="800"/>
              </a:spcBef>
              <a:spcAft>
                <a:spcPts val="0"/>
              </a:spcAft>
              <a:buNone/>
            </a:pPr>
            <a:endParaRPr sz="1700">
              <a:solidFill>
                <a:srgbClr val="002060"/>
              </a:solidFill>
              <a:highlight>
                <a:schemeClr val="lt1"/>
              </a:highlight>
              <a:latin typeface="Times New Roman"/>
              <a:ea typeface="Times New Roman"/>
              <a:cs typeface="Times New Roman"/>
              <a:sym typeface="Times New Roman"/>
            </a:endParaRPr>
          </a:p>
          <a:p>
            <a:pPr marL="482600" lvl="0" indent="-336550" algn="l" rtl="0">
              <a:lnSpc>
                <a:spcPct val="115000"/>
              </a:lnSpc>
              <a:spcBef>
                <a:spcPts val="800"/>
              </a:spcBef>
              <a:spcAft>
                <a:spcPts val="0"/>
              </a:spcAft>
              <a:buClr>
                <a:srgbClr val="002060"/>
              </a:buClr>
              <a:buSzPts val="1700"/>
              <a:buFont typeface="Times New Roman"/>
              <a:buChar char="❏"/>
            </a:pPr>
            <a:r>
              <a:rPr lang="en-US" sz="1700">
                <a:solidFill>
                  <a:srgbClr val="002060"/>
                </a:solidFill>
                <a:highlight>
                  <a:schemeClr val="lt1"/>
                </a:highlight>
                <a:latin typeface="Times New Roman"/>
                <a:ea typeface="Times New Roman"/>
                <a:cs typeface="Times New Roman"/>
                <a:sym typeface="Times New Roman"/>
              </a:rPr>
              <a:t>Spark SQL -  for interactive queries</a:t>
            </a:r>
            <a:endParaRPr sz="1700">
              <a:solidFill>
                <a:srgbClr val="002060"/>
              </a:solidFill>
              <a:highlight>
                <a:schemeClr val="lt1"/>
              </a:highlight>
              <a:latin typeface="Times New Roman"/>
              <a:ea typeface="Times New Roman"/>
              <a:cs typeface="Times New Roman"/>
              <a:sym typeface="Times New Roman"/>
            </a:endParaRPr>
          </a:p>
          <a:p>
            <a:pPr marL="457200" lvl="0" indent="0" algn="l" rtl="0">
              <a:lnSpc>
                <a:spcPct val="115000"/>
              </a:lnSpc>
              <a:spcBef>
                <a:spcPts val="800"/>
              </a:spcBef>
              <a:spcAft>
                <a:spcPts val="0"/>
              </a:spcAft>
              <a:buNone/>
            </a:pPr>
            <a:endParaRPr sz="1700">
              <a:solidFill>
                <a:srgbClr val="002060"/>
              </a:solidFill>
              <a:highlight>
                <a:schemeClr val="lt1"/>
              </a:highlight>
              <a:latin typeface="Times New Roman"/>
              <a:ea typeface="Times New Roman"/>
              <a:cs typeface="Times New Roman"/>
              <a:sym typeface="Times New Roman"/>
            </a:endParaRPr>
          </a:p>
          <a:p>
            <a:pPr marL="482600" lvl="0" indent="-336550" algn="l" rtl="0">
              <a:lnSpc>
                <a:spcPct val="115000"/>
              </a:lnSpc>
              <a:spcBef>
                <a:spcPts val="800"/>
              </a:spcBef>
              <a:spcAft>
                <a:spcPts val="0"/>
              </a:spcAft>
              <a:buClr>
                <a:srgbClr val="002060"/>
              </a:buClr>
              <a:buSzPts val="1700"/>
              <a:buFont typeface="Times New Roman"/>
              <a:buChar char="❏"/>
            </a:pPr>
            <a:r>
              <a:rPr lang="en-US" sz="1700">
                <a:solidFill>
                  <a:srgbClr val="002060"/>
                </a:solidFill>
                <a:highlight>
                  <a:schemeClr val="lt1"/>
                </a:highlight>
                <a:latin typeface="Times New Roman"/>
                <a:ea typeface="Times New Roman"/>
                <a:cs typeface="Times New Roman"/>
                <a:sym typeface="Times New Roman"/>
              </a:rPr>
              <a:t>Spark Streaming -  for real-time analytics</a:t>
            </a:r>
            <a:endParaRPr sz="1700">
              <a:solidFill>
                <a:srgbClr val="002060"/>
              </a:solidFill>
              <a:highlight>
                <a:schemeClr val="lt1"/>
              </a:highlight>
              <a:latin typeface="Times New Roman"/>
              <a:ea typeface="Times New Roman"/>
              <a:cs typeface="Times New Roman"/>
              <a:sym typeface="Times New Roman"/>
            </a:endParaRPr>
          </a:p>
          <a:p>
            <a:pPr marL="457200" lvl="0" indent="0" algn="l" rtl="0">
              <a:lnSpc>
                <a:spcPct val="115000"/>
              </a:lnSpc>
              <a:spcBef>
                <a:spcPts val="800"/>
              </a:spcBef>
              <a:spcAft>
                <a:spcPts val="0"/>
              </a:spcAft>
              <a:buNone/>
            </a:pPr>
            <a:endParaRPr sz="1700">
              <a:solidFill>
                <a:srgbClr val="002060"/>
              </a:solidFill>
              <a:highlight>
                <a:schemeClr val="lt1"/>
              </a:highlight>
              <a:latin typeface="Times New Roman"/>
              <a:ea typeface="Times New Roman"/>
              <a:cs typeface="Times New Roman"/>
              <a:sym typeface="Times New Roman"/>
            </a:endParaRPr>
          </a:p>
          <a:p>
            <a:pPr marL="482600" lvl="0" indent="-336550" algn="l" rtl="0">
              <a:lnSpc>
                <a:spcPct val="115000"/>
              </a:lnSpc>
              <a:spcBef>
                <a:spcPts val="800"/>
              </a:spcBef>
              <a:spcAft>
                <a:spcPts val="0"/>
              </a:spcAft>
              <a:buClr>
                <a:srgbClr val="002060"/>
              </a:buClr>
              <a:buSzPts val="1700"/>
              <a:buFont typeface="Times New Roman"/>
              <a:buChar char="❏"/>
            </a:pPr>
            <a:r>
              <a:rPr lang="en-US" sz="1700">
                <a:solidFill>
                  <a:srgbClr val="002060"/>
                </a:solidFill>
                <a:highlight>
                  <a:schemeClr val="lt1"/>
                </a:highlight>
                <a:latin typeface="Times New Roman"/>
                <a:ea typeface="Times New Roman"/>
                <a:cs typeface="Times New Roman"/>
                <a:sym typeface="Times New Roman"/>
              </a:rPr>
              <a:t>Spark MLlib - for machine learning</a:t>
            </a:r>
            <a:endParaRPr sz="1700">
              <a:solidFill>
                <a:srgbClr val="002060"/>
              </a:solidFill>
              <a:highlight>
                <a:schemeClr val="lt1"/>
              </a:highlight>
              <a:latin typeface="Times New Roman"/>
              <a:ea typeface="Times New Roman"/>
              <a:cs typeface="Times New Roman"/>
              <a:sym typeface="Times New Roman"/>
            </a:endParaRPr>
          </a:p>
          <a:p>
            <a:pPr marL="457200" lvl="0" indent="0" algn="l" rtl="0">
              <a:lnSpc>
                <a:spcPct val="115000"/>
              </a:lnSpc>
              <a:spcBef>
                <a:spcPts val="800"/>
              </a:spcBef>
              <a:spcAft>
                <a:spcPts val="0"/>
              </a:spcAft>
              <a:buNone/>
            </a:pPr>
            <a:endParaRPr sz="1700">
              <a:solidFill>
                <a:srgbClr val="002060"/>
              </a:solidFill>
              <a:highlight>
                <a:schemeClr val="lt1"/>
              </a:highlight>
              <a:latin typeface="Times New Roman"/>
              <a:ea typeface="Times New Roman"/>
              <a:cs typeface="Times New Roman"/>
              <a:sym typeface="Times New Roman"/>
            </a:endParaRPr>
          </a:p>
          <a:p>
            <a:pPr marL="482600" lvl="0" indent="-336550" algn="l" rtl="0">
              <a:lnSpc>
                <a:spcPct val="115000"/>
              </a:lnSpc>
              <a:spcBef>
                <a:spcPts val="800"/>
              </a:spcBef>
              <a:spcAft>
                <a:spcPts val="0"/>
              </a:spcAft>
              <a:buClr>
                <a:srgbClr val="002060"/>
              </a:buClr>
              <a:buSzPts val="1700"/>
              <a:buFont typeface="Times New Roman"/>
              <a:buChar char="❏"/>
            </a:pPr>
            <a:r>
              <a:rPr lang="en-US" sz="1700">
                <a:solidFill>
                  <a:srgbClr val="002060"/>
                </a:solidFill>
                <a:highlight>
                  <a:schemeClr val="lt1"/>
                </a:highlight>
                <a:latin typeface="Times New Roman"/>
                <a:ea typeface="Times New Roman"/>
                <a:cs typeface="Times New Roman"/>
                <a:sym typeface="Times New Roman"/>
              </a:rPr>
              <a:t>Spark GraphX  - for graph processing</a:t>
            </a:r>
            <a:endParaRPr sz="1700">
              <a:solidFill>
                <a:srgbClr val="002060"/>
              </a:solidFill>
              <a:highlight>
                <a:schemeClr val="lt1"/>
              </a:highlight>
              <a:latin typeface="Times New Roman"/>
              <a:ea typeface="Times New Roman"/>
              <a:cs typeface="Times New Roman"/>
              <a:sym typeface="Times New Roman"/>
            </a:endParaRPr>
          </a:p>
          <a:p>
            <a:pPr marL="0" lvl="0" indent="0" algn="l" rtl="0">
              <a:spcBef>
                <a:spcPts val="1000"/>
              </a:spcBef>
              <a:spcAft>
                <a:spcPts val="0"/>
              </a:spcAft>
              <a:buNone/>
            </a:pP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182bdff7cfe_1_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002060"/>
                </a:solidFill>
                <a:latin typeface="Times New Roman"/>
                <a:ea typeface="Times New Roman"/>
                <a:cs typeface="Times New Roman"/>
                <a:sym typeface="Times New Roman"/>
              </a:rPr>
              <a:t>      Different Types of Algorithms Applied</a:t>
            </a:r>
            <a:endParaRPr b="1">
              <a:solidFill>
                <a:srgbClr val="002060"/>
              </a:solidFill>
              <a:latin typeface="Times New Roman"/>
              <a:ea typeface="Times New Roman"/>
              <a:cs typeface="Times New Roman"/>
              <a:sym typeface="Times New Roman"/>
            </a:endParaRPr>
          </a:p>
        </p:txBody>
      </p:sp>
      <p:sp>
        <p:nvSpPr>
          <p:cNvPr id="271" name="Google Shape;271;g182bdff7cfe_1_6"/>
          <p:cNvSpPr txBox="1">
            <a:spLocks noGrp="1"/>
          </p:cNvSpPr>
          <p:nvPr>
            <p:ph type="body" idx="1"/>
          </p:nvPr>
        </p:nvSpPr>
        <p:spPr>
          <a:xfrm>
            <a:off x="838200" y="2293800"/>
            <a:ext cx="10515600" cy="38829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Clr>
                <a:srgbClr val="002060"/>
              </a:buClr>
              <a:buSzPts val="1800"/>
              <a:buFont typeface="Times New Roman"/>
              <a:buChar char="❏"/>
            </a:pPr>
            <a:r>
              <a:rPr lang="en-US">
                <a:solidFill>
                  <a:srgbClr val="002060"/>
                </a:solidFill>
                <a:latin typeface="Times New Roman"/>
                <a:ea typeface="Times New Roman"/>
                <a:cs typeface="Times New Roman"/>
                <a:sym typeface="Times New Roman"/>
              </a:rPr>
              <a:t>Decision Tree classifier</a:t>
            </a:r>
            <a:endParaRPr>
              <a:solidFill>
                <a:srgbClr val="002060"/>
              </a:solidFill>
              <a:latin typeface="Times New Roman"/>
              <a:ea typeface="Times New Roman"/>
              <a:cs typeface="Times New Roman"/>
              <a:sym typeface="Times New Roman"/>
            </a:endParaRPr>
          </a:p>
          <a:p>
            <a:pPr marL="457200" lvl="0" indent="0" algn="l" rtl="0">
              <a:spcBef>
                <a:spcPts val="1000"/>
              </a:spcBef>
              <a:spcAft>
                <a:spcPts val="0"/>
              </a:spcAft>
              <a:buNone/>
            </a:pPr>
            <a:endParaRPr>
              <a:solidFill>
                <a:srgbClr val="002060"/>
              </a:solidFill>
              <a:latin typeface="Times New Roman"/>
              <a:ea typeface="Times New Roman"/>
              <a:cs typeface="Times New Roman"/>
              <a:sym typeface="Times New Roman"/>
            </a:endParaRPr>
          </a:p>
          <a:p>
            <a:pPr marL="457200" lvl="0" indent="-342900" algn="l" rtl="0">
              <a:spcBef>
                <a:spcPts val="1000"/>
              </a:spcBef>
              <a:spcAft>
                <a:spcPts val="0"/>
              </a:spcAft>
              <a:buClr>
                <a:srgbClr val="002060"/>
              </a:buClr>
              <a:buSzPts val="1800"/>
              <a:buFont typeface="Times New Roman"/>
              <a:buChar char="❏"/>
            </a:pPr>
            <a:r>
              <a:rPr lang="en-US">
                <a:solidFill>
                  <a:srgbClr val="002060"/>
                </a:solidFill>
                <a:latin typeface="Times New Roman"/>
                <a:ea typeface="Times New Roman"/>
                <a:cs typeface="Times New Roman"/>
                <a:sym typeface="Times New Roman"/>
              </a:rPr>
              <a:t>Random Forest classifier</a:t>
            </a:r>
            <a:endParaRPr>
              <a:solidFill>
                <a:srgbClr val="002060"/>
              </a:solidFill>
              <a:latin typeface="Times New Roman"/>
              <a:ea typeface="Times New Roman"/>
              <a:cs typeface="Times New Roman"/>
              <a:sym typeface="Times New Roman"/>
            </a:endParaRPr>
          </a:p>
          <a:p>
            <a:pPr marL="457200" lvl="0" indent="0" algn="l" rtl="0">
              <a:spcBef>
                <a:spcPts val="1000"/>
              </a:spcBef>
              <a:spcAft>
                <a:spcPts val="0"/>
              </a:spcAft>
              <a:buNone/>
            </a:pPr>
            <a:endParaRPr>
              <a:solidFill>
                <a:srgbClr val="002060"/>
              </a:solidFill>
              <a:latin typeface="Times New Roman"/>
              <a:ea typeface="Times New Roman"/>
              <a:cs typeface="Times New Roman"/>
              <a:sym typeface="Times New Roman"/>
            </a:endParaRPr>
          </a:p>
          <a:p>
            <a:pPr marL="457200" lvl="0" indent="-342900" algn="l" rtl="0">
              <a:spcBef>
                <a:spcPts val="1000"/>
              </a:spcBef>
              <a:spcAft>
                <a:spcPts val="0"/>
              </a:spcAft>
              <a:buClr>
                <a:srgbClr val="002060"/>
              </a:buClr>
              <a:buSzPts val="1800"/>
              <a:buFont typeface="Times New Roman"/>
              <a:buChar char="❏"/>
            </a:pPr>
            <a:r>
              <a:rPr lang="en-US">
                <a:solidFill>
                  <a:srgbClr val="002060"/>
                </a:solidFill>
                <a:latin typeface="Times New Roman"/>
                <a:ea typeface="Times New Roman"/>
                <a:cs typeface="Times New Roman"/>
                <a:sym typeface="Times New Roman"/>
              </a:rPr>
              <a:t>Logistic regression</a:t>
            </a:r>
            <a:endParaRPr>
              <a:solidFill>
                <a:srgbClr val="002060"/>
              </a:solidFill>
              <a:latin typeface="Times New Roman"/>
              <a:ea typeface="Times New Roman"/>
              <a:cs typeface="Times New Roman"/>
              <a:sym typeface="Times New Roman"/>
            </a:endParaRPr>
          </a:p>
          <a:p>
            <a:pPr marL="0" lvl="0" indent="0" algn="l" rtl="0">
              <a:spcBef>
                <a:spcPts val="1000"/>
              </a:spcBef>
              <a:spcAft>
                <a:spcPts val="0"/>
              </a:spcAft>
              <a:buNone/>
            </a:pPr>
            <a:endParaRPr>
              <a:solidFill>
                <a:srgbClr val="002060"/>
              </a:solidFill>
              <a:latin typeface="Times New Roman"/>
              <a:ea typeface="Times New Roman"/>
              <a:cs typeface="Times New Roman"/>
              <a:sym typeface="Times New Roman"/>
            </a:endParaRPr>
          </a:p>
          <a:p>
            <a:pPr marL="0" lvl="0" indent="0" algn="l" rtl="0">
              <a:spcBef>
                <a:spcPts val="1000"/>
              </a:spcBef>
              <a:spcAft>
                <a:spcPts val="0"/>
              </a:spcAft>
              <a:buNone/>
            </a:pPr>
            <a:endParaRPr sz="2200">
              <a:solidFill>
                <a:srgbClr val="00206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182bdff7cfe_1_1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002060"/>
                </a:solidFill>
                <a:latin typeface="Times New Roman"/>
                <a:ea typeface="Times New Roman"/>
                <a:cs typeface="Times New Roman"/>
                <a:sym typeface="Times New Roman"/>
              </a:rPr>
              <a:t>        Decision Tree Classifier Algorithm</a:t>
            </a:r>
            <a:endParaRPr b="1">
              <a:solidFill>
                <a:srgbClr val="002060"/>
              </a:solidFill>
              <a:latin typeface="Times New Roman"/>
              <a:ea typeface="Times New Roman"/>
              <a:cs typeface="Times New Roman"/>
              <a:sym typeface="Times New Roman"/>
            </a:endParaRPr>
          </a:p>
        </p:txBody>
      </p:sp>
      <p:sp>
        <p:nvSpPr>
          <p:cNvPr id="278" name="Google Shape;278;g182bdff7cfe_1_12"/>
          <p:cNvSpPr txBox="1">
            <a:spLocks noGrp="1"/>
          </p:cNvSpPr>
          <p:nvPr>
            <p:ph type="body" idx="1"/>
          </p:nvPr>
        </p:nvSpPr>
        <p:spPr>
          <a:xfrm>
            <a:off x="838200" y="1907600"/>
            <a:ext cx="10515600" cy="4295100"/>
          </a:xfrm>
          <a:prstGeom prst="rect">
            <a:avLst/>
          </a:prstGeom>
        </p:spPr>
        <p:txBody>
          <a:bodyPr spcFirstLastPara="1" wrap="square" lIns="91425" tIns="45700" rIns="91425" bIns="45700" anchor="t" anchorCtr="0">
            <a:noAutofit/>
          </a:bodyPr>
          <a:lstStyle/>
          <a:p>
            <a:pPr marL="457200" lvl="0" indent="-384175" algn="l" rtl="0">
              <a:lnSpc>
                <a:spcPct val="70000"/>
              </a:lnSpc>
              <a:spcBef>
                <a:spcPts val="1000"/>
              </a:spcBef>
              <a:spcAft>
                <a:spcPts val="0"/>
              </a:spcAft>
              <a:buClr>
                <a:srgbClr val="002060"/>
              </a:buClr>
              <a:buSzPts val="2450"/>
              <a:buFont typeface="Times New Roman"/>
              <a:buChar char="❏"/>
            </a:pPr>
            <a:r>
              <a:rPr lang="en-US" sz="2490">
                <a:solidFill>
                  <a:srgbClr val="002060"/>
                </a:solidFill>
                <a:latin typeface="Times New Roman"/>
                <a:ea typeface="Times New Roman"/>
                <a:cs typeface="Times New Roman"/>
                <a:sym typeface="Times New Roman"/>
              </a:rPr>
              <a:t>Supervised Learning technique</a:t>
            </a:r>
            <a:endParaRPr sz="2490">
              <a:solidFill>
                <a:srgbClr val="002060"/>
              </a:solidFill>
              <a:latin typeface="Times New Roman"/>
              <a:ea typeface="Times New Roman"/>
              <a:cs typeface="Times New Roman"/>
              <a:sym typeface="Times New Roman"/>
            </a:endParaRPr>
          </a:p>
          <a:p>
            <a:pPr marL="457200" lvl="0" indent="0" algn="l" rtl="0">
              <a:lnSpc>
                <a:spcPct val="70000"/>
              </a:lnSpc>
              <a:spcBef>
                <a:spcPts val="1000"/>
              </a:spcBef>
              <a:spcAft>
                <a:spcPts val="0"/>
              </a:spcAft>
              <a:buNone/>
            </a:pPr>
            <a:endParaRPr sz="2490">
              <a:solidFill>
                <a:srgbClr val="002060"/>
              </a:solidFill>
              <a:latin typeface="Times New Roman"/>
              <a:ea typeface="Times New Roman"/>
              <a:cs typeface="Times New Roman"/>
              <a:sym typeface="Times New Roman"/>
            </a:endParaRPr>
          </a:p>
          <a:p>
            <a:pPr marL="457200" lvl="0" indent="-384175" algn="l" rtl="0">
              <a:lnSpc>
                <a:spcPct val="70000"/>
              </a:lnSpc>
              <a:spcBef>
                <a:spcPts val="1000"/>
              </a:spcBef>
              <a:spcAft>
                <a:spcPts val="0"/>
              </a:spcAft>
              <a:buClr>
                <a:srgbClr val="002060"/>
              </a:buClr>
              <a:buSzPts val="2450"/>
              <a:buFont typeface="Times New Roman"/>
              <a:buChar char="❏"/>
            </a:pPr>
            <a:r>
              <a:rPr lang="en-US" sz="2490">
                <a:solidFill>
                  <a:srgbClr val="002060"/>
                </a:solidFill>
                <a:latin typeface="Times New Roman"/>
                <a:ea typeface="Times New Roman"/>
                <a:cs typeface="Times New Roman"/>
                <a:sym typeface="Times New Roman"/>
              </a:rPr>
              <a:t>Classification and Regression problems</a:t>
            </a:r>
            <a:endParaRPr sz="2490">
              <a:solidFill>
                <a:srgbClr val="002060"/>
              </a:solidFill>
              <a:latin typeface="Times New Roman"/>
              <a:ea typeface="Times New Roman"/>
              <a:cs typeface="Times New Roman"/>
              <a:sym typeface="Times New Roman"/>
            </a:endParaRPr>
          </a:p>
          <a:p>
            <a:pPr marL="457200" lvl="0" indent="0" algn="l" rtl="0">
              <a:lnSpc>
                <a:spcPct val="70000"/>
              </a:lnSpc>
              <a:spcBef>
                <a:spcPts val="1000"/>
              </a:spcBef>
              <a:spcAft>
                <a:spcPts val="0"/>
              </a:spcAft>
              <a:buNone/>
            </a:pPr>
            <a:endParaRPr sz="2490">
              <a:solidFill>
                <a:srgbClr val="002060"/>
              </a:solidFill>
              <a:latin typeface="Times New Roman"/>
              <a:ea typeface="Times New Roman"/>
              <a:cs typeface="Times New Roman"/>
              <a:sym typeface="Times New Roman"/>
            </a:endParaRPr>
          </a:p>
          <a:p>
            <a:pPr marL="457200" lvl="0" indent="-384175" algn="l" rtl="0">
              <a:lnSpc>
                <a:spcPct val="70000"/>
              </a:lnSpc>
              <a:spcBef>
                <a:spcPts val="1000"/>
              </a:spcBef>
              <a:spcAft>
                <a:spcPts val="0"/>
              </a:spcAft>
              <a:buClr>
                <a:srgbClr val="002060"/>
              </a:buClr>
              <a:buSzPts val="2450"/>
              <a:buFont typeface="Times New Roman"/>
              <a:buChar char="❏"/>
            </a:pPr>
            <a:r>
              <a:rPr lang="en-US" sz="2490">
                <a:solidFill>
                  <a:srgbClr val="002060"/>
                </a:solidFill>
                <a:latin typeface="Times New Roman"/>
                <a:ea typeface="Times New Roman"/>
                <a:cs typeface="Times New Roman"/>
                <a:sym typeface="Times New Roman"/>
              </a:rPr>
              <a:t>Tree structured classifier</a:t>
            </a:r>
            <a:endParaRPr sz="2490">
              <a:solidFill>
                <a:srgbClr val="002060"/>
              </a:solidFill>
              <a:latin typeface="Times New Roman"/>
              <a:ea typeface="Times New Roman"/>
              <a:cs typeface="Times New Roman"/>
              <a:sym typeface="Times New Roman"/>
            </a:endParaRPr>
          </a:p>
          <a:p>
            <a:pPr marL="0" lvl="0" indent="0" algn="l" rtl="0">
              <a:lnSpc>
                <a:spcPct val="70000"/>
              </a:lnSpc>
              <a:spcBef>
                <a:spcPts val="1000"/>
              </a:spcBef>
              <a:spcAft>
                <a:spcPts val="0"/>
              </a:spcAft>
              <a:buNone/>
            </a:pPr>
            <a:endParaRPr sz="2490">
              <a:solidFill>
                <a:srgbClr val="002060"/>
              </a:solidFill>
              <a:latin typeface="Times New Roman"/>
              <a:ea typeface="Times New Roman"/>
              <a:cs typeface="Times New Roman"/>
              <a:sym typeface="Times New Roman"/>
            </a:endParaRPr>
          </a:p>
          <a:p>
            <a:pPr marL="457200" lvl="0" indent="-386715" algn="l" rtl="0">
              <a:lnSpc>
                <a:spcPct val="70000"/>
              </a:lnSpc>
              <a:spcBef>
                <a:spcPts val="1000"/>
              </a:spcBef>
              <a:spcAft>
                <a:spcPts val="0"/>
              </a:spcAft>
              <a:buClr>
                <a:srgbClr val="002060"/>
              </a:buClr>
              <a:buSzPts val="2490"/>
              <a:buFont typeface="Times New Roman"/>
              <a:buChar char="❏"/>
            </a:pPr>
            <a:r>
              <a:rPr lang="en-US" sz="2490">
                <a:solidFill>
                  <a:srgbClr val="002060"/>
                </a:solidFill>
                <a:latin typeface="Times New Roman"/>
                <a:ea typeface="Times New Roman"/>
                <a:cs typeface="Times New Roman"/>
                <a:sym typeface="Times New Roman"/>
              </a:rPr>
              <a:t>Two types of Nodes</a:t>
            </a:r>
            <a:endParaRPr sz="2490">
              <a:solidFill>
                <a:srgbClr val="002060"/>
              </a:solidFill>
              <a:latin typeface="Times New Roman"/>
              <a:ea typeface="Times New Roman"/>
              <a:cs typeface="Times New Roman"/>
              <a:sym typeface="Times New Roman"/>
            </a:endParaRPr>
          </a:p>
          <a:p>
            <a:pPr marL="457200" lvl="0" indent="0" algn="l" rtl="0">
              <a:lnSpc>
                <a:spcPct val="70000"/>
              </a:lnSpc>
              <a:spcBef>
                <a:spcPts val="1000"/>
              </a:spcBef>
              <a:spcAft>
                <a:spcPts val="0"/>
              </a:spcAft>
              <a:buNone/>
            </a:pPr>
            <a:endParaRPr sz="2490">
              <a:solidFill>
                <a:srgbClr val="002060"/>
              </a:solidFill>
              <a:latin typeface="Times New Roman"/>
              <a:ea typeface="Times New Roman"/>
              <a:cs typeface="Times New Roman"/>
              <a:sym typeface="Times New Roman"/>
            </a:endParaRPr>
          </a:p>
          <a:p>
            <a:pPr marL="457200" lvl="0" indent="-380365" algn="l" rtl="0">
              <a:lnSpc>
                <a:spcPct val="70000"/>
              </a:lnSpc>
              <a:spcBef>
                <a:spcPts val="1000"/>
              </a:spcBef>
              <a:spcAft>
                <a:spcPts val="0"/>
              </a:spcAft>
              <a:buClr>
                <a:srgbClr val="002060"/>
              </a:buClr>
              <a:buSzPts val="2390"/>
              <a:buFont typeface="Times New Roman"/>
              <a:buAutoNum type="arabicPeriod"/>
            </a:pPr>
            <a:r>
              <a:rPr lang="en-US" sz="2390" b="1">
                <a:solidFill>
                  <a:srgbClr val="002060"/>
                </a:solidFill>
                <a:latin typeface="Times New Roman"/>
                <a:ea typeface="Times New Roman"/>
                <a:cs typeface="Times New Roman"/>
                <a:sym typeface="Times New Roman"/>
              </a:rPr>
              <a:t>Decision Node</a:t>
            </a:r>
            <a:endParaRPr sz="2390" b="1">
              <a:solidFill>
                <a:srgbClr val="002060"/>
              </a:solidFill>
              <a:latin typeface="Times New Roman"/>
              <a:ea typeface="Times New Roman"/>
              <a:cs typeface="Times New Roman"/>
              <a:sym typeface="Times New Roman"/>
            </a:endParaRPr>
          </a:p>
          <a:p>
            <a:pPr marL="914400" lvl="0" indent="0" algn="l" rtl="0">
              <a:lnSpc>
                <a:spcPct val="70000"/>
              </a:lnSpc>
              <a:spcBef>
                <a:spcPts val="1000"/>
              </a:spcBef>
              <a:spcAft>
                <a:spcPts val="0"/>
              </a:spcAft>
              <a:buNone/>
            </a:pPr>
            <a:endParaRPr sz="2390">
              <a:solidFill>
                <a:srgbClr val="002060"/>
              </a:solidFill>
              <a:latin typeface="Times New Roman"/>
              <a:ea typeface="Times New Roman"/>
              <a:cs typeface="Times New Roman"/>
              <a:sym typeface="Times New Roman"/>
            </a:endParaRPr>
          </a:p>
          <a:p>
            <a:pPr marL="457200" lvl="0" indent="-380365" algn="l" rtl="0">
              <a:lnSpc>
                <a:spcPct val="70000"/>
              </a:lnSpc>
              <a:spcBef>
                <a:spcPts val="1000"/>
              </a:spcBef>
              <a:spcAft>
                <a:spcPts val="0"/>
              </a:spcAft>
              <a:buClr>
                <a:srgbClr val="002060"/>
              </a:buClr>
              <a:buSzPts val="2390"/>
              <a:buFont typeface="Times New Roman"/>
              <a:buAutoNum type="arabicPeriod"/>
            </a:pPr>
            <a:r>
              <a:rPr lang="en-US" sz="2390" b="1">
                <a:solidFill>
                  <a:srgbClr val="002060"/>
                </a:solidFill>
                <a:latin typeface="Times New Roman"/>
                <a:ea typeface="Times New Roman"/>
                <a:cs typeface="Times New Roman"/>
                <a:sym typeface="Times New Roman"/>
              </a:rPr>
              <a:t>Lead Node</a:t>
            </a:r>
            <a:endParaRPr sz="2390" b="1">
              <a:solidFill>
                <a:srgbClr val="002060"/>
              </a:solidFill>
              <a:latin typeface="Times New Roman"/>
              <a:ea typeface="Times New Roman"/>
              <a:cs typeface="Times New Roman"/>
              <a:sym typeface="Times New Roman"/>
            </a:endParaRPr>
          </a:p>
          <a:p>
            <a:pPr marL="0" lvl="0" indent="0" algn="l" rtl="0">
              <a:lnSpc>
                <a:spcPct val="70000"/>
              </a:lnSpc>
              <a:spcBef>
                <a:spcPts val="1000"/>
              </a:spcBef>
              <a:spcAft>
                <a:spcPts val="0"/>
              </a:spcAft>
              <a:buNone/>
            </a:pPr>
            <a:endParaRPr sz="2490">
              <a:solidFill>
                <a:srgbClr val="002060"/>
              </a:solidFill>
              <a:latin typeface="Times New Roman"/>
              <a:ea typeface="Times New Roman"/>
              <a:cs typeface="Times New Roman"/>
              <a:sym typeface="Times New Roman"/>
            </a:endParaRPr>
          </a:p>
          <a:p>
            <a:pPr marL="457200" lvl="0" indent="0" algn="l" rtl="0">
              <a:lnSpc>
                <a:spcPct val="70000"/>
              </a:lnSpc>
              <a:spcBef>
                <a:spcPts val="1000"/>
              </a:spcBef>
              <a:spcAft>
                <a:spcPts val="0"/>
              </a:spcAft>
              <a:buNone/>
            </a:pPr>
            <a:endParaRPr sz="2490">
              <a:solidFill>
                <a:srgbClr val="002060"/>
              </a:solidFill>
              <a:latin typeface="Times New Roman"/>
              <a:ea typeface="Times New Roman"/>
              <a:cs typeface="Times New Roman"/>
              <a:sym typeface="Times New Roman"/>
            </a:endParaRPr>
          </a:p>
          <a:p>
            <a:pPr marL="0" lvl="0" indent="0" algn="l" rtl="0">
              <a:lnSpc>
                <a:spcPct val="70000"/>
              </a:lnSpc>
              <a:spcBef>
                <a:spcPts val="1000"/>
              </a:spcBef>
              <a:spcAft>
                <a:spcPts val="0"/>
              </a:spcAft>
              <a:buNone/>
            </a:pPr>
            <a:endParaRPr sz="2580">
              <a:solidFill>
                <a:srgbClr val="00206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184ce68eb35_0_1"/>
          <p:cNvSpPr txBox="1">
            <a:spLocks noGrp="1"/>
          </p:cNvSpPr>
          <p:nvPr>
            <p:ph type="title"/>
          </p:nvPr>
        </p:nvSpPr>
        <p:spPr>
          <a:xfrm>
            <a:off x="3253450" y="224700"/>
            <a:ext cx="7924800" cy="1050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002060"/>
                </a:solidFill>
                <a:latin typeface="Times New Roman"/>
                <a:ea typeface="Times New Roman"/>
                <a:cs typeface="Times New Roman"/>
                <a:sym typeface="Times New Roman"/>
              </a:rPr>
              <a:t>FLOWCHART</a:t>
            </a:r>
            <a:endParaRPr b="1">
              <a:solidFill>
                <a:srgbClr val="002060"/>
              </a:solidFill>
              <a:latin typeface="Times New Roman"/>
              <a:ea typeface="Times New Roman"/>
              <a:cs typeface="Times New Roman"/>
              <a:sym typeface="Times New Roman"/>
            </a:endParaRPr>
          </a:p>
        </p:txBody>
      </p:sp>
      <p:sp>
        <p:nvSpPr>
          <p:cNvPr id="285" name="Google Shape;285;g184ce68eb35_0_1"/>
          <p:cNvSpPr/>
          <p:nvPr/>
        </p:nvSpPr>
        <p:spPr>
          <a:xfrm>
            <a:off x="3253450" y="1544800"/>
            <a:ext cx="1334100" cy="696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a:latin typeface="Times New Roman"/>
                <a:ea typeface="Times New Roman"/>
                <a:cs typeface="Times New Roman"/>
                <a:sym typeface="Times New Roman"/>
              </a:rPr>
              <a:t>genratedCoins(gc) &amp; TxCount</a:t>
            </a:r>
            <a:endParaRPr sz="1500">
              <a:latin typeface="Times New Roman"/>
              <a:ea typeface="Times New Roman"/>
              <a:cs typeface="Times New Roman"/>
              <a:sym typeface="Times New Roman"/>
            </a:endParaRPr>
          </a:p>
        </p:txBody>
      </p:sp>
      <p:sp>
        <p:nvSpPr>
          <p:cNvPr id="286" name="Google Shape;286;g184ce68eb35_0_1"/>
          <p:cNvSpPr/>
          <p:nvPr/>
        </p:nvSpPr>
        <p:spPr>
          <a:xfrm>
            <a:off x="1626975" y="2574950"/>
            <a:ext cx="1334100" cy="526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Anomaly</a:t>
            </a:r>
            <a:endParaRPr/>
          </a:p>
          <a:p>
            <a:pPr marL="0" lvl="0" indent="0" algn="ctr" rtl="0">
              <a:spcBef>
                <a:spcPts val="0"/>
              </a:spcBef>
              <a:spcAft>
                <a:spcPts val="0"/>
              </a:spcAft>
              <a:buNone/>
            </a:pPr>
            <a:r>
              <a:rPr lang="en-US"/>
              <a:t>(Fraud)</a:t>
            </a:r>
            <a:endParaRPr/>
          </a:p>
        </p:txBody>
      </p:sp>
      <p:sp>
        <p:nvSpPr>
          <p:cNvPr id="287" name="Google Shape;287;g184ce68eb35_0_1"/>
          <p:cNvSpPr/>
          <p:nvPr/>
        </p:nvSpPr>
        <p:spPr>
          <a:xfrm>
            <a:off x="5325400" y="2516425"/>
            <a:ext cx="1334100" cy="526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Normal Tx</a:t>
            </a:r>
            <a:endParaRPr/>
          </a:p>
        </p:txBody>
      </p:sp>
      <p:sp>
        <p:nvSpPr>
          <p:cNvPr id="288" name="Google Shape;288;g184ce68eb35_0_1"/>
          <p:cNvSpPr/>
          <p:nvPr/>
        </p:nvSpPr>
        <p:spPr>
          <a:xfrm>
            <a:off x="3546600" y="3570200"/>
            <a:ext cx="1334100" cy="526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a:solidFill>
                  <a:schemeClr val="dk1"/>
                </a:solidFill>
              </a:rPr>
              <a:t>Anomaly</a:t>
            </a:r>
            <a:endParaRPr>
              <a:solidFill>
                <a:schemeClr val="dk1"/>
              </a:solidFill>
            </a:endParaRPr>
          </a:p>
          <a:p>
            <a:pPr marL="0" lvl="0" indent="0" algn="ctr" rtl="0">
              <a:spcBef>
                <a:spcPts val="0"/>
              </a:spcBef>
              <a:spcAft>
                <a:spcPts val="0"/>
              </a:spcAft>
              <a:buClr>
                <a:schemeClr val="dk1"/>
              </a:buClr>
              <a:buSzPts val="1100"/>
              <a:buFont typeface="Arial"/>
              <a:buNone/>
            </a:pPr>
            <a:r>
              <a:rPr lang="en-US">
                <a:solidFill>
                  <a:schemeClr val="dk1"/>
                </a:solidFill>
              </a:rPr>
              <a:t>(Fraud)</a:t>
            </a:r>
            <a:endParaRPr>
              <a:solidFill>
                <a:schemeClr val="dk1"/>
              </a:solidFill>
            </a:endParaRPr>
          </a:p>
        </p:txBody>
      </p:sp>
      <p:sp>
        <p:nvSpPr>
          <p:cNvPr id="289" name="Google Shape;289;g184ce68eb35_0_1"/>
          <p:cNvSpPr/>
          <p:nvPr/>
        </p:nvSpPr>
        <p:spPr>
          <a:xfrm>
            <a:off x="6437725" y="3570200"/>
            <a:ext cx="1334100" cy="526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a:p>
            <a:pPr marL="0" lvl="0" indent="0" algn="ctr" rtl="0">
              <a:spcBef>
                <a:spcPts val="0"/>
              </a:spcBef>
              <a:spcAft>
                <a:spcPts val="0"/>
              </a:spcAft>
              <a:buClr>
                <a:schemeClr val="dk1"/>
              </a:buClr>
              <a:buSzPts val="1100"/>
              <a:buFont typeface="Arial"/>
              <a:buNone/>
            </a:pPr>
            <a:r>
              <a:rPr lang="en-US">
                <a:solidFill>
                  <a:schemeClr val="dk1"/>
                </a:solidFill>
              </a:rPr>
              <a:t>Normal Tx</a:t>
            </a:r>
            <a:endParaRPr>
              <a:solidFill>
                <a:schemeClr val="dk1"/>
              </a:solidFill>
            </a:endParaRPr>
          </a:p>
          <a:p>
            <a:pPr marL="0" lvl="0" indent="0" algn="l" rtl="0">
              <a:spcBef>
                <a:spcPts val="0"/>
              </a:spcBef>
              <a:spcAft>
                <a:spcPts val="0"/>
              </a:spcAft>
              <a:buNone/>
            </a:pPr>
            <a:endParaRPr/>
          </a:p>
        </p:txBody>
      </p:sp>
      <p:sp>
        <p:nvSpPr>
          <p:cNvPr id="290" name="Google Shape;290;g184ce68eb35_0_1"/>
          <p:cNvSpPr/>
          <p:nvPr/>
        </p:nvSpPr>
        <p:spPr>
          <a:xfrm>
            <a:off x="9375225" y="5917850"/>
            <a:ext cx="1334100" cy="526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a:p>
            <a:pPr marL="0" lvl="0" indent="0" algn="ctr" rtl="0">
              <a:spcBef>
                <a:spcPts val="0"/>
              </a:spcBef>
              <a:spcAft>
                <a:spcPts val="0"/>
              </a:spcAft>
              <a:buClr>
                <a:schemeClr val="dk1"/>
              </a:buClr>
              <a:buSzPts val="1100"/>
              <a:buFont typeface="Arial"/>
              <a:buNone/>
            </a:pPr>
            <a:r>
              <a:rPr lang="en-US">
                <a:solidFill>
                  <a:schemeClr val="dk1"/>
                </a:solidFill>
              </a:rPr>
              <a:t>Normal Tx</a:t>
            </a:r>
            <a:endParaRPr>
              <a:solidFill>
                <a:schemeClr val="dk1"/>
              </a:solidFill>
            </a:endParaRPr>
          </a:p>
          <a:p>
            <a:pPr marL="0" lvl="0" indent="0" algn="l" rtl="0">
              <a:spcBef>
                <a:spcPts val="0"/>
              </a:spcBef>
              <a:spcAft>
                <a:spcPts val="0"/>
              </a:spcAft>
              <a:buNone/>
            </a:pPr>
            <a:endParaRPr/>
          </a:p>
        </p:txBody>
      </p:sp>
      <p:sp>
        <p:nvSpPr>
          <p:cNvPr id="291" name="Google Shape;291;g184ce68eb35_0_1"/>
          <p:cNvSpPr/>
          <p:nvPr/>
        </p:nvSpPr>
        <p:spPr>
          <a:xfrm>
            <a:off x="7818725" y="4694475"/>
            <a:ext cx="1334100" cy="526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a:p>
            <a:pPr marL="0" lvl="0" indent="0" algn="ctr" rtl="0">
              <a:spcBef>
                <a:spcPts val="0"/>
              </a:spcBef>
              <a:spcAft>
                <a:spcPts val="0"/>
              </a:spcAft>
              <a:buClr>
                <a:schemeClr val="dk1"/>
              </a:buClr>
              <a:buSzPts val="1100"/>
              <a:buFont typeface="Arial"/>
              <a:buNone/>
            </a:pPr>
            <a:r>
              <a:rPr lang="en-US">
                <a:solidFill>
                  <a:schemeClr val="dk1"/>
                </a:solidFill>
              </a:rPr>
              <a:t>Normal Tx</a:t>
            </a:r>
            <a:endParaRPr>
              <a:solidFill>
                <a:schemeClr val="dk1"/>
              </a:solidFill>
            </a:endParaRPr>
          </a:p>
          <a:p>
            <a:pPr marL="0" lvl="0" indent="0" algn="l" rtl="0">
              <a:spcBef>
                <a:spcPts val="0"/>
              </a:spcBef>
              <a:spcAft>
                <a:spcPts val="0"/>
              </a:spcAft>
              <a:buNone/>
            </a:pPr>
            <a:endParaRPr/>
          </a:p>
        </p:txBody>
      </p:sp>
      <p:cxnSp>
        <p:nvCxnSpPr>
          <p:cNvPr id="292" name="Google Shape;292;g184ce68eb35_0_1"/>
          <p:cNvCxnSpPr>
            <a:stCxn id="285" idx="1"/>
            <a:endCxn id="286" idx="0"/>
          </p:cNvCxnSpPr>
          <p:nvPr/>
        </p:nvCxnSpPr>
        <p:spPr>
          <a:xfrm flipH="1">
            <a:off x="2294050" y="1893100"/>
            <a:ext cx="959400" cy="681900"/>
          </a:xfrm>
          <a:prstGeom prst="straightConnector1">
            <a:avLst/>
          </a:prstGeom>
          <a:noFill/>
          <a:ln w="9525" cap="flat" cmpd="sng">
            <a:solidFill>
              <a:schemeClr val="dk2"/>
            </a:solidFill>
            <a:prstDash val="solid"/>
            <a:round/>
            <a:headEnd type="none" w="med" len="med"/>
            <a:tailEnd type="triangle" w="med" len="med"/>
          </a:ln>
        </p:spPr>
      </p:cxnSp>
      <p:cxnSp>
        <p:nvCxnSpPr>
          <p:cNvPr id="293" name="Google Shape;293;g184ce68eb35_0_1"/>
          <p:cNvCxnSpPr>
            <a:stCxn id="285" idx="3"/>
            <a:endCxn id="287" idx="0"/>
          </p:cNvCxnSpPr>
          <p:nvPr/>
        </p:nvCxnSpPr>
        <p:spPr>
          <a:xfrm>
            <a:off x="4587550" y="1893100"/>
            <a:ext cx="1404900" cy="623400"/>
          </a:xfrm>
          <a:prstGeom prst="straightConnector1">
            <a:avLst/>
          </a:prstGeom>
          <a:noFill/>
          <a:ln w="9525" cap="flat" cmpd="sng">
            <a:solidFill>
              <a:schemeClr val="dk2"/>
            </a:solidFill>
            <a:prstDash val="solid"/>
            <a:round/>
            <a:headEnd type="none" w="med" len="med"/>
            <a:tailEnd type="triangle" w="med" len="med"/>
          </a:ln>
        </p:spPr>
      </p:cxnSp>
      <p:cxnSp>
        <p:nvCxnSpPr>
          <p:cNvPr id="294" name="Google Shape;294;g184ce68eb35_0_1"/>
          <p:cNvCxnSpPr>
            <a:stCxn id="287" idx="2"/>
            <a:endCxn id="288" idx="0"/>
          </p:cNvCxnSpPr>
          <p:nvPr/>
        </p:nvCxnSpPr>
        <p:spPr>
          <a:xfrm flipH="1">
            <a:off x="4213750" y="3043225"/>
            <a:ext cx="1778700" cy="527100"/>
          </a:xfrm>
          <a:prstGeom prst="straightConnector1">
            <a:avLst/>
          </a:prstGeom>
          <a:noFill/>
          <a:ln w="9525" cap="flat" cmpd="sng">
            <a:solidFill>
              <a:schemeClr val="dk2"/>
            </a:solidFill>
            <a:prstDash val="solid"/>
            <a:round/>
            <a:headEnd type="none" w="med" len="med"/>
            <a:tailEnd type="triangle" w="med" len="med"/>
          </a:ln>
        </p:spPr>
      </p:cxnSp>
      <p:cxnSp>
        <p:nvCxnSpPr>
          <p:cNvPr id="295" name="Google Shape;295;g184ce68eb35_0_1"/>
          <p:cNvCxnSpPr>
            <a:stCxn id="287" idx="2"/>
            <a:endCxn id="289" idx="0"/>
          </p:cNvCxnSpPr>
          <p:nvPr/>
        </p:nvCxnSpPr>
        <p:spPr>
          <a:xfrm>
            <a:off x="5992450" y="3043225"/>
            <a:ext cx="1112400" cy="527100"/>
          </a:xfrm>
          <a:prstGeom prst="straightConnector1">
            <a:avLst/>
          </a:prstGeom>
          <a:noFill/>
          <a:ln w="9525" cap="flat" cmpd="sng">
            <a:solidFill>
              <a:schemeClr val="dk2"/>
            </a:solidFill>
            <a:prstDash val="solid"/>
            <a:round/>
            <a:headEnd type="none" w="med" len="med"/>
            <a:tailEnd type="triangle" w="med" len="med"/>
          </a:ln>
        </p:spPr>
      </p:cxnSp>
      <p:cxnSp>
        <p:nvCxnSpPr>
          <p:cNvPr id="296" name="Google Shape;296;g184ce68eb35_0_1"/>
          <p:cNvCxnSpPr>
            <a:stCxn id="289" idx="2"/>
            <a:endCxn id="291" idx="0"/>
          </p:cNvCxnSpPr>
          <p:nvPr/>
        </p:nvCxnSpPr>
        <p:spPr>
          <a:xfrm>
            <a:off x="7104775" y="4097000"/>
            <a:ext cx="1380900" cy="597600"/>
          </a:xfrm>
          <a:prstGeom prst="straightConnector1">
            <a:avLst/>
          </a:prstGeom>
          <a:noFill/>
          <a:ln w="9525" cap="flat" cmpd="sng">
            <a:solidFill>
              <a:schemeClr val="dk2"/>
            </a:solidFill>
            <a:prstDash val="solid"/>
            <a:round/>
            <a:headEnd type="none" w="med" len="med"/>
            <a:tailEnd type="triangle" w="med" len="med"/>
          </a:ln>
        </p:spPr>
      </p:cxnSp>
      <p:cxnSp>
        <p:nvCxnSpPr>
          <p:cNvPr id="297" name="Google Shape;297;g184ce68eb35_0_1"/>
          <p:cNvCxnSpPr>
            <a:stCxn id="291" idx="2"/>
            <a:endCxn id="290" idx="0"/>
          </p:cNvCxnSpPr>
          <p:nvPr/>
        </p:nvCxnSpPr>
        <p:spPr>
          <a:xfrm>
            <a:off x="8485775" y="5221275"/>
            <a:ext cx="1556400" cy="696600"/>
          </a:xfrm>
          <a:prstGeom prst="straightConnector1">
            <a:avLst/>
          </a:prstGeom>
          <a:noFill/>
          <a:ln w="9525" cap="flat" cmpd="sng">
            <a:solidFill>
              <a:schemeClr val="dk2"/>
            </a:solidFill>
            <a:prstDash val="solid"/>
            <a:round/>
            <a:headEnd type="none" w="med" len="med"/>
            <a:tailEnd type="triangle" w="med" len="med"/>
          </a:ln>
        </p:spPr>
      </p:cxnSp>
      <p:sp>
        <p:nvSpPr>
          <p:cNvPr id="298" name="Google Shape;298;g184ce68eb35_0_1"/>
          <p:cNvSpPr txBox="1"/>
          <p:nvPr/>
        </p:nvSpPr>
        <p:spPr>
          <a:xfrm>
            <a:off x="1614950" y="1790575"/>
            <a:ext cx="1112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if gc &gt;5 or TxCount &gt;10</a:t>
            </a:r>
            <a:endParaRPr>
              <a:latin typeface="Calibri"/>
              <a:ea typeface="Calibri"/>
              <a:cs typeface="Calibri"/>
              <a:sym typeface="Calibri"/>
            </a:endParaRPr>
          </a:p>
        </p:txBody>
      </p:sp>
      <p:sp>
        <p:nvSpPr>
          <p:cNvPr id="299" name="Google Shape;299;g184ce68eb35_0_1"/>
          <p:cNvSpPr txBox="1"/>
          <p:nvPr/>
        </p:nvSpPr>
        <p:spPr>
          <a:xfrm>
            <a:off x="5254600" y="1695900"/>
            <a:ext cx="140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if  TxCount &gt; 1</a:t>
            </a:r>
            <a:endParaRPr>
              <a:latin typeface="Calibri"/>
              <a:ea typeface="Calibri"/>
              <a:cs typeface="Calibri"/>
              <a:sym typeface="Calibri"/>
            </a:endParaRPr>
          </a:p>
        </p:txBody>
      </p:sp>
      <p:sp>
        <p:nvSpPr>
          <p:cNvPr id="300" name="Google Shape;300;g184ce68eb35_0_1"/>
          <p:cNvSpPr txBox="1"/>
          <p:nvPr/>
        </p:nvSpPr>
        <p:spPr>
          <a:xfrm>
            <a:off x="3546588" y="2948575"/>
            <a:ext cx="177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solidFill>
                  <a:schemeClr val="dk1"/>
                </a:solidFill>
              </a:rPr>
              <a:t>if gc &gt;5</a:t>
            </a:r>
            <a:endParaRPr>
              <a:solidFill>
                <a:schemeClr val="dk1"/>
              </a:solidFill>
            </a:endParaRPr>
          </a:p>
        </p:txBody>
      </p:sp>
      <p:sp>
        <p:nvSpPr>
          <p:cNvPr id="301" name="Google Shape;301;g184ce68eb35_0_1"/>
          <p:cNvSpPr txBox="1"/>
          <p:nvPr/>
        </p:nvSpPr>
        <p:spPr>
          <a:xfrm>
            <a:off x="6741500" y="2948575"/>
            <a:ext cx="174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rPr>
              <a:t>if gc &lt; 7</a:t>
            </a:r>
            <a:endParaRPr>
              <a:solidFill>
                <a:schemeClr val="dk1"/>
              </a:solidFill>
            </a:endParaRPr>
          </a:p>
        </p:txBody>
      </p:sp>
      <p:sp>
        <p:nvSpPr>
          <p:cNvPr id="302" name="Google Shape;302;g184ce68eb35_0_1"/>
          <p:cNvSpPr txBox="1"/>
          <p:nvPr/>
        </p:nvSpPr>
        <p:spPr>
          <a:xfrm>
            <a:off x="7912050" y="4003225"/>
            <a:ext cx="1334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solidFill>
                  <a:schemeClr val="dk1"/>
                </a:solidFill>
              </a:rPr>
              <a:t>if gc &lt;=5</a:t>
            </a:r>
            <a:endParaRPr>
              <a:solidFill>
                <a:schemeClr val="dk1"/>
              </a:solidFill>
            </a:endParaRPr>
          </a:p>
        </p:txBody>
      </p:sp>
      <p:sp>
        <p:nvSpPr>
          <p:cNvPr id="303" name="Google Shape;303;g184ce68eb35_0_1"/>
          <p:cNvSpPr txBox="1"/>
          <p:nvPr/>
        </p:nvSpPr>
        <p:spPr>
          <a:xfrm>
            <a:off x="9246150" y="5173800"/>
            <a:ext cx="168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rPr>
              <a:t>if TxCount &lt;=10</a:t>
            </a:r>
            <a:endParaRPr>
              <a:solidFill>
                <a:schemeClr val="dk1"/>
              </a:solidFill>
            </a:endParaRPr>
          </a:p>
        </p:txBody>
      </p:sp>
      <p:sp>
        <p:nvSpPr>
          <p:cNvPr id="304" name="Google Shape;304;g184ce68eb35_0_1"/>
          <p:cNvSpPr txBox="1"/>
          <p:nvPr/>
        </p:nvSpPr>
        <p:spPr>
          <a:xfrm>
            <a:off x="1275625" y="5671150"/>
            <a:ext cx="4716900" cy="79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Clr>
                <a:schemeClr val="dk1"/>
              </a:buClr>
              <a:buSzPts val="1100"/>
              <a:buFont typeface="Arial"/>
              <a:buNone/>
            </a:pPr>
            <a:r>
              <a:rPr lang="en-US" sz="2200">
                <a:solidFill>
                  <a:srgbClr val="002060"/>
                </a:solidFill>
                <a:latin typeface="Times New Roman"/>
                <a:ea typeface="Times New Roman"/>
                <a:cs typeface="Times New Roman"/>
                <a:sym typeface="Times New Roman"/>
              </a:rPr>
              <a:t>**From the dataset we used </a:t>
            </a:r>
            <a:r>
              <a:rPr lang="en-US" sz="2200" b="1">
                <a:solidFill>
                  <a:srgbClr val="002060"/>
                </a:solidFill>
                <a:latin typeface="Times New Roman"/>
                <a:ea typeface="Times New Roman"/>
                <a:cs typeface="Times New Roman"/>
                <a:sym typeface="Times New Roman"/>
              </a:rPr>
              <a:t>TxCount</a:t>
            </a:r>
            <a:r>
              <a:rPr lang="en-US" sz="2200">
                <a:solidFill>
                  <a:srgbClr val="002060"/>
                </a:solidFill>
                <a:latin typeface="Times New Roman"/>
                <a:ea typeface="Times New Roman"/>
                <a:cs typeface="Times New Roman"/>
                <a:sym typeface="Times New Roman"/>
              </a:rPr>
              <a:t> and  </a:t>
            </a:r>
            <a:r>
              <a:rPr lang="en-US" sz="2200" b="1">
                <a:solidFill>
                  <a:srgbClr val="002060"/>
                </a:solidFill>
                <a:latin typeface="Times New Roman"/>
                <a:ea typeface="Times New Roman"/>
                <a:cs typeface="Times New Roman"/>
                <a:sym typeface="Times New Roman"/>
              </a:rPr>
              <a:t>generatedCoins </a:t>
            </a:r>
            <a:r>
              <a:rPr lang="en-US" sz="2200">
                <a:solidFill>
                  <a:srgbClr val="002060"/>
                </a:solidFill>
                <a:latin typeface="Times New Roman"/>
                <a:ea typeface="Times New Roman"/>
                <a:cs typeface="Times New Roman"/>
                <a:sym typeface="Times New Roman"/>
              </a:rPr>
              <a:t>as features</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182bdff7cfe_1_18"/>
          <p:cNvSpPr txBox="1">
            <a:spLocks noGrp="1"/>
          </p:cNvSpPr>
          <p:nvPr>
            <p:ph type="title"/>
          </p:nvPr>
        </p:nvSpPr>
        <p:spPr>
          <a:xfrm>
            <a:off x="838200" y="140425"/>
            <a:ext cx="10515600" cy="994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002060"/>
                </a:solidFill>
                <a:latin typeface="Times New Roman"/>
                <a:ea typeface="Times New Roman"/>
                <a:cs typeface="Times New Roman"/>
                <a:sym typeface="Times New Roman"/>
              </a:rPr>
              <a:t>     Random Forest Classifier Algorithm</a:t>
            </a:r>
            <a:endParaRPr b="1">
              <a:solidFill>
                <a:srgbClr val="002060"/>
              </a:solidFill>
              <a:latin typeface="Times New Roman"/>
              <a:ea typeface="Times New Roman"/>
              <a:cs typeface="Times New Roman"/>
              <a:sym typeface="Times New Roman"/>
            </a:endParaRPr>
          </a:p>
        </p:txBody>
      </p:sp>
      <p:sp>
        <p:nvSpPr>
          <p:cNvPr id="311" name="Google Shape;311;g182bdff7cfe_1_18"/>
          <p:cNvSpPr txBox="1">
            <a:spLocks noGrp="1"/>
          </p:cNvSpPr>
          <p:nvPr>
            <p:ph type="body" idx="1"/>
          </p:nvPr>
        </p:nvSpPr>
        <p:spPr>
          <a:xfrm>
            <a:off x="1025450" y="1977825"/>
            <a:ext cx="10515600" cy="4611000"/>
          </a:xfrm>
          <a:prstGeom prst="rect">
            <a:avLst/>
          </a:prstGeom>
        </p:spPr>
        <p:txBody>
          <a:bodyPr spcFirstLastPara="1" wrap="square" lIns="91425" tIns="45700" rIns="91425" bIns="45700" anchor="t" anchorCtr="0">
            <a:normAutofit/>
          </a:bodyPr>
          <a:lstStyle/>
          <a:p>
            <a:pPr marL="457200" lvl="0" indent="-384175" algn="l" rtl="0">
              <a:lnSpc>
                <a:spcPct val="70000"/>
              </a:lnSpc>
              <a:spcBef>
                <a:spcPts val="1000"/>
              </a:spcBef>
              <a:spcAft>
                <a:spcPts val="0"/>
              </a:spcAft>
              <a:buClr>
                <a:srgbClr val="002060"/>
              </a:buClr>
              <a:buSzPts val="2450"/>
              <a:buFont typeface="Times New Roman"/>
              <a:buChar char="❏"/>
            </a:pPr>
            <a:r>
              <a:rPr lang="en-US" sz="2490">
                <a:solidFill>
                  <a:srgbClr val="002060"/>
                </a:solidFill>
                <a:latin typeface="Times New Roman"/>
                <a:ea typeface="Times New Roman"/>
                <a:cs typeface="Times New Roman"/>
                <a:sym typeface="Times New Roman"/>
              </a:rPr>
              <a:t>Supervised Learning technique</a:t>
            </a:r>
            <a:endParaRPr sz="2490">
              <a:solidFill>
                <a:srgbClr val="002060"/>
              </a:solidFill>
              <a:latin typeface="Times New Roman"/>
              <a:ea typeface="Times New Roman"/>
              <a:cs typeface="Times New Roman"/>
              <a:sym typeface="Times New Roman"/>
            </a:endParaRPr>
          </a:p>
          <a:p>
            <a:pPr marL="457200" lvl="0" indent="0" algn="l" rtl="0">
              <a:lnSpc>
                <a:spcPct val="70000"/>
              </a:lnSpc>
              <a:spcBef>
                <a:spcPts val="1000"/>
              </a:spcBef>
              <a:spcAft>
                <a:spcPts val="0"/>
              </a:spcAft>
              <a:buNone/>
            </a:pPr>
            <a:endParaRPr sz="2490">
              <a:solidFill>
                <a:srgbClr val="002060"/>
              </a:solidFill>
              <a:latin typeface="Times New Roman"/>
              <a:ea typeface="Times New Roman"/>
              <a:cs typeface="Times New Roman"/>
              <a:sym typeface="Times New Roman"/>
            </a:endParaRPr>
          </a:p>
          <a:p>
            <a:pPr marL="457200" lvl="0" indent="-384175" algn="l" rtl="0">
              <a:lnSpc>
                <a:spcPct val="70000"/>
              </a:lnSpc>
              <a:spcBef>
                <a:spcPts val="1000"/>
              </a:spcBef>
              <a:spcAft>
                <a:spcPts val="0"/>
              </a:spcAft>
              <a:buClr>
                <a:srgbClr val="002060"/>
              </a:buClr>
              <a:buSzPts val="2450"/>
              <a:buFont typeface="Times New Roman"/>
              <a:buChar char="❏"/>
            </a:pPr>
            <a:r>
              <a:rPr lang="en-US" sz="2490">
                <a:solidFill>
                  <a:srgbClr val="002060"/>
                </a:solidFill>
                <a:latin typeface="Times New Roman"/>
                <a:ea typeface="Times New Roman"/>
                <a:cs typeface="Times New Roman"/>
                <a:sym typeface="Times New Roman"/>
              </a:rPr>
              <a:t>Classification and Regression problems</a:t>
            </a:r>
            <a:endParaRPr sz="2490">
              <a:solidFill>
                <a:srgbClr val="002060"/>
              </a:solidFill>
              <a:latin typeface="Times New Roman"/>
              <a:ea typeface="Times New Roman"/>
              <a:cs typeface="Times New Roman"/>
              <a:sym typeface="Times New Roman"/>
            </a:endParaRPr>
          </a:p>
          <a:p>
            <a:pPr marL="457200" lvl="0" indent="0" algn="l" rtl="0">
              <a:lnSpc>
                <a:spcPct val="70000"/>
              </a:lnSpc>
              <a:spcBef>
                <a:spcPts val="1000"/>
              </a:spcBef>
              <a:spcAft>
                <a:spcPts val="0"/>
              </a:spcAft>
              <a:buNone/>
            </a:pPr>
            <a:endParaRPr sz="2490">
              <a:solidFill>
                <a:srgbClr val="002060"/>
              </a:solidFill>
              <a:latin typeface="Times New Roman"/>
              <a:ea typeface="Times New Roman"/>
              <a:cs typeface="Times New Roman"/>
              <a:sym typeface="Times New Roman"/>
            </a:endParaRPr>
          </a:p>
          <a:p>
            <a:pPr marL="457200" lvl="0" indent="-384175" algn="l" rtl="0">
              <a:lnSpc>
                <a:spcPct val="70000"/>
              </a:lnSpc>
              <a:spcBef>
                <a:spcPts val="1000"/>
              </a:spcBef>
              <a:spcAft>
                <a:spcPts val="0"/>
              </a:spcAft>
              <a:buClr>
                <a:srgbClr val="002060"/>
              </a:buClr>
              <a:buSzPts val="2450"/>
              <a:buFont typeface="Times New Roman"/>
              <a:buChar char="❏"/>
            </a:pPr>
            <a:r>
              <a:rPr lang="en-US" sz="2490">
                <a:solidFill>
                  <a:srgbClr val="002060"/>
                </a:solidFill>
                <a:latin typeface="Times New Roman"/>
                <a:ea typeface="Times New Roman"/>
                <a:cs typeface="Times New Roman"/>
                <a:sym typeface="Times New Roman"/>
              </a:rPr>
              <a:t>contains various decision trees classifier</a:t>
            </a:r>
            <a:endParaRPr sz="2490">
              <a:solidFill>
                <a:srgbClr val="002060"/>
              </a:solidFill>
              <a:latin typeface="Times New Roman"/>
              <a:ea typeface="Times New Roman"/>
              <a:cs typeface="Times New Roman"/>
              <a:sym typeface="Times New Roman"/>
            </a:endParaRPr>
          </a:p>
          <a:p>
            <a:pPr marL="457200" lvl="0" indent="0" algn="l" rtl="0">
              <a:lnSpc>
                <a:spcPct val="70000"/>
              </a:lnSpc>
              <a:spcBef>
                <a:spcPts val="1000"/>
              </a:spcBef>
              <a:spcAft>
                <a:spcPts val="0"/>
              </a:spcAft>
              <a:buNone/>
            </a:pPr>
            <a:endParaRPr sz="2490">
              <a:solidFill>
                <a:srgbClr val="002060"/>
              </a:solidFill>
              <a:latin typeface="Times New Roman"/>
              <a:ea typeface="Times New Roman"/>
              <a:cs typeface="Times New Roman"/>
              <a:sym typeface="Times New Roman"/>
            </a:endParaRPr>
          </a:p>
          <a:p>
            <a:pPr marL="457200" lvl="0" indent="-384175" algn="l" rtl="0">
              <a:lnSpc>
                <a:spcPct val="70000"/>
              </a:lnSpc>
              <a:spcBef>
                <a:spcPts val="1000"/>
              </a:spcBef>
              <a:spcAft>
                <a:spcPts val="0"/>
              </a:spcAft>
              <a:buClr>
                <a:srgbClr val="002060"/>
              </a:buClr>
              <a:buSzPts val="2450"/>
              <a:buFont typeface="Times New Roman"/>
              <a:buChar char="❏"/>
            </a:pPr>
            <a:r>
              <a:rPr lang="en-US" sz="2490">
                <a:solidFill>
                  <a:srgbClr val="002060"/>
                </a:solidFill>
                <a:latin typeface="Times New Roman"/>
                <a:ea typeface="Times New Roman"/>
                <a:cs typeface="Times New Roman"/>
                <a:sym typeface="Times New Roman"/>
              </a:rPr>
              <a:t>based on ensemble learning</a:t>
            </a:r>
            <a:endParaRPr sz="2490">
              <a:solidFill>
                <a:srgbClr val="002060"/>
              </a:solidFill>
              <a:latin typeface="Times New Roman"/>
              <a:ea typeface="Times New Roman"/>
              <a:cs typeface="Times New Roman"/>
              <a:sym typeface="Times New Roman"/>
            </a:endParaRPr>
          </a:p>
          <a:p>
            <a:pPr marL="457200" lvl="0" indent="0" algn="l" rtl="0">
              <a:lnSpc>
                <a:spcPct val="70000"/>
              </a:lnSpc>
              <a:spcBef>
                <a:spcPts val="1000"/>
              </a:spcBef>
              <a:spcAft>
                <a:spcPts val="0"/>
              </a:spcAft>
              <a:buNone/>
            </a:pPr>
            <a:endParaRPr sz="2490">
              <a:solidFill>
                <a:srgbClr val="002060"/>
              </a:solidFill>
              <a:latin typeface="Times New Roman"/>
              <a:ea typeface="Times New Roman"/>
              <a:cs typeface="Times New Roman"/>
              <a:sym typeface="Times New Roman"/>
            </a:endParaRPr>
          </a:p>
          <a:p>
            <a:pPr marL="457200" lvl="0" indent="-386715" algn="l" rtl="0">
              <a:lnSpc>
                <a:spcPct val="70000"/>
              </a:lnSpc>
              <a:spcBef>
                <a:spcPts val="1000"/>
              </a:spcBef>
              <a:spcAft>
                <a:spcPts val="0"/>
              </a:spcAft>
              <a:buClr>
                <a:srgbClr val="002060"/>
              </a:buClr>
              <a:buSzPts val="2490"/>
              <a:buFont typeface="Times New Roman"/>
              <a:buChar char="❏"/>
            </a:pPr>
            <a:r>
              <a:rPr lang="en-US" sz="2490">
                <a:solidFill>
                  <a:srgbClr val="002060"/>
                </a:solidFill>
                <a:latin typeface="Times New Roman"/>
                <a:ea typeface="Times New Roman"/>
                <a:cs typeface="Times New Roman"/>
                <a:sym typeface="Times New Roman"/>
              </a:rPr>
              <a:t>more number of trees,better accuracy</a:t>
            </a:r>
            <a:endParaRPr sz="2490">
              <a:solidFill>
                <a:srgbClr val="002060"/>
              </a:solidFill>
              <a:latin typeface="Times New Roman"/>
              <a:ea typeface="Times New Roman"/>
              <a:cs typeface="Times New Roman"/>
              <a:sym typeface="Times New Roman"/>
            </a:endParaRPr>
          </a:p>
        </p:txBody>
      </p:sp>
      <p:pic>
        <p:nvPicPr>
          <p:cNvPr id="312" name="Google Shape;312;g182bdff7cfe_1_18"/>
          <p:cNvPicPr preferRelativeResize="0"/>
          <p:nvPr/>
        </p:nvPicPr>
        <p:blipFill>
          <a:blip r:embed="rId3">
            <a:alphaModFix/>
          </a:blip>
          <a:stretch>
            <a:fillRect/>
          </a:stretch>
        </p:blipFill>
        <p:spPr>
          <a:xfrm>
            <a:off x="8742200" y="1520350"/>
            <a:ext cx="3311950" cy="2961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g184ce68eb35_0_57"/>
          <p:cNvSpPr txBox="1">
            <a:spLocks noGrp="1"/>
          </p:cNvSpPr>
          <p:nvPr>
            <p:ph type="title"/>
          </p:nvPr>
        </p:nvSpPr>
        <p:spPr>
          <a:xfrm>
            <a:off x="838200" y="6109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002060"/>
                </a:solidFill>
                <a:latin typeface="Times New Roman"/>
                <a:ea typeface="Times New Roman"/>
                <a:cs typeface="Times New Roman"/>
                <a:sym typeface="Times New Roman"/>
              </a:rPr>
              <a:t>                  Logistic Regression</a:t>
            </a:r>
            <a:endParaRPr b="1">
              <a:solidFill>
                <a:srgbClr val="002060"/>
              </a:solidFill>
              <a:latin typeface="Times New Roman"/>
              <a:ea typeface="Times New Roman"/>
              <a:cs typeface="Times New Roman"/>
              <a:sym typeface="Times New Roman"/>
            </a:endParaRPr>
          </a:p>
        </p:txBody>
      </p:sp>
      <p:sp>
        <p:nvSpPr>
          <p:cNvPr id="319" name="Google Shape;319;g184ce68eb35_0_57"/>
          <p:cNvSpPr txBox="1">
            <a:spLocks noGrp="1"/>
          </p:cNvSpPr>
          <p:nvPr>
            <p:ph type="body" idx="1"/>
          </p:nvPr>
        </p:nvSpPr>
        <p:spPr>
          <a:xfrm>
            <a:off x="838200" y="2048050"/>
            <a:ext cx="10515600" cy="4128600"/>
          </a:xfrm>
          <a:prstGeom prst="rect">
            <a:avLst/>
          </a:prstGeom>
        </p:spPr>
        <p:txBody>
          <a:bodyPr spcFirstLastPara="1" wrap="square" lIns="91425" tIns="45700" rIns="91425" bIns="45700" anchor="t" anchorCtr="0">
            <a:normAutofit/>
          </a:bodyPr>
          <a:lstStyle/>
          <a:p>
            <a:pPr marL="457200" marR="25400" lvl="0" indent="-374650" algn="l" rtl="0">
              <a:lnSpc>
                <a:spcPct val="156250"/>
              </a:lnSpc>
              <a:spcBef>
                <a:spcPts val="1500"/>
              </a:spcBef>
              <a:spcAft>
                <a:spcPts val="0"/>
              </a:spcAft>
              <a:buClr>
                <a:srgbClr val="002060"/>
              </a:buClr>
              <a:buSzPts val="2300"/>
              <a:buFont typeface="Times New Roman"/>
              <a:buChar char="❏"/>
            </a:pPr>
            <a:r>
              <a:rPr lang="en-US" sz="2300">
                <a:solidFill>
                  <a:srgbClr val="002060"/>
                </a:solidFill>
                <a:highlight>
                  <a:srgbClr val="FFFFFF"/>
                </a:highlight>
                <a:latin typeface="Times New Roman"/>
                <a:ea typeface="Times New Roman"/>
                <a:cs typeface="Times New Roman"/>
                <a:sym typeface="Times New Roman"/>
              </a:rPr>
              <a:t>Supervised Learning technique</a:t>
            </a:r>
            <a:endParaRPr sz="2300">
              <a:solidFill>
                <a:srgbClr val="002060"/>
              </a:solidFill>
              <a:highlight>
                <a:srgbClr val="FFFFFF"/>
              </a:highlight>
              <a:latin typeface="Times New Roman"/>
              <a:ea typeface="Times New Roman"/>
              <a:cs typeface="Times New Roman"/>
              <a:sym typeface="Times New Roman"/>
            </a:endParaRPr>
          </a:p>
          <a:p>
            <a:pPr marL="457200" marR="25400" lvl="0" indent="-374650" algn="l" rtl="0">
              <a:lnSpc>
                <a:spcPct val="156250"/>
              </a:lnSpc>
              <a:spcBef>
                <a:spcPts val="0"/>
              </a:spcBef>
              <a:spcAft>
                <a:spcPts val="0"/>
              </a:spcAft>
              <a:buClr>
                <a:srgbClr val="002060"/>
              </a:buClr>
              <a:buSzPts val="2300"/>
              <a:buFont typeface="Times New Roman"/>
              <a:buChar char="❏"/>
            </a:pPr>
            <a:r>
              <a:rPr lang="en-US" sz="2300">
                <a:solidFill>
                  <a:srgbClr val="002060"/>
                </a:solidFill>
                <a:highlight>
                  <a:srgbClr val="FFFFFF"/>
                </a:highlight>
                <a:latin typeface="Times New Roman"/>
                <a:ea typeface="Times New Roman"/>
                <a:cs typeface="Times New Roman"/>
                <a:sym typeface="Times New Roman"/>
              </a:rPr>
              <a:t>used for  Classification problems</a:t>
            </a:r>
            <a:endParaRPr sz="2300">
              <a:solidFill>
                <a:srgbClr val="002060"/>
              </a:solidFill>
              <a:highlight>
                <a:srgbClr val="FFFFFF"/>
              </a:highlight>
              <a:latin typeface="Times New Roman"/>
              <a:ea typeface="Times New Roman"/>
              <a:cs typeface="Times New Roman"/>
              <a:sym typeface="Times New Roman"/>
            </a:endParaRPr>
          </a:p>
          <a:p>
            <a:pPr marL="457200" marR="25400" lvl="0" indent="-374650" algn="l" rtl="0">
              <a:lnSpc>
                <a:spcPct val="156250"/>
              </a:lnSpc>
              <a:spcBef>
                <a:spcPts val="0"/>
              </a:spcBef>
              <a:spcAft>
                <a:spcPts val="0"/>
              </a:spcAft>
              <a:buClr>
                <a:srgbClr val="002060"/>
              </a:buClr>
              <a:buSzPts val="2300"/>
              <a:buFont typeface="Times New Roman"/>
              <a:buChar char="❏"/>
            </a:pPr>
            <a:r>
              <a:rPr lang="en-US" sz="2300">
                <a:solidFill>
                  <a:srgbClr val="002060"/>
                </a:solidFill>
                <a:highlight>
                  <a:srgbClr val="FFFFFF"/>
                </a:highlight>
                <a:latin typeface="Times New Roman"/>
                <a:ea typeface="Times New Roman"/>
                <a:cs typeface="Times New Roman"/>
                <a:sym typeface="Times New Roman"/>
              </a:rPr>
              <a:t>S-Shaped Logistic Function </a:t>
            </a:r>
            <a:endParaRPr sz="2300">
              <a:solidFill>
                <a:srgbClr val="002060"/>
              </a:solidFill>
              <a:highlight>
                <a:srgbClr val="FFFFFF"/>
              </a:highlight>
              <a:latin typeface="Times New Roman"/>
              <a:ea typeface="Times New Roman"/>
              <a:cs typeface="Times New Roman"/>
              <a:sym typeface="Times New Roman"/>
            </a:endParaRPr>
          </a:p>
          <a:p>
            <a:pPr marL="457200" marR="25400" lvl="0" indent="-374650" algn="l" rtl="0">
              <a:lnSpc>
                <a:spcPct val="156250"/>
              </a:lnSpc>
              <a:spcBef>
                <a:spcPts val="0"/>
              </a:spcBef>
              <a:spcAft>
                <a:spcPts val="0"/>
              </a:spcAft>
              <a:buClr>
                <a:srgbClr val="002060"/>
              </a:buClr>
              <a:buSzPts val="2300"/>
              <a:buFont typeface="Times New Roman"/>
              <a:buChar char="❏"/>
            </a:pPr>
            <a:r>
              <a:rPr lang="en-US" sz="2300">
                <a:solidFill>
                  <a:srgbClr val="002060"/>
                </a:solidFill>
                <a:highlight>
                  <a:srgbClr val="FFFFFF"/>
                </a:highlight>
                <a:latin typeface="Times New Roman"/>
                <a:ea typeface="Times New Roman"/>
                <a:cs typeface="Times New Roman"/>
                <a:sym typeface="Times New Roman"/>
              </a:rPr>
              <a:t>predicts the categorical dependent variable</a:t>
            </a:r>
            <a:endParaRPr sz="2300">
              <a:solidFill>
                <a:srgbClr val="002060"/>
              </a:solidFill>
              <a:highlight>
                <a:srgbClr val="FFFFFF"/>
              </a:highlight>
              <a:latin typeface="Times New Roman"/>
              <a:ea typeface="Times New Roman"/>
              <a:cs typeface="Times New Roman"/>
              <a:sym typeface="Times New Roman"/>
            </a:endParaRPr>
          </a:p>
          <a:p>
            <a:pPr marL="457200" marR="25400" lvl="0" indent="-374650" algn="l" rtl="0">
              <a:lnSpc>
                <a:spcPct val="156250"/>
              </a:lnSpc>
              <a:spcBef>
                <a:spcPts val="0"/>
              </a:spcBef>
              <a:spcAft>
                <a:spcPts val="0"/>
              </a:spcAft>
              <a:buClr>
                <a:srgbClr val="002060"/>
              </a:buClr>
              <a:buSzPts val="2300"/>
              <a:buFont typeface="Times New Roman"/>
              <a:buChar char="❏"/>
            </a:pPr>
            <a:r>
              <a:rPr lang="en-US" sz="2300">
                <a:solidFill>
                  <a:srgbClr val="002060"/>
                </a:solidFill>
                <a:highlight>
                  <a:srgbClr val="FFFFFF"/>
                </a:highlight>
                <a:latin typeface="Times New Roman"/>
                <a:ea typeface="Times New Roman"/>
                <a:cs typeface="Times New Roman"/>
                <a:sym typeface="Times New Roman"/>
              </a:rPr>
              <a:t>probabilistic value between 0 to 1</a:t>
            </a:r>
            <a:endParaRPr sz="2300">
              <a:solidFill>
                <a:srgbClr val="002060"/>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sz="2300">
              <a:solidFill>
                <a:srgbClr val="00206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
          <p:cNvSpPr txBox="1">
            <a:spLocks noGrp="1"/>
          </p:cNvSpPr>
          <p:nvPr>
            <p:ph type="title"/>
          </p:nvPr>
        </p:nvSpPr>
        <p:spPr>
          <a:xfrm>
            <a:off x="4880175" y="-324850"/>
            <a:ext cx="5079300" cy="174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000"/>
              <a:buFont typeface="Times New Roman"/>
              <a:buNone/>
            </a:pPr>
            <a:r>
              <a:rPr lang="en-US" sz="4000" b="1">
                <a:solidFill>
                  <a:srgbClr val="002060"/>
                </a:solidFill>
                <a:latin typeface="Times New Roman"/>
                <a:ea typeface="Times New Roman"/>
                <a:cs typeface="Times New Roman"/>
                <a:sym typeface="Times New Roman"/>
              </a:rPr>
              <a:t>Outline</a:t>
            </a:r>
            <a:endParaRPr sz="4000">
              <a:solidFill>
                <a:srgbClr val="002060"/>
              </a:solidFill>
            </a:endParaRPr>
          </a:p>
        </p:txBody>
      </p:sp>
      <p:sp>
        <p:nvSpPr>
          <p:cNvPr id="171" name="Google Shape;171;p2"/>
          <p:cNvSpPr txBox="1">
            <a:spLocks noGrp="1"/>
          </p:cNvSpPr>
          <p:nvPr>
            <p:ph type="body" idx="1"/>
          </p:nvPr>
        </p:nvSpPr>
        <p:spPr>
          <a:xfrm>
            <a:off x="240625" y="667075"/>
            <a:ext cx="11309700" cy="4891800"/>
          </a:xfrm>
          <a:prstGeom prst="rect">
            <a:avLst/>
          </a:prstGeom>
          <a:noFill/>
          <a:ln>
            <a:noFill/>
          </a:ln>
        </p:spPr>
        <p:txBody>
          <a:bodyPr spcFirstLastPara="1" wrap="square" lIns="91425" tIns="45700" rIns="91425" bIns="45700" anchor="t" anchorCtr="0">
            <a:noAutofit/>
          </a:bodyPr>
          <a:lstStyle/>
          <a:p>
            <a:pPr marL="1828800" lvl="0" indent="-336550" algn="l" rtl="0">
              <a:lnSpc>
                <a:spcPct val="115000"/>
              </a:lnSpc>
              <a:spcBef>
                <a:spcPts val="0"/>
              </a:spcBef>
              <a:spcAft>
                <a:spcPts val="0"/>
              </a:spcAft>
              <a:buClr>
                <a:srgbClr val="002060"/>
              </a:buClr>
              <a:buSzPts val="1700"/>
              <a:buFont typeface="Times New Roman"/>
              <a:buChar char="❏"/>
            </a:pPr>
            <a:r>
              <a:rPr lang="en-US" sz="1700">
                <a:solidFill>
                  <a:srgbClr val="002060"/>
                </a:solidFill>
                <a:highlight>
                  <a:srgbClr val="FFFFFF"/>
                </a:highlight>
                <a:latin typeface="Times New Roman"/>
                <a:ea typeface="Times New Roman"/>
                <a:cs typeface="Times New Roman"/>
                <a:sym typeface="Times New Roman"/>
              </a:rPr>
              <a:t>Basic Terminologies</a:t>
            </a:r>
            <a:endParaRPr sz="1700">
              <a:solidFill>
                <a:srgbClr val="002060"/>
              </a:solidFill>
              <a:highlight>
                <a:srgbClr val="FFFFFF"/>
              </a:highlight>
              <a:latin typeface="Times New Roman"/>
              <a:ea typeface="Times New Roman"/>
              <a:cs typeface="Times New Roman"/>
              <a:sym typeface="Times New Roman"/>
            </a:endParaRPr>
          </a:p>
          <a:p>
            <a:pPr marL="1828800" lvl="0" indent="0" algn="l" rtl="0">
              <a:lnSpc>
                <a:spcPct val="115000"/>
              </a:lnSpc>
              <a:spcBef>
                <a:spcPts val="0"/>
              </a:spcBef>
              <a:spcAft>
                <a:spcPts val="0"/>
              </a:spcAft>
              <a:buSzPts val="1800"/>
              <a:buNone/>
            </a:pPr>
            <a:endParaRPr sz="1700">
              <a:solidFill>
                <a:srgbClr val="002060"/>
              </a:solidFill>
              <a:highlight>
                <a:srgbClr val="FFFFFF"/>
              </a:highlight>
              <a:latin typeface="Times New Roman"/>
              <a:ea typeface="Times New Roman"/>
              <a:cs typeface="Times New Roman"/>
              <a:sym typeface="Times New Roman"/>
            </a:endParaRPr>
          </a:p>
          <a:p>
            <a:pPr marL="1828800" lvl="0" indent="-336550" algn="l" rtl="0">
              <a:lnSpc>
                <a:spcPct val="115000"/>
              </a:lnSpc>
              <a:spcBef>
                <a:spcPts val="0"/>
              </a:spcBef>
              <a:spcAft>
                <a:spcPts val="0"/>
              </a:spcAft>
              <a:buClr>
                <a:srgbClr val="002060"/>
              </a:buClr>
              <a:buSzPts val="1700"/>
              <a:buFont typeface="Times New Roman"/>
              <a:buChar char="❏"/>
            </a:pPr>
            <a:r>
              <a:rPr lang="en-US" sz="1700">
                <a:solidFill>
                  <a:srgbClr val="002060"/>
                </a:solidFill>
                <a:highlight>
                  <a:srgbClr val="FFFFFF"/>
                </a:highlight>
                <a:latin typeface="Times New Roman"/>
                <a:ea typeface="Times New Roman"/>
                <a:cs typeface="Times New Roman"/>
                <a:sym typeface="Times New Roman"/>
              </a:rPr>
              <a:t>Introduction</a:t>
            </a:r>
            <a:endParaRPr sz="1700">
              <a:solidFill>
                <a:srgbClr val="002060"/>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endParaRPr sz="1700">
              <a:solidFill>
                <a:srgbClr val="002060"/>
              </a:solidFill>
              <a:highlight>
                <a:srgbClr val="FFFFFF"/>
              </a:highlight>
              <a:latin typeface="Times New Roman"/>
              <a:ea typeface="Times New Roman"/>
              <a:cs typeface="Times New Roman"/>
              <a:sym typeface="Times New Roman"/>
            </a:endParaRPr>
          </a:p>
          <a:p>
            <a:pPr marL="1828800" lvl="0" indent="-336550" algn="l" rtl="0">
              <a:lnSpc>
                <a:spcPct val="115000"/>
              </a:lnSpc>
              <a:spcBef>
                <a:spcPts val="0"/>
              </a:spcBef>
              <a:spcAft>
                <a:spcPts val="0"/>
              </a:spcAft>
              <a:buClr>
                <a:srgbClr val="002060"/>
              </a:buClr>
              <a:buSzPts val="1700"/>
              <a:buFont typeface="Times New Roman"/>
              <a:buChar char="❏"/>
            </a:pPr>
            <a:r>
              <a:rPr lang="en-US" sz="1700">
                <a:solidFill>
                  <a:srgbClr val="002060"/>
                </a:solidFill>
                <a:highlight>
                  <a:srgbClr val="FFFFFF"/>
                </a:highlight>
                <a:latin typeface="Times New Roman"/>
                <a:ea typeface="Times New Roman"/>
                <a:cs typeface="Times New Roman"/>
                <a:sym typeface="Times New Roman"/>
              </a:rPr>
              <a:t>Motivation</a:t>
            </a:r>
            <a:endParaRPr sz="1700">
              <a:solidFill>
                <a:srgbClr val="002060"/>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700">
              <a:solidFill>
                <a:srgbClr val="002060"/>
              </a:solidFill>
              <a:highlight>
                <a:srgbClr val="FFFFFF"/>
              </a:highlight>
              <a:latin typeface="Times New Roman"/>
              <a:ea typeface="Times New Roman"/>
              <a:cs typeface="Times New Roman"/>
              <a:sym typeface="Times New Roman"/>
            </a:endParaRPr>
          </a:p>
          <a:p>
            <a:pPr marL="1828800" lvl="0" indent="-336550" algn="l" rtl="0">
              <a:lnSpc>
                <a:spcPct val="90000"/>
              </a:lnSpc>
              <a:spcBef>
                <a:spcPts val="0"/>
              </a:spcBef>
              <a:spcAft>
                <a:spcPts val="0"/>
              </a:spcAft>
              <a:buClr>
                <a:srgbClr val="002060"/>
              </a:buClr>
              <a:buSzPts val="1700"/>
              <a:buFont typeface="Times New Roman"/>
              <a:buChar char="❏"/>
            </a:pPr>
            <a:r>
              <a:rPr lang="en-US" sz="1700">
                <a:solidFill>
                  <a:srgbClr val="002060"/>
                </a:solidFill>
                <a:latin typeface="Times New Roman"/>
                <a:ea typeface="Times New Roman"/>
                <a:cs typeface="Times New Roman"/>
                <a:sym typeface="Times New Roman"/>
              </a:rPr>
              <a:t>Problem Statement and Proposed Solution</a:t>
            </a:r>
            <a:endParaRPr sz="1700">
              <a:solidFill>
                <a:srgbClr val="002060"/>
              </a:solidFill>
              <a:latin typeface="Times New Roman"/>
              <a:ea typeface="Times New Roman"/>
              <a:cs typeface="Times New Roman"/>
              <a:sym typeface="Times New Roman"/>
            </a:endParaRPr>
          </a:p>
          <a:p>
            <a:pPr marL="0" lvl="0" indent="0" algn="l" rtl="0">
              <a:lnSpc>
                <a:spcPct val="90000"/>
              </a:lnSpc>
              <a:spcBef>
                <a:spcPts val="0"/>
              </a:spcBef>
              <a:spcAft>
                <a:spcPts val="0"/>
              </a:spcAft>
              <a:buSzPts val="1800"/>
              <a:buNone/>
            </a:pPr>
            <a:endParaRPr sz="1700">
              <a:solidFill>
                <a:srgbClr val="002060"/>
              </a:solidFill>
              <a:latin typeface="Times New Roman"/>
              <a:ea typeface="Times New Roman"/>
              <a:cs typeface="Times New Roman"/>
              <a:sym typeface="Times New Roman"/>
            </a:endParaRPr>
          </a:p>
          <a:p>
            <a:pPr marL="1828800" lvl="0" indent="-336550" algn="l" rtl="0">
              <a:lnSpc>
                <a:spcPct val="90000"/>
              </a:lnSpc>
              <a:spcBef>
                <a:spcPts val="0"/>
              </a:spcBef>
              <a:spcAft>
                <a:spcPts val="0"/>
              </a:spcAft>
              <a:buClr>
                <a:srgbClr val="002060"/>
              </a:buClr>
              <a:buSzPts val="1700"/>
              <a:buFont typeface="Times New Roman"/>
              <a:buChar char="❏"/>
            </a:pPr>
            <a:r>
              <a:rPr lang="en-US" sz="1700">
                <a:solidFill>
                  <a:srgbClr val="002060"/>
                </a:solidFill>
                <a:latin typeface="Times New Roman"/>
                <a:ea typeface="Times New Roman"/>
                <a:cs typeface="Times New Roman"/>
                <a:sym typeface="Times New Roman"/>
              </a:rPr>
              <a:t>Types of Cryptocurrency Crimes</a:t>
            </a:r>
            <a:endParaRPr sz="1700">
              <a:solidFill>
                <a:srgbClr val="002060"/>
              </a:solidFill>
              <a:highlight>
                <a:srgbClr val="FFFFFF"/>
              </a:highlight>
              <a:latin typeface="Times New Roman"/>
              <a:ea typeface="Times New Roman"/>
              <a:cs typeface="Times New Roman"/>
              <a:sym typeface="Times New Roman"/>
            </a:endParaRPr>
          </a:p>
          <a:p>
            <a:pPr marL="1828800" lvl="0" indent="0" algn="l" rtl="0">
              <a:lnSpc>
                <a:spcPct val="115000"/>
              </a:lnSpc>
              <a:spcBef>
                <a:spcPts val="0"/>
              </a:spcBef>
              <a:spcAft>
                <a:spcPts val="0"/>
              </a:spcAft>
              <a:buClr>
                <a:schemeClr val="dk1"/>
              </a:buClr>
              <a:buSzPts val="1100"/>
              <a:buFont typeface="Arial"/>
              <a:buNone/>
            </a:pPr>
            <a:endParaRPr sz="1700">
              <a:solidFill>
                <a:srgbClr val="002060"/>
              </a:solidFill>
              <a:highlight>
                <a:srgbClr val="FFFFFF"/>
              </a:highlight>
              <a:latin typeface="Times New Roman"/>
              <a:ea typeface="Times New Roman"/>
              <a:cs typeface="Times New Roman"/>
              <a:sym typeface="Times New Roman"/>
            </a:endParaRPr>
          </a:p>
          <a:p>
            <a:pPr marL="1828800" lvl="0" indent="-336550" algn="l" rtl="0">
              <a:lnSpc>
                <a:spcPct val="115000"/>
              </a:lnSpc>
              <a:spcBef>
                <a:spcPts val="0"/>
              </a:spcBef>
              <a:spcAft>
                <a:spcPts val="0"/>
              </a:spcAft>
              <a:buClr>
                <a:srgbClr val="002060"/>
              </a:buClr>
              <a:buSzPts val="1700"/>
              <a:buFont typeface="Times New Roman"/>
              <a:buChar char="❏"/>
            </a:pPr>
            <a:r>
              <a:rPr lang="en-US" sz="1700">
                <a:solidFill>
                  <a:srgbClr val="002060"/>
                </a:solidFill>
                <a:highlight>
                  <a:srgbClr val="FFFFFF"/>
                </a:highlight>
                <a:latin typeface="Times New Roman"/>
                <a:ea typeface="Times New Roman"/>
                <a:cs typeface="Times New Roman"/>
                <a:sym typeface="Times New Roman"/>
              </a:rPr>
              <a:t>Proposed Methodology</a:t>
            </a:r>
            <a:endParaRPr sz="1700">
              <a:solidFill>
                <a:srgbClr val="002060"/>
              </a:solidFill>
              <a:highlight>
                <a:srgbClr val="FFFFFF"/>
              </a:highlight>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700">
              <a:solidFill>
                <a:srgbClr val="002060"/>
              </a:solidFill>
              <a:highlight>
                <a:srgbClr val="FFFFFF"/>
              </a:highlight>
              <a:latin typeface="Times New Roman"/>
              <a:ea typeface="Times New Roman"/>
              <a:cs typeface="Times New Roman"/>
              <a:sym typeface="Times New Roman"/>
            </a:endParaRPr>
          </a:p>
          <a:p>
            <a:pPr marL="1828800" lvl="0" indent="-336550" algn="l" rtl="0">
              <a:lnSpc>
                <a:spcPct val="115000"/>
              </a:lnSpc>
              <a:spcBef>
                <a:spcPts val="0"/>
              </a:spcBef>
              <a:spcAft>
                <a:spcPts val="0"/>
              </a:spcAft>
              <a:buClr>
                <a:srgbClr val="002060"/>
              </a:buClr>
              <a:buSzPts val="1700"/>
              <a:buFont typeface="Times New Roman"/>
              <a:buChar char="❏"/>
            </a:pPr>
            <a:r>
              <a:rPr lang="en-US" sz="1700">
                <a:solidFill>
                  <a:srgbClr val="002060"/>
                </a:solidFill>
                <a:highlight>
                  <a:srgbClr val="FFFFFF"/>
                </a:highlight>
                <a:latin typeface="Times New Roman"/>
                <a:ea typeface="Times New Roman"/>
                <a:cs typeface="Times New Roman"/>
                <a:sym typeface="Times New Roman"/>
              </a:rPr>
              <a:t>Models to Detect Fraud Transactions</a:t>
            </a:r>
            <a:endParaRPr sz="1700">
              <a:solidFill>
                <a:srgbClr val="002060"/>
              </a:solidFill>
              <a:highlight>
                <a:srgbClr val="FFFFFF"/>
              </a:highlight>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700">
              <a:solidFill>
                <a:srgbClr val="002060"/>
              </a:solidFill>
              <a:highlight>
                <a:srgbClr val="FFFFFF"/>
              </a:highlight>
              <a:latin typeface="Times New Roman"/>
              <a:ea typeface="Times New Roman"/>
              <a:cs typeface="Times New Roman"/>
              <a:sym typeface="Times New Roman"/>
            </a:endParaRPr>
          </a:p>
          <a:p>
            <a:pPr marL="1828800" lvl="0" indent="-336550" algn="l" rtl="0">
              <a:lnSpc>
                <a:spcPct val="115000"/>
              </a:lnSpc>
              <a:spcBef>
                <a:spcPts val="0"/>
              </a:spcBef>
              <a:spcAft>
                <a:spcPts val="0"/>
              </a:spcAft>
              <a:buClr>
                <a:srgbClr val="002060"/>
              </a:buClr>
              <a:buSzPts val="1700"/>
              <a:buFont typeface="Times New Roman"/>
              <a:buChar char="❏"/>
            </a:pPr>
            <a:r>
              <a:rPr lang="en-US" sz="1700">
                <a:solidFill>
                  <a:srgbClr val="002060"/>
                </a:solidFill>
                <a:highlight>
                  <a:srgbClr val="FFFFFF"/>
                </a:highlight>
                <a:latin typeface="Times New Roman"/>
                <a:ea typeface="Times New Roman"/>
                <a:cs typeface="Times New Roman"/>
                <a:sym typeface="Times New Roman"/>
              </a:rPr>
              <a:t>CBDC</a:t>
            </a:r>
            <a:endParaRPr sz="1700">
              <a:solidFill>
                <a:srgbClr val="002060"/>
              </a:solidFill>
              <a:highlight>
                <a:srgbClr val="FFFFFF"/>
              </a:highlight>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700">
              <a:solidFill>
                <a:srgbClr val="002060"/>
              </a:solidFill>
              <a:highlight>
                <a:srgbClr val="FFFFFF"/>
              </a:highlight>
              <a:latin typeface="Times New Roman"/>
              <a:ea typeface="Times New Roman"/>
              <a:cs typeface="Times New Roman"/>
              <a:sym typeface="Times New Roman"/>
            </a:endParaRPr>
          </a:p>
          <a:p>
            <a:pPr marL="1828800" lvl="0" indent="-336550" algn="l" rtl="0">
              <a:lnSpc>
                <a:spcPct val="115000"/>
              </a:lnSpc>
              <a:spcBef>
                <a:spcPts val="0"/>
              </a:spcBef>
              <a:spcAft>
                <a:spcPts val="0"/>
              </a:spcAft>
              <a:buClr>
                <a:srgbClr val="002060"/>
              </a:buClr>
              <a:buSzPts val="1700"/>
              <a:buFont typeface="Times New Roman"/>
              <a:buChar char="❏"/>
            </a:pPr>
            <a:r>
              <a:rPr lang="en-US" sz="1700">
                <a:solidFill>
                  <a:srgbClr val="002060"/>
                </a:solidFill>
                <a:highlight>
                  <a:srgbClr val="FFFFFF"/>
                </a:highlight>
                <a:latin typeface="Times New Roman"/>
                <a:ea typeface="Times New Roman"/>
                <a:cs typeface="Times New Roman"/>
                <a:sym typeface="Times New Roman"/>
              </a:rPr>
              <a:t>CBDC v Cryptocurrency - Issues </a:t>
            </a:r>
            <a:endParaRPr sz="1700">
              <a:solidFill>
                <a:srgbClr val="002060"/>
              </a:solidFill>
              <a:highlight>
                <a:srgbClr val="FFFFFF"/>
              </a:highlight>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700">
              <a:solidFill>
                <a:srgbClr val="002060"/>
              </a:solidFill>
              <a:highlight>
                <a:srgbClr val="FFFFFF"/>
              </a:highlight>
              <a:latin typeface="Times New Roman"/>
              <a:ea typeface="Times New Roman"/>
              <a:cs typeface="Times New Roman"/>
              <a:sym typeface="Times New Roman"/>
            </a:endParaRPr>
          </a:p>
          <a:p>
            <a:pPr marL="1828800" lvl="0" indent="-336550" algn="l" rtl="0">
              <a:lnSpc>
                <a:spcPct val="115000"/>
              </a:lnSpc>
              <a:spcBef>
                <a:spcPts val="0"/>
              </a:spcBef>
              <a:spcAft>
                <a:spcPts val="0"/>
              </a:spcAft>
              <a:buClr>
                <a:srgbClr val="002060"/>
              </a:buClr>
              <a:buSzPts val="1700"/>
              <a:buFont typeface="Times New Roman"/>
              <a:buChar char="❏"/>
            </a:pPr>
            <a:r>
              <a:rPr lang="en-US" sz="1700">
                <a:solidFill>
                  <a:srgbClr val="002060"/>
                </a:solidFill>
                <a:highlight>
                  <a:srgbClr val="FFFFFF"/>
                </a:highlight>
                <a:latin typeface="Times New Roman"/>
                <a:ea typeface="Times New Roman"/>
                <a:cs typeface="Times New Roman"/>
                <a:sym typeface="Times New Roman"/>
              </a:rPr>
              <a:t>Payment Gateway</a:t>
            </a:r>
            <a:endParaRPr sz="1700">
              <a:solidFill>
                <a:srgbClr val="002060"/>
              </a:solidFill>
              <a:highlight>
                <a:srgbClr val="FFFFFF"/>
              </a:highlight>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700">
              <a:solidFill>
                <a:srgbClr val="002060"/>
              </a:solidFill>
              <a:highlight>
                <a:srgbClr val="FFFFFF"/>
              </a:highlight>
              <a:latin typeface="Times New Roman"/>
              <a:ea typeface="Times New Roman"/>
              <a:cs typeface="Times New Roman"/>
              <a:sym typeface="Times New Roman"/>
            </a:endParaRPr>
          </a:p>
          <a:p>
            <a:pPr marL="1828800" lvl="0" indent="-336550" algn="l" rtl="0">
              <a:lnSpc>
                <a:spcPct val="115000"/>
              </a:lnSpc>
              <a:spcBef>
                <a:spcPts val="0"/>
              </a:spcBef>
              <a:spcAft>
                <a:spcPts val="0"/>
              </a:spcAft>
              <a:buClr>
                <a:srgbClr val="002060"/>
              </a:buClr>
              <a:buSzPts val="1700"/>
              <a:buFont typeface="Times New Roman"/>
              <a:buChar char="❏"/>
            </a:pPr>
            <a:r>
              <a:rPr lang="en-US" sz="1700">
                <a:solidFill>
                  <a:srgbClr val="002060"/>
                </a:solidFill>
                <a:highlight>
                  <a:srgbClr val="FFFFFF"/>
                </a:highlight>
                <a:latin typeface="Times New Roman"/>
                <a:ea typeface="Times New Roman"/>
                <a:cs typeface="Times New Roman"/>
                <a:sym typeface="Times New Roman"/>
              </a:rPr>
              <a:t>Crypto Wallet - Metamask</a:t>
            </a:r>
            <a:endParaRPr sz="1700">
              <a:solidFill>
                <a:srgbClr val="002060"/>
              </a:solidFill>
              <a:highlight>
                <a:srgbClr val="FFFFFF"/>
              </a:highlight>
              <a:latin typeface="Times New Roman"/>
              <a:ea typeface="Times New Roman"/>
              <a:cs typeface="Times New Roman"/>
              <a:sym typeface="Times New Roman"/>
            </a:endParaRPr>
          </a:p>
        </p:txBody>
      </p:sp>
      <p:pic>
        <p:nvPicPr>
          <p:cNvPr id="172" name="Google Shape;172;p2" descr="Image"/>
          <p:cNvPicPr preferRelativeResize="0"/>
          <p:nvPr/>
        </p:nvPicPr>
        <p:blipFill rotWithShape="1">
          <a:blip r:embed="rId3">
            <a:alphaModFix/>
          </a:blip>
          <a:srcRect/>
          <a:stretch/>
        </p:blipFill>
        <p:spPr>
          <a:xfrm>
            <a:off x="121557" y="121532"/>
            <a:ext cx="999946" cy="99994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g182bdff7cfe_1_24"/>
          <p:cNvSpPr txBox="1">
            <a:spLocks noGrp="1"/>
          </p:cNvSpPr>
          <p:nvPr>
            <p:ph type="title"/>
          </p:nvPr>
        </p:nvSpPr>
        <p:spPr>
          <a:xfrm>
            <a:off x="838200" y="6109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002060"/>
                </a:solidFill>
                <a:latin typeface="Times New Roman"/>
                <a:ea typeface="Times New Roman"/>
                <a:cs typeface="Times New Roman"/>
                <a:sym typeface="Times New Roman"/>
              </a:rPr>
              <a:t>                  Logistic Regression</a:t>
            </a:r>
            <a:endParaRPr b="1">
              <a:solidFill>
                <a:srgbClr val="002060"/>
              </a:solidFill>
              <a:latin typeface="Times New Roman"/>
              <a:ea typeface="Times New Roman"/>
              <a:cs typeface="Times New Roman"/>
              <a:sym typeface="Times New Roman"/>
            </a:endParaRPr>
          </a:p>
        </p:txBody>
      </p:sp>
      <p:sp>
        <p:nvSpPr>
          <p:cNvPr id="326" name="Google Shape;326;g182bdff7cfe_1_24"/>
          <p:cNvSpPr txBox="1">
            <a:spLocks noGrp="1"/>
          </p:cNvSpPr>
          <p:nvPr>
            <p:ph type="body" idx="1"/>
          </p:nvPr>
        </p:nvSpPr>
        <p:spPr>
          <a:xfrm>
            <a:off x="838200" y="2048050"/>
            <a:ext cx="10515600" cy="4128600"/>
          </a:xfrm>
          <a:prstGeom prst="rect">
            <a:avLst/>
          </a:prstGeom>
        </p:spPr>
        <p:txBody>
          <a:bodyPr spcFirstLastPara="1" wrap="square" lIns="91425" tIns="45700" rIns="91425" bIns="45700" anchor="t" anchorCtr="0">
            <a:normAutofit/>
          </a:bodyPr>
          <a:lstStyle/>
          <a:p>
            <a:pPr marL="457200" marR="25400" lvl="0" indent="-374650" algn="l" rtl="0">
              <a:lnSpc>
                <a:spcPct val="156250"/>
              </a:lnSpc>
              <a:spcBef>
                <a:spcPts val="1500"/>
              </a:spcBef>
              <a:spcAft>
                <a:spcPts val="0"/>
              </a:spcAft>
              <a:buClr>
                <a:srgbClr val="002060"/>
              </a:buClr>
              <a:buSzPts val="2300"/>
              <a:buFont typeface="Times New Roman"/>
              <a:buChar char="❏"/>
            </a:pPr>
            <a:r>
              <a:rPr lang="en-US" sz="2300">
                <a:solidFill>
                  <a:srgbClr val="002060"/>
                </a:solidFill>
                <a:highlight>
                  <a:srgbClr val="FFFFFF"/>
                </a:highlight>
                <a:latin typeface="Times New Roman"/>
                <a:ea typeface="Times New Roman"/>
                <a:cs typeface="Times New Roman"/>
                <a:sym typeface="Times New Roman"/>
              </a:rPr>
              <a:t>Data Preprocessing step</a:t>
            </a:r>
            <a:endParaRPr sz="2300">
              <a:solidFill>
                <a:srgbClr val="002060"/>
              </a:solidFill>
              <a:highlight>
                <a:srgbClr val="FFFFFF"/>
              </a:highlight>
              <a:latin typeface="Times New Roman"/>
              <a:ea typeface="Times New Roman"/>
              <a:cs typeface="Times New Roman"/>
              <a:sym typeface="Times New Roman"/>
            </a:endParaRPr>
          </a:p>
          <a:p>
            <a:pPr marL="457200" marR="25400" lvl="0" indent="-374650" algn="l" rtl="0">
              <a:lnSpc>
                <a:spcPct val="156250"/>
              </a:lnSpc>
              <a:spcBef>
                <a:spcPts val="0"/>
              </a:spcBef>
              <a:spcAft>
                <a:spcPts val="0"/>
              </a:spcAft>
              <a:buClr>
                <a:srgbClr val="002060"/>
              </a:buClr>
              <a:buSzPts val="2300"/>
              <a:buFont typeface="Times New Roman"/>
              <a:buChar char="❏"/>
            </a:pPr>
            <a:r>
              <a:rPr lang="en-US" sz="2300">
                <a:solidFill>
                  <a:srgbClr val="002060"/>
                </a:solidFill>
                <a:highlight>
                  <a:srgbClr val="FFFFFF"/>
                </a:highlight>
                <a:latin typeface="Times New Roman"/>
                <a:ea typeface="Times New Roman"/>
                <a:cs typeface="Times New Roman"/>
                <a:sym typeface="Times New Roman"/>
              </a:rPr>
              <a:t>Fitting Logistic Regression to the Training set</a:t>
            </a:r>
            <a:endParaRPr sz="2300">
              <a:solidFill>
                <a:srgbClr val="002060"/>
              </a:solidFill>
              <a:highlight>
                <a:srgbClr val="FFFFFF"/>
              </a:highlight>
              <a:latin typeface="Times New Roman"/>
              <a:ea typeface="Times New Roman"/>
              <a:cs typeface="Times New Roman"/>
              <a:sym typeface="Times New Roman"/>
            </a:endParaRPr>
          </a:p>
          <a:p>
            <a:pPr marL="457200" marR="25400" lvl="0" indent="-374650" algn="l" rtl="0">
              <a:lnSpc>
                <a:spcPct val="156250"/>
              </a:lnSpc>
              <a:spcBef>
                <a:spcPts val="0"/>
              </a:spcBef>
              <a:spcAft>
                <a:spcPts val="0"/>
              </a:spcAft>
              <a:buClr>
                <a:srgbClr val="002060"/>
              </a:buClr>
              <a:buSzPts val="2300"/>
              <a:buFont typeface="Times New Roman"/>
              <a:buChar char="❏"/>
            </a:pPr>
            <a:r>
              <a:rPr lang="en-US" sz="2300">
                <a:solidFill>
                  <a:srgbClr val="002060"/>
                </a:solidFill>
                <a:highlight>
                  <a:srgbClr val="FFFFFF"/>
                </a:highlight>
                <a:latin typeface="Times New Roman"/>
                <a:ea typeface="Times New Roman"/>
                <a:cs typeface="Times New Roman"/>
                <a:sym typeface="Times New Roman"/>
              </a:rPr>
              <a:t>Predicting the test result</a:t>
            </a:r>
            <a:endParaRPr sz="2300">
              <a:solidFill>
                <a:srgbClr val="002060"/>
              </a:solidFill>
              <a:highlight>
                <a:srgbClr val="FFFFFF"/>
              </a:highlight>
              <a:latin typeface="Times New Roman"/>
              <a:ea typeface="Times New Roman"/>
              <a:cs typeface="Times New Roman"/>
              <a:sym typeface="Times New Roman"/>
            </a:endParaRPr>
          </a:p>
          <a:p>
            <a:pPr marL="457200" marR="25400" lvl="0" indent="-374650" algn="l" rtl="0">
              <a:lnSpc>
                <a:spcPct val="156250"/>
              </a:lnSpc>
              <a:spcBef>
                <a:spcPts val="0"/>
              </a:spcBef>
              <a:spcAft>
                <a:spcPts val="0"/>
              </a:spcAft>
              <a:buClr>
                <a:srgbClr val="002060"/>
              </a:buClr>
              <a:buSzPts val="2300"/>
              <a:buFont typeface="Times New Roman"/>
              <a:buChar char="❏"/>
            </a:pPr>
            <a:r>
              <a:rPr lang="en-US" sz="2300">
                <a:solidFill>
                  <a:srgbClr val="002060"/>
                </a:solidFill>
                <a:highlight>
                  <a:srgbClr val="FFFFFF"/>
                </a:highlight>
                <a:latin typeface="Times New Roman"/>
                <a:ea typeface="Times New Roman"/>
                <a:cs typeface="Times New Roman"/>
                <a:sym typeface="Times New Roman"/>
              </a:rPr>
              <a:t>Test accuracy of the result(Creation of Confusion matrix)</a:t>
            </a:r>
            <a:endParaRPr sz="2300">
              <a:solidFill>
                <a:srgbClr val="002060"/>
              </a:solidFill>
              <a:highlight>
                <a:srgbClr val="FFFFFF"/>
              </a:highlight>
              <a:latin typeface="Times New Roman"/>
              <a:ea typeface="Times New Roman"/>
              <a:cs typeface="Times New Roman"/>
              <a:sym typeface="Times New Roman"/>
            </a:endParaRPr>
          </a:p>
          <a:p>
            <a:pPr marL="457200" marR="25400" lvl="0" indent="-374650" algn="l" rtl="0">
              <a:lnSpc>
                <a:spcPct val="156250"/>
              </a:lnSpc>
              <a:spcBef>
                <a:spcPts val="0"/>
              </a:spcBef>
              <a:spcAft>
                <a:spcPts val="0"/>
              </a:spcAft>
              <a:buClr>
                <a:srgbClr val="002060"/>
              </a:buClr>
              <a:buSzPts val="2300"/>
              <a:buFont typeface="Times New Roman"/>
              <a:buChar char="❏"/>
            </a:pPr>
            <a:r>
              <a:rPr lang="en-US" sz="2300">
                <a:solidFill>
                  <a:srgbClr val="002060"/>
                </a:solidFill>
                <a:highlight>
                  <a:srgbClr val="FFFFFF"/>
                </a:highlight>
                <a:latin typeface="Times New Roman"/>
                <a:ea typeface="Times New Roman"/>
                <a:cs typeface="Times New Roman"/>
                <a:sym typeface="Times New Roman"/>
              </a:rPr>
              <a:t>Visualizing the test set result.</a:t>
            </a:r>
            <a:endParaRPr sz="2300">
              <a:solidFill>
                <a:srgbClr val="002060"/>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sz="2300">
              <a:solidFill>
                <a:srgbClr val="00206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g182f6a1211e_0_6"/>
          <p:cNvSpPr txBox="1">
            <a:spLocks noGrp="1"/>
          </p:cNvSpPr>
          <p:nvPr>
            <p:ph type="title"/>
          </p:nvPr>
        </p:nvSpPr>
        <p:spPr>
          <a:xfrm>
            <a:off x="1100100" y="365125"/>
            <a:ext cx="88593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002060"/>
                </a:solidFill>
                <a:latin typeface="Times New Roman"/>
                <a:ea typeface="Times New Roman"/>
                <a:cs typeface="Times New Roman"/>
                <a:sym typeface="Times New Roman"/>
              </a:rPr>
              <a:t>        Comparing The Algorithms</a:t>
            </a:r>
            <a:endParaRPr b="1">
              <a:solidFill>
                <a:srgbClr val="002060"/>
              </a:solidFill>
              <a:latin typeface="Times New Roman"/>
              <a:ea typeface="Times New Roman"/>
              <a:cs typeface="Times New Roman"/>
              <a:sym typeface="Times New Roman"/>
            </a:endParaRPr>
          </a:p>
        </p:txBody>
      </p:sp>
      <p:sp>
        <p:nvSpPr>
          <p:cNvPr id="333" name="Google Shape;333;g182f6a1211e_0_6"/>
          <p:cNvSpPr txBox="1">
            <a:spLocks noGrp="1"/>
          </p:cNvSpPr>
          <p:nvPr>
            <p:ph type="body" idx="1"/>
          </p:nvPr>
        </p:nvSpPr>
        <p:spPr>
          <a:xfrm>
            <a:off x="838200" y="4903575"/>
            <a:ext cx="10515600" cy="1273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200" b="1">
                <a:latin typeface="Times New Roman"/>
                <a:ea typeface="Times New Roman"/>
                <a:cs typeface="Times New Roman"/>
                <a:sym typeface="Times New Roman"/>
              </a:rPr>
              <a:t>Random Forest Classifier    </a:t>
            </a:r>
            <a:r>
              <a:rPr lang="en-US" sz="2200">
                <a:latin typeface="Times New Roman"/>
                <a:ea typeface="Times New Roman"/>
                <a:cs typeface="Times New Roman"/>
                <a:sym typeface="Times New Roman"/>
              </a:rPr>
              <a:t>     </a:t>
            </a:r>
            <a:r>
              <a:rPr lang="en-US" sz="2200" b="1">
                <a:latin typeface="Times New Roman"/>
                <a:ea typeface="Times New Roman"/>
                <a:cs typeface="Times New Roman"/>
                <a:sym typeface="Times New Roman"/>
              </a:rPr>
              <a:t>Logistic Regression     </a:t>
            </a:r>
            <a:r>
              <a:rPr lang="en-US" sz="2200">
                <a:latin typeface="Times New Roman"/>
                <a:ea typeface="Times New Roman"/>
                <a:cs typeface="Times New Roman"/>
                <a:sym typeface="Times New Roman"/>
              </a:rPr>
              <a:t>      </a:t>
            </a:r>
            <a:r>
              <a:rPr lang="en-US" sz="2200" b="1">
                <a:latin typeface="Times New Roman"/>
                <a:ea typeface="Times New Roman"/>
                <a:cs typeface="Times New Roman"/>
                <a:sym typeface="Times New Roman"/>
              </a:rPr>
              <a:t>   Decision Tree Classifier</a:t>
            </a:r>
            <a:endParaRPr sz="2200" b="1">
              <a:latin typeface="Times New Roman"/>
              <a:ea typeface="Times New Roman"/>
              <a:cs typeface="Times New Roman"/>
              <a:sym typeface="Times New Roman"/>
            </a:endParaRPr>
          </a:p>
        </p:txBody>
      </p:sp>
      <p:pic>
        <p:nvPicPr>
          <p:cNvPr id="334" name="Google Shape;334;g182f6a1211e_0_6"/>
          <p:cNvPicPr preferRelativeResize="0"/>
          <p:nvPr/>
        </p:nvPicPr>
        <p:blipFill>
          <a:blip r:embed="rId3">
            <a:alphaModFix/>
          </a:blip>
          <a:stretch>
            <a:fillRect/>
          </a:stretch>
        </p:blipFill>
        <p:spPr>
          <a:xfrm>
            <a:off x="4581625" y="1743225"/>
            <a:ext cx="2162175" cy="2733675"/>
          </a:xfrm>
          <a:prstGeom prst="rect">
            <a:avLst/>
          </a:prstGeom>
          <a:noFill/>
          <a:ln>
            <a:noFill/>
          </a:ln>
        </p:spPr>
      </p:pic>
      <p:pic>
        <p:nvPicPr>
          <p:cNvPr id="335" name="Google Shape;335;g182f6a1211e_0_6"/>
          <p:cNvPicPr preferRelativeResize="0"/>
          <p:nvPr/>
        </p:nvPicPr>
        <p:blipFill>
          <a:blip r:embed="rId4">
            <a:alphaModFix/>
          </a:blip>
          <a:stretch>
            <a:fillRect/>
          </a:stretch>
        </p:blipFill>
        <p:spPr>
          <a:xfrm>
            <a:off x="1187988" y="1781313"/>
            <a:ext cx="2162175" cy="2733675"/>
          </a:xfrm>
          <a:prstGeom prst="rect">
            <a:avLst/>
          </a:prstGeom>
          <a:noFill/>
          <a:ln>
            <a:noFill/>
          </a:ln>
        </p:spPr>
      </p:pic>
      <p:pic>
        <p:nvPicPr>
          <p:cNvPr id="336" name="Google Shape;336;g182f6a1211e_0_6"/>
          <p:cNvPicPr preferRelativeResize="0"/>
          <p:nvPr/>
        </p:nvPicPr>
        <p:blipFill>
          <a:blip r:embed="rId5">
            <a:alphaModFix/>
          </a:blip>
          <a:stretch>
            <a:fillRect/>
          </a:stretch>
        </p:blipFill>
        <p:spPr>
          <a:xfrm>
            <a:off x="7975275" y="1743225"/>
            <a:ext cx="2162175" cy="2733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182f6a1211e_0_18"/>
          <p:cNvSpPr txBox="1">
            <a:spLocks noGrp="1"/>
          </p:cNvSpPr>
          <p:nvPr>
            <p:ph type="title"/>
          </p:nvPr>
        </p:nvSpPr>
        <p:spPr>
          <a:xfrm>
            <a:off x="838200" y="365125"/>
            <a:ext cx="10515600" cy="79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002060"/>
                </a:solidFill>
                <a:latin typeface="Times New Roman"/>
                <a:ea typeface="Times New Roman"/>
                <a:cs typeface="Times New Roman"/>
                <a:sym typeface="Times New Roman"/>
              </a:rPr>
              <a:t>        Choosing the Best Algorithm</a:t>
            </a:r>
            <a:endParaRPr b="1">
              <a:solidFill>
                <a:srgbClr val="002060"/>
              </a:solidFill>
              <a:latin typeface="Times New Roman"/>
              <a:ea typeface="Times New Roman"/>
              <a:cs typeface="Times New Roman"/>
              <a:sym typeface="Times New Roman"/>
            </a:endParaRPr>
          </a:p>
        </p:txBody>
      </p:sp>
      <p:sp>
        <p:nvSpPr>
          <p:cNvPr id="343" name="Google Shape;343;g182f6a1211e_0_18"/>
          <p:cNvSpPr txBox="1">
            <a:spLocks noGrp="1"/>
          </p:cNvSpPr>
          <p:nvPr>
            <p:ph type="body" idx="1"/>
          </p:nvPr>
        </p:nvSpPr>
        <p:spPr>
          <a:xfrm>
            <a:off x="838200" y="1392675"/>
            <a:ext cx="10515600" cy="3148200"/>
          </a:xfrm>
          <a:prstGeom prst="rect">
            <a:avLst/>
          </a:prstGeom>
        </p:spPr>
        <p:txBody>
          <a:bodyPr spcFirstLastPara="1" wrap="square" lIns="91425" tIns="45700" rIns="91425" bIns="45700" anchor="t" anchorCtr="0">
            <a:normAutofit fontScale="77500" lnSpcReduction="20000"/>
          </a:bodyPr>
          <a:lstStyle/>
          <a:p>
            <a:pPr marL="457200" lvl="0" indent="-346710" algn="l" rtl="0">
              <a:spcBef>
                <a:spcPts val="1000"/>
              </a:spcBef>
              <a:spcAft>
                <a:spcPts val="0"/>
              </a:spcAft>
              <a:buClr>
                <a:srgbClr val="002060"/>
              </a:buClr>
              <a:buSzPct val="100000"/>
              <a:buFont typeface="Times New Roman"/>
              <a:buChar char="❏"/>
            </a:pPr>
            <a:r>
              <a:rPr lang="en-US" sz="2400">
                <a:solidFill>
                  <a:srgbClr val="002060"/>
                </a:solidFill>
                <a:latin typeface="Times New Roman"/>
                <a:ea typeface="Times New Roman"/>
                <a:cs typeface="Times New Roman"/>
                <a:sym typeface="Times New Roman"/>
              </a:rPr>
              <a:t>Performance is analysed based on two parameters:</a:t>
            </a:r>
            <a:endParaRPr sz="2400">
              <a:solidFill>
                <a:srgbClr val="002060"/>
              </a:solidFill>
              <a:latin typeface="Times New Roman"/>
              <a:ea typeface="Times New Roman"/>
              <a:cs typeface="Times New Roman"/>
              <a:sym typeface="Times New Roman"/>
            </a:endParaRPr>
          </a:p>
          <a:p>
            <a:pPr marL="457200" lvl="0" indent="0" algn="l" rtl="0">
              <a:spcBef>
                <a:spcPts val="1000"/>
              </a:spcBef>
              <a:spcAft>
                <a:spcPts val="0"/>
              </a:spcAft>
              <a:buNone/>
            </a:pPr>
            <a:endParaRPr sz="2400">
              <a:solidFill>
                <a:srgbClr val="002060"/>
              </a:solidFill>
              <a:latin typeface="Times New Roman"/>
              <a:ea typeface="Times New Roman"/>
              <a:cs typeface="Times New Roman"/>
              <a:sym typeface="Times New Roman"/>
            </a:endParaRPr>
          </a:p>
          <a:p>
            <a:pPr marL="457200" lvl="0" indent="-336867" algn="l" rtl="0">
              <a:spcBef>
                <a:spcPts val="1000"/>
              </a:spcBef>
              <a:spcAft>
                <a:spcPts val="0"/>
              </a:spcAft>
              <a:buClr>
                <a:srgbClr val="002060"/>
              </a:buClr>
              <a:buSzPct val="100000"/>
              <a:buFont typeface="Times New Roman"/>
              <a:buAutoNum type="arabicPeriod"/>
            </a:pPr>
            <a:r>
              <a:rPr lang="en-US" sz="2200">
                <a:solidFill>
                  <a:srgbClr val="002060"/>
                </a:solidFill>
                <a:latin typeface="Times New Roman"/>
                <a:ea typeface="Times New Roman"/>
                <a:cs typeface="Times New Roman"/>
                <a:sym typeface="Times New Roman"/>
              </a:rPr>
              <a:t>Total running time (time taken to predict the results)</a:t>
            </a:r>
            <a:endParaRPr sz="2200">
              <a:solidFill>
                <a:srgbClr val="002060"/>
              </a:solidFill>
              <a:latin typeface="Times New Roman"/>
              <a:ea typeface="Times New Roman"/>
              <a:cs typeface="Times New Roman"/>
              <a:sym typeface="Times New Roman"/>
            </a:endParaRPr>
          </a:p>
          <a:p>
            <a:pPr marL="914400" lvl="0" indent="0" algn="l" rtl="0">
              <a:spcBef>
                <a:spcPts val="1000"/>
              </a:spcBef>
              <a:spcAft>
                <a:spcPts val="0"/>
              </a:spcAft>
              <a:buNone/>
            </a:pPr>
            <a:endParaRPr sz="2200">
              <a:solidFill>
                <a:srgbClr val="002060"/>
              </a:solidFill>
              <a:latin typeface="Times New Roman"/>
              <a:ea typeface="Times New Roman"/>
              <a:cs typeface="Times New Roman"/>
              <a:sym typeface="Times New Roman"/>
            </a:endParaRPr>
          </a:p>
          <a:p>
            <a:pPr marL="457200" lvl="0" indent="-336867" algn="l" rtl="0">
              <a:spcBef>
                <a:spcPts val="1000"/>
              </a:spcBef>
              <a:spcAft>
                <a:spcPts val="0"/>
              </a:spcAft>
              <a:buClr>
                <a:srgbClr val="002060"/>
              </a:buClr>
              <a:buSzPct val="100000"/>
              <a:buFont typeface="Times New Roman"/>
              <a:buAutoNum type="arabicPeriod"/>
            </a:pPr>
            <a:r>
              <a:rPr lang="en-US" sz="2200">
                <a:solidFill>
                  <a:srgbClr val="002060"/>
                </a:solidFill>
                <a:latin typeface="Times New Roman"/>
                <a:ea typeface="Times New Roman"/>
                <a:cs typeface="Times New Roman"/>
                <a:sym typeface="Times New Roman"/>
              </a:rPr>
              <a:t>Accuracy(based on F1 Score)</a:t>
            </a:r>
            <a:endParaRPr sz="2200">
              <a:solidFill>
                <a:srgbClr val="002060"/>
              </a:solidFill>
              <a:latin typeface="Times New Roman"/>
              <a:ea typeface="Times New Roman"/>
              <a:cs typeface="Times New Roman"/>
              <a:sym typeface="Times New Roman"/>
            </a:endParaRPr>
          </a:p>
          <a:p>
            <a:pPr marL="0" lvl="0" indent="0" algn="l" rtl="0">
              <a:spcBef>
                <a:spcPts val="1000"/>
              </a:spcBef>
              <a:spcAft>
                <a:spcPts val="0"/>
              </a:spcAft>
              <a:buNone/>
            </a:pPr>
            <a:r>
              <a:rPr lang="en-US" sz="1600">
                <a:solidFill>
                  <a:srgbClr val="002060"/>
                </a:solidFill>
                <a:latin typeface="Times New Roman"/>
                <a:ea typeface="Times New Roman"/>
                <a:cs typeface="Times New Roman"/>
                <a:sym typeface="Times New Roman"/>
              </a:rPr>
              <a:t> </a:t>
            </a:r>
            <a:endParaRPr sz="1600">
              <a:solidFill>
                <a:srgbClr val="002060"/>
              </a:solidFill>
              <a:latin typeface="Times New Roman"/>
              <a:ea typeface="Times New Roman"/>
              <a:cs typeface="Times New Roman"/>
              <a:sym typeface="Times New Roman"/>
            </a:endParaRPr>
          </a:p>
          <a:p>
            <a:pPr marL="0" lvl="0" indent="0" algn="l" rtl="0">
              <a:spcBef>
                <a:spcPts val="1000"/>
              </a:spcBef>
              <a:spcAft>
                <a:spcPts val="0"/>
              </a:spcAft>
              <a:buNone/>
            </a:pPr>
            <a:r>
              <a:rPr lang="en-US" sz="2300" b="1">
                <a:solidFill>
                  <a:srgbClr val="002060"/>
                </a:solidFill>
                <a:latin typeface="Times New Roman"/>
                <a:ea typeface="Times New Roman"/>
                <a:cs typeface="Times New Roman"/>
                <a:sym typeface="Times New Roman"/>
              </a:rPr>
              <a:t>    Algorithm                           </a:t>
            </a:r>
            <a:r>
              <a:rPr lang="en-US" sz="2100" b="1">
                <a:solidFill>
                  <a:srgbClr val="002060"/>
                </a:solidFill>
                <a:latin typeface="Times New Roman"/>
                <a:ea typeface="Times New Roman"/>
                <a:cs typeface="Times New Roman"/>
                <a:sym typeface="Times New Roman"/>
              </a:rPr>
              <a:t>                      </a:t>
            </a:r>
            <a:r>
              <a:rPr lang="en-US" sz="2250" b="1">
                <a:solidFill>
                  <a:srgbClr val="002060"/>
                </a:solidFill>
                <a:latin typeface="Times New Roman"/>
                <a:ea typeface="Times New Roman"/>
                <a:cs typeface="Times New Roman"/>
                <a:sym typeface="Times New Roman"/>
              </a:rPr>
              <a:t> Total Running Time(in sec)                Accuracy(%)</a:t>
            </a:r>
            <a:endParaRPr sz="2250" b="1">
              <a:solidFill>
                <a:srgbClr val="002060"/>
              </a:solidFill>
              <a:latin typeface="Times New Roman"/>
              <a:ea typeface="Times New Roman"/>
              <a:cs typeface="Times New Roman"/>
              <a:sym typeface="Times New Roman"/>
            </a:endParaRPr>
          </a:p>
          <a:p>
            <a:pPr marL="0" lvl="0" indent="0" algn="l" rtl="0">
              <a:spcBef>
                <a:spcPts val="1000"/>
              </a:spcBef>
              <a:spcAft>
                <a:spcPts val="0"/>
              </a:spcAft>
              <a:buNone/>
            </a:pPr>
            <a:endParaRPr sz="2300" b="1">
              <a:solidFill>
                <a:srgbClr val="002060"/>
              </a:solidFill>
              <a:latin typeface="Times New Roman"/>
              <a:ea typeface="Times New Roman"/>
              <a:cs typeface="Times New Roman"/>
              <a:sym typeface="Times New Roman"/>
            </a:endParaRPr>
          </a:p>
          <a:p>
            <a:pPr marL="0" lvl="0" indent="0" algn="l" rtl="0">
              <a:spcBef>
                <a:spcPts val="1000"/>
              </a:spcBef>
              <a:spcAft>
                <a:spcPts val="0"/>
              </a:spcAft>
              <a:buNone/>
            </a:pPr>
            <a:endParaRPr sz="2300" b="1">
              <a:solidFill>
                <a:srgbClr val="002060"/>
              </a:solidFill>
              <a:latin typeface="Times New Roman"/>
              <a:ea typeface="Times New Roman"/>
              <a:cs typeface="Times New Roman"/>
              <a:sym typeface="Times New Roman"/>
            </a:endParaRPr>
          </a:p>
          <a:p>
            <a:pPr marL="0" lvl="0" indent="0" algn="l" rtl="0">
              <a:spcBef>
                <a:spcPts val="1000"/>
              </a:spcBef>
              <a:spcAft>
                <a:spcPts val="0"/>
              </a:spcAft>
              <a:buNone/>
            </a:pPr>
            <a:endParaRPr sz="2300" b="1">
              <a:solidFill>
                <a:srgbClr val="002060"/>
              </a:solidFill>
              <a:latin typeface="Times New Roman"/>
              <a:ea typeface="Times New Roman"/>
              <a:cs typeface="Times New Roman"/>
              <a:sym typeface="Times New Roman"/>
            </a:endParaRPr>
          </a:p>
        </p:txBody>
      </p:sp>
      <p:graphicFrame>
        <p:nvGraphicFramePr>
          <p:cNvPr id="344" name="Google Shape;344;g182f6a1211e_0_18"/>
          <p:cNvGraphicFramePr/>
          <p:nvPr/>
        </p:nvGraphicFramePr>
        <p:xfrm>
          <a:off x="952500" y="3542850"/>
          <a:ext cx="10287000" cy="1678650"/>
        </p:xfrm>
        <a:graphic>
          <a:graphicData uri="http://schemas.openxmlformats.org/drawingml/2006/table">
            <a:tbl>
              <a:tblPr>
                <a:noFill/>
                <a:tableStyleId>{E939B979-A871-4EE1-B893-6C8094047646}</a:tableStyleId>
              </a:tblPr>
              <a:tblGrid>
                <a:gridCol w="3434200">
                  <a:extLst>
                    <a:ext uri="{9D8B030D-6E8A-4147-A177-3AD203B41FA5}">
                      <a16:colId xmlns:a16="http://schemas.microsoft.com/office/drawing/2014/main" val="20000"/>
                    </a:ext>
                  </a:extLst>
                </a:gridCol>
                <a:gridCol w="3434200">
                  <a:extLst>
                    <a:ext uri="{9D8B030D-6E8A-4147-A177-3AD203B41FA5}">
                      <a16:colId xmlns:a16="http://schemas.microsoft.com/office/drawing/2014/main" val="20001"/>
                    </a:ext>
                  </a:extLst>
                </a:gridCol>
                <a:gridCol w="3418600">
                  <a:extLst>
                    <a:ext uri="{9D8B030D-6E8A-4147-A177-3AD203B41FA5}">
                      <a16:colId xmlns:a16="http://schemas.microsoft.com/office/drawing/2014/main" val="20002"/>
                    </a:ext>
                  </a:extLst>
                </a:gridCol>
              </a:tblGrid>
              <a:tr h="539250">
                <a:tc>
                  <a:txBody>
                    <a:bodyPr/>
                    <a:lstStyle/>
                    <a:p>
                      <a:pPr marL="0" lvl="0" indent="0" algn="l" rtl="0">
                        <a:spcBef>
                          <a:spcPts val="0"/>
                        </a:spcBef>
                        <a:spcAft>
                          <a:spcPts val="0"/>
                        </a:spcAft>
                        <a:buNone/>
                      </a:pPr>
                      <a:r>
                        <a:rPr lang="en-US" b="1"/>
                        <a:t>LOGISTIC REGRESSION</a:t>
                      </a:r>
                      <a:endParaRPr b="1"/>
                    </a:p>
                  </a:txBody>
                  <a:tcPr marL="91425" marR="91425" marT="91425" marB="91425"/>
                </a:tc>
                <a:tc>
                  <a:txBody>
                    <a:bodyPr/>
                    <a:lstStyle/>
                    <a:p>
                      <a:pPr marL="0" lvl="0" indent="0" algn="ctr" rtl="0">
                        <a:spcBef>
                          <a:spcPts val="0"/>
                        </a:spcBef>
                        <a:spcAft>
                          <a:spcPts val="0"/>
                        </a:spcAft>
                        <a:buNone/>
                      </a:pPr>
                      <a:r>
                        <a:rPr lang="en-US" sz="1600"/>
                        <a:t>9</a:t>
                      </a:r>
                      <a:endParaRPr sz="1600"/>
                    </a:p>
                  </a:txBody>
                  <a:tcPr marL="91425" marR="91425" marT="91425" marB="91425"/>
                </a:tc>
                <a:tc>
                  <a:txBody>
                    <a:bodyPr/>
                    <a:lstStyle/>
                    <a:p>
                      <a:pPr marL="0" lvl="0" indent="0" algn="ctr" rtl="0">
                        <a:spcBef>
                          <a:spcPts val="0"/>
                        </a:spcBef>
                        <a:spcAft>
                          <a:spcPts val="0"/>
                        </a:spcAft>
                        <a:buNone/>
                      </a:pPr>
                      <a:r>
                        <a:rPr lang="en-US" sz="1600"/>
                        <a:t>84.86</a:t>
                      </a:r>
                      <a:endParaRPr sz="1600"/>
                    </a:p>
                  </a:txBody>
                  <a:tcPr marL="91425" marR="91425" marT="91425" marB="91425"/>
                </a:tc>
                <a:extLst>
                  <a:ext uri="{0D108BD9-81ED-4DB2-BD59-A6C34878D82A}">
                    <a16:rowId xmlns:a16="http://schemas.microsoft.com/office/drawing/2014/main" val="10000"/>
                  </a:ext>
                </a:extLst>
              </a:tr>
              <a:tr h="569700">
                <a:tc>
                  <a:txBody>
                    <a:bodyPr/>
                    <a:lstStyle/>
                    <a:p>
                      <a:pPr marL="0" lvl="0" indent="0" algn="l" rtl="0">
                        <a:spcBef>
                          <a:spcPts val="0"/>
                        </a:spcBef>
                        <a:spcAft>
                          <a:spcPts val="0"/>
                        </a:spcAft>
                        <a:buNone/>
                      </a:pPr>
                      <a:r>
                        <a:rPr lang="en-US" b="1"/>
                        <a:t>DECISION TREE CLASSIFIER</a:t>
                      </a:r>
                      <a:endParaRPr b="1"/>
                    </a:p>
                  </a:txBody>
                  <a:tcPr marL="91425" marR="91425" marT="91425" marB="91425"/>
                </a:tc>
                <a:tc>
                  <a:txBody>
                    <a:bodyPr/>
                    <a:lstStyle/>
                    <a:p>
                      <a:pPr marL="0" lvl="0" indent="0" algn="ctr" rtl="0">
                        <a:spcBef>
                          <a:spcPts val="0"/>
                        </a:spcBef>
                        <a:spcAft>
                          <a:spcPts val="0"/>
                        </a:spcAft>
                        <a:buNone/>
                      </a:pPr>
                      <a:r>
                        <a:rPr lang="en-US" sz="1600"/>
                        <a:t>5</a:t>
                      </a:r>
                      <a:endParaRPr sz="1600"/>
                    </a:p>
                  </a:txBody>
                  <a:tcPr marL="91425" marR="91425" marT="91425" marB="91425"/>
                </a:tc>
                <a:tc>
                  <a:txBody>
                    <a:bodyPr/>
                    <a:lstStyle/>
                    <a:p>
                      <a:pPr marL="0" lvl="0" indent="0" algn="ctr" rtl="0">
                        <a:spcBef>
                          <a:spcPts val="0"/>
                        </a:spcBef>
                        <a:spcAft>
                          <a:spcPts val="0"/>
                        </a:spcAft>
                        <a:buNone/>
                      </a:pPr>
                      <a:r>
                        <a:rPr lang="en-US" sz="1600"/>
                        <a:t>89.32</a:t>
                      </a:r>
                      <a:endParaRPr sz="1600"/>
                    </a:p>
                  </a:txBody>
                  <a:tcPr marL="91425" marR="91425" marT="91425" marB="91425"/>
                </a:tc>
                <a:extLst>
                  <a:ext uri="{0D108BD9-81ED-4DB2-BD59-A6C34878D82A}">
                    <a16:rowId xmlns:a16="http://schemas.microsoft.com/office/drawing/2014/main" val="10001"/>
                  </a:ext>
                </a:extLst>
              </a:tr>
              <a:tr h="569700">
                <a:tc>
                  <a:txBody>
                    <a:bodyPr/>
                    <a:lstStyle/>
                    <a:p>
                      <a:pPr marL="0" lvl="0" indent="0" algn="l" rtl="0">
                        <a:spcBef>
                          <a:spcPts val="0"/>
                        </a:spcBef>
                        <a:spcAft>
                          <a:spcPts val="0"/>
                        </a:spcAft>
                        <a:buNone/>
                      </a:pPr>
                      <a:r>
                        <a:rPr lang="en-US" b="1"/>
                        <a:t>RANDOM FOREST CLASSIFIER</a:t>
                      </a:r>
                      <a:endParaRPr b="1"/>
                    </a:p>
                  </a:txBody>
                  <a:tcPr marL="91425" marR="91425" marT="91425" marB="91425"/>
                </a:tc>
                <a:tc>
                  <a:txBody>
                    <a:bodyPr/>
                    <a:lstStyle/>
                    <a:p>
                      <a:pPr marL="0" lvl="0" indent="0" algn="ctr" rtl="0">
                        <a:spcBef>
                          <a:spcPts val="0"/>
                        </a:spcBef>
                        <a:spcAft>
                          <a:spcPts val="0"/>
                        </a:spcAft>
                        <a:buNone/>
                      </a:pPr>
                      <a:r>
                        <a:rPr lang="en-US" sz="1600"/>
                        <a:t>6</a:t>
                      </a:r>
                      <a:endParaRPr sz="1600"/>
                    </a:p>
                  </a:txBody>
                  <a:tcPr marL="91425" marR="91425" marT="91425" marB="91425" anchor="ctr"/>
                </a:tc>
                <a:tc>
                  <a:txBody>
                    <a:bodyPr/>
                    <a:lstStyle/>
                    <a:p>
                      <a:pPr marL="0" lvl="0" indent="0" algn="ctr" rtl="0">
                        <a:spcBef>
                          <a:spcPts val="0"/>
                        </a:spcBef>
                        <a:spcAft>
                          <a:spcPts val="0"/>
                        </a:spcAft>
                        <a:buNone/>
                      </a:pPr>
                      <a:r>
                        <a:rPr lang="en-US" sz="1600"/>
                        <a:t>98.18</a:t>
                      </a:r>
                      <a:endParaRPr sz="1600"/>
                    </a:p>
                  </a:txBody>
                  <a:tcPr marL="91425" marR="91425" marT="91425" marB="91425"/>
                </a:tc>
                <a:extLst>
                  <a:ext uri="{0D108BD9-81ED-4DB2-BD59-A6C34878D82A}">
                    <a16:rowId xmlns:a16="http://schemas.microsoft.com/office/drawing/2014/main" val="10002"/>
                  </a:ext>
                </a:extLst>
              </a:tr>
            </a:tbl>
          </a:graphicData>
        </a:graphic>
      </p:graphicFrame>
      <p:sp>
        <p:nvSpPr>
          <p:cNvPr id="345" name="Google Shape;345;g182f6a1211e_0_18"/>
          <p:cNvSpPr txBox="1"/>
          <p:nvPr/>
        </p:nvSpPr>
        <p:spPr>
          <a:xfrm>
            <a:off x="1158600" y="5471825"/>
            <a:ext cx="10017900" cy="1494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1100"/>
              <a:buFont typeface="Arial"/>
              <a:buNone/>
            </a:pPr>
            <a:r>
              <a:rPr lang="en-US" sz="2300">
                <a:solidFill>
                  <a:srgbClr val="002060"/>
                </a:solidFill>
                <a:latin typeface="Times New Roman"/>
                <a:ea typeface="Times New Roman"/>
                <a:cs typeface="Times New Roman"/>
                <a:sym typeface="Times New Roman"/>
              </a:rPr>
              <a:t>On the basis of Performance of the applied algorithms:</a:t>
            </a:r>
            <a:endParaRPr sz="2300">
              <a:solidFill>
                <a:srgbClr val="00206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1100"/>
              <a:buFont typeface="Arial"/>
              <a:buNone/>
            </a:pPr>
            <a:endParaRPr sz="2300">
              <a:solidFill>
                <a:srgbClr val="002060"/>
              </a:solidFill>
              <a:latin typeface="Times New Roman"/>
              <a:ea typeface="Times New Roman"/>
              <a:cs typeface="Times New Roman"/>
              <a:sym typeface="Times New Roman"/>
            </a:endParaRPr>
          </a:p>
          <a:p>
            <a:pPr marL="457200" lvl="0" indent="-374650" algn="l" rtl="0">
              <a:lnSpc>
                <a:spcPct val="90000"/>
              </a:lnSpc>
              <a:spcBef>
                <a:spcPts val="0"/>
              </a:spcBef>
              <a:spcAft>
                <a:spcPts val="0"/>
              </a:spcAft>
              <a:buClr>
                <a:srgbClr val="002060"/>
              </a:buClr>
              <a:buSzPts val="2300"/>
              <a:buFont typeface="Times New Roman"/>
              <a:buChar char="●"/>
            </a:pPr>
            <a:r>
              <a:rPr lang="en-US" sz="2300">
                <a:solidFill>
                  <a:srgbClr val="002060"/>
                </a:solidFill>
                <a:latin typeface="Times New Roman"/>
                <a:ea typeface="Times New Roman"/>
                <a:cs typeface="Times New Roman"/>
                <a:sym typeface="Times New Roman"/>
              </a:rPr>
              <a:t>Random Forest Classifier - best algorithm suited </a:t>
            </a:r>
            <a:endParaRPr sz="2300">
              <a:solidFill>
                <a:srgbClr val="002060"/>
              </a:solidFill>
              <a:latin typeface="Times New Roman"/>
              <a:ea typeface="Times New Roman"/>
              <a:cs typeface="Times New Roman"/>
              <a:sym typeface="Times New Roman"/>
            </a:endParaRPr>
          </a:p>
          <a:p>
            <a:pPr marL="0" lvl="0" indent="0" algn="l" rtl="0">
              <a:spcBef>
                <a:spcPts val="0"/>
              </a:spcBef>
              <a:spcAft>
                <a:spcPts val="0"/>
              </a:spcAft>
              <a:buNone/>
            </a:pPr>
            <a:endParaRPr sz="2300">
              <a:solidFill>
                <a:srgbClr val="00206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g17ad8d7a8cf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002060"/>
                </a:solidFill>
              </a:rPr>
              <a:t>     2.  Model To Detect Fraud Transaction</a:t>
            </a:r>
            <a:endParaRPr b="1">
              <a:solidFill>
                <a:srgbClr val="002060"/>
              </a:solidFill>
            </a:endParaRPr>
          </a:p>
        </p:txBody>
      </p:sp>
      <p:sp>
        <p:nvSpPr>
          <p:cNvPr id="352" name="Google Shape;352;g17ad8d7a8cf_0_0"/>
          <p:cNvSpPr txBox="1">
            <a:spLocks noGrp="1"/>
          </p:cNvSpPr>
          <p:nvPr>
            <p:ph type="body" idx="1"/>
          </p:nvPr>
        </p:nvSpPr>
        <p:spPr>
          <a:xfrm>
            <a:off x="370075" y="2270400"/>
            <a:ext cx="11567100" cy="34173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solidFill>
                  <a:srgbClr val="002060"/>
                </a:solidFill>
              </a:rPr>
              <a:t>PROCEDURE:</a:t>
            </a:r>
            <a:endParaRPr>
              <a:solidFill>
                <a:srgbClr val="002060"/>
              </a:solidFill>
            </a:endParaRPr>
          </a:p>
        </p:txBody>
      </p:sp>
      <p:sp>
        <p:nvSpPr>
          <p:cNvPr id="353" name="Google Shape;353;g17ad8d7a8cf_0_0"/>
          <p:cNvSpPr/>
          <p:nvPr/>
        </p:nvSpPr>
        <p:spPr>
          <a:xfrm>
            <a:off x="5947650" y="3686450"/>
            <a:ext cx="2226300" cy="819300"/>
          </a:xfrm>
          <a:prstGeom prst="rect">
            <a:avLst/>
          </a:prstGeom>
          <a:solidFill>
            <a:srgbClr val="D0DE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90000"/>
              </a:lnSpc>
              <a:spcBef>
                <a:spcPts val="1000"/>
              </a:spcBef>
              <a:spcAft>
                <a:spcPts val="0"/>
              </a:spcAft>
              <a:buNone/>
            </a:pPr>
            <a:r>
              <a:rPr lang="en-US" sz="2000" b="1">
                <a:solidFill>
                  <a:srgbClr val="002060"/>
                </a:solidFill>
                <a:latin typeface="Times New Roman"/>
                <a:ea typeface="Times New Roman"/>
                <a:cs typeface="Times New Roman"/>
                <a:sym typeface="Times New Roman"/>
              </a:rPr>
              <a:t>One SVM and K-Cluster</a:t>
            </a:r>
            <a:endParaRPr b="1"/>
          </a:p>
        </p:txBody>
      </p:sp>
      <p:sp>
        <p:nvSpPr>
          <p:cNvPr id="354" name="Google Shape;354;g17ad8d7a8cf_0_0"/>
          <p:cNvSpPr/>
          <p:nvPr/>
        </p:nvSpPr>
        <p:spPr>
          <a:xfrm>
            <a:off x="9007425" y="3686450"/>
            <a:ext cx="2346300" cy="819300"/>
          </a:xfrm>
          <a:prstGeom prst="rect">
            <a:avLst/>
          </a:prstGeom>
          <a:solidFill>
            <a:srgbClr val="D0DE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90000"/>
              </a:lnSpc>
              <a:spcBef>
                <a:spcPts val="1000"/>
              </a:spcBef>
              <a:spcAft>
                <a:spcPts val="0"/>
              </a:spcAft>
              <a:buNone/>
            </a:pPr>
            <a:r>
              <a:rPr lang="en-US" sz="2000" b="1">
                <a:solidFill>
                  <a:srgbClr val="002060"/>
                </a:solidFill>
                <a:latin typeface="Times New Roman"/>
                <a:ea typeface="Times New Roman"/>
                <a:cs typeface="Times New Roman"/>
                <a:sym typeface="Times New Roman"/>
              </a:rPr>
              <a:t>Detecting the Outliers</a:t>
            </a:r>
            <a:endParaRPr b="1"/>
          </a:p>
        </p:txBody>
      </p:sp>
      <p:sp>
        <p:nvSpPr>
          <p:cNvPr id="355" name="Google Shape;355;g17ad8d7a8cf_0_0"/>
          <p:cNvSpPr/>
          <p:nvPr/>
        </p:nvSpPr>
        <p:spPr>
          <a:xfrm>
            <a:off x="3414100" y="3686450"/>
            <a:ext cx="1910700" cy="819300"/>
          </a:xfrm>
          <a:prstGeom prst="rect">
            <a:avLst/>
          </a:prstGeom>
          <a:solidFill>
            <a:srgbClr val="D0DE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a:solidFill>
                  <a:srgbClr val="002060"/>
                </a:solidFill>
                <a:latin typeface="Times New Roman"/>
                <a:ea typeface="Times New Roman"/>
                <a:cs typeface="Times New Roman"/>
                <a:sym typeface="Times New Roman"/>
              </a:rPr>
              <a:t>Anomaly(Fraud)</a:t>
            </a:r>
            <a:endParaRPr sz="1800" b="1">
              <a:solidFill>
                <a:srgbClr val="002060"/>
              </a:solidFill>
              <a:latin typeface="Times New Roman"/>
              <a:ea typeface="Times New Roman"/>
              <a:cs typeface="Times New Roman"/>
              <a:sym typeface="Times New Roman"/>
            </a:endParaRPr>
          </a:p>
          <a:p>
            <a:pPr marL="0" lvl="0" indent="0" algn="l" rtl="0">
              <a:spcBef>
                <a:spcPts val="0"/>
              </a:spcBef>
              <a:spcAft>
                <a:spcPts val="0"/>
              </a:spcAft>
              <a:buNone/>
            </a:pPr>
            <a:r>
              <a:rPr lang="en-US" sz="1800" b="1">
                <a:solidFill>
                  <a:srgbClr val="002060"/>
                </a:solidFill>
                <a:latin typeface="Times New Roman"/>
                <a:ea typeface="Times New Roman"/>
                <a:cs typeface="Times New Roman"/>
                <a:sym typeface="Times New Roman"/>
              </a:rPr>
              <a:t>Detection</a:t>
            </a:r>
            <a:endParaRPr sz="1800" b="1">
              <a:solidFill>
                <a:srgbClr val="002060"/>
              </a:solidFill>
              <a:latin typeface="Times New Roman"/>
              <a:ea typeface="Times New Roman"/>
              <a:cs typeface="Times New Roman"/>
              <a:sym typeface="Times New Roman"/>
            </a:endParaRPr>
          </a:p>
        </p:txBody>
      </p:sp>
      <p:sp>
        <p:nvSpPr>
          <p:cNvPr id="356" name="Google Shape;356;g17ad8d7a8cf_0_0"/>
          <p:cNvSpPr/>
          <p:nvPr/>
        </p:nvSpPr>
        <p:spPr>
          <a:xfrm>
            <a:off x="526650" y="3721550"/>
            <a:ext cx="2149800" cy="784200"/>
          </a:xfrm>
          <a:prstGeom prst="rect">
            <a:avLst/>
          </a:prstGeom>
          <a:solidFill>
            <a:srgbClr val="D0DE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a:solidFill>
                  <a:srgbClr val="002060"/>
                </a:solidFill>
                <a:latin typeface="Times New Roman"/>
                <a:ea typeface="Times New Roman"/>
                <a:cs typeface="Times New Roman"/>
                <a:sym typeface="Times New Roman"/>
              </a:rPr>
              <a:t>Using Bitcoin Transaction Dataset</a:t>
            </a:r>
            <a:endParaRPr sz="1800" b="1">
              <a:solidFill>
                <a:srgbClr val="002060"/>
              </a:solidFill>
              <a:latin typeface="Times New Roman"/>
              <a:ea typeface="Times New Roman"/>
              <a:cs typeface="Times New Roman"/>
              <a:sym typeface="Times New Roman"/>
            </a:endParaRPr>
          </a:p>
        </p:txBody>
      </p:sp>
      <p:sp>
        <p:nvSpPr>
          <p:cNvPr id="357" name="Google Shape;357;g17ad8d7a8cf_0_0"/>
          <p:cNvSpPr/>
          <p:nvPr/>
        </p:nvSpPr>
        <p:spPr>
          <a:xfrm>
            <a:off x="2890650" y="4002450"/>
            <a:ext cx="318600" cy="292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g17ad8d7a8cf_0_0"/>
          <p:cNvSpPr/>
          <p:nvPr/>
        </p:nvSpPr>
        <p:spPr>
          <a:xfrm>
            <a:off x="5476925" y="4002450"/>
            <a:ext cx="318600" cy="292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g17ad8d7a8cf_0_0"/>
          <p:cNvSpPr/>
          <p:nvPr/>
        </p:nvSpPr>
        <p:spPr>
          <a:xfrm>
            <a:off x="8431388" y="3967400"/>
            <a:ext cx="318600" cy="292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g178e3143420_0_6"/>
          <p:cNvSpPr txBox="1">
            <a:spLocks noGrp="1"/>
          </p:cNvSpPr>
          <p:nvPr>
            <p:ph type="title"/>
          </p:nvPr>
        </p:nvSpPr>
        <p:spPr>
          <a:xfrm>
            <a:off x="838200" y="365125"/>
            <a:ext cx="10515600" cy="1846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4000" b="1">
                <a:solidFill>
                  <a:srgbClr val="002060"/>
                </a:solidFill>
                <a:latin typeface="Times New Roman"/>
                <a:ea typeface="Times New Roman"/>
                <a:cs typeface="Times New Roman"/>
                <a:sym typeface="Times New Roman"/>
              </a:rPr>
              <a:t>Anomaly(Fraud) Detection Model Over </a:t>
            </a:r>
            <a:endParaRPr sz="4000" b="1">
              <a:solidFill>
                <a:srgbClr val="002060"/>
              </a:solidFill>
              <a:latin typeface="Times New Roman"/>
              <a:ea typeface="Times New Roman"/>
              <a:cs typeface="Times New Roman"/>
              <a:sym typeface="Times New Roman"/>
            </a:endParaRPr>
          </a:p>
          <a:p>
            <a:pPr marL="0" lvl="0" indent="0" algn="ctr" rtl="0">
              <a:spcBef>
                <a:spcPts val="0"/>
              </a:spcBef>
              <a:spcAft>
                <a:spcPts val="0"/>
              </a:spcAft>
              <a:buNone/>
            </a:pPr>
            <a:r>
              <a:rPr lang="en-US" sz="4000" b="1">
                <a:solidFill>
                  <a:srgbClr val="002060"/>
                </a:solidFill>
                <a:latin typeface="Times New Roman"/>
                <a:ea typeface="Times New Roman"/>
                <a:cs typeface="Times New Roman"/>
                <a:sym typeface="Times New Roman"/>
              </a:rPr>
              <a:t>Blockchain Electronic Transactions  </a:t>
            </a:r>
            <a:endParaRPr sz="4000" b="1">
              <a:solidFill>
                <a:srgbClr val="002060"/>
              </a:solidFill>
              <a:latin typeface="Times New Roman"/>
              <a:ea typeface="Times New Roman"/>
              <a:cs typeface="Times New Roman"/>
              <a:sym typeface="Times New Roman"/>
            </a:endParaRPr>
          </a:p>
        </p:txBody>
      </p:sp>
      <p:sp>
        <p:nvSpPr>
          <p:cNvPr id="366" name="Google Shape;366;g178e3143420_0_6"/>
          <p:cNvSpPr txBox="1">
            <a:spLocks noGrp="1"/>
          </p:cNvSpPr>
          <p:nvPr>
            <p:ph type="body" idx="1"/>
          </p:nvPr>
        </p:nvSpPr>
        <p:spPr>
          <a:xfrm>
            <a:off x="838200" y="2340625"/>
            <a:ext cx="10515600" cy="3836100"/>
          </a:xfrm>
          <a:prstGeom prst="rect">
            <a:avLst/>
          </a:prstGeom>
        </p:spPr>
        <p:txBody>
          <a:bodyPr spcFirstLastPara="1" wrap="square" lIns="91425" tIns="45700" rIns="91425" bIns="45700" anchor="t" anchorCtr="0">
            <a:normAutofit/>
          </a:bodyPr>
          <a:lstStyle/>
          <a:p>
            <a:pPr marL="457200" lvl="0" indent="-342900" algn="l" rtl="0">
              <a:lnSpc>
                <a:spcPct val="70000"/>
              </a:lnSpc>
              <a:spcBef>
                <a:spcPts val="1000"/>
              </a:spcBef>
              <a:spcAft>
                <a:spcPts val="0"/>
              </a:spcAft>
              <a:buClr>
                <a:srgbClr val="002060"/>
              </a:buClr>
              <a:buSzPts val="1800"/>
              <a:buFont typeface="Times New Roman"/>
              <a:buChar char="❏"/>
            </a:pPr>
            <a:r>
              <a:rPr lang="en-US">
                <a:solidFill>
                  <a:srgbClr val="002060"/>
                </a:solidFill>
                <a:latin typeface="Times New Roman"/>
                <a:ea typeface="Times New Roman"/>
                <a:cs typeface="Times New Roman"/>
                <a:sym typeface="Times New Roman"/>
              </a:rPr>
              <a:t>Electronic transactions with crypto becoming popular</a:t>
            </a:r>
            <a:endParaRPr>
              <a:solidFill>
                <a:srgbClr val="002060"/>
              </a:solidFill>
              <a:latin typeface="Times New Roman"/>
              <a:ea typeface="Times New Roman"/>
              <a:cs typeface="Times New Roman"/>
              <a:sym typeface="Times New Roman"/>
            </a:endParaRPr>
          </a:p>
          <a:p>
            <a:pPr marL="457200" lvl="0" indent="0" algn="l" rtl="0">
              <a:lnSpc>
                <a:spcPct val="70000"/>
              </a:lnSpc>
              <a:spcBef>
                <a:spcPts val="1000"/>
              </a:spcBef>
              <a:spcAft>
                <a:spcPts val="0"/>
              </a:spcAft>
              <a:buNone/>
            </a:pPr>
            <a:endParaRPr>
              <a:solidFill>
                <a:srgbClr val="002060"/>
              </a:solidFill>
              <a:latin typeface="Times New Roman"/>
              <a:ea typeface="Times New Roman"/>
              <a:cs typeface="Times New Roman"/>
              <a:sym typeface="Times New Roman"/>
            </a:endParaRPr>
          </a:p>
          <a:p>
            <a:pPr marL="457200" lvl="0" indent="-342900" algn="l" rtl="0">
              <a:lnSpc>
                <a:spcPct val="70000"/>
              </a:lnSpc>
              <a:spcBef>
                <a:spcPts val="1000"/>
              </a:spcBef>
              <a:spcAft>
                <a:spcPts val="0"/>
              </a:spcAft>
              <a:buClr>
                <a:srgbClr val="002060"/>
              </a:buClr>
              <a:buSzPts val="1800"/>
              <a:buFont typeface="Times New Roman"/>
              <a:buChar char="❏"/>
            </a:pPr>
            <a:r>
              <a:rPr lang="en-US">
                <a:solidFill>
                  <a:srgbClr val="002060"/>
                </a:solidFill>
                <a:latin typeface="Times New Roman"/>
                <a:ea typeface="Times New Roman"/>
                <a:cs typeface="Times New Roman"/>
                <a:sym typeface="Times New Roman"/>
              </a:rPr>
              <a:t>But with good reputation comes the serious anomalies and risks</a:t>
            </a:r>
            <a:endParaRPr>
              <a:solidFill>
                <a:srgbClr val="002060"/>
              </a:solidFill>
              <a:latin typeface="Times New Roman"/>
              <a:ea typeface="Times New Roman"/>
              <a:cs typeface="Times New Roman"/>
              <a:sym typeface="Times New Roman"/>
            </a:endParaRPr>
          </a:p>
          <a:p>
            <a:pPr marL="0" lvl="0" indent="0" algn="l" rtl="0">
              <a:lnSpc>
                <a:spcPct val="70000"/>
              </a:lnSpc>
              <a:spcBef>
                <a:spcPts val="1000"/>
              </a:spcBef>
              <a:spcAft>
                <a:spcPts val="0"/>
              </a:spcAft>
              <a:buNone/>
            </a:pPr>
            <a:endParaRPr>
              <a:solidFill>
                <a:srgbClr val="002060"/>
              </a:solidFill>
              <a:latin typeface="Times New Roman"/>
              <a:ea typeface="Times New Roman"/>
              <a:cs typeface="Times New Roman"/>
              <a:sym typeface="Times New Roman"/>
            </a:endParaRPr>
          </a:p>
          <a:p>
            <a:pPr marL="457200" lvl="0" indent="-342900" algn="l" rtl="0">
              <a:lnSpc>
                <a:spcPct val="70000"/>
              </a:lnSpc>
              <a:spcBef>
                <a:spcPts val="1000"/>
              </a:spcBef>
              <a:spcAft>
                <a:spcPts val="0"/>
              </a:spcAft>
              <a:buClr>
                <a:srgbClr val="002060"/>
              </a:buClr>
              <a:buSzPts val="1800"/>
              <a:buFont typeface="Times New Roman"/>
              <a:buChar char="❏"/>
            </a:pPr>
            <a:r>
              <a:rPr lang="en-US">
                <a:solidFill>
                  <a:srgbClr val="002060"/>
                </a:solidFill>
                <a:latin typeface="Times New Roman"/>
                <a:ea typeface="Times New Roman"/>
                <a:cs typeface="Times New Roman"/>
                <a:sym typeface="Times New Roman"/>
              </a:rPr>
              <a:t>To detect the anomalies(outliers) - One Class SVM</a:t>
            </a:r>
            <a:endParaRPr>
              <a:solidFill>
                <a:srgbClr val="002060"/>
              </a:solidFill>
              <a:latin typeface="Times New Roman"/>
              <a:ea typeface="Times New Roman"/>
              <a:cs typeface="Times New Roman"/>
              <a:sym typeface="Times New Roman"/>
            </a:endParaRPr>
          </a:p>
          <a:p>
            <a:pPr marL="457200" lvl="0" indent="0" algn="l" rtl="0">
              <a:lnSpc>
                <a:spcPct val="70000"/>
              </a:lnSpc>
              <a:spcBef>
                <a:spcPts val="1000"/>
              </a:spcBef>
              <a:spcAft>
                <a:spcPts val="0"/>
              </a:spcAft>
              <a:buNone/>
            </a:pPr>
            <a:endParaRPr>
              <a:solidFill>
                <a:srgbClr val="002060"/>
              </a:solidFill>
              <a:latin typeface="Times New Roman"/>
              <a:ea typeface="Times New Roman"/>
              <a:cs typeface="Times New Roman"/>
              <a:sym typeface="Times New Roman"/>
            </a:endParaRPr>
          </a:p>
          <a:p>
            <a:pPr marL="457200" lvl="0" indent="-342900" algn="l" rtl="0">
              <a:lnSpc>
                <a:spcPct val="70000"/>
              </a:lnSpc>
              <a:spcBef>
                <a:spcPts val="1000"/>
              </a:spcBef>
              <a:spcAft>
                <a:spcPts val="0"/>
              </a:spcAft>
              <a:buClr>
                <a:srgbClr val="002060"/>
              </a:buClr>
              <a:buSzPts val="1800"/>
              <a:buFont typeface="Times New Roman"/>
              <a:buChar char="❏"/>
            </a:pPr>
            <a:r>
              <a:rPr lang="en-US">
                <a:solidFill>
                  <a:srgbClr val="002060"/>
                </a:solidFill>
                <a:latin typeface="Times New Roman"/>
                <a:ea typeface="Times New Roman"/>
                <a:cs typeface="Times New Roman"/>
                <a:sym typeface="Times New Roman"/>
              </a:rPr>
              <a:t>To group the similar outliers having same type of anomalies - </a:t>
            </a:r>
            <a:endParaRPr>
              <a:solidFill>
                <a:srgbClr val="002060"/>
              </a:solidFill>
              <a:latin typeface="Times New Roman"/>
              <a:ea typeface="Times New Roman"/>
              <a:cs typeface="Times New Roman"/>
              <a:sym typeface="Times New Roman"/>
            </a:endParaRPr>
          </a:p>
          <a:p>
            <a:pPr marL="457200" lvl="0" indent="0" algn="l" rtl="0">
              <a:lnSpc>
                <a:spcPct val="70000"/>
              </a:lnSpc>
              <a:spcBef>
                <a:spcPts val="1000"/>
              </a:spcBef>
              <a:spcAft>
                <a:spcPts val="0"/>
              </a:spcAft>
              <a:buNone/>
            </a:pPr>
            <a:r>
              <a:rPr lang="en-US">
                <a:solidFill>
                  <a:srgbClr val="002060"/>
                </a:solidFill>
                <a:latin typeface="Times New Roman"/>
                <a:ea typeface="Times New Roman"/>
                <a:cs typeface="Times New Roman"/>
                <a:sym typeface="Times New Roman"/>
              </a:rPr>
              <a:t>K-Clustering </a:t>
            </a:r>
            <a:endParaRPr>
              <a:solidFill>
                <a:srgbClr val="00206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g1831e7040ae_0_1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solidFill>
                  <a:srgbClr val="002060"/>
                </a:solidFill>
                <a:latin typeface="Times New Roman"/>
                <a:ea typeface="Times New Roman"/>
                <a:cs typeface="Times New Roman"/>
                <a:sym typeface="Times New Roman"/>
              </a:rPr>
              <a:t>Model Framework</a:t>
            </a:r>
            <a:endParaRPr b="1">
              <a:solidFill>
                <a:srgbClr val="002060"/>
              </a:solidFill>
              <a:latin typeface="Times New Roman"/>
              <a:ea typeface="Times New Roman"/>
              <a:cs typeface="Times New Roman"/>
              <a:sym typeface="Times New Roman"/>
            </a:endParaRPr>
          </a:p>
        </p:txBody>
      </p:sp>
      <p:sp>
        <p:nvSpPr>
          <p:cNvPr id="373" name="Google Shape;373;g1831e7040ae_0_13"/>
          <p:cNvSpPr/>
          <p:nvPr/>
        </p:nvSpPr>
        <p:spPr>
          <a:xfrm>
            <a:off x="2199176" y="1802275"/>
            <a:ext cx="1552500" cy="410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Raw Data</a:t>
            </a:r>
            <a:endParaRPr/>
          </a:p>
        </p:txBody>
      </p:sp>
      <p:sp>
        <p:nvSpPr>
          <p:cNvPr id="374" name="Google Shape;374;g1831e7040ae_0_13"/>
          <p:cNvSpPr/>
          <p:nvPr/>
        </p:nvSpPr>
        <p:spPr>
          <a:xfrm>
            <a:off x="2199176" y="2515086"/>
            <a:ext cx="1552500" cy="410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Feature Selection</a:t>
            </a:r>
            <a:endParaRPr/>
          </a:p>
        </p:txBody>
      </p:sp>
      <p:sp>
        <p:nvSpPr>
          <p:cNvPr id="375" name="Google Shape;375;g1831e7040ae_0_13"/>
          <p:cNvSpPr/>
          <p:nvPr/>
        </p:nvSpPr>
        <p:spPr>
          <a:xfrm>
            <a:off x="2199176" y="3227898"/>
            <a:ext cx="1552500" cy="410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t> Normalised</a:t>
            </a:r>
            <a:endParaRPr sz="1300"/>
          </a:p>
          <a:p>
            <a:pPr marL="0" lvl="0" indent="0" algn="ctr" rtl="0">
              <a:spcBef>
                <a:spcPts val="0"/>
              </a:spcBef>
              <a:spcAft>
                <a:spcPts val="0"/>
              </a:spcAft>
              <a:buNone/>
            </a:pPr>
            <a:r>
              <a:rPr lang="en-US" sz="1300"/>
              <a:t>Data</a:t>
            </a:r>
            <a:endParaRPr sz="1300"/>
          </a:p>
        </p:txBody>
      </p:sp>
      <p:sp>
        <p:nvSpPr>
          <p:cNvPr id="376" name="Google Shape;376;g1831e7040ae_0_13"/>
          <p:cNvSpPr/>
          <p:nvPr/>
        </p:nvSpPr>
        <p:spPr>
          <a:xfrm>
            <a:off x="445475" y="3940709"/>
            <a:ext cx="1552500" cy="410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Training Data</a:t>
            </a:r>
            <a:endParaRPr/>
          </a:p>
        </p:txBody>
      </p:sp>
      <p:sp>
        <p:nvSpPr>
          <p:cNvPr id="377" name="Google Shape;377;g1831e7040ae_0_13"/>
          <p:cNvSpPr/>
          <p:nvPr/>
        </p:nvSpPr>
        <p:spPr>
          <a:xfrm>
            <a:off x="4056757" y="3940709"/>
            <a:ext cx="1476300" cy="410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Testing Data</a:t>
            </a:r>
            <a:endParaRPr/>
          </a:p>
        </p:txBody>
      </p:sp>
      <p:sp>
        <p:nvSpPr>
          <p:cNvPr id="378" name="Google Shape;378;g1831e7040ae_0_13"/>
          <p:cNvSpPr/>
          <p:nvPr/>
        </p:nvSpPr>
        <p:spPr>
          <a:xfrm>
            <a:off x="2319168" y="4724556"/>
            <a:ext cx="1552500" cy="569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One Class</a:t>
            </a:r>
            <a:endParaRPr/>
          </a:p>
          <a:p>
            <a:pPr marL="0" lvl="0" indent="0" algn="ctr" rtl="0">
              <a:spcBef>
                <a:spcPts val="0"/>
              </a:spcBef>
              <a:spcAft>
                <a:spcPts val="0"/>
              </a:spcAft>
              <a:buNone/>
            </a:pPr>
            <a:r>
              <a:rPr lang="en-US"/>
              <a:t>SVM</a:t>
            </a:r>
            <a:endParaRPr/>
          </a:p>
        </p:txBody>
      </p:sp>
      <p:sp>
        <p:nvSpPr>
          <p:cNvPr id="379" name="Google Shape;379;g1831e7040ae_0_13"/>
          <p:cNvSpPr/>
          <p:nvPr/>
        </p:nvSpPr>
        <p:spPr>
          <a:xfrm>
            <a:off x="1878598" y="5535094"/>
            <a:ext cx="2430000" cy="410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Outliers Detection</a:t>
            </a:r>
            <a:endParaRPr/>
          </a:p>
        </p:txBody>
      </p:sp>
      <p:sp>
        <p:nvSpPr>
          <p:cNvPr id="380" name="Google Shape;380;g1831e7040ae_0_13"/>
          <p:cNvSpPr/>
          <p:nvPr/>
        </p:nvSpPr>
        <p:spPr>
          <a:xfrm>
            <a:off x="6233727" y="3530653"/>
            <a:ext cx="1873800" cy="1813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Specify the type of attack based on similarity indices</a:t>
            </a:r>
            <a:endParaRPr/>
          </a:p>
          <a:p>
            <a:pPr marL="0" lvl="0" indent="0" algn="ctr" rtl="0">
              <a:spcBef>
                <a:spcPts val="0"/>
              </a:spcBef>
              <a:spcAft>
                <a:spcPts val="0"/>
              </a:spcAft>
              <a:buNone/>
            </a:pPr>
            <a:r>
              <a:rPr lang="en-US"/>
              <a:t>(Clustering)</a:t>
            </a:r>
            <a:endParaRPr/>
          </a:p>
          <a:p>
            <a:pPr marL="0" lvl="0" indent="0" algn="ctr" rtl="0">
              <a:spcBef>
                <a:spcPts val="0"/>
              </a:spcBef>
              <a:spcAft>
                <a:spcPts val="0"/>
              </a:spcAft>
              <a:buNone/>
            </a:pPr>
            <a:r>
              <a:rPr lang="en-US"/>
              <a:t>K-Means</a:t>
            </a:r>
            <a:endParaRPr/>
          </a:p>
        </p:txBody>
      </p:sp>
      <p:sp>
        <p:nvSpPr>
          <p:cNvPr id="381" name="Google Shape;381;g1831e7040ae_0_13"/>
          <p:cNvSpPr/>
          <p:nvPr/>
        </p:nvSpPr>
        <p:spPr>
          <a:xfrm>
            <a:off x="8968699" y="4232159"/>
            <a:ext cx="1552500" cy="492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t>Double Spending Attack</a:t>
            </a:r>
            <a:endParaRPr sz="1300"/>
          </a:p>
        </p:txBody>
      </p:sp>
      <p:sp>
        <p:nvSpPr>
          <p:cNvPr id="382" name="Google Shape;382;g1831e7040ae_0_13"/>
          <p:cNvSpPr/>
          <p:nvPr/>
        </p:nvSpPr>
        <p:spPr>
          <a:xfrm>
            <a:off x="8968699" y="3530653"/>
            <a:ext cx="1552500" cy="410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DDOS Attack</a:t>
            </a:r>
            <a:endParaRPr/>
          </a:p>
        </p:txBody>
      </p:sp>
      <p:sp>
        <p:nvSpPr>
          <p:cNvPr id="383" name="Google Shape;383;g1831e7040ae_0_13"/>
          <p:cNvSpPr/>
          <p:nvPr/>
        </p:nvSpPr>
        <p:spPr>
          <a:xfrm>
            <a:off x="8968699" y="4933665"/>
            <a:ext cx="1552500" cy="410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Other Attacks</a:t>
            </a:r>
            <a:endParaRPr/>
          </a:p>
        </p:txBody>
      </p:sp>
      <p:cxnSp>
        <p:nvCxnSpPr>
          <p:cNvPr id="384" name="Google Shape;384;g1831e7040ae_0_13"/>
          <p:cNvCxnSpPr/>
          <p:nvPr/>
        </p:nvCxnSpPr>
        <p:spPr>
          <a:xfrm>
            <a:off x="3751534" y="3663021"/>
            <a:ext cx="742200" cy="279900"/>
          </a:xfrm>
          <a:prstGeom prst="straightConnector1">
            <a:avLst/>
          </a:prstGeom>
          <a:noFill/>
          <a:ln w="9525" cap="flat" cmpd="sng">
            <a:solidFill>
              <a:schemeClr val="dk2"/>
            </a:solidFill>
            <a:prstDash val="solid"/>
            <a:round/>
            <a:headEnd type="none" w="med" len="med"/>
            <a:tailEnd type="triangle" w="med" len="med"/>
          </a:ln>
        </p:spPr>
      </p:cxnSp>
      <p:cxnSp>
        <p:nvCxnSpPr>
          <p:cNvPr id="385" name="Google Shape;385;g1831e7040ae_0_13"/>
          <p:cNvCxnSpPr/>
          <p:nvPr/>
        </p:nvCxnSpPr>
        <p:spPr>
          <a:xfrm flipH="1">
            <a:off x="1777453" y="3663021"/>
            <a:ext cx="708600" cy="230100"/>
          </a:xfrm>
          <a:prstGeom prst="straightConnector1">
            <a:avLst/>
          </a:prstGeom>
          <a:noFill/>
          <a:ln w="9525" cap="flat" cmpd="sng">
            <a:solidFill>
              <a:schemeClr val="dk2"/>
            </a:solidFill>
            <a:prstDash val="solid"/>
            <a:round/>
            <a:headEnd type="none" w="med" len="med"/>
            <a:tailEnd type="triangle" w="med" len="med"/>
          </a:ln>
        </p:spPr>
      </p:cxnSp>
      <p:cxnSp>
        <p:nvCxnSpPr>
          <p:cNvPr id="386" name="Google Shape;386;g1831e7040ae_0_13"/>
          <p:cNvCxnSpPr>
            <a:stCxn id="377" idx="2"/>
            <a:endCxn id="378" idx="0"/>
          </p:cNvCxnSpPr>
          <p:nvPr/>
        </p:nvCxnSpPr>
        <p:spPr>
          <a:xfrm flipH="1">
            <a:off x="3095407" y="4350809"/>
            <a:ext cx="1699500" cy="373800"/>
          </a:xfrm>
          <a:prstGeom prst="straightConnector1">
            <a:avLst/>
          </a:prstGeom>
          <a:noFill/>
          <a:ln w="9525" cap="flat" cmpd="sng">
            <a:solidFill>
              <a:schemeClr val="dk2"/>
            </a:solidFill>
            <a:prstDash val="solid"/>
            <a:round/>
            <a:headEnd type="none" w="med" len="med"/>
            <a:tailEnd type="triangle" w="med" len="med"/>
          </a:ln>
        </p:spPr>
      </p:cxnSp>
      <p:cxnSp>
        <p:nvCxnSpPr>
          <p:cNvPr id="387" name="Google Shape;387;g1831e7040ae_0_13"/>
          <p:cNvCxnSpPr>
            <a:stCxn id="376" idx="2"/>
            <a:endCxn id="378" idx="0"/>
          </p:cNvCxnSpPr>
          <p:nvPr/>
        </p:nvCxnSpPr>
        <p:spPr>
          <a:xfrm>
            <a:off x="1221725" y="4350809"/>
            <a:ext cx="1873800" cy="373800"/>
          </a:xfrm>
          <a:prstGeom prst="straightConnector1">
            <a:avLst/>
          </a:prstGeom>
          <a:noFill/>
          <a:ln w="9525" cap="flat" cmpd="sng">
            <a:solidFill>
              <a:schemeClr val="dk2"/>
            </a:solidFill>
            <a:prstDash val="solid"/>
            <a:round/>
            <a:headEnd type="none" w="med" len="med"/>
            <a:tailEnd type="triangle" w="med" len="med"/>
          </a:ln>
        </p:spPr>
      </p:cxnSp>
      <p:cxnSp>
        <p:nvCxnSpPr>
          <p:cNvPr id="388" name="Google Shape;388;g1831e7040ae_0_13"/>
          <p:cNvCxnSpPr>
            <a:stCxn id="374" idx="2"/>
            <a:endCxn id="375" idx="0"/>
          </p:cNvCxnSpPr>
          <p:nvPr/>
        </p:nvCxnSpPr>
        <p:spPr>
          <a:xfrm>
            <a:off x="2975426" y="2925186"/>
            <a:ext cx="0" cy="302700"/>
          </a:xfrm>
          <a:prstGeom prst="straightConnector1">
            <a:avLst/>
          </a:prstGeom>
          <a:noFill/>
          <a:ln w="9525" cap="flat" cmpd="sng">
            <a:solidFill>
              <a:schemeClr val="dk2"/>
            </a:solidFill>
            <a:prstDash val="solid"/>
            <a:round/>
            <a:headEnd type="none" w="med" len="med"/>
            <a:tailEnd type="triangle" w="med" len="med"/>
          </a:ln>
        </p:spPr>
      </p:cxnSp>
      <p:cxnSp>
        <p:nvCxnSpPr>
          <p:cNvPr id="389" name="Google Shape;389;g1831e7040ae_0_13"/>
          <p:cNvCxnSpPr>
            <a:stCxn id="373" idx="2"/>
            <a:endCxn id="374" idx="0"/>
          </p:cNvCxnSpPr>
          <p:nvPr/>
        </p:nvCxnSpPr>
        <p:spPr>
          <a:xfrm>
            <a:off x="2975426" y="2212375"/>
            <a:ext cx="0" cy="302700"/>
          </a:xfrm>
          <a:prstGeom prst="straightConnector1">
            <a:avLst/>
          </a:prstGeom>
          <a:noFill/>
          <a:ln w="9525" cap="flat" cmpd="sng">
            <a:solidFill>
              <a:schemeClr val="dk2"/>
            </a:solidFill>
            <a:prstDash val="solid"/>
            <a:round/>
            <a:headEnd type="none" w="med" len="med"/>
            <a:tailEnd type="triangle" w="med" len="med"/>
          </a:ln>
        </p:spPr>
      </p:cxnSp>
      <p:cxnSp>
        <p:nvCxnSpPr>
          <p:cNvPr id="390" name="Google Shape;390;g1831e7040ae_0_13"/>
          <p:cNvCxnSpPr>
            <a:endCxn id="380" idx="2"/>
          </p:cNvCxnSpPr>
          <p:nvPr/>
        </p:nvCxnSpPr>
        <p:spPr>
          <a:xfrm rot="10800000">
            <a:off x="7170627" y="5343853"/>
            <a:ext cx="31200" cy="430200"/>
          </a:xfrm>
          <a:prstGeom prst="straightConnector1">
            <a:avLst/>
          </a:prstGeom>
          <a:noFill/>
          <a:ln w="9525" cap="flat" cmpd="sng">
            <a:solidFill>
              <a:schemeClr val="dk2"/>
            </a:solidFill>
            <a:prstDash val="solid"/>
            <a:round/>
            <a:headEnd type="none" w="med" len="med"/>
            <a:tailEnd type="triangle" w="med" len="med"/>
          </a:ln>
        </p:spPr>
      </p:cxnSp>
      <p:cxnSp>
        <p:nvCxnSpPr>
          <p:cNvPr id="391" name="Google Shape;391;g1831e7040ae_0_13"/>
          <p:cNvCxnSpPr>
            <a:stCxn id="379" idx="3"/>
          </p:cNvCxnSpPr>
          <p:nvPr/>
        </p:nvCxnSpPr>
        <p:spPr>
          <a:xfrm>
            <a:off x="4308598" y="5740144"/>
            <a:ext cx="2900400" cy="6000"/>
          </a:xfrm>
          <a:prstGeom prst="straightConnector1">
            <a:avLst/>
          </a:prstGeom>
          <a:noFill/>
          <a:ln w="9525" cap="flat" cmpd="sng">
            <a:solidFill>
              <a:schemeClr val="dk2"/>
            </a:solidFill>
            <a:prstDash val="solid"/>
            <a:round/>
            <a:headEnd type="none" w="med" len="med"/>
            <a:tailEnd type="none" w="med" len="med"/>
          </a:ln>
        </p:spPr>
      </p:cxnSp>
      <p:cxnSp>
        <p:nvCxnSpPr>
          <p:cNvPr id="392" name="Google Shape;392;g1831e7040ae_0_13"/>
          <p:cNvCxnSpPr>
            <a:stCxn id="378" idx="2"/>
            <a:endCxn id="379" idx="0"/>
          </p:cNvCxnSpPr>
          <p:nvPr/>
        </p:nvCxnSpPr>
        <p:spPr>
          <a:xfrm flipH="1">
            <a:off x="3093618" y="5293656"/>
            <a:ext cx="1800" cy="241500"/>
          </a:xfrm>
          <a:prstGeom prst="straightConnector1">
            <a:avLst/>
          </a:prstGeom>
          <a:noFill/>
          <a:ln w="9525" cap="flat" cmpd="sng">
            <a:solidFill>
              <a:schemeClr val="dk2"/>
            </a:solidFill>
            <a:prstDash val="solid"/>
            <a:round/>
            <a:headEnd type="none" w="med" len="med"/>
            <a:tailEnd type="triangle" w="med" len="med"/>
          </a:ln>
        </p:spPr>
      </p:cxnSp>
      <p:cxnSp>
        <p:nvCxnSpPr>
          <p:cNvPr id="393" name="Google Shape;393;g1831e7040ae_0_13"/>
          <p:cNvCxnSpPr>
            <a:stCxn id="380" idx="3"/>
            <a:endCxn id="381" idx="1"/>
          </p:cNvCxnSpPr>
          <p:nvPr/>
        </p:nvCxnSpPr>
        <p:spPr>
          <a:xfrm>
            <a:off x="8107527" y="4437253"/>
            <a:ext cx="861300" cy="41100"/>
          </a:xfrm>
          <a:prstGeom prst="straightConnector1">
            <a:avLst/>
          </a:prstGeom>
          <a:noFill/>
          <a:ln w="9525" cap="flat" cmpd="sng">
            <a:solidFill>
              <a:schemeClr val="dk2"/>
            </a:solidFill>
            <a:prstDash val="solid"/>
            <a:round/>
            <a:headEnd type="none" w="med" len="med"/>
            <a:tailEnd type="triangle" w="med" len="med"/>
          </a:ln>
        </p:spPr>
      </p:cxnSp>
      <p:cxnSp>
        <p:nvCxnSpPr>
          <p:cNvPr id="394" name="Google Shape;394;g1831e7040ae_0_13"/>
          <p:cNvCxnSpPr>
            <a:endCxn id="382" idx="1"/>
          </p:cNvCxnSpPr>
          <p:nvPr/>
        </p:nvCxnSpPr>
        <p:spPr>
          <a:xfrm>
            <a:off x="8492899" y="3733003"/>
            <a:ext cx="475800" cy="2700"/>
          </a:xfrm>
          <a:prstGeom prst="straightConnector1">
            <a:avLst/>
          </a:prstGeom>
          <a:noFill/>
          <a:ln w="9525" cap="flat" cmpd="sng">
            <a:solidFill>
              <a:schemeClr val="dk2"/>
            </a:solidFill>
            <a:prstDash val="solid"/>
            <a:round/>
            <a:headEnd type="none" w="med" len="med"/>
            <a:tailEnd type="triangle" w="med" len="med"/>
          </a:ln>
        </p:spPr>
      </p:cxnSp>
      <p:cxnSp>
        <p:nvCxnSpPr>
          <p:cNvPr id="395" name="Google Shape;395;g1831e7040ae_0_13"/>
          <p:cNvCxnSpPr/>
          <p:nvPr/>
        </p:nvCxnSpPr>
        <p:spPr>
          <a:xfrm>
            <a:off x="8492878" y="5138758"/>
            <a:ext cx="475800" cy="2700"/>
          </a:xfrm>
          <a:prstGeom prst="straightConnector1">
            <a:avLst/>
          </a:prstGeom>
          <a:noFill/>
          <a:ln w="9525" cap="flat" cmpd="sng">
            <a:solidFill>
              <a:schemeClr val="dk2"/>
            </a:solidFill>
            <a:prstDash val="solid"/>
            <a:round/>
            <a:headEnd type="none" w="med" len="med"/>
            <a:tailEnd type="triangle" w="med" len="med"/>
          </a:ln>
        </p:spPr>
      </p:cxnSp>
      <p:cxnSp>
        <p:nvCxnSpPr>
          <p:cNvPr id="396" name="Google Shape;396;g1831e7040ae_0_13"/>
          <p:cNvCxnSpPr/>
          <p:nvPr/>
        </p:nvCxnSpPr>
        <p:spPr>
          <a:xfrm>
            <a:off x="8509746" y="3733052"/>
            <a:ext cx="0" cy="1410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g178e3143420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4000" b="1">
                <a:solidFill>
                  <a:srgbClr val="002060"/>
                </a:solidFill>
                <a:latin typeface="Times New Roman"/>
                <a:ea typeface="Times New Roman"/>
                <a:cs typeface="Times New Roman"/>
                <a:sym typeface="Times New Roman"/>
              </a:rPr>
              <a:t>                  Anomaly(Fraud) Detection</a:t>
            </a:r>
            <a:endParaRPr sz="4000" b="1">
              <a:solidFill>
                <a:srgbClr val="002060"/>
              </a:solidFill>
              <a:latin typeface="Times New Roman"/>
              <a:ea typeface="Times New Roman"/>
              <a:cs typeface="Times New Roman"/>
              <a:sym typeface="Times New Roman"/>
            </a:endParaRPr>
          </a:p>
        </p:txBody>
      </p:sp>
      <p:sp>
        <p:nvSpPr>
          <p:cNvPr id="403" name="Google Shape;403;g178e3143420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Clr>
                <a:srgbClr val="002060"/>
              </a:buClr>
              <a:buSzPts val="1800"/>
              <a:buFont typeface="Times New Roman"/>
              <a:buChar char="❏"/>
            </a:pPr>
            <a:r>
              <a:rPr lang="en-US">
                <a:solidFill>
                  <a:srgbClr val="002060"/>
                </a:solidFill>
                <a:latin typeface="Times New Roman"/>
                <a:ea typeface="Times New Roman"/>
                <a:cs typeface="Times New Roman"/>
                <a:sym typeface="Times New Roman"/>
              </a:rPr>
              <a:t>Data Collection and Parsing</a:t>
            </a:r>
            <a:endParaRPr>
              <a:solidFill>
                <a:srgbClr val="002060"/>
              </a:solidFill>
              <a:latin typeface="Times New Roman"/>
              <a:ea typeface="Times New Roman"/>
              <a:cs typeface="Times New Roman"/>
              <a:sym typeface="Times New Roman"/>
            </a:endParaRPr>
          </a:p>
          <a:p>
            <a:pPr marL="457200" lvl="0" indent="0" algn="l" rtl="0">
              <a:spcBef>
                <a:spcPts val="1000"/>
              </a:spcBef>
              <a:spcAft>
                <a:spcPts val="0"/>
              </a:spcAft>
              <a:buNone/>
            </a:pPr>
            <a:endParaRPr>
              <a:solidFill>
                <a:srgbClr val="002060"/>
              </a:solidFill>
              <a:latin typeface="Times New Roman"/>
              <a:ea typeface="Times New Roman"/>
              <a:cs typeface="Times New Roman"/>
              <a:sym typeface="Times New Roman"/>
            </a:endParaRPr>
          </a:p>
          <a:p>
            <a:pPr marL="457200" lvl="0" indent="-342900" algn="l" rtl="0">
              <a:spcBef>
                <a:spcPts val="1000"/>
              </a:spcBef>
              <a:spcAft>
                <a:spcPts val="0"/>
              </a:spcAft>
              <a:buClr>
                <a:srgbClr val="002060"/>
              </a:buClr>
              <a:buSzPts val="1800"/>
              <a:buFont typeface="Times New Roman"/>
              <a:buChar char="❏"/>
            </a:pPr>
            <a:r>
              <a:rPr lang="en-US">
                <a:solidFill>
                  <a:srgbClr val="002060"/>
                </a:solidFill>
                <a:latin typeface="Times New Roman"/>
                <a:ea typeface="Times New Roman"/>
                <a:cs typeface="Times New Roman"/>
                <a:sym typeface="Times New Roman"/>
              </a:rPr>
              <a:t>Feature Selection</a:t>
            </a:r>
            <a:endParaRPr>
              <a:solidFill>
                <a:srgbClr val="002060"/>
              </a:solidFill>
              <a:latin typeface="Times New Roman"/>
              <a:ea typeface="Times New Roman"/>
              <a:cs typeface="Times New Roman"/>
              <a:sym typeface="Times New Roman"/>
            </a:endParaRPr>
          </a:p>
          <a:p>
            <a:pPr marL="457200" lvl="0" indent="0" algn="l" rtl="0">
              <a:spcBef>
                <a:spcPts val="1000"/>
              </a:spcBef>
              <a:spcAft>
                <a:spcPts val="0"/>
              </a:spcAft>
              <a:buNone/>
            </a:pPr>
            <a:endParaRPr>
              <a:solidFill>
                <a:srgbClr val="002060"/>
              </a:solidFill>
              <a:latin typeface="Times New Roman"/>
              <a:ea typeface="Times New Roman"/>
              <a:cs typeface="Times New Roman"/>
              <a:sym typeface="Times New Roman"/>
            </a:endParaRPr>
          </a:p>
          <a:p>
            <a:pPr marL="457200" lvl="0" indent="-342900" algn="l" rtl="0">
              <a:spcBef>
                <a:spcPts val="1000"/>
              </a:spcBef>
              <a:spcAft>
                <a:spcPts val="0"/>
              </a:spcAft>
              <a:buClr>
                <a:srgbClr val="002060"/>
              </a:buClr>
              <a:buSzPts val="1800"/>
              <a:buFont typeface="Times New Roman"/>
              <a:buChar char="❏"/>
            </a:pPr>
            <a:r>
              <a:rPr lang="en-US">
                <a:solidFill>
                  <a:srgbClr val="002060"/>
                </a:solidFill>
                <a:latin typeface="Times New Roman"/>
                <a:ea typeface="Times New Roman"/>
                <a:cs typeface="Times New Roman"/>
                <a:sym typeface="Times New Roman"/>
              </a:rPr>
              <a:t>Evaluation methods </a:t>
            </a:r>
            <a:endParaRPr>
              <a:solidFill>
                <a:srgbClr val="00206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g16a4a6420cb_0_18"/>
          <p:cNvSpPr txBox="1">
            <a:spLocks noGrp="1"/>
          </p:cNvSpPr>
          <p:nvPr>
            <p:ph type="title"/>
          </p:nvPr>
        </p:nvSpPr>
        <p:spPr>
          <a:xfrm>
            <a:off x="838200" y="93625"/>
            <a:ext cx="10515600" cy="11703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solidFill>
                  <a:srgbClr val="002060"/>
                </a:solidFill>
              </a:rPr>
              <a:t>Feature Selection</a:t>
            </a:r>
            <a:endParaRPr b="1">
              <a:solidFill>
                <a:srgbClr val="002060"/>
              </a:solidFill>
              <a:latin typeface="Times New Roman"/>
              <a:ea typeface="Times New Roman"/>
              <a:cs typeface="Times New Roman"/>
              <a:sym typeface="Times New Roman"/>
            </a:endParaRPr>
          </a:p>
        </p:txBody>
      </p:sp>
      <p:sp>
        <p:nvSpPr>
          <p:cNvPr id="410" name="Google Shape;410;g16a4a6420cb_0_18"/>
          <p:cNvSpPr txBox="1">
            <a:spLocks noGrp="1"/>
          </p:cNvSpPr>
          <p:nvPr>
            <p:ph type="body" idx="1"/>
          </p:nvPr>
        </p:nvSpPr>
        <p:spPr>
          <a:xfrm>
            <a:off x="838200" y="1439475"/>
            <a:ext cx="10515600" cy="5477100"/>
          </a:xfrm>
          <a:prstGeom prst="rect">
            <a:avLst/>
          </a:prstGeom>
        </p:spPr>
        <p:txBody>
          <a:bodyPr spcFirstLastPara="1" wrap="square" lIns="91425" tIns="45700" rIns="91425" bIns="45700" anchor="t" anchorCtr="0">
            <a:normAutofit lnSpcReduction="20000"/>
          </a:bodyPr>
          <a:lstStyle/>
          <a:p>
            <a:pPr marL="0" lvl="0" indent="0" algn="l" rtl="0">
              <a:spcBef>
                <a:spcPts val="1000"/>
              </a:spcBef>
              <a:spcAft>
                <a:spcPts val="0"/>
              </a:spcAft>
              <a:buNone/>
            </a:pPr>
            <a:r>
              <a:rPr lang="en-US" sz="2300">
                <a:solidFill>
                  <a:srgbClr val="002060"/>
                </a:solidFill>
                <a:latin typeface="Times New Roman"/>
                <a:ea typeface="Times New Roman"/>
                <a:cs typeface="Times New Roman"/>
                <a:sym typeface="Times New Roman"/>
              </a:rPr>
              <a:t>In the dataset mentioned above, we can any select any two of the following features:</a:t>
            </a:r>
            <a:endParaRPr sz="2300">
              <a:solidFill>
                <a:srgbClr val="002060"/>
              </a:solidFill>
              <a:latin typeface="Times New Roman"/>
              <a:ea typeface="Times New Roman"/>
              <a:cs typeface="Times New Roman"/>
              <a:sym typeface="Times New Roman"/>
            </a:endParaRPr>
          </a:p>
          <a:p>
            <a:pPr marL="0" lvl="0" indent="0" algn="l" rtl="0">
              <a:spcBef>
                <a:spcPts val="1000"/>
              </a:spcBef>
              <a:spcAft>
                <a:spcPts val="0"/>
              </a:spcAft>
              <a:buNone/>
            </a:pPr>
            <a:endParaRPr sz="2300">
              <a:solidFill>
                <a:srgbClr val="002060"/>
              </a:solidFill>
              <a:latin typeface="Times New Roman"/>
              <a:ea typeface="Times New Roman"/>
              <a:cs typeface="Times New Roman"/>
              <a:sym typeface="Times New Roman"/>
            </a:endParaRPr>
          </a:p>
          <a:p>
            <a:pPr marL="0" lvl="0" indent="0" algn="l" rtl="0">
              <a:spcBef>
                <a:spcPts val="1000"/>
              </a:spcBef>
              <a:spcAft>
                <a:spcPts val="0"/>
              </a:spcAft>
              <a:buNone/>
            </a:pPr>
            <a:r>
              <a:rPr lang="en-US" sz="2300">
                <a:solidFill>
                  <a:srgbClr val="002060"/>
                </a:solidFill>
                <a:latin typeface="Times New Roman"/>
                <a:ea typeface="Times New Roman"/>
                <a:cs typeface="Times New Roman"/>
                <a:sym typeface="Times New Roman"/>
              </a:rPr>
              <a:t>• </a:t>
            </a:r>
            <a:r>
              <a:rPr lang="en-US" sz="2300" b="1">
                <a:solidFill>
                  <a:srgbClr val="002060"/>
                </a:solidFill>
                <a:latin typeface="Times New Roman"/>
                <a:ea typeface="Times New Roman"/>
                <a:cs typeface="Times New Roman"/>
                <a:sym typeface="Times New Roman"/>
              </a:rPr>
              <a:t>Blockchain size</a:t>
            </a:r>
            <a:endParaRPr sz="2300" b="1">
              <a:solidFill>
                <a:srgbClr val="002060"/>
              </a:solidFill>
              <a:latin typeface="Times New Roman"/>
              <a:ea typeface="Times New Roman"/>
              <a:cs typeface="Times New Roman"/>
              <a:sym typeface="Times New Roman"/>
            </a:endParaRPr>
          </a:p>
          <a:p>
            <a:pPr marL="0" lvl="0" indent="0" algn="l" rtl="0">
              <a:spcBef>
                <a:spcPts val="1000"/>
              </a:spcBef>
              <a:spcAft>
                <a:spcPts val="0"/>
              </a:spcAft>
              <a:buNone/>
            </a:pPr>
            <a:endParaRPr sz="2300" b="1">
              <a:solidFill>
                <a:srgbClr val="002060"/>
              </a:solidFill>
              <a:latin typeface="Times New Roman"/>
              <a:ea typeface="Times New Roman"/>
              <a:cs typeface="Times New Roman"/>
              <a:sym typeface="Times New Roman"/>
            </a:endParaRPr>
          </a:p>
          <a:p>
            <a:pPr marL="0" lvl="0" indent="0" algn="l" rtl="0">
              <a:spcBef>
                <a:spcPts val="1000"/>
              </a:spcBef>
              <a:spcAft>
                <a:spcPts val="0"/>
              </a:spcAft>
              <a:buNone/>
            </a:pPr>
            <a:r>
              <a:rPr lang="en-US" sz="2300">
                <a:solidFill>
                  <a:srgbClr val="002060"/>
                </a:solidFill>
                <a:latin typeface="Times New Roman"/>
                <a:ea typeface="Times New Roman"/>
                <a:cs typeface="Times New Roman"/>
                <a:sym typeface="Times New Roman"/>
              </a:rPr>
              <a:t>• </a:t>
            </a:r>
            <a:r>
              <a:rPr lang="en-US" sz="2300" b="1">
                <a:solidFill>
                  <a:srgbClr val="002060"/>
                </a:solidFill>
                <a:latin typeface="Times New Roman"/>
                <a:ea typeface="Times New Roman"/>
                <a:cs typeface="Times New Roman"/>
                <a:sym typeface="Times New Roman"/>
              </a:rPr>
              <a:t>TxCount:</a:t>
            </a:r>
            <a:r>
              <a:rPr lang="en-US" sz="2300">
                <a:solidFill>
                  <a:srgbClr val="002060"/>
                </a:solidFill>
                <a:latin typeface="Times New Roman"/>
                <a:ea typeface="Times New Roman"/>
                <a:cs typeface="Times New Roman"/>
                <a:sym typeface="Times New Roman"/>
              </a:rPr>
              <a:t> the number of transactions completed per day</a:t>
            </a:r>
            <a:endParaRPr sz="2300">
              <a:solidFill>
                <a:srgbClr val="002060"/>
              </a:solidFill>
              <a:latin typeface="Times New Roman"/>
              <a:ea typeface="Times New Roman"/>
              <a:cs typeface="Times New Roman"/>
              <a:sym typeface="Times New Roman"/>
            </a:endParaRPr>
          </a:p>
          <a:p>
            <a:pPr marL="0" lvl="0" indent="0" algn="l" rtl="0">
              <a:spcBef>
                <a:spcPts val="1000"/>
              </a:spcBef>
              <a:spcAft>
                <a:spcPts val="0"/>
              </a:spcAft>
              <a:buNone/>
            </a:pPr>
            <a:r>
              <a:rPr lang="en-US" sz="2300">
                <a:solidFill>
                  <a:srgbClr val="002060"/>
                </a:solidFill>
                <a:latin typeface="Times New Roman"/>
                <a:ea typeface="Times New Roman"/>
                <a:cs typeface="Times New Roman"/>
                <a:sym typeface="Times New Roman"/>
              </a:rPr>
              <a:t> </a:t>
            </a:r>
            <a:endParaRPr sz="2300">
              <a:solidFill>
                <a:srgbClr val="002060"/>
              </a:solidFill>
              <a:latin typeface="Times New Roman"/>
              <a:ea typeface="Times New Roman"/>
              <a:cs typeface="Times New Roman"/>
              <a:sym typeface="Times New Roman"/>
            </a:endParaRPr>
          </a:p>
          <a:p>
            <a:pPr marL="0" lvl="0" indent="0" algn="l" rtl="0">
              <a:spcBef>
                <a:spcPts val="1000"/>
              </a:spcBef>
              <a:spcAft>
                <a:spcPts val="0"/>
              </a:spcAft>
              <a:buNone/>
            </a:pPr>
            <a:r>
              <a:rPr lang="en-US" sz="2300">
                <a:solidFill>
                  <a:srgbClr val="002060"/>
                </a:solidFill>
                <a:latin typeface="Times New Roman"/>
                <a:ea typeface="Times New Roman"/>
                <a:cs typeface="Times New Roman"/>
                <a:sym typeface="Times New Roman"/>
              </a:rPr>
              <a:t>• </a:t>
            </a:r>
            <a:r>
              <a:rPr lang="en-US" sz="2300" b="1">
                <a:solidFill>
                  <a:srgbClr val="002060"/>
                </a:solidFill>
                <a:latin typeface="Times New Roman"/>
                <a:ea typeface="Times New Roman"/>
                <a:cs typeface="Times New Roman"/>
                <a:sym typeface="Times New Roman"/>
              </a:rPr>
              <a:t>TxVolume</a:t>
            </a:r>
            <a:r>
              <a:rPr lang="en-US" sz="2300">
                <a:solidFill>
                  <a:srgbClr val="002060"/>
                </a:solidFill>
                <a:latin typeface="Times New Roman"/>
                <a:ea typeface="Times New Roman"/>
                <a:cs typeface="Times New Roman"/>
                <a:sym typeface="Times New Roman"/>
              </a:rPr>
              <a:t>: the total output volume with the addition of an algorithm which attempts   to remove change from the total value.  </a:t>
            </a:r>
            <a:endParaRPr sz="2300">
              <a:solidFill>
                <a:srgbClr val="002060"/>
              </a:solidFill>
              <a:latin typeface="Times New Roman"/>
              <a:ea typeface="Times New Roman"/>
              <a:cs typeface="Times New Roman"/>
              <a:sym typeface="Times New Roman"/>
            </a:endParaRPr>
          </a:p>
          <a:p>
            <a:pPr marL="0" lvl="0" indent="0" algn="l" rtl="0">
              <a:spcBef>
                <a:spcPts val="1000"/>
              </a:spcBef>
              <a:spcAft>
                <a:spcPts val="0"/>
              </a:spcAft>
              <a:buNone/>
            </a:pPr>
            <a:endParaRPr sz="2300">
              <a:solidFill>
                <a:srgbClr val="002060"/>
              </a:solidFill>
              <a:latin typeface="Times New Roman"/>
              <a:ea typeface="Times New Roman"/>
              <a:cs typeface="Times New Roman"/>
              <a:sym typeface="Times New Roman"/>
            </a:endParaRPr>
          </a:p>
          <a:p>
            <a:pPr marL="0" lvl="0" indent="0" algn="l" rtl="0">
              <a:spcBef>
                <a:spcPts val="1000"/>
              </a:spcBef>
              <a:spcAft>
                <a:spcPts val="0"/>
              </a:spcAft>
              <a:buNone/>
            </a:pPr>
            <a:r>
              <a:rPr lang="en-US" sz="2300">
                <a:solidFill>
                  <a:srgbClr val="002060"/>
                </a:solidFill>
                <a:latin typeface="Times New Roman"/>
                <a:ea typeface="Times New Roman"/>
                <a:cs typeface="Times New Roman"/>
                <a:sym typeface="Times New Roman"/>
              </a:rPr>
              <a:t>•</a:t>
            </a:r>
            <a:r>
              <a:rPr lang="en-US" sz="2300" b="1">
                <a:solidFill>
                  <a:srgbClr val="002060"/>
                </a:solidFill>
                <a:latin typeface="Times New Roman"/>
                <a:ea typeface="Times New Roman"/>
                <a:cs typeface="Times New Roman"/>
                <a:sym typeface="Times New Roman"/>
              </a:rPr>
              <a:t> generatedCoins</a:t>
            </a:r>
            <a:r>
              <a:rPr lang="en-US" sz="2300">
                <a:solidFill>
                  <a:srgbClr val="002060"/>
                </a:solidFill>
                <a:latin typeface="Times New Roman"/>
                <a:ea typeface="Times New Roman"/>
                <a:cs typeface="Times New Roman"/>
                <a:sym typeface="Times New Roman"/>
              </a:rPr>
              <a:t>:Total number of unique Bitcoin transactions per day.</a:t>
            </a:r>
            <a:endParaRPr sz="2300">
              <a:solidFill>
                <a:srgbClr val="002060"/>
              </a:solidFill>
              <a:latin typeface="Times New Roman"/>
              <a:ea typeface="Times New Roman"/>
              <a:cs typeface="Times New Roman"/>
              <a:sym typeface="Times New Roman"/>
            </a:endParaRPr>
          </a:p>
          <a:p>
            <a:pPr marL="0" lvl="0" indent="0" algn="l" rtl="0">
              <a:spcBef>
                <a:spcPts val="1000"/>
              </a:spcBef>
              <a:spcAft>
                <a:spcPts val="0"/>
              </a:spcAft>
              <a:buNone/>
            </a:pPr>
            <a:endParaRPr sz="2300">
              <a:solidFill>
                <a:srgbClr val="002060"/>
              </a:solidFill>
              <a:latin typeface="Times New Roman"/>
              <a:ea typeface="Times New Roman"/>
              <a:cs typeface="Times New Roman"/>
              <a:sym typeface="Times New Roman"/>
            </a:endParaRPr>
          </a:p>
          <a:p>
            <a:pPr marL="0" lvl="0" indent="0" algn="l" rtl="0">
              <a:spcBef>
                <a:spcPts val="1000"/>
              </a:spcBef>
              <a:spcAft>
                <a:spcPts val="0"/>
              </a:spcAft>
              <a:buNone/>
            </a:pPr>
            <a:r>
              <a:rPr lang="en-US" sz="2300">
                <a:solidFill>
                  <a:srgbClr val="002060"/>
                </a:solidFill>
                <a:latin typeface="Times New Roman"/>
                <a:ea typeface="Times New Roman"/>
                <a:cs typeface="Times New Roman"/>
                <a:sym typeface="Times New Roman"/>
              </a:rPr>
              <a:t>• </a:t>
            </a:r>
            <a:r>
              <a:rPr lang="en-US" sz="2300" b="1">
                <a:solidFill>
                  <a:srgbClr val="002060"/>
                </a:solidFill>
                <a:latin typeface="Times New Roman"/>
                <a:ea typeface="Times New Roman"/>
                <a:cs typeface="Times New Roman"/>
                <a:sym typeface="Times New Roman"/>
              </a:rPr>
              <a:t>Avg block size</a:t>
            </a:r>
            <a:endParaRPr sz="2300" b="1">
              <a:solidFill>
                <a:srgbClr val="002060"/>
              </a:solidFill>
              <a:latin typeface="Times New Roman"/>
              <a:ea typeface="Times New Roman"/>
              <a:cs typeface="Times New Roman"/>
              <a:sym typeface="Times New Roman"/>
            </a:endParaRPr>
          </a:p>
          <a:p>
            <a:pPr marL="0" lvl="0" indent="0" algn="l" rtl="0">
              <a:spcBef>
                <a:spcPts val="1000"/>
              </a:spcBef>
              <a:spcAft>
                <a:spcPts val="0"/>
              </a:spcAft>
              <a:buNone/>
            </a:pPr>
            <a:endParaRPr sz="2300" b="1">
              <a:solidFill>
                <a:srgbClr val="002060"/>
              </a:solidFill>
              <a:latin typeface="Times New Roman"/>
              <a:ea typeface="Times New Roman"/>
              <a:cs typeface="Times New Roman"/>
              <a:sym typeface="Times New Roman"/>
            </a:endParaRPr>
          </a:p>
          <a:p>
            <a:pPr marL="0" lvl="0" indent="0" algn="l" rtl="0">
              <a:spcBef>
                <a:spcPts val="1000"/>
              </a:spcBef>
              <a:spcAft>
                <a:spcPts val="0"/>
              </a:spcAft>
              <a:buNone/>
            </a:pPr>
            <a:r>
              <a:rPr lang="en-US" sz="2300">
                <a:solidFill>
                  <a:srgbClr val="002060"/>
                </a:solidFill>
                <a:latin typeface="Times New Roman"/>
                <a:ea typeface="Times New Roman"/>
                <a:cs typeface="Times New Roman"/>
                <a:sym typeface="Times New Roman"/>
              </a:rPr>
              <a:t>*In our model,we chose Txcount and generatedCoins as the features.</a:t>
            </a:r>
            <a:endParaRPr sz="2300">
              <a:solidFill>
                <a:srgbClr val="002060"/>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g16a4a6420cb_0_1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solidFill>
                  <a:srgbClr val="002060"/>
                </a:solidFill>
                <a:latin typeface="Times New Roman"/>
                <a:ea typeface="Times New Roman"/>
                <a:cs typeface="Times New Roman"/>
                <a:sym typeface="Times New Roman"/>
              </a:rPr>
              <a:t>Evaluation Methods</a:t>
            </a:r>
            <a:endParaRPr b="1">
              <a:solidFill>
                <a:srgbClr val="002060"/>
              </a:solidFill>
              <a:latin typeface="Times New Roman"/>
              <a:ea typeface="Times New Roman"/>
              <a:cs typeface="Times New Roman"/>
              <a:sym typeface="Times New Roman"/>
            </a:endParaRPr>
          </a:p>
        </p:txBody>
      </p:sp>
      <p:sp>
        <p:nvSpPr>
          <p:cNvPr id="417" name="Google Shape;417;g16a4a6420cb_0_1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Clr>
                <a:srgbClr val="002060"/>
              </a:buClr>
              <a:buSzPts val="1800"/>
              <a:buFont typeface="Times New Roman"/>
              <a:buChar char="❏"/>
            </a:pPr>
            <a:r>
              <a:rPr lang="en-US" b="1">
                <a:solidFill>
                  <a:srgbClr val="002060"/>
                </a:solidFill>
                <a:latin typeface="Times New Roman"/>
                <a:ea typeface="Times New Roman"/>
                <a:cs typeface="Times New Roman"/>
                <a:sym typeface="Times New Roman"/>
              </a:rPr>
              <a:t>Procedure:</a:t>
            </a:r>
            <a:endParaRPr b="1">
              <a:solidFill>
                <a:srgbClr val="002060"/>
              </a:solidFill>
              <a:latin typeface="Times New Roman"/>
              <a:ea typeface="Times New Roman"/>
              <a:cs typeface="Times New Roman"/>
              <a:sym typeface="Times New Roman"/>
            </a:endParaRPr>
          </a:p>
          <a:p>
            <a:pPr marL="457200" lvl="0" indent="0" algn="l" rtl="0">
              <a:spcBef>
                <a:spcPts val="1000"/>
              </a:spcBef>
              <a:spcAft>
                <a:spcPts val="0"/>
              </a:spcAft>
              <a:buNone/>
            </a:pPr>
            <a:endParaRPr b="1">
              <a:solidFill>
                <a:srgbClr val="002060"/>
              </a:solidFill>
              <a:latin typeface="Times New Roman"/>
              <a:ea typeface="Times New Roman"/>
              <a:cs typeface="Times New Roman"/>
              <a:sym typeface="Times New Roman"/>
            </a:endParaRPr>
          </a:p>
          <a:p>
            <a:pPr marL="457200" lvl="0" indent="-374650" algn="l" rtl="0">
              <a:spcBef>
                <a:spcPts val="1000"/>
              </a:spcBef>
              <a:spcAft>
                <a:spcPts val="0"/>
              </a:spcAft>
              <a:buClr>
                <a:srgbClr val="002060"/>
              </a:buClr>
              <a:buSzPts val="2300"/>
              <a:buFont typeface="Times New Roman"/>
              <a:buAutoNum type="arabicPeriod"/>
            </a:pPr>
            <a:r>
              <a:rPr lang="en-US">
                <a:solidFill>
                  <a:srgbClr val="002060"/>
                </a:solidFill>
                <a:latin typeface="Times New Roman"/>
                <a:ea typeface="Times New Roman"/>
                <a:cs typeface="Times New Roman"/>
                <a:sym typeface="Times New Roman"/>
              </a:rPr>
              <a:t>applying a behavioral analysis by using the One-Class SVM algorithm to detect outliers.</a:t>
            </a:r>
            <a:endParaRPr>
              <a:solidFill>
                <a:srgbClr val="002060"/>
              </a:solidFill>
              <a:latin typeface="Times New Roman"/>
              <a:ea typeface="Times New Roman"/>
              <a:cs typeface="Times New Roman"/>
              <a:sym typeface="Times New Roman"/>
            </a:endParaRPr>
          </a:p>
          <a:p>
            <a:pPr marL="914400" lvl="0" indent="0" algn="l" rtl="0">
              <a:spcBef>
                <a:spcPts val="1000"/>
              </a:spcBef>
              <a:spcAft>
                <a:spcPts val="0"/>
              </a:spcAft>
              <a:buNone/>
            </a:pPr>
            <a:endParaRPr>
              <a:solidFill>
                <a:srgbClr val="002060"/>
              </a:solidFill>
              <a:latin typeface="Times New Roman"/>
              <a:ea typeface="Times New Roman"/>
              <a:cs typeface="Times New Roman"/>
              <a:sym typeface="Times New Roman"/>
            </a:endParaRPr>
          </a:p>
          <a:p>
            <a:pPr marL="457200" lvl="0" indent="-374650" algn="l" rtl="0">
              <a:spcBef>
                <a:spcPts val="1000"/>
              </a:spcBef>
              <a:spcAft>
                <a:spcPts val="0"/>
              </a:spcAft>
              <a:buClr>
                <a:srgbClr val="002060"/>
              </a:buClr>
              <a:buSzPts val="2300"/>
              <a:buFont typeface="Times New Roman"/>
              <a:buAutoNum type="arabicPeriod"/>
            </a:pPr>
            <a:r>
              <a:rPr lang="en-US">
                <a:solidFill>
                  <a:srgbClr val="002060"/>
                </a:solidFill>
                <a:latin typeface="Times New Roman"/>
                <a:ea typeface="Times New Roman"/>
                <a:cs typeface="Times New Roman"/>
                <a:sym typeface="Times New Roman"/>
              </a:rPr>
              <a:t>applying the K-means clustering algorithm to gather similar attacks in order to specify their types. </a:t>
            </a:r>
            <a:endParaRPr>
              <a:solidFill>
                <a:srgbClr val="00206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g1831e7040ae_0_6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002060"/>
                </a:solidFill>
                <a:latin typeface="Times New Roman"/>
                <a:ea typeface="Times New Roman"/>
                <a:cs typeface="Times New Roman"/>
                <a:sym typeface="Times New Roman"/>
              </a:rPr>
              <a:t>                     One Class SVM</a:t>
            </a:r>
            <a:endParaRPr b="1">
              <a:solidFill>
                <a:srgbClr val="002060"/>
              </a:solidFill>
              <a:latin typeface="Times New Roman"/>
              <a:ea typeface="Times New Roman"/>
              <a:cs typeface="Times New Roman"/>
              <a:sym typeface="Times New Roman"/>
            </a:endParaRPr>
          </a:p>
        </p:txBody>
      </p:sp>
      <p:sp>
        <p:nvSpPr>
          <p:cNvPr id="424" name="Google Shape;424;g1831e7040ae_0_6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74650" algn="l" rtl="0">
              <a:spcBef>
                <a:spcPts val="1000"/>
              </a:spcBef>
              <a:spcAft>
                <a:spcPts val="0"/>
              </a:spcAft>
              <a:buClr>
                <a:srgbClr val="002060"/>
              </a:buClr>
              <a:buSzPts val="2300"/>
              <a:buFont typeface="Times New Roman"/>
              <a:buChar char="❏"/>
            </a:pPr>
            <a:r>
              <a:rPr lang="en-US" sz="2300">
                <a:solidFill>
                  <a:srgbClr val="002060"/>
                </a:solidFill>
                <a:highlight>
                  <a:srgbClr val="FFFFFF"/>
                </a:highlight>
                <a:latin typeface="Times New Roman"/>
                <a:ea typeface="Times New Roman"/>
                <a:cs typeface="Times New Roman"/>
                <a:sym typeface="Times New Roman"/>
              </a:rPr>
              <a:t>Unsupervised learning technique</a:t>
            </a:r>
            <a:endParaRPr sz="2300">
              <a:solidFill>
                <a:srgbClr val="002060"/>
              </a:solidFill>
              <a:highlight>
                <a:srgbClr val="FFFFFF"/>
              </a:highlight>
              <a:latin typeface="Times New Roman"/>
              <a:ea typeface="Times New Roman"/>
              <a:cs typeface="Times New Roman"/>
              <a:sym typeface="Times New Roman"/>
            </a:endParaRPr>
          </a:p>
          <a:p>
            <a:pPr marL="457200" lvl="0" indent="0" algn="l" rtl="0">
              <a:spcBef>
                <a:spcPts val="1000"/>
              </a:spcBef>
              <a:spcAft>
                <a:spcPts val="0"/>
              </a:spcAft>
              <a:buNone/>
            </a:pPr>
            <a:endParaRPr sz="2300">
              <a:solidFill>
                <a:srgbClr val="002060"/>
              </a:solidFill>
              <a:highlight>
                <a:srgbClr val="FFFFFF"/>
              </a:highlight>
              <a:latin typeface="Times New Roman"/>
              <a:ea typeface="Times New Roman"/>
              <a:cs typeface="Times New Roman"/>
              <a:sym typeface="Times New Roman"/>
            </a:endParaRPr>
          </a:p>
          <a:p>
            <a:pPr marL="457200" lvl="0" indent="-374650" algn="l" rtl="0">
              <a:spcBef>
                <a:spcPts val="1000"/>
              </a:spcBef>
              <a:spcAft>
                <a:spcPts val="0"/>
              </a:spcAft>
              <a:buClr>
                <a:srgbClr val="002060"/>
              </a:buClr>
              <a:buSzPts val="2300"/>
              <a:buFont typeface="Times New Roman"/>
              <a:buChar char="❏"/>
            </a:pPr>
            <a:r>
              <a:rPr lang="en-US" sz="2300">
                <a:solidFill>
                  <a:srgbClr val="002060"/>
                </a:solidFill>
                <a:highlight>
                  <a:srgbClr val="FFFFFF"/>
                </a:highlight>
                <a:latin typeface="Times New Roman"/>
                <a:ea typeface="Times New Roman"/>
                <a:cs typeface="Times New Roman"/>
                <a:sym typeface="Times New Roman"/>
              </a:rPr>
              <a:t>differentiates the test samples of a particular class from other classes</a:t>
            </a:r>
            <a:endParaRPr sz="2300">
              <a:solidFill>
                <a:srgbClr val="002060"/>
              </a:solidFill>
              <a:highlight>
                <a:srgbClr val="FFFFFF"/>
              </a:highlight>
              <a:latin typeface="Times New Roman"/>
              <a:ea typeface="Times New Roman"/>
              <a:cs typeface="Times New Roman"/>
              <a:sym typeface="Times New Roman"/>
            </a:endParaRPr>
          </a:p>
          <a:p>
            <a:pPr marL="457200" lvl="0" indent="0" algn="l" rtl="0">
              <a:spcBef>
                <a:spcPts val="1000"/>
              </a:spcBef>
              <a:spcAft>
                <a:spcPts val="0"/>
              </a:spcAft>
              <a:buNone/>
            </a:pPr>
            <a:endParaRPr sz="2300">
              <a:solidFill>
                <a:srgbClr val="002060"/>
              </a:solidFill>
              <a:highlight>
                <a:srgbClr val="FFFFFF"/>
              </a:highlight>
              <a:latin typeface="Times New Roman"/>
              <a:ea typeface="Times New Roman"/>
              <a:cs typeface="Times New Roman"/>
              <a:sym typeface="Times New Roman"/>
            </a:endParaRPr>
          </a:p>
          <a:p>
            <a:pPr marL="457200" lvl="0" indent="-374650" algn="l" rtl="0">
              <a:spcBef>
                <a:spcPts val="1000"/>
              </a:spcBef>
              <a:spcAft>
                <a:spcPts val="0"/>
              </a:spcAft>
              <a:buClr>
                <a:srgbClr val="002060"/>
              </a:buClr>
              <a:buSzPts val="2300"/>
              <a:buFont typeface="Times New Roman"/>
              <a:buChar char="❏"/>
            </a:pPr>
            <a:r>
              <a:rPr lang="en-US" sz="2300">
                <a:solidFill>
                  <a:srgbClr val="002060"/>
                </a:solidFill>
                <a:highlight>
                  <a:srgbClr val="FFFFFF"/>
                </a:highlight>
                <a:latin typeface="Times New Roman"/>
                <a:ea typeface="Times New Roman"/>
                <a:cs typeface="Times New Roman"/>
                <a:sym typeface="Times New Roman"/>
              </a:rPr>
              <a:t>minimizing the hypersphere of the single class of examples in training data</a:t>
            </a:r>
            <a:endParaRPr sz="2300">
              <a:solidFill>
                <a:srgbClr val="002060"/>
              </a:solidFill>
              <a:highlight>
                <a:srgbClr val="FFFFFF"/>
              </a:highlight>
              <a:latin typeface="Times New Roman"/>
              <a:ea typeface="Times New Roman"/>
              <a:cs typeface="Times New Roman"/>
              <a:sym typeface="Times New Roman"/>
            </a:endParaRPr>
          </a:p>
          <a:p>
            <a:pPr marL="457200" lvl="0" indent="0" algn="l" rtl="0">
              <a:spcBef>
                <a:spcPts val="1000"/>
              </a:spcBef>
              <a:spcAft>
                <a:spcPts val="0"/>
              </a:spcAft>
              <a:buNone/>
            </a:pPr>
            <a:endParaRPr sz="2300">
              <a:solidFill>
                <a:srgbClr val="002060"/>
              </a:solidFill>
              <a:highlight>
                <a:srgbClr val="FFFFFF"/>
              </a:highlight>
              <a:latin typeface="Times New Roman"/>
              <a:ea typeface="Times New Roman"/>
              <a:cs typeface="Times New Roman"/>
              <a:sym typeface="Times New Roman"/>
            </a:endParaRPr>
          </a:p>
          <a:p>
            <a:pPr marL="457200" lvl="0" indent="-374650" algn="l" rtl="0">
              <a:spcBef>
                <a:spcPts val="1000"/>
              </a:spcBef>
              <a:spcAft>
                <a:spcPts val="0"/>
              </a:spcAft>
              <a:buClr>
                <a:srgbClr val="002060"/>
              </a:buClr>
              <a:buSzPts val="2300"/>
              <a:buFont typeface="Times New Roman"/>
              <a:buChar char="❏"/>
            </a:pPr>
            <a:r>
              <a:rPr lang="en-US" sz="2300">
                <a:solidFill>
                  <a:srgbClr val="002060"/>
                </a:solidFill>
                <a:highlight>
                  <a:srgbClr val="FFFFFF"/>
                </a:highlight>
                <a:latin typeface="Times New Roman"/>
                <a:ea typeface="Times New Roman"/>
                <a:cs typeface="Times New Roman"/>
                <a:sym typeface="Times New Roman"/>
              </a:rPr>
              <a:t>considers all the other samples outside the hypersphere to be outliers or out of training data distribution.</a:t>
            </a:r>
            <a:endParaRPr sz="2300">
              <a:solidFill>
                <a:srgbClr val="002060"/>
              </a:solidFill>
              <a:highlight>
                <a:srgbClr val="FFFFFF"/>
              </a:highlight>
              <a:latin typeface="Times New Roman"/>
              <a:ea typeface="Times New Roman"/>
              <a:cs typeface="Times New Roman"/>
              <a:sym typeface="Times New Roman"/>
            </a:endParaRPr>
          </a:p>
          <a:p>
            <a:pPr marL="457200" lvl="0" indent="0" algn="l" rtl="0">
              <a:spcBef>
                <a:spcPts val="1000"/>
              </a:spcBef>
              <a:spcAft>
                <a:spcPts val="0"/>
              </a:spcAft>
              <a:buNone/>
            </a:pPr>
            <a:endParaRPr sz="2300">
              <a:solidFill>
                <a:srgbClr val="00206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156850936ba_0_0"/>
          <p:cNvSpPr txBox="1">
            <a:spLocks noGrp="1"/>
          </p:cNvSpPr>
          <p:nvPr>
            <p:ph type="title"/>
          </p:nvPr>
        </p:nvSpPr>
        <p:spPr>
          <a:xfrm>
            <a:off x="1121500" y="191600"/>
            <a:ext cx="9368100" cy="1378500"/>
          </a:xfrm>
          <a:prstGeom prst="rect">
            <a:avLst/>
          </a:prstGeom>
          <a:solidFill>
            <a:schemeClr val="lt1"/>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US" sz="3600" b="1">
                <a:solidFill>
                  <a:srgbClr val="002060"/>
                </a:solidFill>
                <a:latin typeface="Times New Roman"/>
                <a:ea typeface="Times New Roman"/>
                <a:cs typeface="Times New Roman"/>
                <a:sym typeface="Times New Roman"/>
              </a:rPr>
              <a:t>Basic Terminology</a:t>
            </a:r>
            <a:endParaRPr sz="3600" b="1">
              <a:solidFill>
                <a:srgbClr val="002060"/>
              </a:solidFill>
              <a:latin typeface="Times New Roman"/>
              <a:ea typeface="Times New Roman"/>
              <a:cs typeface="Times New Roman"/>
              <a:sym typeface="Times New Roman"/>
            </a:endParaRPr>
          </a:p>
        </p:txBody>
      </p:sp>
      <p:sp>
        <p:nvSpPr>
          <p:cNvPr id="178" name="Google Shape;178;g156850936ba_0_0"/>
          <p:cNvSpPr txBox="1">
            <a:spLocks noGrp="1"/>
          </p:cNvSpPr>
          <p:nvPr>
            <p:ph type="body" idx="1"/>
          </p:nvPr>
        </p:nvSpPr>
        <p:spPr>
          <a:xfrm>
            <a:off x="838200" y="1570100"/>
            <a:ext cx="10515600" cy="4652700"/>
          </a:xfrm>
          <a:prstGeom prst="rect">
            <a:avLst/>
          </a:prstGeom>
          <a:solidFill>
            <a:schemeClr val="lt1"/>
          </a:solidFill>
          <a:ln>
            <a:noFill/>
          </a:ln>
        </p:spPr>
        <p:txBody>
          <a:bodyPr spcFirstLastPara="1" wrap="square" lIns="91425" tIns="45700" rIns="91425" bIns="45700" anchor="t" anchorCtr="0">
            <a:noAutofit/>
          </a:bodyPr>
          <a:lstStyle/>
          <a:p>
            <a:pPr marL="228600" lvl="0" indent="0" algn="just" rtl="0">
              <a:lnSpc>
                <a:spcPct val="90000"/>
              </a:lnSpc>
              <a:spcBef>
                <a:spcPts val="600"/>
              </a:spcBef>
              <a:spcAft>
                <a:spcPts val="0"/>
              </a:spcAft>
              <a:buSzPts val="1800"/>
              <a:buNone/>
            </a:pPr>
            <a:r>
              <a:rPr lang="en-US" sz="2600" b="1">
                <a:solidFill>
                  <a:srgbClr val="002060"/>
                </a:solidFill>
                <a:latin typeface="Times New Roman"/>
                <a:ea typeface="Times New Roman"/>
                <a:cs typeface="Times New Roman"/>
                <a:sym typeface="Times New Roman"/>
              </a:rPr>
              <a:t>  </a:t>
            </a:r>
            <a:endParaRPr sz="3000">
              <a:solidFill>
                <a:srgbClr val="002060"/>
              </a:solidFill>
              <a:latin typeface="Times New Roman"/>
              <a:ea typeface="Times New Roman"/>
              <a:cs typeface="Times New Roman"/>
              <a:sym typeface="Times New Roman"/>
            </a:endParaRPr>
          </a:p>
          <a:p>
            <a:pPr marL="457200" lvl="0" indent="-361950" algn="just" rtl="0">
              <a:lnSpc>
                <a:spcPct val="90000"/>
              </a:lnSpc>
              <a:spcBef>
                <a:spcPts val="600"/>
              </a:spcBef>
              <a:spcAft>
                <a:spcPts val="0"/>
              </a:spcAft>
              <a:buClr>
                <a:srgbClr val="002060"/>
              </a:buClr>
              <a:buSzPts val="2100"/>
              <a:buFont typeface="Times New Roman"/>
              <a:buChar char="❏"/>
            </a:pPr>
            <a:r>
              <a:rPr lang="en-US" sz="2100" b="1">
                <a:solidFill>
                  <a:srgbClr val="002060"/>
                </a:solidFill>
                <a:latin typeface="Times New Roman"/>
                <a:ea typeface="Times New Roman"/>
                <a:cs typeface="Times New Roman"/>
                <a:sym typeface="Times New Roman"/>
              </a:rPr>
              <a:t>Cryptocurrency </a:t>
            </a:r>
            <a:r>
              <a:rPr lang="en-US" sz="2100">
                <a:solidFill>
                  <a:srgbClr val="002060"/>
                </a:solidFill>
                <a:latin typeface="Times New Roman"/>
                <a:ea typeface="Times New Roman"/>
                <a:cs typeface="Times New Roman"/>
                <a:sym typeface="Times New Roman"/>
              </a:rPr>
              <a:t>: Cryptocurrency, sometimes also called crypto-currency or crypto, is any form of currency that exists digitally or virtually and uses cryptography to secure transactions.It does not have a central issuing or regulating authority, instead using a decentralized system to record transactions and issue new units.</a:t>
            </a:r>
            <a:endParaRPr sz="2100">
              <a:solidFill>
                <a:srgbClr val="002060"/>
              </a:solidFill>
              <a:latin typeface="Times New Roman"/>
              <a:ea typeface="Times New Roman"/>
              <a:cs typeface="Times New Roman"/>
              <a:sym typeface="Times New Roman"/>
            </a:endParaRPr>
          </a:p>
          <a:p>
            <a:pPr marL="457200" lvl="0" indent="0" algn="just" rtl="0">
              <a:lnSpc>
                <a:spcPct val="90000"/>
              </a:lnSpc>
              <a:spcBef>
                <a:spcPts val="600"/>
              </a:spcBef>
              <a:spcAft>
                <a:spcPts val="0"/>
              </a:spcAft>
              <a:buSzPts val="1800"/>
              <a:buNone/>
            </a:pPr>
            <a:endParaRPr sz="2100">
              <a:solidFill>
                <a:srgbClr val="002060"/>
              </a:solidFill>
              <a:latin typeface="Times New Roman"/>
              <a:ea typeface="Times New Roman"/>
              <a:cs typeface="Times New Roman"/>
              <a:sym typeface="Times New Roman"/>
            </a:endParaRPr>
          </a:p>
          <a:p>
            <a:pPr marL="457200" lvl="0" indent="-361950" algn="just" rtl="0">
              <a:lnSpc>
                <a:spcPct val="90000"/>
              </a:lnSpc>
              <a:spcBef>
                <a:spcPts val="600"/>
              </a:spcBef>
              <a:spcAft>
                <a:spcPts val="0"/>
              </a:spcAft>
              <a:buClr>
                <a:srgbClr val="002060"/>
              </a:buClr>
              <a:buSzPts val="2100"/>
              <a:buFont typeface="Times New Roman"/>
              <a:buChar char="❏"/>
            </a:pPr>
            <a:r>
              <a:rPr lang="en-US" sz="2100" b="1">
                <a:solidFill>
                  <a:srgbClr val="002060"/>
                </a:solidFill>
                <a:latin typeface="Times New Roman"/>
                <a:ea typeface="Times New Roman"/>
                <a:cs typeface="Times New Roman"/>
                <a:sym typeface="Times New Roman"/>
              </a:rPr>
              <a:t>Blockchain :  </a:t>
            </a:r>
            <a:r>
              <a:rPr lang="en-US" sz="2100">
                <a:solidFill>
                  <a:srgbClr val="002060"/>
                </a:solidFill>
                <a:latin typeface="Times New Roman"/>
                <a:ea typeface="Times New Roman"/>
                <a:cs typeface="Times New Roman"/>
                <a:sym typeface="Times New Roman"/>
              </a:rPr>
              <a:t>Blockchain technology is a decentralized, distributed ledger that stores the record of ownership of digital assets. </a:t>
            </a:r>
            <a:endParaRPr sz="2100">
              <a:solidFill>
                <a:srgbClr val="002060"/>
              </a:solidFill>
              <a:latin typeface="Times New Roman"/>
              <a:ea typeface="Times New Roman"/>
              <a:cs typeface="Times New Roman"/>
              <a:sym typeface="Times New Roman"/>
            </a:endParaRPr>
          </a:p>
          <a:p>
            <a:pPr marL="457200" lvl="0" indent="0" algn="just" rtl="0">
              <a:lnSpc>
                <a:spcPct val="90000"/>
              </a:lnSpc>
              <a:spcBef>
                <a:spcPts val="600"/>
              </a:spcBef>
              <a:spcAft>
                <a:spcPts val="0"/>
              </a:spcAft>
              <a:buNone/>
            </a:pPr>
            <a:endParaRPr sz="2100">
              <a:solidFill>
                <a:srgbClr val="002060"/>
              </a:solidFill>
              <a:latin typeface="Times New Roman"/>
              <a:ea typeface="Times New Roman"/>
              <a:cs typeface="Times New Roman"/>
              <a:sym typeface="Times New Roman"/>
            </a:endParaRPr>
          </a:p>
          <a:p>
            <a:pPr marL="457200" lvl="0" indent="-361950" algn="just" rtl="0">
              <a:lnSpc>
                <a:spcPct val="90000"/>
              </a:lnSpc>
              <a:spcBef>
                <a:spcPts val="600"/>
              </a:spcBef>
              <a:spcAft>
                <a:spcPts val="0"/>
              </a:spcAft>
              <a:buClr>
                <a:srgbClr val="002060"/>
              </a:buClr>
              <a:buSzPts val="2100"/>
              <a:buFont typeface="Times New Roman"/>
              <a:buChar char="❏"/>
            </a:pPr>
            <a:r>
              <a:rPr lang="en-US" sz="2100" b="1">
                <a:solidFill>
                  <a:srgbClr val="002060"/>
                </a:solidFill>
                <a:latin typeface="Times New Roman"/>
                <a:ea typeface="Times New Roman"/>
                <a:cs typeface="Times New Roman"/>
                <a:sym typeface="Times New Roman"/>
              </a:rPr>
              <a:t>Bitcoin : </a:t>
            </a:r>
            <a:r>
              <a:rPr lang="en-US" sz="2100">
                <a:solidFill>
                  <a:srgbClr val="002060"/>
                </a:solidFill>
                <a:highlight>
                  <a:srgbClr val="FFFFFF"/>
                </a:highlight>
                <a:latin typeface="Times New Roman"/>
                <a:ea typeface="Times New Roman"/>
                <a:cs typeface="Times New Roman"/>
                <a:sym typeface="Times New Roman"/>
              </a:rPr>
              <a:t>Bitcoin is a type of cryptocurrency,a virtual currency designed to act as money and a form of payment outside the control of any one person, group, or entity, and thus removing the need for third-party involvement in financial transactions. </a:t>
            </a:r>
            <a:endParaRPr sz="2100">
              <a:solidFill>
                <a:srgbClr val="002060"/>
              </a:solidFill>
              <a:latin typeface="Times New Roman"/>
              <a:ea typeface="Times New Roman"/>
              <a:cs typeface="Times New Roman"/>
              <a:sym typeface="Times New Roman"/>
            </a:endParaRPr>
          </a:p>
        </p:txBody>
      </p:sp>
      <p:pic>
        <p:nvPicPr>
          <p:cNvPr id="179" name="Google Shape;179;g156850936ba_0_0" descr="Image"/>
          <p:cNvPicPr preferRelativeResize="0"/>
          <p:nvPr/>
        </p:nvPicPr>
        <p:blipFill rotWithShape="1">
          <a:blip r:embed="rId3">
            <a:alphaModFix/>
          </a:blip>
          <a:srcRect/>
          <a:stretch/>
        </p:blipFill>
        <p:spPr>
          <a:xfrm>
            <a:off x="121557" y="121532"/>
            <a:ext cx="999946" cy="99994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g16a4a6420cb_0_2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002060"/>
                </a:solidFill>
                <a:latin typeface="Times New Roman"/>
                <a:ea typeface="Times New Roman"/>
                <a:cs typeface="Times New Roman"/>
                <a:sym typeface="Times New Roman"/>
              </a:rPr>
              <a:t>                             Results</a:t>
            </a:r>
            <a:endParaRPr b="1">
              <a:solidFill>
                <a:srgbClr val="002060"/>
              </a:solidFill>
              <a:latin typeface="Times New Roman"/>
              <a:ea typeface="Times New Roman"/>
              <a:cs typeface="Times New Roman"/>
              <a:sym typeface="Times New Roman"/>
            </a:endParaRPr>
          </a:p>
        </p:txBody>
      </p:sp>
      <p:pic>
        <p:nvPicPr>
          <p:cNvPr id="431" name="Google Shape;431;g16a4a6420cb_0_25"/>
          <p:cNvPicPr preferRelativeResize="0"/>
          <p:nvPr/>
        </p:nvPicPr>
        <p:blipFill>
          <a:blip r:embed="rId3">
            <a:alphaModFix/>
          </a:blip>
          <a:stretch>
            <a:fillRect/>
          </a:stretch>
        </p:blipFill>
        <p:spPr>
          <a:xfrm>
            <a:off x="2656850" y="1919300"/>
            <a:ext cx="5895975" cy="3218350"/>
          </a:xfrm>
          <a:prstGeom prst="rect">
            <a:avLst/>
          </a:prstGeom>
          <a:noFill/>
          <a:ln>
            <a:noFill/>
          </a:ln>
        </p:spPr>
      </p:pic>
      <p:sp>
        <p:nvSpPr>
          <p:cNvPr id="432" name="Google Shape;432;g16a4a6420cb_0_25"/>
          <p:cNvSpPr txBox="1"/>
          <p:nvPr/>
        </p:nvSpPr>
        <p:spPr>
          <a:xfrm>
            <a:off x="1790575" y="5301500"/>
            <a:ext cx="86487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solidFill>
                  <a:srgbClr val="002060"/>
                </a:solidFill>
                <a:latin typeface="Times New Roman"/>
                <a:ea typeface="Times New Roman"/>
                <a:cs typeface="Times New Roman"/>
                <a:sym typeface="Times New Roman"/>
              </a:rPr>
              <a:t>A score will be given to the One Class SVM anomaly detection model for each type of outputting a decision, (1) if normal transaction or (−1) if fraud transaction</a:t>
            </a:r>
            <a:endParaRPr sz="1700" b="1">
              <a:solidFill>
                <a:srgbClr val="002060"/>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g1b11766c6d0_1_8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4000" b="1">
                <a:solidFill>
                  <a:srgbClr val="002060"/>
                </a:solidFill>
                <a:latin typeface="Times New Roman"/>
                <a:ea typeface="Times New Roman"/>
                <a:cs typeface="Times New Roman"/>
                <a:sym typeface="Times New Roman"/>
              </a:rPr>
              <a:t>                                CBDC</a:t>
            </a:r>
            <a:endParaRPr sz="4000" b="1">
              <a:solidFill>
                <a:srgbClr val="002060"/>
              </a:solidFill>
              <a:latin typeface="Times New Roman"/>
              <a:ea typeface="Times New Roman"/>
              <a:cs typeface="Times New Roman"/>
              <a:sym typeface="Times New Roman"/>
            </a:endParaRPr>
          </a:p>
        </p:txBody>
      </p:sp>
      <p:sp>
        <p:nvSpPr>
          <p:cNvPr id="438" name="Google Shape;438;g1b11766c6d0_1_8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lnSpcReduction="10000"/>
          </a:bodyPr>
          <a:lstStyle/>
          <a:p>
            <a:pPr marL="609600" lvl="0" indent="-476250" algn="l" rtl="0">
              <a:spcBef>
                <a:spcPts val="1100"/>
              </a:spcBef>
              <a:spcAft>
                <a:spcPts val="0"/>
              </a:spcAft>
              <a:buClr>
                <a:srgbClr val="002060"/>
              </a:buClr>
              <a:buSzPts val="2700"/>
              <a:buFont typeface="Times New Roman"/>
              <a:buChar char="❏"/>
            </a:pPr>
            <a:r>
              <a:rPr lang="en-US" sz="2700">
                <a:solidFill>
                  <a:srgbClr val="002060"/>
                </a:solidFill>
                <a:latin typeface="Times New Roman"/>
                <a:ea typeface="Times New Roman"/>
                <a:cs typeface="Times New Roman"/>
                <a:sym typeface="Times New Roman"/>
              </a:rPr>
              <a:t>It stands for Central Bank Digital Currency</a:t>
            </a:r>
            <a:endParaRPr sz="2700">
              <a:solidFill>
                <a:srgbClr val="002060"/>
              </a:solidFill>
              <a:latin typeface="Times New Roman"/>
              <a:ea typeface="Times New Roman"/>
              <a:cs typeface="Times New Roman"/>
              <a:sym typeface="Times New Roman"/>
            </a:endParaRPr>
          </a:p>
          <a:p>
            <a:pPr marL="609600" lvl="0" indent="0" algn="l" rtl="0">
              <a:spcBef>
                <a:spcPts val="1100"/>
              </a:spcBef>
              <a:spcAft>
                <a:spcPts val="0"/>
              </a:spcAft>
              <a:buNone/>
            </a:pPr>
            <a:endParaRPr sz="2700">
              <a:solidFill>
                <a:srgbClr val="002060"/>
              </a:solidFill>
              <a:latin typeface="Times New Roman"/>
              <a:ea typeface="Times New Roman"/>
              <a:cs typeface="Times New Roman"/>
              <a:sym typeface="Times New Roman"/>
            </a:endParaRPr>
          </a:p>
          <a:p>
            <a:pPr marL="609600" lvl="0" indent="-476250" algn="l" rtl="0">
              <a:spcBef>
                <a:spcPts val="1100"/>
              </a:spcBef>
              <a:spcAft>
                <a:spcPts val="0"/>
              </a:spcAft>
              <a:buClr>
                <a:srgbClr val="002060"/>
              </a:buClr>
              <a:buSzPts val="2700"/>
              <a:buFont typeface="Times New Roman"/>
              <a:buChar char="❏"/>
            </a:pPr>
            <a:r>
              <a:rPr lang="en-US" sz="2700">
                <a:solidFill>
                  <a:srgbClr val="002060"/>
                </a:solidFill>
                <a:latin typeface="Times New Roman"/>
                <a:ea typeface="Times New Roman"/>
                <a:cs typeface="Times New Roman"/>
                <a:sym typeface="Times New Roman"/>
              </a:rPr>
              <a:t>Legal tender issued by a central bank in digital form</a:t>
            </a:r>
            <a:endParaRPr sz="2700">
              <a:solidFill>
                <a:srgbClr val="002060"/>
              </a:solidFill>
              <a:latin typeface="Times New Roman"/>
              <a:ea typeface="Times New Roman"/>
              <a:cs typeface="Times New Roman"/>
              <a:sym typeface="Times New Roman"/>
            </a:endParaRPr>
          </a:p>
          <a:p>
            <a:pPr marL="609600" lvl="0" indent="0" algn="l" rtl="0">
              <a:spcBef>
                <a:spcPts val="1100"/>
              </a:spcBef>
              <a:spcAft>
                <a:spcPts val="0"/>
              </a:spcAft>
              <a:buNone/>
            </a:pPr>
            <a:endParaRPr sz="2700">
              <a:solidFill>
                <a:srgbClr val="002060"/>
              </a:solidFill>
              <a:latin typeface="Times New Roman"/>
              <a:ea typeface="Times New Roman"/>
              <a:cs typeface="Times New Roman"/>
              <a:sym typeface="Times New Roman"/>
            </a:endParaRPr>
          </a:p>
          <a:p>
            <a:pPr marL="609600" lvl="0" indent="-476250" algn="l" rtl="0">
              <a:spcBef>
                <a:spcPts val="1100"/>
              </a:spcBef>
              <a:spcAft>
                <a:spcPts val="0"/>
              </a:spcAft>
              <a:buClr>
                <a:srgbClr val="002060"/>
              </a:buClr>
              <a:buSzPts val="2700"/>
              <a:buFont typeface="Times New Roman"/>
              <a:buChar char="❏"/>
            </a:pPr>
            <a:r>
              <a:rPr lang="en-US" sz="2700">
                <a:solidFill>
                  <a:srgbClr val="002060"/>
                </a:solidFill>
                <a:latin typeface="Times New Roman"/>
                <a:ea typeface="Times New Roman"/>
                <a:cs typeface="Times New Roman"/>
                <a:sym typeface="Times New Roman"/>
              </a:rPr>
              <a:t>same as a sovereign currency and is exchangeable (1:1)at par with the fiat currency</a:t>
            </a:r>
            <a:endParaRPr sz="2700">
              <a:solidFill>
                <a:srgbClr val="002060"/>
              </a:solidFill>
              <a:latin typeface="Times New Roman"/>
              <a:ea typeface="Times New Roman"/>
              <a:cs typeface="Times New Roman"/>
              <a:sym typeface="Times New Roman"/>
            </a:endParaRPr>
          </a:p>
          <a:p>
            <a:pPr marL="609600" lvl="0" indent="0" algn="l" rtl="0">
              <a:spcBef>
                <a:spcPts val="1100"/>
              </a:spcBef>
              <a:spcAft>
                <a:spcPts val="0"/>
              </a:spcAft>
              <a:buNone/>
            </a:pPr>
            <a:endParaRPr sz="2700">
              <a:solidFill>
                <a:srgbClr val="002060"/>
              </a:solidFill>
              <a:latin typeface="Times New Roman"/>
              <a:ea typeface="Times New Roman"/>
              <a:cs typeface="Times New Roman"/>
              <a:sym typeface="Times New Roman"/>
            </a:endParaRPr>
          </a:p>
          <a:p>
            <a:pPr marL="609600" lvl="0" indent="-476250" algn="l" rtl="0">
              <a:spcBef>
                <a:spcPts val="1100"/>
              </a:spcBef>
              <a:spcAft>
                <a:spcPts val="0"/>
              </a:spcAft>
              <a:buClr>
                <a:srgbClr val="002060"/>
              </a:buClr>
              <a:buSzPts val="2700"/>
              <a:buFont typeface="Times New Roman"/>
              <a:buChar char="❏"/>
            </a:pPr>
            <a:r>
              <a:rPr lang="en-US" sz="2700">
                <a:solidFill>
                  <a:srgbClr val="002060"/>
                </a:solidFill>
                <a:latin typeface="Times New Roman"/>
                <a:ea typeface="Times New Roman"/>
                <a:cs typeface="Times New Roman"/>
                <a:sym typeface="Times New Roman"/>
              </a:rPr>
              <a:t>Different from existing digital payment modes.</a:t>
            </a:r>
            <a:endParaRPr sz="2700">
              <a:solidFill>
                <a:srgbClr val="002060"/>
              </a:solidFill>
              <a:latin typeface="Times New Roman"/>
              <a:ea typeface="Times New Roman"/>
              <a:cs typeface="Times New Roman"/>
              <a:sym typeface="Times New Roman"/>
            </a:endParaRPr>
          </a:p>
          <a:p>
            <a:pPr marL="0" lvl="0" indent="0" algn="l" rtl="0">
              <a:spcBef>
                <a:spcPts val="1100"/>
              </a:spcBef>
              <a:spcAft>
                <a:spcPts val="0"/>
              </a:spcAft>
              <a:buNone/>
            </a:pPr>
            <a:endParaRPr sz="2700">
              <a:solidFill>
                <a:srgbClr val="00206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g1b11766c6d0_1_160"/>
          <p:cNvSpPr txBox="1">
            <a:spLocks noGrp="1"/>
          </p:cNvSpPr>
          <p:nvPr>
            <p:ph type="title"/>
          </p:nvPr>
        </p:nvSpPr>
        <p:spPr>
          <a:xfrm>
            <a:off x="908400" y="-176133"/>
            <a:ext cx="10515600" cy="15564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4000" b="1">
                <a:solidFill>
                  <a:srgbClr val="002060"/>
                </a:solidFill>
                <a:latin typeface="Times New Roman"/>
                <a:ea typeface="Times New Roman"/>
                <a:cs typeface="Times New Roman"/>
                <a:sym typeface="Times New Roman"/>
              </a:rPr>
              <a:t>Forms of CBDC</a:t>
            </a:r>
            <a:endParaRPr sz="4000" b="1">
              <a:solidFill>
                <a:srgbClr val="002060"/>
              </a:solidFill>
              <a:latin typeface="Times New Roman"/>
              <a:ea typeface="Times New Roman"/>
              <a:cs typeface="Times New Roman"/>
              <a:sym typeface="Times New Roman"/>
            </a:endParaRPr>
          </a:p>
        </p:txBody>
      </p:sp>
      <p:sp>
        <p:nvSpPr>
          <p:cNvPr id="444" name="Google Shape;444;g1b11766c6d0_1_160"/>
          <p:cNvSpPr txBox="1">
            <a:spLocks noGrp="1"/>
          </p:cNvSpPr>
          <p:nvPr>
            <p:ph type="body" idx="1"/>
          </p:nvPr>
        </p:nvSpPr>
        <p:spPr>
          <a:xfrm>
            <a:off x="838200" y="1157300"/>
            <a:ext cx="10515600" cy="30429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2300">
                <a:solidFill>
                  <a:srgbClr val="002060"/>
                </a:solidFill>
                <a:latin typeface="Times New Roman"/>
                <a:ea typeface="Times New Roman"/>
                <a:cs typeface="Times New Roman"/>
                <a:sym typeface="Times New Roman"/>
              </a:rPr>
              <a:t>CBDC can be classified into two forms based on structure:</a:t>
            </a:r>
            <a:endParaRPr sz="2300">
              <a:solidFill>
                <a:srgbClr val="002060"/>
              </a:solidFill>
              <a:latin typeface="Times New Roman"/>
              <a:ea typeface="Times New Roman"/>
              <a:cs typeface="Times New Roman"/>
              <a:sym typeface="Times New Roman"/>
            </a:endParaRPr>
          </a:p>
          <a:p>
            <a:pPr marL="609600" lvl="0" indent="-431800" algn="l" rtl="0">
              <a:spcBef>
                <a:spcPts val="1000"/>
              </a:spcBef>
              <a:spcAft>
                <a:spcPts val="0"/>
              </a:spcAft>
              <a:buClr>
                <a:srgbClr val="002060"/>
              </a:buClr>
              <a:buSzPts val="2000"/>
              <a:buFont typeface="Times New Roman"/>
              <a:buAutoNum type="arabicPeriod"/>
            </a:pPr>
            <a:r>
              <a:rPr lang="en-US" sz="2000">
                <a:solidFill>
                  <a:srgbClr val="002060"/>
                </a:solidFill>
                <a:latin typeface="Times New Roman"/>
                <a:ea typeface="Times New Roman"/>
                <a:cs typeface="Times New Roman"/>
                <a:sym typeface="Times New Roman"/>
              </a:rPr>
              <a:t>Token-based</a:t>
            </a:r>
            <a:endParaRPr sz="2000">
              <a:solidFill>
                <a:srgbClr val="002060"/>
              </a:solidFill>
              <a:latin typeface="Times New Roman"/>
              <a:ea typeface="Times New Roman"/>
              <a:cs typeface="Times New Roman"/>
              <a:sym typeface="Times New Roman"/>
            </a:endParaRPr>
          </a:p>
          <a:p>
            <a:pPr marL="609600" lvl="0" indent="-431800" algn="l" rtl="0">
              <a:spcBef>
                <a:spcPts val="0"/>
              </a:spcBef>
              <a:spcAft>
                <a:spcPts val="0"/>
              </a:spcAft>
              <a:buClr>
                <a:srgbClr val="002060"/>
              </a:buClr>
              <a:buSzPts val="2000"/>
              <a:buFont typeface="Times New Roman"/>
              <a:buAutoNum type="arabicPeriod"/>
            </a:pPr>
            <a:r>
              <a:rPr lang="en-US" sz="2000">
                <a:solidFill>
                  <a:srgbClr val="002060"/>
                </a:solidFill>
                <a:latin typeface="Times New Roman"/>
                <a:ea typeface="Times New Roman"/>
                <a:cs typeface="Times New Roman"/>
                <a:sym typeface="Times New Roman"/>
              </a:rPr>
              <a:t>Account based</a:t>
            </a:r>
            <a:endParaRPr sz="2000">
              <a:solidFill>
                <a:srgbClr val="002060"/>
              </a:solidFill>
              <a:latin typeface="Times New Roman"/>
              <a:ea typeface="Times New Roman"/>
              <a:cs typeface="Times New Roman"/>
              <a:sym typeface="Times New Roman"/>
            </a:endParaRPr>
          </a:p>
          <a:p>
            <a:pPr marL="609600" lvl="0" indent="0" algn="l" rtl="0">
              <a:spcBef>
                <a:spcPts val="1000"/>
              </a:spcBef>
              <a:spcAft>
                <a:spcPts val="0"/>
              </a:spcAft>
              <a:buNone/>
            </a:pPr>
            <a:endParaRPr sz="2000">
              <a:solidFill>
                <a:srgbClr val="002060"/>
              </a:solidFill>
              <a:latin typeface="Times New Roman"/>
              <a:ea typeface="Times New Roman"/>
              <a:cs typeface="Times New Roman"/>
              <a:sym typeface="Times New Roman"/>
            </a:endParaRPr>
          </a:p>
          <a:p>
            <a:pPr marL="0" lvl="0" indent="0" algn="l" rtl="0">
              <a:spcBef>
                <a:spcPts val="1000"/>
              </a:spcBef>
              <a:spcAft>
                <a:spcPts val="0"/>
              </a:spcAft>
              <a:buNone/>
            </a:pPr>
            <a:endParaRPr sz="2300">
              <a:solidFill>
                <a:srgbClr val="002060"/>
              </a:solidFill>
              <a:latin typeface="Times New Roman"/>
              <a:ea typeface="Times New Roman"/>
              <a:cs typeface="Times New Roman"/>
              <a:sym typeface="Times New Roman"/>
            </a:endParaRPr>
          </a:p>
          <a:p>
            <a:pPr marL="0" lvl="0" indent="0" algn="l" rtl="0">
              <a:spcBef>
                <a:spcPts val="1000"/>
              </a:spcBef>
              <a:spcAft>
                <a:spcPts val="0"/>
              </a:spcAft>
              <a:buNone/>
            </a:pPr>
            <a:endParaRPr sz="2300">
              <a:solidFill>
                <a:srgbClr val="002060"/>
              </a:solidFill>
              <a:latin typeface="Times New Roman"/>
              <a:ea typeface="Times New Roman"/>
              <a:cs typeface="Times New Roman"/>
              <a:sym typeface="Times New Roman"/>
            </a:endParaRPr>
          </a:p>
        </p:txBody>
      </p:sp>
      <p:graphicFrame>
        <p:nvGraphicFramePr>
          <p:cNvPr id="445" name="Google Shape;445;g1b11766c6d0_1_160"/>
          <p:cNvGraphicFramePr/>
          <p:nvPr/>
        </p:nvGraphicFramePr>
        <p:xfrm>
          <a:off x="1891433" y="2282853"/>
          <a:ext cx="8409125" cy="4476760"/>
        </p:xfrm>
        <a:graphic>
          <a:graphicData uri="http://schemas.openxmlformats.org/drawingml/2006/table">
            <a:tbl>
              <a:tblPr>
                <a:noFill/>
                <a:tableStyleId>{E939B979-A871-4EE1-B893-6C8094047646}</a:tableStyleId>
              </a:tblPr>
              <a:tblGrid>
                <a:gridCol w="4099225">
                  <a:extLst>
                    <a:ext uri="{9D8B030D-6E8A-4147-A177-3AD203B41FA5}">
                      <a16:colId xmlns:a16="http://schemas.microsoft.com/office/drawing/2014/main" val="20000"/>
                    </a:ext>
                  </a:extLst>
                </a:gridCol>
                <a:gridCol w="4309900">
                  <a:extLst>
                    <a:ext uri="{9D8B030D-6E8A-4147-A177-3AD203B41FA5}">
                      <a16:colId xmlns:a16="http://schemas.microsoft.com/office/drawing/2014/main" val="20001"/>
                    </a:ext>
                  </a:extLst>
                </a:gridCol>
              </a:tblGrid>
              <a:tr h="517975">
                <a:tc>
                  <a:txBody>
                    <a:bodyPr/>
                    <a:lstStyle/>
                    <a:p>
                      <a:pPr marL="0" lvl="0" indent="0" algn="ctr" rtl="0">
                        <a:spcBef>
                          <a:spcPts val="0"/>
                        </a:spcBef>
                        <a:spcAft>
                          <a:spcPts val="0"/>
                        </a:spcAft>
                        <a:buNone/>
                      </a:pPr>
                      <a:r>
                        <a:rPr lang="en-US" sz="1900" b="1">
                          <a:solidFill>
                            <a:srgbClr val="002060"/>
                          </a:solidFill>
                          <a:highlight>
                            <a:schemeClr val="lt1"/>
                          </a:highlight>
                          <a:latin typeface="Times New Roman"/>
                          <a:ea typeface="Times New Roman"/>
                          <a:cs typeface="Times New Roman"/>
                          <a:sym typeface="Times New Roman"/>
                        </a:rPr>
                        <a:t>Token based</a:t>
                      </a:r>
                      <a:endParaRPr sz="1900" b="1">
                        <a:solidFill>
                          <a:srgbClr val="002060"/>
                        </a:solidFill>
                        <a:highlight>
                          <a:schemeClr val="lt1"/>
                        </a:highlight>
                        <a:latin typeface="Times New Roman"/>
                        <a:ea typeface="Times New Roman"/>
                        <a:cs typeface="Times New Roman"/>
                        <a:sym typeface="Times New Roman"/>
                      </a:endParaRPr>
                    </a:p>
                  </a:txBody>
                  <a:tcPr marL="121900" marR="121900" marT="121900" marB="121900"/>
                </a:tc>
                <a:tc>
                  <a:txBody>
                    <a:bodyPr/>
                    <a:lstStyle/>
                    <a:p>
                      <a:pPr marL="0" lvl="0" indent="0" algn="ctr" rtl="0">
                        <a:spcBef>
                          <a:spcPts val="0"/>
                        </a:spcBef>
                        <a:spcAft>
                          <a:spcPts val="0"/>
                        </a:spcAft>
                        <a:buNone/>
                      </a:pPr>
                      <a:r>
                        <a:rPr lang="en-US" sz="1900" b="1">
                          <a:solidFill>
                            <a:srgbClr val="002060"/>
                          </a:solidFill>
                          <a:highlight>
                            <a:schemeClr val="lt1"/>
                          </a:highlight>
                          <a:latin typeface="Times New Roman"/>
                          <a:ea typeface="Times New Roman"/>
                          <a:cs typeface="Times New Roman"/>
                          <a:sym typeface="Times New Roman"/>
                        </a:rPr>
                        <a:t>Account based</a:t>
                      </a:r>
                      <a:endParaRPr sz="1900" b="1">
                        <a:solidFill>
                          <a:srgbClr val="002060"/>
                        </a:solidFill>
                        <a:highlight>
                          <a:schemeClr val="lt1"/>
                        </a:highlight>
                        <a:latin typeface="Times New Roman"/>
                        <a:ea typeface="Times New Roman"/>
                        <a:cs typeface="Times New Roman"/>
                        <a:sym typeface="Times New Roman"/>
                      </a:endParaRPr>
                    </a:p>
                  </a:txBody>
                  <a:tcPr marL="121900" marR="121900" marT="121900" marB="121900"/>
                </a:tc>
                <a:extLst>
                  <a:ext uri="{0D108BD9-81ED-4DB2-BD59-A6C34878D82A}">
                    <a16:rowId xmlns:a16="http://schemas.microsoft.com/office/drawing/2014/main" val="10000"/>
                  </a:ext>
                </a:extLst>
              </a:tr>
              <a:tr h="1733275">
                <a:tc>
                  <a:txBody>
                    <a:bodyPr/>
                    <a:lstStyle/>
                    <a:p>
                      <a:pPr marL="0" lvl="0" indent="0" algn="l" rtl="0">
                        <a:spcBef>
                          <a:spcPts val="0"/>
                        </a:spcBef>
                        <a:spcAft>
                          <a:spcPts val="0"/>
                        </a:spcAft>
                        <a:buNone/>
                      </a:pPr>
                      <a:r>
                        <a:rPr lang="en-US" sz="2000">
                          <a:solidFill>
                            <a:srgbClr val="002060"/>
                          </a:solidFill>
                          <a:latin typeface="Times New Roman"/>
                          <a:ea typeface="Times New Roman"/>
                          <a:cs typeface="Times New Roman"/>
                          <a:sym typeface="Times New Roman"/>
                        </a:rPr>
                        <a:t>bearer-instrument like banknotes, meaning whosoever holds the tokens at a given point in time would be presumed to own them</a:t>
                      </a:r>
                      <a:endParaRPr sz="2000">
                        <a:solidFill>
                          <a:srgbClr val="002060"/>
                        </a:solidFill>
                        <a:highlight>
                          <a:schemeClr val="lt1"/>
                        </a:highlight>
                        <a:latin typeface="Times New Roman"/>
                        <a:ea typeface="Times New Roman"/>
                        <a:cs typeface="Times New Roman"/>
                        <a:sym typeface="Times New Roman"/>
                      </a:endParaRPr>
                    </a:p>
                  </a:txBody>
                  <a:tcPr marL="121900" marR="121900" marT="121900" marB="121900"/>
                </a:tc>
                <a:tc>
                  <a:txBody>
                    <a:bodyPr/>
                    <a:lstStyle/>
                    <a:p>
                      <a:pPr marL="0" lvl="0" indent="0" algn="l" rtl="0">
                        <a:spcBef>
                          <a:spcPts val="0"/>
                        </a:spcBef>
                        <a:spcAft>
                          <a:spcPts val="0"/>
                        </a:spcAft>
                        <a:buNone/>
                      </a:pPr>
                      <a:r>
                        <a:rPr lang="en-US" sz="2000">
                          <a:solidFill>
                            <a:srgbClr val="002060"/>
                          </a:solidFill>
                          <a:latin typeface="Times New Roman"/>
                          <a:ea typeface="Times New Roman"/>
                          <a:cs typeface="Times New Roman"/>
                          <a:sym typeface="Times New Roman"/>
                        </a:rPr>
                        <a:t>require maintenance of record of balances and transactions of all holders of the CBDC and indicate the ownership of the monetary balances</a:t>
                      </a:r>
                      <a:endParaRPr sz="2000">
                        <a:solidFill>
                          <a:srgbClr val="002060"/>
                        </a:solidFill>
                        <a:latin typeface="Times New Roman"/>
                        <a:ea typeface="Times New Roman"/>
                        <a:cs typeface="Times New Roman"/>
                        <a:sym typeface="Times New Roman"/>
                      </a:endParaRPr>
                    </a:p>
                    <a:p>
                      <a:pPr marL="0" lvl="0" indent="0" algn="l" rtl="0">
                        <a:spcBef>
                          <a:spcPts val="0"/>
                        </a:spcBef>
                        <a:spcAft>
                          <a:spcPts val="0"/>
                        </a:spcAft>
                        <a:buNone/>
                      </a:pPr>
                      <a:endParaRPr sz="2000">
                        <a:solidFill>
                          <a:srgbClr val="002060"/>
                        </a:solidFill>
                        <a:latin typeface="Times New Roman"/>
                        <a:ea typeface="Times New Roman"/>
                        <a:cs typeface="Times New Roman"/>
                        <a:sym typeface="Times New Roman"/>
                      </a:endParaRPr>
                    </a:p>
                  </a:txBody>
                  <a:tcPr marL="121900" marR="121900" marT="121900" marB="121900"/>
                </a:tc>
                <a:extLst>
                  <a:ext uri="{0D108BD9-81ED-4DB2-BD59-A6C34878D82A}">
                    <a16:rowId xmlns:a16="http://schemas.microsoft.com/office/drawing/2014/main" val="10001"/>
                  </a:ext>
                </a:extLst>
              </a:tr>
              <a:tr h="1135575">
                <a:tc>
                  <a:txBody>
                    <a:bodyPr/>
                    <a:lstStyle/>
                    <a:p>
                      <a:pPr marL="0" lvl="0" indent="0" algn="l" rtl="0">
                        <a:spcBef>
                          <a:spcPts val="0"/>
                        </a:spcBef>
                        <a:spcAft>
                          <a:spcPts val="0"/>
                        </a:spcAft>
                        <a:buClr>
                          <a:schemeClr val="dk1"/>
                        </a:buClr>
                        <a:buSzPts val="1500"/>
                        <a:buFont typeface="Arial"/>
                        <a:buNone/>
                      </a:pPr>
                      <a:r>
                        <a:rPr lang="en-US" sz="2000">
                          <a:solidFill>
                            <a:srgbClr val="002060"/>
                          </a:solidFill>
                          <a:latin typeface="Times New Roman"/>
                          <a:ea typeface="Times New Roman"/>
                          <a:cs typeface="Times New Roman"/>
                          <a:sym typeface="Times New Roman"/>
                        </a:rPr>
                        <a:t>In token-based CBDC, the person receiving a token will verify that his ownership of the token is genuine</a:t>
                      </a:r>
                      <a:endParaRPr sz="2000">
                        <a:solidFill>
                          <a:srgbClr val="002060"/>
                        </a:solidFill>
                        <a:latin typeface="Times New Roman"/>
                        <a:ea typeface="Times New Roman"/>
                        <a:cs typeface="Times New Roman"/>
                        <a:sym typeface="Times New Roman"/>
                      </a:endParaRPr>
                    </a:p>
                  </a:txBody>
                  <a:tcPr marL="121900" marR="121900" marT="121900" marB="121900"/>
                </a:tc>
                <a:tc>
                  <a:txBody>
                    <a:bodyPr/>
                    <a:lstStyle/>
                    <a:p>
                      <a:pPr marL="0" lvl="0" indent="0" algn="l" rtl="0">
                        <a:spcBef>
                          <a:spcPts val="0"/>
                        </a:spcBef>
                        <a:spcAft>
                          <a:spcPts val="0"/>
                        </a:spcAft>
                        <a:buNone/>
                      </a:pPr>
                      <a:r>
                        <a:rPr lang="en-US" sz="2000">
                          <a:solidFill>
                            <a:srgbClr val="002060"/>
                          </a:solidFill>
                          <a:latin typeface="Times New Roman"/>
                          <a:ea typeface="Times New Roman"/>
                          <a:cs typeface="Times New Roman"/>
                          <a:sym typeface="Times New Roman"/>
                        </a:rPr>
                        <a:t>In an account-based CBDC, an intermediary verifies the identity of an account holder</a:t>
                      </a:r>
                      <a:endParaRPr sz="2000">
                        <a:solidFill>
                          <a:srgbClr val="002060"/>
                        </a:solidFill>
                        <a:latin typeface="Times New Roman"/>
                        <a:ea typeface="Times New Roman"/>
                        <a:cs typeface="Times New Roman"/>
                        <a:sym typeface="Times New Roman"/>
                      </a:endParaRPr>
                    </a:p>
                  </a:txBody>
                  <a:tcPr marL="121900" marR="121900" marT="121900" marB="121900"/>
                </a:tc>
                <a:extLst>
                  <a:ext uri="{0D108BD9-81ED-4DB2-BD59-A6C34878D82A}">
                    <a16:rowId xmlns:a16="http://schemas.microsoft.com/office/drawing/2014/main" val="10002"/>
                  </a:ext>
                </a:extLst>
              </a:tr>
              <a:tr h="1017400">
                <a:tc>
                  <a:txBody>
                    <a:bodyPr/>
                    <a:lstStyle/>
                    <a:p>
                      <a:pPr marL="0" lvl="0" indent="0" algn="l" rtl="0">
                        <a:spcBef>
                          <a:spcPts val="0"/>
                        </a:spcBef>
                        <a:spcAft>
                          <a:spcPts val="0"/>
                        </a:spcAft>
                        <a:buNone/>
                      </a:pPr>
                      <a:r>
                        <a:rPr lang="en-US" sz="2000">
                          <a:solidFill>
                            <a:srgbClr val="002060"/>
                          </a:solidFill>
                          <a:latin typeface="Times New Roman"/>
                          <a:ea typeface="Times New Roman"/>
                          <a:cs typeface="Times New Roman"/>
                          <a:sym typeface="Times New Roman"/>
                        </a:rPr>
                        <a:t>preferred mode for CBDC-R</a:t>
                      </a:r>
                      <a:endParaRPr sz="2000">
                        <a:solidFill>
                          <a:srgbClr val="002060"/>
                        </a:solidFill>
                        <a:latin typeface="Times New Roman"/>
                        <a:ea typeface="Times New Roman"/>
                        <a:cs typeface="Times New Roman"/>
                        <a:sym typeface="Times New Roman"/>
                      </a:endParaRPr>
                    </a:p>
                  </a:txBody>
                  <a:tcPr marL="121900" marR="121900" marT="121900" marB="121900"/>
                </a:tc>
                <a:tc>
                  <a:txBody>
                    <a:bodyPr/>
                    <a:lstStyle/>
                    <a:p>
                      <a:pPr marL="0" lvl="0" indent="0" algn="l" rtl="0">
                        <a:spcBef>
                          <a:spcPts val="0"/>
                        </a:spcBef>
                        <a:spcAft>
                          <a:spcPts val="0"/>
                        </a:spcAft>
                        <a:buClr>
                          <a:schemeClr val="dk1"/>
                        </a:buClr>
                        <a:buSzPts val="1500"/>
                        <a:buFont typeface="Arial"/>
                        <a:buNone/>
                      </a:pPr>
                      <a:r>
                        <a:rPr lang="en-US" sz="2000">
                          <a:solidFill>
                            <a:srgbClr val="002060"/>
                          </a:solidFill>
                          <a:latin typeface="Times New Roman"/>
                          <a:ea typeface="Times New Roman"/>
                          <a:cs typeface="Times New Roman"/>
                          <a:sym typeface="Times New Roman"/>
                        </a:rPr>
                        <a:t>preferred mode for CBDC-W</a:t>
                      </a:r>
                      <a:endParaRPr sz="2000">
                        <a:solidFill>
                          <a:srgbClr val="002060"/>
                        </a:solidFill>
                        <a:latin typeface="Times New Roman"/>
                        <a:ea typeface="Times New Roman"/>
                        <a:cs typeface="Times New Roman"/>
                        <a:sym typeface="Times New Roman"/>
                      </a:endParaRPr>
                    </a:p>
                    <a:p>
                      <a:pPr marL="0" lvl="0" indent="0" algn="l" rtl="0">
                        <a:spcBef>
                          <a:spcPts val="0"/>
                        </a:spcBef>
                        <a:spcAft>
                          <a:spcPts val="0"/>
                        </a:spcAft>
                        <a:buNone/>
                      </a:pPr>
                      <a:endParaRPr sz="2000">
                        <a:solidFill>
                          <a:srgbClr val="002060"/>
                        </a:solidFill>
                        <a:latin typeface="Times New Roman"/>
                        <a:ea typeface="Times New Roman"/>
                        <a:cs typeface="Times New Roman"/>
                        <a:sym typeface="Times New Roman"/>
                      </a:endParaRPr>
                    </a:p>
                  </a:txBody>
                  <a:tcPr marL="121900" marR="121900" marT="121900" marB="121900"/>
                </a:tc>
                <a:extLst>
                  <a:ext uri="{0D108BD9-81ED-4DB2-BD59-A6C34878D82A}">
                    <a16:rowId xmlns:a16="http://schemas.microsoft.com/office/drawing/2014/main" val="10003"/>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g1b11766c6d0_1_482"/>
          <p:cNvSpPr txBox="1">
            <a:spLocks noGrp="1"/>
          </p:cNvSpPr>
          <p:nvPr>
            <p:ph type="title"/>
          </p:nvPr>
        </p:nvSpPr>
        <p:spPr>
          <a:xfrm>
            <a:off x="908400" y="-176133"/>
            <a:ext cx="10515600" cy="15564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4000" b="1">
                <a:solidFill>
                  <a:srgbClr val="002060"/>
                </a:solidFill>
                <a:latin typeface="Times New Roman"/>
                <a:ea typeface="Times New Roman"/>
                <a:cs typeface="Times New Roman"/>
                <a:sym typeface="Times New Roman"/>
              </a:rPr>
              <a:t>Types of CBDC</a:t>
            </a:r>
            <a:endParaRPr sz="4000" b="1">
              <a:solidFill>
                <a:srgbClr val="002060"/>
              </a:solidFill>
              <a:latin typeface="Times New Roman"/>
              <a:ea typeface="Times New Roman"/>
              <a:cs typeface="Times New Roman"/>
              <a:sym typeface="Times New Roman"/>
            </a:endParaRPr>
          </a:p>
        </p:txBody>
      </p:sp>
      <p:sp>
        <p:nvSpPr>
          <p:cNvPr id="451" name="Google Shape;451;g1b11766c6d0_1_482"/>
          <p:cNvSpPr txBox="1">
            <a:spLocks noGrp="1"/>
          </p:cNvSpPr>
          <p:nvPr>
            <p:ph type="body" idx="1"/>
          </p:nvPr>
        </p:nvSpPr>
        <p:spPr>
          <a:xfrm>
            <a:off x="838200" y="1157300"/>
            <a:ext cx="10515600" cy="3042900"/>
          </a:xfrm>
          <a:prstGeom prst="rect">
            <a:avLst/>
          </a:prstGeom>
        </p:spPr>
        <p:txBody>
          <a:bodyPr spcFirstLastPara="1" wrap="square" lIns="91425" tIns="45700" rIns="91425" bIns="45700" anchor="t" anchorCtr="0">
            <a:noAutofit/>
          </a:bodyPr>
          <a:lstStyle/>
          <a:p>
            <a:pPr marL="0" lvl="0" indent="0" algn="l" rtl="0">
              <a:spcBef>
                <a:spcPts val="1100"/>
              </a:spcBef>
              <a:spcAft>
                <a:spcPts val="0"/>
              </a:spcAft>
              <a:buClr>
                <a:schemeClr val="dk1"/>
              </a:buClr>
              <a:buSzPts val="1500"/>
              <a:buFont typeface="Arial"/>
              <a:buNone/>
            </a:pPr>
            <a:r>
              <a:rPr lang="en-US" sz="2300">
                <a:solidFill>
                  <a:srgbClr val="002060"/>
                </a:solidFill>
                <a:latin typeface="Times New Roman"/>
                <a:ea typeface="Times New Roman"/>
                <a:cs typeface="Times New Roman"/>
                <a:sym typeface="Times New Roman"/>
              </a:rPr>
              <a:t>CBDC can be classified into two broad types based on usage:</a:t>
            </a:r>
            <a:endParaRPr sz="2300">
              <a:solidFill>
                <a:srgbClr val="002060"/>
              </a:solidFill>
              <a:latin typeface="Times New Roman"/>
              <a:ea typeface="Times New Roman"/>
              <a:cs typeface="Times New Roman"/>
              <a:sym typeface="Times New Roman"/>
            </a:endParaRPr>
          </a:p>
          <a:p>
            <a:pPr marL="609600" lvl="0" indent="-431800" algn="l" rtl="0">
              <a:spcBef>
                <a:spcPts val="1100"/>
              </a:spcBef>
              <a:spcAft>
                <a:spcPts val="0"/>
              </a:spcAft>
              <a:buClr>
                <a:srgbClr val="002060"/>
              </a:buClr>
              <a:buSzPts val="2000"/>
              <a:buFont typeface="Times New Roman"/>
              <a:buAutoNum type="arabicPeriod"/>
            </a:pPr>
            <a:r>
              <a:rPr lang="en-US" sz="2000">
                <a:solidFill>
                  <a:srgbClr val="002060"/>
                </a:solidFill>
                <a:latin typeface="Times New Roman"/>
                <a:ea typeface="Times New Roman"/>
                <a:cs typeface="Times New Roman"/>
                <a:sym typeface="Times New Roman"/>
              </a:rPr>
              <a:t>Retail CBDC (CBDC-R)</a:t>
            </a:r>
            <a:endParaRPr sz="2000">
              <a:solidFill>
                <a:srgbClr val="002060"/>
              </a:solidFill>
              <a:latin typeface="Times New Roman"/>
              <a:ea typeface="Times New Roman"/>
              <a:cs typeface="Times New Roman"/>
              <a:sym typeface="Times New Roman"/>
            </a:endParaRPr>
          </a:p>
          <a:p>
            <a:pPr marL="609600" lvl="0" indent="-431800" algn="l" rtl="0">
              <a:spcBef>
                <a:spcPts val="0"/>
              </a:spcBef>
              <a:spcAft>
                <a:spcPts val="0"/>
              </a:spcAft>
              <a:buClr>
                <a:srgbClr val="002060"/>
              </a:buClr>
              <a:buSzPts val="2000"/>
              <a:buFont typeface="Times New Roman"/>
              <a:buAutoNum type="arabicPeriod"/>
            </a:pPr>
            <a:r>
              <a:rPr lang="en-US" sz="2000">
                <a:solidFill>
                  <a:srgbClr val="002060"/>
                </a:solidFill>
                <a:latin typeface="Times New Roman"/>
                <a:ea typeface="Times New Roman"/>
                <a:cs typeface="Times New Roman"/>
                <a:sym typeface="Times New Roman"/>
              </a:rPr>
              <a:t>Wholesale CBDC(CBDC-W)</a:t>
            </a:r>
            <a:endParaRPr sz="2000">
              <a:solidFill>
                <a:srgbClr val="002060"/>
              </a:solidFill>
              <a:latin typeface="Times New Roman"/>
              <a:ea typeface="Times New Roman"/>
              <a:cs typeface="Times New Roman"/>
              <a:sym typeface="Times New Roman"/>
            </a:endParaRPr>
          </a:p>
          <a:p>
            <a:pPr marL="0" lvl="0" indent="0" algn="l" rtl="0">
              <a:spcBef>
                <a:spcPts val="1100"/>
              </a:spcBef>
              <a:spcAft>
                <a:spcPts val="0"/>
              </a:spcAft>
              <a:buClr>
                <a:schemeClr val="dk1"/>
              </a:buClr>
              <a:buSzPts val="1500"/>
              <a:buFont typeface="Arial"/>
              <a:buNone/>
            </a:pPr>
            <a:endParaRPr sz="2300">
              <a:solidFill>
                <a:srgbClr val="002060"/>
              </a:solidFill>
              <a:latin typeface="Times New Roman"/>
              <a:ea typeface="Times New Roman"/>
              <a:cs typeface="Times New Roman"/>
              <a:sym typeface="Times New Roman"/>
            </a:endParaRPr>
          </a:p>
          <a:p>
            <a:pPr marL="0" lvl="0" indent="0" algn="l" rtl="0">
              <a:spcBef>
                <a:spcPts val="1100"/>
              </a:spcBef>
              <a:spcAft>
                <a:spcPts val="0"/>
              </a:spcAft>
              <a:buNone/>
            </a:pPr>
            <a:endParaRPr sz="2300">
              <a:solidFill>
                <a:srgbClr val="002060"/>
              </a:solidFill>
              <a:latin typeface="Times New Roman"/>
              <a:ea typeface="Times New Roman"/>
              <a:cs typeface="Times New Roman"/>
              <a:sym typeface="Times New Roman"/>
            </a:endParaRPr>
          </a:p>
        </p:txBody>
      </p:sp>
      <p:graphicFrame>
        <p:nvGraphicFramePr>
          <p:cNvPr id="452" name="Google Shape;452;g1b11766c6d0_1_482"/>
          <p:cNvGraphicFramePr/>
          <p:nvPr/>
        </p:nvGraphicFramePr>
        <p:xfrm>
          <a:off x="1809467" y="2602740"/>
          <a:ext cx="8409150" cy="4160360"/>
        </p:xfrm>
        <a:graphic>
          <a:graphicData uri="http://schemas.openxmlformats.org/drawingml/2006/table">
            <a:tbl>
              <a:tblPr>
                <a:noFill/>
                <a:tableStyleId>{E939B979-A871-4EE1-B893-6C8094047646}</a:tableStyleId>
              </a:tblPr>
              <a:tblGrid>
                <a:gridCol w="4204575">
                  <a:extLst>
                    <a:ext uri="{9D8B030D-6E8A-4147-A177-3AD203B41FA5}">
                      <a16:colId xmlns:a16="http://schemas.microsoft.com/office/drawing/2014/main" val="20000"/>
                    </a:ext>
                  </a:extLst>
                </a:gridCol>
                <a:gridCol w="4204575">
                  <a:extLst>
                    <a:ext uri="{9D8B030D-6E8A-4147-A177-3AD203B41FA5}">
                      <a16:colId xmlns:a16="http://schemas.microsoft.com/office/drawing/2014/main" val="20001"/>
                    </a:ext>
                  </a:extLst>
                </a:gridCol>
              </a:tblGrid>
              <a:tr h="516225">
                <a:tc>
                  <a:txBody>
                    <a:bodyPr/>
                    <a:lstStyle/>
                    <a:p>
                      <a:pPr marL="0" lvl="0" indent="0" algn="ctr" rtl="0">
                        <a:spcBef>
                          <a:spcPts val="0"/>
                        </a:spcBef>
                        <a:spcAft>
                          <a:spcPts val="0"/>
                        </a:spcAft>
                        <a:buNone/>
                      </a:pPr>
                      <a:r>
                        <a:rPr lang="en-US" sz="1900" b="1">
                          <a:solidFill>
                            <a:srgbClr val="002060"/>
                          </a:solidFill>
                          <a:highlight>
                            <a:schemeClr val="lt1"/>
                          </a:highlight>
                          <a:latin typeface="Times New Roman"/>
                          <a:ea typeface="Times New Roman"/>
                          <a:cs typeface="Times New Roman"/>
                          <a:sym typeface="Times New Roman"/>
                        </a:rPr>
                        <a:t>RETAIL CBDC</a:t>
                      </a:r>
                      <a:endParaRPr sz="1900" b="1">
                        <a:solidFill>
                          <a:srgbClr val="002060"/>
                        </a:solidFill>
                        <a:highlight>
                          <a:schemeClr val="lt1"/>
                        </a:highlight>
                        <a:latin typeface="Times New Roman"/>
                        <a:ea typeface="Times New Roman"/>
                        <a:cs typeface="Times New Roman"/>
                        <a:sym typeface="Times New Roman"/>
                      </a:endParaRPr>
                    </a:p>
                  </a:txBody>
                  <a:tcPr marL="121900" marR="121900" marT="121900" marB="121900"/>
                </a:tc>
                <a:tc>
                  <a:txBody>
                    <a:bodyPr/>
                    <a:lstStyle/>
                    <a:p>
                      <a:pPr marL="0" lvl="0" indent="0" algn="ctr" rtl="0">
                        <a:spcBef>
                          <a:spcPts val="0"/>
                        </a:spcBef>
                        <a:spcAft>
                          <a:spcPts val="0"/>
                        </a:spcAft>
                        <a:buNone/>
                      </a:pPr>
                      <a:r>
                        <a:rPr lang="en-US" sz="1900" b="1">
                          <a:solidFill>
                            <a:srgbClr val="002060"/>
                          </a:solidFill>
                          <a:highlight>
                            <a:schemeClr val="lt1"/>
                          </a:highlight>
                          <a:latin typeface="Times New Roman"/>
                          <a:ea typeface="Times New Roman"/>
                          <a:cs typeface="Times New Roman"/>
                          <a:sym typeface="Times New Roman"/>
                        </a:rPr>
                        <a:t>WHOLESALE CBDC</a:t>
                      </a:r>
                      <a:endParaRPr sz="1900" b="1">
                        <a:solidFill>
                          <a:srgbClr val="002060"/>
                        </a:solidFill>
                        <a:highlight>
                          <a:schemeClr val="lt1"/>
                        </a:highlight>
                        <a:latin typeface="Times New Roman"/>
                        <a:ea typeface="Times New Roman"/>
                        <a:cs typeface="Times New Roman"/>
                        <a:sym typeface="Times New Roman"/>
                      </a:endParaRPr>
                    </a:p>
                  </a:txBody>
                  <a:tcPr marL="121900" marR="121900" marT="121900" marB="121900"/>
                </a:tc>
                <a:extLst>
                  <a:ext uri="{0D108BD9-81ED-4DB2-BD59-A6C34878D82A}">
                    <a16:rowId xmlns:a16="http://schemas.microsoft.com/office/drawing/2014/main" val="10000"/>
                  </a:ext>
                </a:extLst>
              </a:tr>
              <a:tr h="1072200">
                <a:tc>
                  <a:txBody>
                    <a:bodyPr/>
                    <a:lstStyle/>
                    <a:p>
                      <a:pPr marL="0" lvl="0" indent="0" algn="l" rtl="0">
                        <a:spcBef>
                          <a:spcPts val="0"/>
                        </a:spcBef>
                        <a:spcAft>
                          <a:spcPts val="0"/>
                        </a:spcAft>
                        <a:buNone/>
                      </a:pPr>
                      <a:r>
                        <a:rPr lang="en-US" sz="1900">
                          <a:solidFill>
                            <a:srgbClr val="002060"/>
                          </a:solidFill>
                          <a:highlight>
                            <a:schemeClr val="lt1"/>
                          </a:highlight>
                          <a:latin typeface="Times New Roman"/>
                          <a:ea typeface="Times New Roman"/>
                          <a:cs typeface="Times New Roman"/>
                          <a:sym typeface="Times New Roman"/>
                        </a:rPr>
                        <a:t>potentially available for use by all viz. private sector, non-financial consumers and businesses</a:t>
                      </a:r>
                      <a:endParaRPr sz="1900">
                        <a:solidFill>
                          <a:srgbClr val="002060"/>
                        </a:solidFill>
                        <a:highlight>
                          <a:schemeClr val="lt1"/>
                        </a:highlight>
                        <a:latin typeface="Times New Roman"/>
                        <a:ea typeface="Times New Roman"/>
                        <a:cs typeface="Times New Roman"/>
                        <a:sym typeface="Times New Roman"/>
                      </a:endParaRPr>
                    </a:p>
                  </a:txBody>
                  <a:tcPr marL="121900" marR="121900" marT="121900" marB="121900"/>
                </a:tc>
                <a:tc>
                  <a:txBody>
                    <a:bodyPr/>
                    <a:lstStyle/>
                    <a:p>
                      <a:pPr marL="0" lvl="0" indent="0" algn="l" rtl="0">
                        <a:spcBef>
                          <a:spcPts val="0"/>
                        </a:spcBef>
                        <a:spcAft>
                          <a:spcPts val="0"/>
                        </a:spcAft>
                        <a:buNone/>
                      </a:pPr>
                      <a:r>
                        <a:rPr lang="en-US" sz="1900">
                          <a:solidFill>
                            <a:srgbClr val="002060"/>
                          </a:solidFill>
                          <a:highlight>
                            <a:schemeClr val="lt1"/>
                          </a:highlight>
                          <a:latin typeface="Times New Roman"/>
                          <a:ea typeface="Times New Roman"/>
                          <a:cs typeface="Times New Roman"/>
                          <a:sym typeface="Times New Roman"/>
                        </a:rPr>
                        <a:t>designed for restricted access to select financial institutions </a:t>
                      </a:r>
                      <a:endParaRPr sz="1900">
                        <a:solidFill>
                          <a:srgbClr val="002060"/>
                        </a:solidFill>
                        <a:highlight>
                          <a:schemeClr val="lt1"/>
                        </a:highlight>
                        <a:latin typeface="Times New Roman"/>
                        <a:ea typeface="Times New Roman"/>
                        <a:cs typeface="Times New Roman"/>
                        <a:sym typeface="Times New Roman"/>
                      </a:endParaRPr>
                    </a:p>
                  </a:txBody>
                  <a:tcPr marL="121900" marR="121900" marT="121900" marB="121900"/>
                </a:tc>
                <a:extLst>
                  <a:ext uri="{0D108BD9-81ED-4DB2-BD59-A6C34878D82A}">
                    <a16:rowId xmlns:a16="http://schemas.microsoft.com/office/drawing/2014/main" val="10001"/>
                  </a:ext>
                </a:extLst>
              </a:tr>
              <a:tr h="794225">
                <a:tc>
                  <a:txBody>
                    <a:bodyPr/>
                    <a:lstStyle/>
                    <a:p>
                      <a:pPr marL="0" lvl="0" indent="0" algn="l" rtl="0">
                        <a:spcBef>
                          <a:spcPts val="0"/>
                        </a:spcBef>
                        <a:spcAft>
                          <a:spcPts val="0"/>
                        </a:spcAft>
                        <a:buNone/>
                      </a:pPr>
                      <a:r>
                        <a:rPr lang="en-US" sz="1900">
                          <a:solidFill>
                            <a:srgbClr val="002060"/>
                          </a:solidFill>
                          <a:highlight>
                            <a:schemeClr val="lt1"/>
                          </a:highlight>
                          <a:latin typeface="Times New Roman"/>
                          <a:ea typeface="Times New Roman"/>
                          <a:cs typeface="Times New Roman"/>
                          <a:sym typeface="Times New Roman"/>
                        </a:rPr>
                        <a:t>electronic version of cash primarily meant for retail transactions.</a:t>
                      </a:r>
                      <a:endParaRPr sz="1900">
                        <a:solidFill>
                          <a:srgbClr val="002060"/>
                        </a:solidFill>
                        <a:highlight>
                          <a:schemeClr val="lt1"/>
                        </a:highlight>
                        <a:latin typeface="Times New Roman"/>
                        <a:ea typeface="Times New Roman"/>
                        <a:cs typeface="Times New Roman"/>
                        <a:sym typeface="Times New Roman"/>
                      </a:endParaRPr>
                    </a:p>
                  </a:txBody>
                  <a:tcPr marL="121900" marR="121900" marT="121900" marB="121900"/>
                </a:tc>
                <a:tc>
                  <a:txBody>
                    <a:bodyPr/>
                    <a:lstStyle/>
                    <a:p>
                      <a:pPr marL="0" lvl="0" indent="0" algn="l" rtl="0">
                        <a:spcBef>
                          <a:spcPts val="0"/>
                        </a:spcBef>
                        <a:spcAft>
                          <a:spcPts val="0"/>
                        </a:spcAft>
                        <a:buClr>
                          <a:schemeClr val="dk1"/>
                        </a:buClr>
                        <a:buSzPts val="1500"/>
                        <a:buFont typeface="Arial"/>
                        <a:buNone/>
                      </a:pPr>
                      <a:r>
                        <a:rPr lang="en-US" sz="1900">
                          <a:solidFill>
                            <a:srgbClr val="002060"/>
                          </a:solidFill>
                          <a:highlight>
                            <a:schemeClr val="lt1"/>
                          </a:highlight>
                          <a:latin typeface="Times New Roman"/>
                          <a:ea typeface="Times New Roman"/>
                          <a:cs typeface="Times New Roman"/>
                          <a:sym typeface="Times New Roman"/>
                        </a:rPr>
                        <a:t>for the settlement of interbank transfers and related wholesale transactions</a:t>
                      </a:r>
                      <a:endParaRPr sz="1900">
                        <a:solidFill>
                          <a:srgbClr val="002060"/>
                        </a:solidFill>
                        <a:highlight>
                          <a:schemeClr val="lt1"/>
                        </a:highlight>
                        <a:latin typeface="Times New Roman"/>
                        <a:ea typeface="Times New Roman"/>
                        <a:cs typeface="Times New Roman"/>
                        <a:sym typeface="Times New Roman"/>
                      </a:endParaRPr>
                    </a:p>
                  </a:txBody>
                  <a:tcPr marL="121900" marR="121900" marT="121900" marB="121900"/>
                </a:tc>
                <a:extLst>
                  <a:ext uri="{0D108BD9-81ED-4DB2-BD59-A6C34878D82A}">
                    <a16:rowId xmlns:a16="http://schemas.microsoft.com/office/drawing/2014/main" val="10002"/>
                  </a:ext>
                </a:extLst>
              </a:tr>
              <a:tr h="1628200">
                <a:tc>
                  <a:txBody>
                    <a:bodyPr/>
                    <a:lstStyle/>
                    <a:p>
                      <a:pPr marL="0" lvl="0" indent="0" algn="l" rtl="0">
                        <a:spcBef>
                          <a:spcPts val="0"/>
                        </a:spcBef>
                        <a:spcAft>
                          <a:spcPts val="0"/>
                        </a:spcAft>
                        <a:buClr>
                          <a:schemeClr val="dk1"/>
                        </a:buClr>
                        <a:buSzPts val="1500"/>
                        <a:buFont typeface="Arial"/>
                        <a:buNone/>
                      </a:pPr>
                      <a:r>
                        <a:rPr lang="en-US" sz="1900">
                          <a:solidFill>
                            <a:srgbClr val="002060"/>
                          </a:solidFill>
                          <a:highlight>
                            <a:schemeClr val="lt1"/>
                          </a:highlight>
                          <a:latin typeface="Times New Roman"/>
                          <a:ea typeface="Times New Roman"/>
                          <a:cs typeface="Times New Roman"/>
                          <a:sym typeface="Times New Roman"/>
                        </a:rPr>
                        <a:t>can provide access to safe money for payment and settlement as it is a direct liability of the Central Bank</a:t>
                      </a:r>
                      <a:endParaRPr sz="1900">
                        <a:solidFill>
                          <a:srgbClr val="002060"/>
                        </a:solidFill>
                        <a:highlight>
                          <a:schemeClr val="lt1"/>
                        </a:highlight>
                        <a:latin typeface="Times New Roman"/>
                        <a:ea typeface="Times New Roman"/>
                        <a:cs typeface="Times New Roman"/>
                        <a:sym typeface="Times New Roman"/>
                      </a:endParaRPr>
                    </a:p>
                  </a:txBody>
                  <a:tcPr marL="121900" marR="121900" marT="121900" marB="121900"/>
                </a:tc>
                <a:tc>
                  <a:txBody>
                    <a:bodyPr/>
                    <a:lstStyle/>
                    <a:p>
                      <a:pPr marL="0" lvl="0" indent="0" algn="l" rtl="0">
                        <a:spcBef>
                          <a:spcPts val="0"/>
                        </a:spcBef>
                        <a:spcAft>
                          <a:spcPts val="0"/>
                        </a:spcAft>
                        <a:buClr>
                          <a:schemeClr val="dk1"/>
                        </a:buClr>
                        <a:buSzPts val="1500"/>
                        <a:buFont typeface="Arial"/>
                        <a:buNone/>
                      </a:pPr>
                      <a:r>
                        <a:rPr lang="en-US" sz="1900">
                          <a:solidFill>
                            <a:srgbClr val="002060"/>
                          </a:solidFill>
                          <a:highlight>
                            <a:schemeClr val="lt1"/>
                          </a:highlight>
                          <a:latin typeface="Times New Roman"/>
                          <a:ea typeface="Times New Roman"/>
                          <a:cs typeface="Times New Roman"/>
                          <a:sym typeface="Times New Roman"/>
                        </a:rPr>
                        <a:t>basic merit of this type is the ease, convenience, and safety of financial transactions.</a:t>
                      </a:r>
                      <a:endParaRPr sz="1900">
                        <a:solidFill>
                          <a:srgbClr val="002060"/>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500"/>
                        <a:buFont typeface="Arial"/>
                        <a:buNone/>
                      </a:pPr>
                      <a:endParaRPr sz="1900">
                        <a:solidFill>
                          <a:srgbClr val="002060"/>
                        </a:solidFill>
                        <a:highlight>
                          <a:schemeClr val="lt1"/>
                        </a:highlight>
                      </a:endParaRPr>
                    </a:p>
                    <a:p>
                      <a:pPr marL="0" lvl="0" indent="0" algn="l" rtl="0">
                        <a:spcBef>
                          <a:spcPts val="0"/>
                        </a:spcBef>
                        <a:spcAft>
                          <a:spcPts val="0"/>
                        </a:spcAft>
                        <a:buNone/>
                      </a:pPr>
                      <a:endParaRPr sz="1900">
                        <a:solidFill>
                          <a:srgbClr val="002060"/>
                        </a:solidFill>
                        <a:highlight>
                          <a:schemeClr val="lt1"/>
                        </a:highlight>
                        <a:latin typeface="Times New Roman"/>
                        <a:ea typeface="Times New Roman"/>
                        <a:cs typeface="Times New Roman"/>
                        <a:sym typeface="Times New Roman"/>
                      </a:endParaRPr>
                    </a:p>
                  </a:txBody>
                  <a:tcPr marL="121900" marR="121900" marT="121900" marB="121900"/>
                </a:tc>
                <a:extLst>
                  <a:ext uri="{0D108BD9-81ED-4DB2-BD59-A6C34878D82A}">
                    <a16:rowId xmlns:a16="http://schemas.microsoft.com/office/drawing/2014/main" val="10003"/>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g1b11766c6d0_1_321"/>
          <p:cNvSpPr txBox="1">
            <a:spLocks noGrp="1"/>
          </p:cNvSpPr>
          <p:nvPr>
            <p:ph type="title"/>
          </p:nvPr>
        </p:nvSpPr>
        <p:spPr>
          <a:xfrm>
            <a:off x="440300" y="315966"/>
            <a:ext cx="10515600" cy="737100"/>
          </a:xfrm>
          <a:prstGeom prst="rect">
            <a:avLst/>
          </a:prstGeom>
        </p:spPr>
        <p:txBody>
          <a:bodyPr spcFirstLastPara="1" wrap="square" lIns="91425" tIns="45700" rIns="91425" bIns="45700" anchor="ctr" anchorCtr="0">
            <a:normAutofit/>
          </a:bodyPr>
          <a:lstStyle/>
          <a:p>
            <a:pPr marL="457200" lvl="0" indent="0" algn="ctr" rtl="0">
              <a:spcBef>
                <a:spcPts val="1300"/>
              </a:spcBef>
              <a:spcAft>
                <a:spcPts val="0"/>
              </a:spcAft>
              <a:buNone/>
            </a:pPr>
            <a:r>
              <a:rPr lang="en-US" sz="4000" b="1">
                <a:solidFill>
                  <a:srgbClr val="002060"/>
                </a:solidFill>
                <a:latin typeface="Times New Roman"/>
                <a:ea typeface="Times New Roman"/>
                <a:cs typeface="Times New Roman"/>
                <a:sym typeface="Times New Roman"/>
              </a:rPr>
              <a:t>Benefits of  CBDC</a:t>
            </a:r>
            <a:endParaRPr sz="4000" b="1"/>
          </a:p>
        </p:txBody>
      </p:sp>
      <p:sp>
        <p:nvSpPr>
          <p:cNvPr id="458" name="Google Shape;458;g1b11766c6d0_1_321"/>
          <p:cNvSpPr txBox="1">
            <a:spLocks noGrp="1"/>
          </p:cNvSpPr>
          <p:nvPr>
            <p:ph type="body" idx="1"/>
          </p:nvPr>
        </p:nvSpPr>
        <p:spPr>
          <a:xfrm>
            <a:off x="838200" y="1239233"/>
            <a:ext cx="10515600" cy="5392500"/>
          </a:xfrm>
          <a:prstGeom prst="rect">
            <a:avLst/>
          </a:prstGeom>
        </p:spPr>
        <p:txBody>
          <a:bodyPr spcFirstLastPara="1" wrap="square" lIns="91425" tIns="45700" rIns="91425" bIns="45700" anchor="t" anchorCtr="0">
            <a:noAutofit/>
          </a:bodyPr>
          <a:lstStyle/>
          <a:p>
            <a:pPr marL="609600" lvl="0" indent="-431800" algn="l" rtl="0">
              <a:spcBef>
                <a:spcPts val="1100"/>
              </a:spcBef>
              <a:spcAft>
                <a:spcPts val="0"/>
              </a:spcAft>
              <a:buClr>
                <a:srgbClr val="002060"/>
              </a:buClr>
              <a:buSzPts val="2000"/>
              <a:buFont typeface="Times New Roman"/>
              <a:buChar char="•"/>
            </a:pPr>
            <a:r>
              <a:rPr lang="en-US" sz="2000">
                <a:solidFill>
                  <a:srgbClr val="002060"/>
                </a:solidFill>
                <a:latin typeface="Times New Roman"/>
                <a:ea typeface="Times New Roman"/>
                <a:cs typeface="Times New Roman"/>
                <a:sym typeface="Times New Roman"/>
              </a:rPr>
              <a:t>A CBDC could result in transactions that are much faster, less expensive, and more secure, benefiting everyone involved.</a:t>
            </a:r>
            <a:endParaRPr sz="2000">
              <a:solidFill>
                <a:srgbClr val="002060"/>
              </a:solidFill>
              <a:latin typeface="Times New Roman"/>
              <a:ea typeface="Times New Roman"/>
              <a:cs typeface="Times New Roman"/>
              <a:sym typeface="Times New Roman"/>
            </a:endParaRPr>
          </a:p>
          <a:p>
            <a:pPr marL="609600" lvl="0" indent="0" algn="l" rtl="0">
              <a:spcBef>
                <a:spcPts val="1100"/>
              </a:spcBef>
              <a:spcAft>
                <a:spcPts val="0"/>
              </a:spcAft>
              <a:buNone/>
            </a:pPr>
            <a:endParaRPr sz="2000">
              <a:solidFill>
                <a:srgbClr val="002060"/>
              </a:solidFill>
              <a:latin typeface="Times New Roman"/>
              <a:ea typeface="Times New Roman"/>
              <a:cs typeface="Times New Roman"/>
              <a:sym typeface="Times New Roman"/>
            </a:endParaRPr>
          </a:p>
          <a:p>
            <a:pPr marL="609600" lvl="0" indent="-431800" algn="l" rtl="0">
              <a:spcBef>
                <a:spcPts val="1100"/>
              </a:spcBef>
              <a:spcAft>
                <a:spcPts val="0"/>
              </a:spcAft>
              <a:buClr>
                <a:srgbClr val="002060"/>
              </a:buClr>
              <a:buSzPts val="2000"/>
              <a:buFont typeface="Times New Roman"/>
              <a:buChar char="•"/>
            </a:pPr>
            <a:r>
              <a:rPr lang="en-US" sz="2000">
                <a:solidFill>
                  <a:srgbClr val="002060"/>
                </a:solidFill>
                <a:latin typeface="Times New Roman"/>
                <a:ea typeface="Times New Roman"/>
                <a:cs typeface="Times New Roman"/>
                <a:sym typeface="Times New Roman"/>
              </a:rPr>
              <a:t>Consumers would not have to take the risk of storing their money with a commercial bank that could fail. Their funds are safe as long as their country's central bank is stable.</a:t>
            </a:r>
            <a:endParaRPr sz="2000">
              <a:solidFill>
                <a:srgbClr val="002060"/>
              </a:solidFill>
              <a:latin typeface="Times New Roman"/>
              <a:ea typeface="Times New Roman"/>
              <a:cs typeface="Times New Roman"/>
              <a:sym typeface="Times New Roman"/>
            </a:endParaRPr>
          </a:p>
          <a:p>
            <a:pPr marL="609600" lvl="0" indent="0" algn="l" rtl="0">
              <a:spcBef>
                <a:spcPts val="1100"/>
              </a:spcBef>
              <a:spcAft>
                <a:spcPts val="0"/>
              </a:spcAft>
              <a:buNone/>
            </a:pPr>
            <a:endParaRPr sz="2000">
              <a:solidFill>
                <a:srgbClr val="002060"/>
              </a:solidFill>
              <a:latin typeface="Times New Roman"/>
              <a:ea typeface="Times New Roman"/>
              <a:cs typeface="Times New Roman"/>
              <a:sym typeface="Times New Roman"/>
            </a:endParaRPr>
          </a:p>
          <a:p>
            <a:pPr marL="609600" lvl="0" indent="-431800" algn="l" rtl="0">
              <a:spcBef>
                <a:spcPts val="1100"/>
              </a:spcBef>
              <a:spcAft>
                <a:spcPts val="0"/>
              </a:spcAft>
              <a:buClr>
                <a:srgbClr val="002060"/>
              </a:buClr>
              <a:buSzPts val="2000"/>
              <a:buFont typeface="Times New Roman"/>
              <a:buChar char="•"/>
            </a:pPr>
            <a:r>
              <a:rPr lang="en-US" sz="2000">
                <a:solidFill>
                  <a:srgbClr val="002060"/>
                </a:solidFill>
                <a:latin typeface="Times New Roman"/>
                <a:ea typeface="Times New Roman"/>
                <a:cs typeface="Times New Roman"/>
                <a:sym typeface="Times New Roman"/>
              </a:rPr>
              <a:t>Money is considerably easier to trace in this manner since all CBDC transactions are recorded on a digital ledger. </a:t>
            </a:r>
            <a:endParaRPr sz="2000">
              <a:solidFill>
                <a:srgbClr val="002060"/>
              </a:solidFill>
              <a:latin typeface="Times New Roman"/>
              <a:ea typeface="Times New Roman"/>
              <a:cs typeface="Times New Roman"/>
              <a:sym typeface="Times New Roman"/>
            </a:endParaRPr>
          </a:p>
          <a:p>
            <a:pPr marL="609600" lvl="0" indent="0" algn="l" rtl="0">
              <a:spcBef>
                <a:spcPts val="1100"/>
              </a:spcBef>
              <a:spcAft>
                <a:spcPts val="0"/>
              </a:spcAft>
              <a:buNone/>
            </a:pPr>
            <a:endParaRPr sz="2000">
              <a:solidFill>
                <a:srgbClr val="002060"/>
              </a:solidFill>
              <a:latin typeface="Times New Roman"/>
              <a:ea typeface="Times New Roman"/>
              <a:cs typeface="Times New Roman"/>
              <a:sym typeface="Times New Roman"/>
            </a:endParaRPr>
          </a:p>
          <a:p>
            <a:pPr marL="609600" lvl="0" indent="-431800" algn="l" rtl="0">
              <a:spcBef>
                <a:spcPts val="1100"/>
              </a:spcBef>
              <a:spcAft>
                <a:spcPts val="0"/>
              </a:spcAft>
              <a:buClr>
                <a:srgbClr val="002060"/>
              </a:buClr>
              <a:buSzPts val="2000"/>
              <a:buFont typeface="Times New Roman"/>
              <a:buChar char="•"/>
            </a:pPr>
            <a:r>
              <a:rPr lang="en-US" sz="2000">
                <a:solidFill>
                  <a:srgbClr val="002060"/>
                </a:solidFill>
                <a:latin typeface="Times New Roman"/>
                <a:ea typeface="Times New Roman"/>
                <a:cs typeface="Times New Roman"/>
                <a:sym typeface="Times New Roman"/>
              </a:rPr>
              <a:t>In countries that create retail CBDCs, consumers can get direct access to central bank funds. Many countries have large unbanked populations, and CBDCs could help solve this problem.</a:t>
            </a:r>
            <a:endParaRPr sz="2000">
              <a:solidFill>
                <a:srgbClr val="002060"/>
              </a:solidFill>
              <a:latin typeface="Times New Roman"/>
              <a:ea typeface="Times New Roman"/>
              <a:cs typeface="Times New Roman"/>
              <a:sym typeface="Times New Roman"/>
            </a:endParaRPr>
          </a:p>
          <a:p>
            <a:pPr marL="609600" lvl="0" indent="0" algn="l" rtl="0">
              <a:spcBef>
                <a:spcPts val="1100"/>
              </a:spcBef>
              <a:spcAft>
                <a:spcPts val="0"/>
              </a:spcAft>
              <a:buNone/>
            </a:pPr>
            <a:endParaRPr sz="2000">
              <a:solidFill>
                <a:srgbClr val="002060"/>
              </a:solidFill>
              <a:latin typeface="Times New Roman"/>
              <a:ea typeface="Times New Roman"/>
              <a:cs typeface="Times New Roman"/>
              <a:sym typeface="Times New Roman"/>
            </a:endParaRPr>
          </a:p>
          <a:p>
            <a:pPr marL="609600" lvl="0" indent="-431800" algn="l" rtl="0">
              <a:spcBef>
                <a:spcPts val="1100"/>
              </a:spcBef>
              <a:spcAft>
                <a:spcPts val="0"/>
              </a:spcAft>
              <a:buClr>
                <a:srgbClr val="002060"/>
              </a:buClr>
              <a:buSzPts val="2000"/>
              <a:buFont typeface="Times New Roman"/>
              <a:buChar char="•"/>
            </a:pPr>
            <a:r>
              <a:rPr lang="en-US" sz="2000">
                <a:solidFill>
                  <a:srgbClr val="002060"/>
                </a:solidFill>
                <a:latin typeface="Times New Roman"/>
                <a:ea typeface="Times New Roman"/>
                <a:cs typeface="Times New Roman"/>
                <a:sym typeface="Times New Roman"/>
              </a:rPr>
              <a:t>CBDC also helps in implementing anti-money laundering (AML) and combating financial terrorism (CFT) measures by acting as a highly secure way for cross-border transactions</a:t>
            </a:r>
            <a:endParaRPr sz="2000">
              <a:solidFill>
                <a:srgbClr val="002060"/>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g1b11766c6d0_0_0"/>
          <p:cNvSpPr txBox="1">
            <a:spLocks noGrp="1"/>
          </p:cNvSpPr>
          <p:nvPr>
            <p:ph type="title"/>
          </p:nvPr>
        </p:nvSpPr>
        <p:spPr>
          <a:xfrm>
            <a:off x="1117600" y="486825"/>
            <a:ext cx="8104500" cy="1397400"/>
          </a:xfrm>
          <a:prstGeom prst="rect">
            <a:avLst/>
          </a:prstGeom>
        </p:spPr>
        <p:txBody>
          <a:bodyPr spcFirstLastPara="1" wrap="square" lIns="91425" tIns="45700" rIns="91425" bIns="45700" anchor="ctr" anchorCtr="0">
            <a:normAutofit/>
          </a:bodyPr>
          <a:lstStyle/>
          <a:p>
            <a:pPr marL="457200" lvl="0" indent="0" algn="ctr" rtl="0">
              <a:spcBef>
                <a:spcPts val="1300"/>
              </a:spcBef>
              <a:spcAft>
                <a:spcPts val="0"/>
              </a:spcAft>
              <a:buNone/>
            </a:pPr>
            <a:r>
              <a:rPr lang="en-US" sz="4000" b="1">
                <a:solidFill>
                  <a:srgbClr val="002060"/>
                </a:solidFill>
                <a:latin typeface="Times New Roman"/>
                <a:ea typeface="Times New Roman"/>
                <a:cs typeface="Times New Roman"/>
                <a:sym typeface="Times New Roman"/>
              </a:rPr>
              <a:t>Cryptocurrency vs CBDC</a:t>
            </a:r>
            <a:endParaRPr sz="4000" b="1"/>
          </a:p>
        </p:txBody>
      </p:sp>
      <p:sp>
        <p:nvSpPr>
          <p:cNvPr id="464" name="Google Shape;464;g1b11766c6d0_0_0"/>
          <p:cNvSpPr txBox="1">
            <a:spLocks noGrp="1"/>
          </p:cNvSpPr>
          <p:nvPr>
            <p:ph type="body" idx="1"/>
          </p:nvPr>
        </p:nvSpPr>
        <p:spPr>
          <a:xfrm>
            <a:off x="81925" y="1884225"/>
            <a:ext cx="10251900" cy="6351900"/>
          </a:xfrm>
          <a:prstGeom prst="rect">
            <a:avLst/>
          </a:prstGeom>
        </p:spPr>
        <p:txBody>
          <a:bodyPr spcFirstLastPara="1" wrap="square" lIns="91425" tIns="45700" rIns="91425" bIns="45700" anchor="t" anchorCtr="0">
            <a:noAutofit/>
          </a:bodyPr>
          <a:lstStyle/>
          <a:p>
            <a:pPr marL="609600" lvl="0" indent="-444500" algn="l" rtl="0">
              <a:spcBef>
                <a:spcPts val="1000"/>
              </a:spcBef>
              <a:spcAft>
                <a:spcPts val="0"/>
              </a:spcAft>
              <a:buClr>
                <a:srgbClr val="002060"/>
              </a:buClr>
              <a:buSzPts val="2200"/>
              <a:buFont typeface="Times New Roman"/>
              <a:buChar char="•"/>
            </a:pPr>
            <a:r>
              <a:rPr lang="en-US" sz="2200">
                <a:solidFill>
                  <a:srgbClr val="002060"/>
                </a:solidFill>
                <a:latin typeface="Times New Roman"/>
                <a:ea typeface="Times New Roman"/>
                <a:cs typeface="Times New Roman"/>
                <a:sym typeface="Times New Roman"/>
              </a:rPr>
              <a:t>CBDCs is not a cryptocurrency however they are inspired by cryptocurrencies because of the blockchain mechanism which is used in both.</a:t>
            </a:r>
            <a:endParaRPr sz="2200">
              <a:solidFill>
                <a:srgbClr val="002060"/>
              </a:solidFill>
              <a:latin typeface="Times New Roman"/>
              <a:ea typeface="Times New Roman"/>
              <a:cs typeface="Times New Roman"/>
              <a:sym typeface="Times New Roman"/>
            </a:endParaRPr>
          </a:p>
          <a:p>
            <a:pPr marL="609600" lvl="0" indent="0" algn="l" rtl="0">
              <a:spcBef>
                <a:spcPts val="1000"/>
              </a:spcBef>
              <a:spcAft>
                <a:spcPts val="0"/>
              </a:spcAft>
              <a:buNone/>
            </a:pPr>
            <a:endParaRPr sz="2200">
              <a:solidFill>
                <a:srgbClr val="002060"/>
              </a:solidFill>
              <a:latin typeface="Times New Roman"/>
              <a:ea typeface="Times New Roman"/>
              <a:cs typeface="Times New Roman"/>
              <a:sym typeface="Times New Roman"/>
            </a:endParaRPr>
          </a:p>
          <a:p>
            <a:pPr marL="609600" lvl="0" indent="-444500" algn="l" rtl="0">
              <a:spcBef>
                <a:spcPts val="1000"/>
              </a:spcBef>
              <a:spcAft>
                <a:spcPts val="0"/>
              </a:spcAft>
              <a:buClr>
                <a:srgbClr val="002060"/>
              </a:buClr>
              <a:buSzPts val="2200"/>
              <a:buFont typeface="Times New Roman"/>
              <a:buChar char="•"/>
            </a:pPr>
            <a:r>
              <a:rPr lang="en-US" sz="2200">
                <a:solidFill>
                  <a:srgbClr val="002060"/>
                </a:solidFill>
                <a:latin typeface="Times New Roman"/>
                <a:ea typeface="Times New Roman"/>
                <a:cs typeface="Times New Roman"/>
                <a:sym typeface="Times New Roman"/>
              </a:rPr>
              <a:t>The primary distinction between CBDCs and cryptocurrencies is centralization. A cryptocurrency is a decentralised digital money, which means it is not controlled by a single entity where as CBDCs are controlled by Central Bank</a:t>
            </a:r>
            <a:endParaRPr sz="2200">
              <a:solidFill>
                <a:srgbClr val="002060"/>
              </a:solidFill>
              <a:latin typeface="Times New Roman"/>
              <a:ea typeface="Times New Roman"/>
              <a:cs typeface="Times New Roman"/>
              <a:sym typeface="Times New Roman"/>
            </a:endParaRPr>
          </a:p>
          <a:p>
            <a:pPr marL="609600" lvl="0" indent="0" algn="l" rtl="0">
              <a:spcBef>
                <a:spcPts val="1000"/>
              </a:spcBef>
              <a:spcAft>
                <a:spcPts val="0"/>
              </a:spcAft>
              <a:buNone/>
            </a:pPr>
            <a:endParaRPr sz="2200">
              <a:solidFill>
                <a:srgbClr val="002060"/>
              </a:solidFill>
              <a:latin typeface="Times New Roman"/>
              <a:ea typeface="Times New Roman"/>
              <a:cs typeface="Times New Roman"/>
              <a:sym typeface="Times New Roman"/>
            </a:endParaRPr>
          </a:p>
          <a:p>
            <a:pPr marL="609600" lvl="0" indent="-444500" algn="l" rtl="0">
              <a:spcBef>
                <a:spcPts val="1000"/>
              </a:spcBef>
              <a:spcAft>
                <a:spcPts val="0"/>
              </a:spcAft>
              <a:buClr>
                <a:srgbClr val="002060"/>
              </a:buClr>
              <a:buSzPts val="2200"/>
              <a:buFont typeface="Times New Roman"/>
              <a:buChar char="•"/>
            </a:pPr>
            <a:r>
              <a:rPr lang="en-US" sz="2200">
                <a:solidFill>
                  <a:srgbClr val="002060"/>
                </a:solidFill>
                <a:latin typeface="Times New Roman"/>
                <a:ea typeface="Times New Roman"/>
                <a:cs typeface="Times New Roman"/>
                <a:sym typeface="Times New Roman"/>
              </a:rPr>
              <a:t>Cryptocurrency also provides much greater privacy than CBDCs. Transactions are sent and received using wallet addresses, thus some degree of anonymity is feasible. With a CBDC, the central bank will have a record of users and their transactions.</a:t>
            </a:r>
            <a:endParaRPr sz="2200">
              <a:solidFill>
                <a:srgbClr val="002060"/>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g1b11766c6d0_1_563"/>
          <p:cNvSpPr txBox="1">
            <a:spLocks noGrp="1"/>
          </p:cNvSpPr>
          <p:nvPr>
            <p:ph type="title"/>
          </p:nvPr>
        </p:nvSpPr>
        <p:spPr>
          <a:xfrm>
            <a:off x="1117600" y="486833"/>
            <a:ext cx="14020800" cy="1767600"/>
          </a:xfrm>
          <a:prstGeom prst="rect">
            <a:avLst/>
          </a:prstGeom>
        </p:spPr>
        <p:txBody>
          <a:bodyPr spcFirstLastPara="1" wrap="square" lIns="91425" tIns="45700" rIns="91425" bIns="45700" anchor="ctr" anchorCtr="0">
            <a:normAutofit/>
          </a:bodyPr>
          <a:lstStyle/>
          <a:p>
            <a:pPr marL="457200" lvl="0" indent="0" algn="l" rtl="0">
              <a:spcBef>
                <a:spcPts val="1300"/>
              </a:spcBef>
              <a:spcAft>
                <a:spcPts val="0"/>
              </a:spcAft>
              <a:buNone/>
            </a:pPr>
            <a:r>
              <a:rPr lang="en-US" sz="4000" b="1">
                <a:solidFill>
                  <a:srgbClr val="002060"/>
                </a:solidFill>
                <a:latin typeface="Times New Roman"/>
                <a:ea typeface="Times New Roman"/>
                <a:cs typeface="Times New Roman"/>
                <a:sym typeface="Times New Roman"/>
              </a:rPr>
              <a:t>                  Challenges of CBDC</a:t>
            </a:r>
            <a:endParaRPr sz="4000" b="1">
              <a:solidFill>
                <a:srgbClr val="002060"/>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470" name="Google Shape;470;g1b11766c6d0_1_563"/>
          <p:cNvSpPr txBox="1">
            <a:spLocks noGrp="1"/>
          </p:cNvSpPr>
          <p:nvPr>
            <p:ph type="body" idx="1"/>
          </p:nvPr>
        </p:nvSpPr>
        <p:spPr>
          <a:xfrm>
            <a:off x="838200" y="1474600"/>
            <a:ext cx="11067900" cy="5383200"/>
          </a:xfrm>
          <a:prstGeom prst="rect">
            <a:avLst/>
          </a:prstGeom>
        </p:spPr>
        <p:txBody>
          <a:bodyPr spcFirstLastPara="1" wrap="square" lIns="91425" tIns="45700" rIns="91425" bIns="45700" anchor="t" anchorCtr="0">
            <a:noAutofit/>
          </a:bodyPr>
          <a:lstStyle/>
          <a:p>
            <a:pPr marL="609600" marR="368300" lvl="0" indent="0" algn="l" rtl="0">
              <a:spcBef>
                <a:spcPts val="1000"/>
              </a:spcBef>
              <a:spcAft>
                <a:spcPts val="0"/>
              </a:spcAft>
              <a:buNone/>
            </a:pPr>
            <a:endParaRPr sz="2000">
              <a:solidFill>
                <a:srgbClr val="002060"/>
              </a:solidFill>
              <a:latin typeface="Times New Roman"/>
              <a:ea typeface="Times New Roman"/>
              <a:cs typeface="Times New Roman"/>
              <a:sym typeface="Times New Roman"/>
            </a:endParaRPr>
          </a:p>
          <a:p>
            <a:pPr marL="736600" marR="368300" lvl="0" indent="-431800" algn="l" rtl="0">
              <a:spcBef>
                <a:spcPts val="1000"/>
              </a:spcBef>
              <a:spcAft>
                <a:spcPts val="0"/>
              </a:spcAft>
              <a:buClr>
                <a:srgbClr val="002060"/>
              </a:buClr>
              <a:buSzPts val="2000"/>
              <a:buFont typeface="Times New Roman"/>
              <a:buChar char="●"/>
            </a:pPr>
            <a:r>
              <a:rPr lang="en-US" sz="2000">
                <a:solidFill>
                  <a:srgbClr val="002060"/>
                </a:solidFill>
                <a:latin typeface="Times New Roman"/>
                <a:ea typeface="Times New Roman"/>
                <a:cs typeface="Times New Roman"/>
                <a:sym typeface="Times New Roman"/>
              </a:rPr>
              <a:t>Many technological issues might occur, such as internet access, particularly in remote regions, compatibility with current systems, or cyber threats.</a:t>
            </a:r>
            <a:endParaRPr sz="2000">
              <a:solidFill>
                <a:srgbClr val="002060"/>
              </a:solidFill>
              <a:latin typeface="Times New Roman"/>
              <a:ea typeface="Times New Roman"/>
              <a:cs typeface="Times New Roman"/>
              <a:sym typeface="Times New Roman"/>
            </a:endParaRPr>
          </a:p>
          <a:p>
            <a:pPr marL="609600" marR="368300" lvl="0" indent="0" algn="l" rtl="0">
              <a:spcBef>
                <a:spcPts val="1000"/>
              </a:spcBef>
              <a:spcAft>
                <a:spcPts val="0"/>
              </a:spcAft>
              <a:buNone/>
            </a:pPr>
            <a:endParaRPr sz="2000">
              <a:solidFill>
                <a:srgbClr val="002060"/>
              </a:solidFill>
              <a:latin typeface="Times New Roman"/>
              <a:ea typeface="Times New Roman"/>
              <a:cs typeface="Times New Roman"/>
              <a:sym typeface="Times New Roman"/>
            </a:endParaRPr>
          </a:p>
          <a:p>
            <a:pPr marL="736600" marR="368300" lvl="0" indent="-431800" algn="l" rtl="0">
              <a:spcBef>
                <a:spcPts val="1000"/>
              </a:spcBef>
              <a:spcAft>
                <a:spcPts val="0"/>
              </a:spcAft>
              <a:buClr>
                <a:srgbClr val="002060"/>
              </a:buClr>
              <a:buSzPts val="2000"/>
              <a:buFont typeface="Times New Roman"/>
              <a:buChar char="●"/>
            </a:pPr>
            <a:r>
              <a:rPr lang="en-US" sz="2000">
                <a:solidFill>
                  <a:srgbClr val="002060"/>
                </a:solidFill>
                <a:latin typeface="Times New Roman"/>
                <a:ea typeface="Times New Roman"/>
                <a:cs typeface="Times New Roman"/>
                <a:sym typeface="Times New Roman"/>
              </a:rPr>
              <a:t>It may make it even more difficult for some parts of the population to access and use new technology and related digital services, which, if not handled effectively, may result in financial exclusion of certain segments.</a:t>
            </a:r>
            <a:endParaRPr sz="2000">
              <a:solidFill>
                <a:srgbClr val="002060"/>
              </a:solidFill>
              <a:latin typeface="Times New Roman"/>
              <a:ea typeface="Times New Roman"/>
              <a:cs typeface="Times New Roman"/>
              <a:sym typeface="Times New Roman"/>
            </a:endParaRPr>
          </a:p>
          <a:p>
            <a:pPr marL="0" marR="368300" lvl="0" indent="0" algn="l" rtl="0">
              <a:spcBef>
                <a:spcPts val="1000"/>
              </a:spcBef>
              <a:spcAft>
                <a:spcPts val="0"/>
              </a:spcAft>
              <a:buNone/>
            </a:pPr>
            <a:endParaRPr sz="2000">
              <a:solidFill>
                <a:srgbClr val="002060"/>
              </a:solidFill>
              <a:latin typeface="Times New Roman"/>
              <a:ea typeface="Times New Roman"/>
              <a:cs typeface="Times New Roman"/>
              <a:sym typeface="Times New Roman"/>
            </a:endParaRPr>
          </a:p>
          <a:p>
            <a:pPr marL="736600" marR="368300" lvl="0" indent="-431800" algn="l" rtl="0">
              <a:spcBef>
                <a:spcPts val="1000"/>
              </a:spcBef>
              <a:spcAft>
                <a:spcPts val="0"/>
              </a:spcAft>
              <a:buClr>
                <a:srgbClr val="002060"/>
              </a:buClr>
              <a:buSzPts val="2000"/>
              <a:buFont typeface="Times New Roman"/>
              <a:buChar char="●"/>
            </a:pPr>
            <a:r>
              <a:rPr lang="en-US" sz="2000">
                <a:solidFill>
                  <a:srgbClr val="002060"/>
                </a:solidFill>
                <a:latin typeface="Times New Roman"/>
                <a:ea typeface="Times New Roman"/>
                <a:cs typeface="Times New Roman"/>
                <a:sym typeface="Times New Roman"/>
              </a:rPr>
              <a:t>If not properly constructed, the issuing of a CBDC may have substantial ramifications for financial stability, since it may result in bank disintermediation and negative implications for banks' primary business.</a:t>
            </a:r>
            <a:endParaRPr sz="2000">
              <a:solidFill>
                <a:srgbClr val="002060"/>
              </a:solidFill>
              <a:latin typeface="Times New Roman"/>
              <a:ea typeface="Times New Roman"/>
              <a:cs typeface="Times New Roman"/>
              <a:sym typeface="Times New Roman"/>
            </a:endParaRPr>
          </a:p>
          <a:p>
            <a:pPr marL="609600" marR="368300" lvl="0" indent="0" algn="l" rtl="0">
              <a:spcBef>
                <a:spcPts val="1000"/>
              </a:spcBef>
              <a:spcAft>
                <a:spcPts val="0"/>
              </a:spcAft>
              <a:buNone/>
            </a:pPr>
            <a:endParaRPr sz="2000">
              <a:solidFill>
                <a:srgbClr val="002060"/>
              </a:solidFill>
              <a:latin typeface="Times New Roman"/>
              <a:ea typeface="Times New Roman"/>
              <a:cs typeface="Times New Roman"/>
              <a:sym typeface="Times New Roman"/>
            </a:endParaRPr>
          </a:p>
          <a:p>
            <a:pPr marL="736600" marR="368300" lvl="0" indent="-431800" algn="l" rtl="0">
              <a:spcBef>
                <a:spcPts val="1000"/>
              </a:spcBef>
              <a:spcAft>
                <a:spcPts val="0"/>
              </a:spcAft>
              <a:buClr>
                <a:srgbClr val="002060"/>
              </a:buClr>
              <a:buSzPts val="2000"/>
              <a:buFont typeface="Times New Roman"/>
              <a:buChar char="●"/>
            </a:pPr>
            <a:r>
              <a:rPr lang="en-US" sz="2000">
                <a:solidFill>
                  <a:srgbClr val="002060"/>
                </a:solidFill>
                <a:latin typeface="Times New Roman"/>
                <a:ea typeface="Times New Roman"/>
                <a:cs typeface="Times New Roman"/>
                <a:sym typeface="Times New Roman"/>
              </a:rPr>
              <a:t>Threat to privacy</a:t>
            </a:r>
            <a:endParaRPr sz="2000">
              <a:solidFill>
                <a:srgbClr val="002060"/>
              </a:solidFill>
              <a:latin typeface="Times New Roman"/>
              <a:ea typeface="Times New Roman"/>
              <a:cs typeface="Times New Roman"/>
              <a:sym typeface="Times New Roman"/>
            </a:endParaRPr>
          </a:p>
          <a:p>
            <a:pPr marL="609600" marR="368300" lvl="0" indent="0" algn="l" rtl="0">
              <a:spcBef>
                <a:spcPts val="1000"/>
              </a:spcBef>
              <a:spcAft>
                <a:spcPts val="0"/>
              </a:spcAft>
              <a:buNone/>
            </a:pPr>
            <a:endParaRPr sz="2000">
              <a:solidFill>
                <a:srgbClr val="002060"/>
              </a:solidFill>
              <a:latin typeface="Times New Roman"/>
              <a:ea typeface="Times New Roman"/>
              <a:cs typeface="Times New Roman"/>
              <a:sym typeface="Times New Roman"/>
            </a:endParaRPr>
          </a:p>
          <a:p>
            <a:pPr marL="609600" marR="368300" lvl="0" indent="0" algn="l" rtl="0">
              <a:spcBef>
                <a:spcPts val="1000"/>
              </a:spcBef>
              <a:spcAft>
                <a:spcPts val="0"/>
              </a:spcAft>
              <a:buNone/>
            </a:pPr>
            <a:endParaRPr sz="2000">
              <a:solidFill>
                <a:srgbClr val="002060"/>
              </a:solidFill>
              <a:latin typeface="Times New Roman"/>
              <a:ea typeface="Times New Roman"/>
              <a:cs typeface="Times New Roman"/>
              <a:sym typeface="Times New Roman"/>
            </a:endParaRPr>
          </a:p>
          <a:p>
            <a:pPr marL="609600" lvl="0" indent="0" algn="l" rtl="0">
              <a:spcBef>
                <a:spcPts val="1000"/>
              </a:spcBef>
              <a:spcAft>
                <a:spcPts val="0"/>
              </a:spcAft>
              <a:buNone/>
            </a:pPr>
            <a:endParaRPr sz="2000">
              <a:solidFill>
                <a:srgbClr val="002060"/>
              </a:solidFill>
              <a:latin typeface="Times New Roman"/>
              <a:ea typeface="Times New Roman"/>
              <a:cs typeface="Times New Roman"/>
              <a:sym typeface="Times New Roman"/>
            </a:endParaRPr>
          </a:p>
          <a:p>
            <a:pPr marL="609600" lvl="0" indent="0" algn="l" rtl="0">
              <a:spcBef>
                <a:spcPts val="1000"/>
              </a:spcBef>
              <a:spcAft>
                <a:spcPts val="0"/>
              </a:spcAft>
              <a:buNone/>
            </a:pPr>
            <a:endParaRPr sz="2000">
              <a:solidFill>
                <a:srgbClr val="002060"/>
              </a:solidFill>
              <a:latin typeface="Times New Roman"/>
              <a:ea typeface="Times New Roman"/>
              <a:cs typeface="Times New Roman"/>
              <a:sym typeface="Times New Roman"/>
            </a:endParaRPr>
          </a:p>
          <a:p>
            <a:pPr marL="609600" lvl="0" indent="0" algn="l" rtl="0">
              <a:spcBef>
                <a:spcPts val="1000"/>
              </a:spcBef>
              <a:spcAft>
                <a:spcPts val="0"/>
              </a:spcAft>
              <a:buNone/>
            </a:pPr>
            <a:endParaRPr sz="2000">
              <a:solidFill>
                <a:srgbClr val="002060"/>
              </a:solidFill>
              <a:latin typeface="Times New Roman"/>
              <a:ea typeface="Times New Roman"/>
              <a:cs typeface="Times New Roman"/>
              <a:sym typeface="Times New Roman"/>
            </a:endParaRPr>
          </a:p>
          <a:p>
            <a:pPr marL="0" lvl="0" indent="0" algn="l" rtl="0">
              <a:spcBef>
                <a:spcPts val="1000"/>
              </a:spcBef>
              <a:spcAft>
                <a:spcPts val="0"/>
              </a:spcAft>
              <a:buNone/>
            </a:pPr>
            <a:endParaRPr sz="2000">
              <a:solidFill>
                <a:srgbClr val="002060"/>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g184ce68eb35_0_63"/>
          <p:cNvSpPr txBox="1">
            <a:spLocks noGrp="1"/>
          </p:cNvSpPr>
          <p:nvPr>
            <p:ph type="title"/>
          </p:nvPr>
        </p:nvSpPr>
        <p:spPr>
          <a:xfrm>
            <a:off x="744575" y="1254550"/>
            <a:ext cx="10515600" cy="5732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6000" b="1">
                <a:solidFill>
                  <a:srgbClr val="002060"/>
                </a:solidFill>
                <a:latin typeface="Times New Roman"/>
                <a:ea typeface="Times New Roman"/>
                <a:cs typeface="Times New Roman"/>
                <a:sym typeface="Times New Roman"/>
              </a:rPr>
              <a:t>THANK YOU!!</a:t>
            </a:r>
            <a:endParaRPr sz="6000" b="1">
              <a:solidFill>
                <a:srgbClr val="00206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1554d73a80a_1_0"/>
          <p:cNvSpPr txBox="1">
            <a:spLocks noGrp="1"/>
          </p:cNvSpPr>
          <p:nvPr>
            <p:ph type="title"/>
          </p:nvPr>
        </p:nvSpPr>
        <p:spPr>
          <a:xfrm>
            <a:off x="1053275" y="2562975"/>
            <a:ext cx="8835900" cy="3803400"/>
          </a:xfrm>
          <a:prstGeom prst="rect">
            <a:avLst/>
          </a:prstGeom>
          <a:solidFill>
            <a:schemeClr val="lt1"/>
          </a:solidFill>
          <a:ln>
            <a:noFill/>
          </a:ln>
        </p:spPr>
        <p:txBody>
          <a:bodyPr spcFirstLastPara="1" wrap="square" lIns="91425" tIns="45700" rIns="91425" bIns="45700" anchor="ctr" anchorCtr="0">
            <a:noAutofit/>
          </a:bodyPr>
          <a:lstStyle/>
          <a:p>
            <a:pPr marL="457200" lvl="0" indent="0" algn="just" rtl="0">
              <a:lnSpc>
                <a:spcPct val="90000"/>
              </a:lnSpc>
              <a:spcBef>
                <a:spcPts val="600"/>
              </a:spcBef>
              <a:spcAft>
                <a:spcPts val="0"/>
              </a:spcAft>
              <a:buSzPts val="1800"/>
              <a:buNone/>
            </a:pPr>
            <a:endParaRPr sz="2000" b="1">
              <a:solidFill>
                <a:srgbClr val="002060"/>
              </a:solidFill>
              <a:latin typeface="Times New Roman"/>
              <a:ea typeface="Times New Roman"/>
              <a:cs typeface="Times New Roman"/>
              <a:sym typeface="Times New Roman"/>
            </a:endParaRPr>
          </a:p>
          <a:p>
            <a:pPr marL="457200" lvl="0" indent="0" algn="just" rtl="0">
              <a:lnSpc>
                <a:spcPct val="90000"/>
              </a:lnSpc>
              <a:spcBef>
                <a:spcPts val="600"/>
              </a:spcBef>
              <a:spcAft>
                <a:spcPts val="0"/>
              </a:spcAft>
              <a:buSzPts val="1800"/>
              <a:buNone/>
            </a:pPr>
            <a:endParaRPr sz="2000" b="1">
              <a:solidFill>
                <a:srgbClr val="002060"/>
              </a:solidFill>
              <a:latin typeface="Times New Roman"/>
              <a:ea typeface="Times New Roman"/>
              <a:cs typeface="Times New Roman"/>
              <a:sym typeface="Times New Roman"/>
            </a:endParaRPr>
          </a:p>
          <a:p>
            <a:pPr marL="457200" lvl="0" indent="0" algn="just" rtl="0">
              <a:lnSpc>
                <a:spcPct val="90000"/>
              </a:lnSpc>
              <a:spcBef>
                <a:spcPts val="600"/>
              </a:spcBef>
              <a:spcAft>
                <a:spcPts val="0"/>
              </a:spcAft>
              <a:buSzPts val="1800"/>
              <a:buNone/>
            </a:pPr>
            <a:endParaRPr sz="2000" b="1">
              <a:solidFill>
                <a:srgbClr val="002060"/>
              </a:solidFill>
              <a:latin typeface="Times New Roman"/>
              <a:ea typeface="Times New Roman"/>
              <a:cs typeface="Times New Roman"/>
              <a:sym typeface="Times New Roman"/>
            </a:endParaRPr>
          </a:p>
          <a:p>
            <a:pPr marL="457200" lvl="0" indent="-355600" algn="just" rtl="0">
              <a:lnSpc>
                <a:spcPct val="90000"/>
              </a:lnSpc>
              <a:spcBef>
                <a:spcPts val="600"/>
              </a:spcBef>
              <a:spcAft>
                <a:spcPts val="0"/>
              </a:spcAft>
              <a:buClr>
                <a:srgbClr val="002060"/>
              </a:buClr>
              <a:buSzPts val="2000"/>
              <a:buFont typeface="Times New Roman"/>
              <a:buChar char="❏"/>
            </a:pPr>
            <a:r>
              <a:rPr lang="en-US" sz="2000" b="1">
                <a:solidFill>
                  <a:srgbClr val="002060"/>
                </a:solidFill>
                <a:latin typeface="Times New Roman"/>
                <a:ea typeface="Times New Roman"/>
                <a:cs typeface="Times New Roman"/>
                <a:sym typeface="Times New Roman"/>
              </a:rPr>
              <a:t>Cryptocurrency crimes</a:t>
            </a:r>
            <a:r>
              <a:rPr lang="en-US" sz="2000">
                <a:solidFill>
                  <a:srgbClr val="002060"/>
                </a:solidFill>
                <a:latin typeface="Times New Roman"/>
                <a:ea typeface="Times New Roman"/>
                <a:cs typeface="Times New Roman"/>
                <a:sym typeface="Times New Roman"/>
              </a:rPr>
              <a:t>: Crimes which take place in the transactions having Cryptocurrency as the currency or the spending unit.There has been an increase in the percentage of these crimes in recent years.Cryptojacking is another term for it which is the unauthorized use of someone else's compute resources to mine cryptocurrency.</a:t>
            </a:r>
            <a:endParaRPr sz="2000">
              <a:solidFill>
                <a:srgbClr val="002060"/>
              </a:solidFill>
              <a:latin typeface="Times New Roman"/>
              <a:ea typeface="Times New Roman"/>
              <a:cs typeface="Times New Roman"/>
              <a:sym typeface="Times New Roman"/>
            </a:endParaRPr>
          </a:p>
          <a:p>
            <a:pPr marL="457200" lvl="0" indent="0" algn="just" rtl="0">
              <a:lnSpc>
                <a:spcPct val="90000"/>
              </a:lnSpc>
              <a:spcBef>
                <a:spcPts val="600"/>
              </a:spcBef>
              <a:spcAft>
                <a:spcPts val="0"/>
              </a:spcAft>
              <a:buSzPts val="1800"/>
              <a:buNone/>
            </a:pPr>
            <a:r>
              <a:rPr lang="en-US" sz="2000">
                <a:solidFill>
                  <a:srgbClr val="002060"/>
                </a:solidFill>
                <a:latin typeface="Times New Roman"/>
                <a:ea typeface="Times New Roman"/>
                <a:cs typeface="Times New Roman"/>
                <a:sym typeface="Times New Roman"/>
              </a:rPr>
              <a:t> </a:t>
            </a:r>
            <a:endParaRPr sz="2000">
              <a:solidFill>
                <a:srgbClr val="002060"/>
              </a:solidFill>
              <a:latin typeface="Times New Roman"/>
              <a:ea typeface="Times New Roman"/>
              <a:cs typeface="Times New Roman"/>
              <a:sym typeface="Times New Roman"/>
            </a:endParaRPr>
          </a:p>
          <a:p>
            <a:pPr marL="457200" lvl="0" indent="-355600" algn="just" rtl="0">
              <a:lnSpc>
                <a:spcPct val="90000"/>
              </a:lnSpc>
              <a:spcBef>
                <a:spcPts val="600"/>
              </a:spcBef>
              <a:spcAft>
                <a:spcPts val="0"/>
              </a:spcAft>
              <a:buClr>
                <a:srgbClr val="002060"/>
              </a:buClr>
              <a:buSzPts val="2000"/>
              <a:buFont typeface="Times New Roman"/>
              <a:buChar char="❏"/>
            </a:pPr>
            <a:r>
              <a:rPr lang="en-US" sz="2000" b="1">
                <a:solidFill>
                  <a:srgbClr val="002060"/>
                </a:solidFill>
                <a:latin typeface="Times New Roman"/>
                <a:ea typeface="Times New Roman"/>
                <a:cs typeface="Times New Roman"/>
                <a:sym typeface="Times New Roman"/>
              </a:rPr>
              <a:t>Money Laundering: </a:t>
            </a:r>
            <a:r>
              <a:rPr lang="en-US" sz="2000">
                <a:solidFill>
                  <a:srgbClr val="002060"/>
                </a:solidFill>
                <a:highlight>
                  <a:srgbClr val="FFFFFF"/>
                </a:highlight>
                <a:latin typeface="Times New Roman"/>
                <a:ea typeface="Times New Roman"/>
                <a:cs typeface="Times New Roman"/>
                <a:sym typeface="Times New Roman"/>
              </a:rPr>
              <a:t>Money laundering is the illegal process of making large amounts of money generated by criminal activity, such as drug trafficking or terrorist funding, appear to have come from a legitimate source. The money from the criminal activity is considered dirty, and the process “launders” it to make it look clean.</a:t>
            </a:r>
            <a:endParaRPr sz="2000">
              <a:solidFill>
                <a:srgbClr val="002060"/>
              </a:solidFill>
              <a:highlight>
                <a:srgbClr val="FFFFFF"/>
              </a:highlight>
              <a:latin typeface="Times New Roman"/>
              <a:ea typeface="Times New Roman"/>
              <a:cs typeface="Times New Roman"/>
              <a:sym typeface="Times New Roman"/>
            </a:endParaRPr>
          </a:p>
          <a:p>
            <a:pPr marL="0" lvl="0" indent="0" algn="just" rtl="0">
              <a:lnSpc>
                <a:spcPct val="90000"/>
              </a:lnSpc>
              <a:spcBef>
                <a:spcPts val="600"/>
              </a:spcBef>
              <a:spcAft>
                <a:spcPts val="0"/>
              </a:spcAft>
              <a:buNone/>
            </a:pPr>
            <a:endParaRPr sz="2000">
              <a:solidFill>
                <a:srgbClr val="002060"/>
              </a:solidFill>
              <a:highlight>
                <a:srgbClr val="FFFFFF"/>
              </a:highlight>
              <a:latin typeface="Times New Roman"/>
              <a:ea typeface="Times New Roman"/>
              <a:cs typeface="Times New Roman"/>
              <a:sym typeface="Times New Roman"/>
            </a:endParaRPr>
          </a:p>
          <a:p>
            <a:pPr marL="457200" lvl="0" indent="0" algn="just" rtl="0">
              <a:lnSpc>
                <a:spcPct val="90000"/>
              </a:lnSpc>
              <a:spcBef>
                <a:spcPts val="600"/>
              </a:spcBef>
              <a:spcAft>
                <a:spcPts val="0"/>
              </a:spcAft>
              <a:buSzPts val="1800"/>
              <a:buNone/>
            </a:pPr>
            <a:endParaRPr sz="2000">
              <a:solidFill>
                <a:srgbClr val="002060"/>
              </a:solidFill>
              <a:highlight>
                <a:srgbClr val="FFFFFF"/>
              </a:highlight>
              <a:latin typeface="Times New Roman"/>
              <a:ea typeface="Times New Roman"/>
              <a:cs typeface="Times New Roman"/>
              <a:sym typeface="Times New Roman"/>
            </a:endParaRPr>
          </a:p>
          <a:p>
            <a:pPr marL="0" lvl="0" indent="0" algn="just" rtl="0">
              <a:lnSpc>
                <a:spcPct val="90000"/>
              </a:lnSpc>
              <a:spcBef>
                <a:spcPts val="600"/>
              </a:spcBef>
              <a:spcAft>
                <a:spcPts val="0"/>
              </a:spcAft>
              <a:buSzPts val="1800"/>
              <a:buNone/>
            </a:pPr>
            <a:endParaRPr sz="2000">
              <a:solidFill>
                <a:srgbClr val="00206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4000"/>
              <a:buFont typeface="Times New Roman"/>
              <a:buNone/>
            </a:pPr>
            <a:endParaRPr sz="2000">
              <a:solidFill>
                <a:srgbClr val="00206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4000"/>
              <a:buFont typeface="Times New Roman"/>
              <a:buNone/>
            </a:pPr>
            <a:endParaRPr sz="2000">
              <a:solidFill>
                <a:srgbClr val="00206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4000"/>
              <a:buFont typeface="Times New Roman"/>
              <a:buNone/>
            </a:pPr>
            <a:endParaRPr sz="2000">
              <a:solidFill>
                <a:srgbClr val="00206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4000"/>
              <a:buFont typeface="Times New Roman"/>
              <a:buNone/>
            </a:pPr>
            <a:endParaRPr sz="2000">
              <a:solidFill>
                <a:srgbClr val="00206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4000"/>
              <a:buFont typeface="Times New Roman"/>
              <a:buNone/>
            </a:pPr>
            <a:endParaRPr sz="2000">
              <a:solidFill>
                <a:srgbClr val="00206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4000"/>
              <a:buFont typeface="Times New Roman"/>
              <a:buNone/>
            </a:pPr>
            <a:endParaRPr sz="2000">
              <a:solidFill>
                <a:srgbClr val="00206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4000"/>
              <a:buFont typeface="Times New Roman"/>
              <a:buNone/>
            </a:pPr>
            <a:endParaRPr sz="2000">
              <a:solidFill>
                <a:srgbClr val="00206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4000"/>
              <a:buFont typeface="Times New Roman"/>
              <a:buNone/>
            </a:pPr>
            <a:endParaRPr sz="2000">
              <a:solidFill>
                <a:srgbClr val="00206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4000"/>
              <a:buFont typeface="Times New Roman"/>
              <a:buNone/>
            </a:pPr>
            <a:endParaRPr sz="2000">
              <a:solidFill>
                <a:srgbClr val="00206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4000"/>
              <a:buFont typeface="Times New Roman"/>
              <a:buNone/>
            </a:pPr>
            <a:endParaRPr sz="2000">
              <a:solidFill>
                <a:srgbClr val="00206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4000"/>
              <a:buFont typeface="Times New Roman"/>
              <a:buNone/>
            </a:pPr>
            <a:endParaRPr sz="2000">
              <a:solidFill>
                <a:srgbClr val="002060"/>
              </a:solidFill>
              <a:latin typeface="Times New Roman"/>
              <a:ea typeface="Times New Roman"/>
              <a:cs typeface="Times New Roman"/>
              <a:sym typeface="Times New Roman"/>
            </a:endParaRPr>
          </a:p>
        </p:txBody>
      </p:sp>
      <p:pic>
        <p:nvPicPr>
          <p:cNvPr id="185" name="Google Shape;185;g1554d73a80a_1_0" descr="Image"/>
          <p:cNvPicPr preferRelativeResize="0"/>
          <p:nvPr/>
        </p:nvPicPr>
        <p:blipFill rotWithShape="1">
          <a:blip r:embed="rId3">
            <a:alphaModFix/>
          </a:blip>
          <a:srcRect/>
          <a:stretch/>
        </p:blipFill>
        <p:spPr>
          <a:xfrm>
            <a:off x="121557" y="121532"/>
            <a:ext cx="999946" cy="99994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txBox="1">
            <a:spLocks noGrp="1"/>
          </p:cNvSpPr>
          <p:nvPr>
            <p:ph type="title"/>
          </p:nvPr>
        </p:nvSpPr>
        <p:spPr>
          <a:xfrm>
            <a:off x="1606199" y="191600"/>
            <a:ext cx="8807100" cy="859800"/>
          </a:xfrm>
          <a:prstGeom prst="rect">
            <a:avLst/>
          </a:prstGeom>
          <a:solidFill>
            <a:schemeClr val="lt1"/>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US" sz="3600" b="1">
                <a:solidFill>
                  <a:srgbClr val="002060"/>
                </a:solidFill>
                <a:latin typeface="Times New Roman"/>
                <a:ea typeface="Times New Roman"/>
                <a:cs typeface="Times New Roman"/>
                <a:sym typeface="Times New Roman"/>
              </a:rPr>
              <a:t>Introduction</a:t>
            </a:r>
            <a:endParaRPr sz="3600" b="1">
              <a:solidFill>
                <a:srgbClr val="002060"/>
              </a:solidFill>
              <a:latin typeface="Times New Roman"/>
              <a:ea typeface="Times New Roman"/>
              <a:cs typeface="Times New Roman"/>
              <a:sym typeface="Times New Roman"/>
            </a:endParaRPr>
          </a:p>
        </p:txBody>
      </p:sp>
      <p:sp>
        <p:nvSpPr>
          <p:cNvPr id="191" name="Google Shape;191;p3"/>
          <p:cNvSpPr txBox="1">
            <a:spLocks noGrp="1"/>
          </p:cNvSpPr>
          <p:nvPr>
            <p:ph type="body" idx="1"/>
          </p:nvPr>
        </p:nvSpPr>
        <p:spPr>
          <a:xfrm>
            <a:off x="838200" y="1135850"/>
            <a:ext cx="10876800" cy="5267400"/>
          </a:xfrm>
          <a:prstGeom prst="rect">
            <a:avLst/>
          </a:prstGeom>
          <a:solidFill>
            <a:schemeClr val="lt1"/>
          </a:solidFill>
          <a:ln>
            <a:noFill/>
          </a:ln>
        </p:spPr>
        <p:txBody>
          <a:bodyPr spcFirstLastPara="1" wrap="square" lIns="91425" tIns="45700" rIns="91425" bIns="45700" anchor="t" anchorCtr="0">
            <a:noAutofit/>
          </a:bodyPr>
          <a:lstStyle/>
          <a:p>
            <a:pPr marL="0" lvl="0" indent="0" algn="just" rtl="0">
              <a:lnSpc>
                <a:spcPct val="90000"/>
              </a:lnSpc>
              <a:spcBef>
                <a:spcPts val="600"/>
              </a:spcBef>
              <a:spcAft>
                <a:spcPts val="0"/>
              </a:spcAft>
              <a:buSzPts val="1800"/>
              <a:buNone/>
            </a:pPr>
            <a:r>
              <a:rPr lang="en-US" sz="2400" b="1">
                <a:solidFill>
                  <a:srgbClr val="002060"/>
                </a:solidFill>
                <a:latin typeface="Times New Roman"/>
                <a:ea typeface="Times New Roman"/>
                <a:cs typeface="Times New Roman"/>
                <a:sym typeface="Times New Roman"/>
              </a:rPr>
              <a:t>      </a:t>
            </a:r>
            <a:endParaRPr sz="2400" b="1">
              <a:solidFill>
                <a:srgbClr val="002060"/>
              </a:solidFill>
              <a:latin typeface="Times New Roman"/>
              <a:ea typeface="Times New Roman"/>
              <a:cs typeface="Times New Roman"/>
              <a:sym typeface="Times New Roman"/>
            </a:endParaRPr>
          </a:p>
          <a:p>
            <a:pPr marL="457200" lvl="0" indent="-349250" algn="just" rtl="0">
              <a:lnSpc>
                <a:spcPct val="90000"/>
              </a:lnSpc>
              <a:spcBef>
                <a:spcPts val="600"/>
              </a:spcBef>
              <a:spcAft>
                <a:spcPts val="0"/>
              </a:spcAft>
              <a:buClr>
                <a:srgbClr val="002060"/>
              </a:buClr>
              <a:buSzPts val="1900"/>
              <a:buFont typeface="Times New Roman"/>
              <a:buChar char="❏"/>
            </a:pPr>
            <a:r>
              <a:rPr lang="en-US" sz="1900">
                <a:solidFill>
                  <a:srgbClr val="002060"/>
                </a:solidFill>
                <a:latin typeface="Times New Roman"/>
                <a:ea typeface="Times New Roman"/>
                <a:cs typeface="Times New Roman"/>
                <a:sym typeface="Times New Roman"/>
              </a:rPr>
              <a:t>Bitcoin was the first decentralised virtual money to emerge in 2009. While prior virtual currencies used centralised companies as intermediaries, this new currency gained popularity due to the lack of a third party involved in the transactions.</a:t>
            </a:r>
            <a:endParaRPr sz="1900">
              <a:solidFill>
                <a:srgbClr val="002060"/>
              </a:solidFill>
              <a:latin typeface="Times New Roman"/>
              <a:ea typeface="Times New Roman"/>
              <a:cs typeface="Times New Roman"/>
              <a:sym typeface="Times New Roman"/>
            </a:endParaRPr>
          </a:p>
          <a:p>
            <a:pPr marL="457200" lvl="0" indent="0" algn="just" rtl="0">
              <a:lnSpc>
                <a:spcPct val="90000"/>
              </a:lnSpc>
              <a:spcBef>
                <a:spcPts val="600"/>
              </a:spcBef>
              <a:spcAft>
                <a:spcPts val="0"/>
              </a:spcAft>
              <a:buSzPts val="1800"/>
              <a:buNone/>
            </a:pPr>
            <a:endParaRPr sz="1900">
              <a:solidFill>
                <a:srgbClr val="002060"/>
              </a:solidFill>
              <a:latin typeface="Times New Roman"/>
              <a:ea typeface="Times New Roman"/>
              <a:cs typeface="Times New Roman"/>
              <a:sym typeface="Times New Roman"/>
            </a:endParaRPr>
          </a:p>
          <a:p>
            <a:pPr marL="457200" lvl="0" indent="-349250" algn="just" rtl="0">
              <a:lnSpc>
                <a:spcPct val="90000"/>
              </a:lnSpc>
              <a:spcBef>
                <a:spcPts val="600"/>
              </a:spcBef>
              <a:spcAft>
                <a:spcPts val="0"/>
              </a:spcAft>
              <a:buClr>
                <a:srgbClr val="002060"/>
              </a:buClr>
              <a:buSzPts val="1900"/>
              <a:buFont typeface="Times New Roman"/>
              <a:buChar char="❏"/>
            </a:pPr>
            <a:r>
              <a:rPr lang="en-US" sz="1900">
                <a:solidFill>
                  <a:srgbClr val="002060"/>
                </a:solidFill>
                <a:latin typeface="Times New Roman"/>
                <a:ea typeface="Times New Roman"/>
                <a:cs typeface="Times New Roman"/>
                <a:sym typeface="Times New Roman"/>
              </a:rPr>
              <a:t>The revolutionary nature of this type of currency did not allow an immediate legislative and enforcement response. AML (Anti-Money Laundering) and KYC(Know-Your-Customer) processes were not originally designed to cater for cryptocurrencies.</a:t>
            </a:r>
            <a:endParaRPr sz="1900">
              <a:solidFill>
                <a:srgbClr val="002060"/>
              </a:solidFill>
              <a:latin typeface="Times New Roman"/>
              <a:ea typeface="Times New Roman"/>
              <a:cs typeface="Times New Roman"/>
              <a:sym typeface="Times New Roman"/>
            </a:endParaRPr>
          </a:p>
          <a:p>
            <a:pPr marL="0" lvl="0" indent="0" algn="just" rtl="0">
              <a:lnSpc>
                <a:spcPct val="90000"/>
              </a:lnSpc>
              <a:spcBef>
                <a:spcPts val="600"/>
              </a:spcBef>
              <a:spcAft>
                <a:spcPts val="0"/>
              </a:spcAft>
              <a:buSzPts val="1800"/>
              <a:buNone/>
            </a:pPr>
            <a:endParaRPr sz="2600" b="1">
              <a:solidFill>
                <a:srgbClr val="002060"/>
              </a:solidFill>
              <a:latin typeface="Times New Roman"/>
              <a:ea typeface="Times New Roman"/>
              <a:cs typeface="Times New Roman"/>
              <a:sym typeface="Times New Roman"/>
            </a:endParaRPr>
          </a:p>
          <a:p>
            <a:pPr marL="457200" lvl="0" indent="-349250" algn="just" rtl="0">
              <a:lnSpc>
                <a:spcPct val="90000"/>
              </a:lnSpc>
              <a:spcBef>
                <a:spcPts val="600"/>
              </a:spcBef>
              <a:spcAft>
                <a:spcPts val="0"/>
              </a:spcAft>
              <a:buClr>
                <a:srgbClr val="002060"/>
              </a:buClr>
              <a:buSzPts val="1900"/>
              <a:buFont typeface="Times New Roman"/>
              <a:buChar char="❏"/>
            </a:pPr>
            <a:r>
              <a:rPr lang="en-US" sz="1900">
                <a:solidFill>
                  <a:srgbClr val="002060"/>
                </a:solidFill>
                <a:highlight>
                  <a:srgbClr val="FFFFFF"/>
                </a:highlight>
                <a:latin typeface="Times New Roman"/>
                <a:ea typeface="Times New Roman"/>
                <a:cs typeface="Times New Roman"/>
                <a:sym typeface="Times New Roman"/>
              </a:rPr>
              <a:t>Criminals, in particular cybercriminals, took advantage of the favourable environment and started using cryptocurrencies for trading on the dark web and as part of fraud and extortion schemes. Bitcoins have always been traceable and are not completely anonymous.</a:t>
            </a:r>
            <a:endParaRPr sz="1900">
              <a:solidFill>
                <a:srgbClr val="002060"/>
              </a:solidFill>
              <a:highlight>
                <a:srgbClr val="FFFFFF"/>
              </a:highlight>
              <a:latin typeface="Times New Roman"/>
              <a:ea typeface="Times New Roman"/>
              <a:cs typeface="Times New Roman"/>
              <a:sym typeface="Times New Roman"/>
            </a:endParaRPr>
          </a:p>
          <a:p>
            <a:pPr marL="457200" lvl="0" indent="0" algn="just" rtl="0">
              <a:lnSpc>
                <a:spcPct val="90000"/>
              </a:lnSpc>
              <a:spcBef>
                <a:spcPts val="600"/>
              </a:spcBef>
              <a:spcAft>
                <a:spcPts val="0"/>
              </a:spcAft>
              <a:buSzPts val="1800"/>
              <a:buNone/>
            </a:pPr>
            <a:endParaRPr sz="1900">
              <a:solidFill>
                <a:srgbClr val="002060"/>
              </a:solidFill>
              <a:highlight>
                <a:srgbClr val="FFFFFF"/>
              </a:highlight>
              <a:latin typeface="Times New Roman"/>
              <a:ea typeface="Times New Roman"/>
              <a:cs typeface="Times New Roman"/>
              <a:sym typeface="Times New Roman"/>
            </a:endParaRPr>
          </a:p>
          <a:p>
            <a:pPr marL="457200" lvl="0" indent="-349250" algn="l" rtl="0">
              <a:lnSpc>
                <a:spcPct val="115000"/>
              </a:lnSpc>
              <a:spcBef>
                <a:spcPts val="500"/>
              </a:spcBef>
              <a:spcAft>
                <a:spcPts val="0"/>
              </a:spcAft>
              <a:buClr>
                <a:srgbClr val="002060"/>
              </a:buClr>
              <a:buSzPts val="1900"/>
              <a:buFont typeface="Times New Roman"/>
              <a:buChar char="❏"/>
            </a:pPr>
            <a:r>
              <a:rPr lang="en-US" sz="1900">
                <a:solidFill>
                  <a:srgbClr val="002060"/>
                </a:solidFill>
                <a:highlight>
                  <a:srgbClr val="FFFFFF"/>
                </a:highlight>
                <a:latin typeface="Times New Roman"/>
                <a:ea typeface="Times New Roman"/>
                <a:cs typeface="Times New Roman"/>
                <a:sym typeface="Times New Roman"/>
              </a:rPr>
              <a:t>Another  well known issue is that it opens the possibility for exploits on Bitcoin is the transaction malleability problem</a:t>
            </a:r>
            <a:r>
              <a:rPr lang="en-US" sz="1050">
                <a:solidFill>
                  <a:srgbClr val="002060"/>
                </a:solidFill>
                <a:highlight>
                  <a:srgbClr val="FFFFFF"/>
                </a:highlight>
                <a:latin typeface="Arial"/>
                <a:ea typeface="Arial"/>
                <a:cs typeface="Arial"/>
                <a:sym typeface="Arial"/>
              </a:rPr>
              <a:t>.</a:t>
            </a:r>
            <a:endParaRPr sz="1050">
              <a:solidFill>
                <a:srgbClr val="002060"/>
              </a:solidFill>
              <a:highlight>
                <a:srgbClr val="FFFFFF"/>
              </a:highlight>
              <a:latin typeface="Arial"/>
              <a:ea typeface="Arial"/>
              <a:cs typeface="Arial"/>
              <a:sym typeface="Arial"/>
            </a:endParaRPr>
          </a:p>
          <a:p>
            <a:pPr marL="457200" lvl="0" indent="0" algn="l" rtl="0">
              <a:lnSpc>
                <a:spcPct val="115000"/>
              </a:lnSpc>
              <a:spcBef>
                <a:spcPts val="500"/>
              </a:spcBef>
              <a:spcAft>
                <a:spcPts val="0"/>
              </a:spcAft>
              <a:buSzPts val="1800"/>
              <a:buNone/>
            </a:pPr>
            <a:endParaRPr sz="1050">
              <a:solidFill>
                <a:srgbClr val="002060"/>
              </a:solidFill>
              <a:highlight>
                <a:srgbClr val="FFFFFF"/>
              </a:highlight>
              <a:latin typeface="Arial"/>
              <a:ea typeface="Arial"/>
              <a:cs typeface="Arial"/>
              <a:sym typeface="Arial"/>
            </a:endParaRPr>
          </a:p>
          <a:p>
            <a:pPr marL="457200" lvl="0" indent="0" algn="l" rtl="0">
              <a:lnSpc>
                <a:spcPct val="115000"/>
              </a:lnSpc>
              <a:spcBef>
                <a:spcPts val="500"/>
              </a:spcBef>
              <a:spcAft>
                <a:spcPts val="500"/>
              </a:spcAft>
              <a:buSzPts val="1800"/>
              <a:buNone/>
            </a:pPr>
            <a:endParaRPr sz="1900">
              <a:solidFill>
                <a:srgbClr val="002060"/>
              </a:solidFill>
              <a:highlight>
                <a:srgbClr val="FFFFFF"/>
              </a:highlight>
              <a:latin typeface="Times New Roman"/>
              <a:ea typeface="Times New Roman"/>
              <a:cs typeface="Times New Roman"/>
              <a:sym typeface="Times New Roman"/>
            </a:endParaRPr>
          </a:p>
        </p:txBody>
      </p:sp>
      <p:pic>
        <p:nvPicPr>
          <p:cNvPr id="192" name="Google Shape;192;p3" descr="Image"/>
          <p:cNvPicPr preferRelativeResize="0"/>
          <p:nvPr/>
        </p:nvPicPr>
        <p:blipFill rotWithShape="1">
          <a:blip r:embed="rId3">
            <a:alphaModFix/>
          </a:blip>
          <a:srcRect/>
          <a:stretch/>
        </p:blipFill>
        <p:spPr>
          <a:xfrm>
            <a:off x="121557" y="121532"/>
            <a:ext cx="999946" cy="9999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15ab1cb02ca_0_6"/>
          <p:cNvSpPr txBox="1">
            <a:spLocks noGrp="1"/>
          </p:cNvSpPr>
          <p:nvPr>
            <p:ph type="title"/>
          </p:nvPr>
        </p:nvSpPr>
        <p:spPr>
          <a:xfrm>
            <a:off x="1606199" y="191600"/>
            <a:ext cx="8807100" cy="859800"/>
          </a:xfrm>
          <a:prstGeom prst="rect">
            <a:avLst/>
          </a:prstGeom>
          <a:solidFill>
            <a:schemeClr val="lt1"/>
          </a:solidFill>
          <a:ln>
            <a:noFill/>
          </a:ln>
        </p:spPr>
        <p:txBody>
          <a:bodyPr spcFirstLastPara="1" wrap="square" lIns="91425" tIns="45700" rIns="91425" bIns="45700" anchor="ctr" anchorCtr="0">
            <a:normAutofit/>
          </a:bodyPr>
          <a:lstStyle/>
          <a:p>
            <a:pPr marL="1828800" lvl="0" indent="0" algn="l" rtl="0">
              <a:lnSpc>
                <a:spcPct val="115000"/>
              </a:lnSpc>
              <a:spcBef>
                <a:spcPts val="0"/>
              </a:spcBef>
              <a:spcAft>
                <a:spcPts val="0"/>
              </a:spcAft>
              <a:buSzPts val="1800"/>
              <a:buNone/>
            </a:pPr>
            <a:r>
              <a:rPr lang="en-US" sz="3600" b="1">
                <a:solidFill>
                  <a:srgbClr val="002060"/>
                </a:solidFill>
                <a:highlight>
                  <a:srgbClr val="FFFFFF"/>
                </a:highlight>
                <a:latin typeface="Times New Roman"/>
                <a:ea typeface="Times New Roman"/>
                <a:cs typeface="Times New Roman"/>
                <a:sym typeface="Times New Roman"/>
              </a:rPr>
              <a:t>Motivation of the Project</a:t>
            </a:r>
            <a:endParaRPr sz="3600" b="1">
              <a:solidFill>
                <a:srgbClr val="002060"/>
              </a:solidFill>
              <a:latin typeface="Times New Roman"/>
              <a:ea typeface="Times New Roman"/>
              <a:cs typeface="Times New Roman"/>
              <a:sym typeface="Times New Roman"/>
            </a:endParaRPr>
          </a:p>
        </p:txBody>
      </p:sp>
      <p:sp>
        <p:nvSpPr>
          <p:cNvPr id="198" name="Google Shape;198;g15ab1cb02ca_0_6"/>
          <p:cNvSpPr txBox="1">
            <a:spLocks noGrp="1"/>
          </p:cNvSpPr>
          <p:nvPr>
            <p:ph type="body" idx="1"/>
          </p:nvPr>
        </p:nvSpPr>
        <p:spPr>
          <a:xfrm>
            <a:off x="838200" y="1803400"/>
            <a:ext cx="10515600" cy="4419600"/>
          </a:xfrm>
          <a:prstGeom prst="rect">
            <a:avLst/>
          </a:prstGeom>
          <a:solidFill>
            <a:schemeClr val="lt1"/>
          </a:solidFill>
          <a:ln>
            <a:noFill/>
          </a:ln>
        </p:spPr>
        <p:txBody>
          <a:bodyPr spcFirstLastPara="1" wrap="square" lIns="91425" tIns="45700" rIns="91425" bIns="45700" anchor="t" anchorCtr="0">
            <a:noAutofit/>
          </a:bodyPr>
          <a:lstStyle/>
          <a:p>
            <a:pPr marL="0" lvl="0" indent="0" algn="just" rtl="0">
              <a:lnSpc>
                <a:spcPct val="90000"/>
              </a:lnSpc>
              <a:spcBef>
                <a:spcPts val="600"/>
              </a:spcBef>
              <a:spcAft>
                <a:spcPts val="0"/>
              </a:spcAft>
              <a:buSzPts val="1800"/>
              <a:buNone/>
            </a:pPr>
            <a:endParaRPr sz="1900">
              <a:solidFill>
                <a:srgbClr val="002060"/>
              </a:solidFill>
              <a:latin typeface="Times New Roman"/>
              <a:ea typeface="Times New Roman"/>
              <a:cs typeface="Times New Roman"/>
              <a:sym typeface="Times New Roman"/>
            </a:endParaRPr>
          </a:p>
          <a:p>
            <a:pPr marL="457200" lvl="0" indent="-349250" algn="just" rtl="0">
              <a:lnSpc>
                <a:spcPct val="90000"/>
              </a:lnSpc>
              <a:spcBef>
                <a:spcPts val="600"/>
              </a:spcBef>
              <a:spcAft>
                <a:spcPts val="0"/>
              </a:spcAft>
              <a:buClr>
                <a:srgbClr val="002060"/>
              </a:buClr>
              <a:buSzPts val="1900"/>
              <a:buFont typeface="Times New Roman"/>
              <a:buChar char="❏"/>
            </a:pPr>
            <a:r>
              <a:rPr lang="en-US" sz="1900">
                <a:solidFill>
                  <a:srgbClr val="002060"/>
                </a:solidFill>
                <a:latin typeface="Times New Roman"/>
                <a:ea typeface="Times New Roman"/>
                <a:cs typeface="Times New Roman"/>
                <a:sym typeface="Times New Roman"/>
              </a:rPr>
              <a:t>The Future of Cryptocurrency</a:t>
            </a:r>
            <a:endParaRPr sz="1900">
              <a:solidFill>
                <a:srgbClr val="002060"/>
              </a:solidFill>
              <a:latin typeface="Times New Roman"/>
              <a:ea typeface="Times New Roman"/>
              <a:cs typeface="Times New Roman"/>
              <a:sym typeface="Times New Roman"/>
            </a:endParaRPr>
          </a:p>
          <a:p>
            <a:pPr marL="457200" lvl="0" indent="0" algn="just" rtl="0">
              <a:lnSpc>
                <a:spcPct val="90000"/>
              </a:lnSpc>
              <a:spcBef>
                <a:spcPts val="600"/>
              </a:spcBef>
              <a:spcAft>
                <a:spcPts val="0"/>
              </a:spcAft>
              <a:buSzPts val="1800"/>
              <a:buNone/>
            </a:pPr>
            <a:endParaRPr sz="1900">
              <a:solidFill>
                <a:srgbClr val="002060"/>
              </a:solidFill>
              <a:latin typeface="Times New Roman"/>
              <a:ea typeface="Times New Roman"/>
              <a:cs typeface="Times New Roman"/>
              <a:sym typeface="Times New Roman"/>
            </a:endParaRPr>
          </a:p>
          <a:p>
            <a:pPr marL="457200" lvl="0" indent="-349250" algn="just" rtl="0">
              <a:lnSpc>
                <a:spcPct val="90000"/>
              </a:lnSpc>
              <a:spcBef>
                <a:spcPts val="600"/>
              </a:spcBef>
              <a:spcAft>
                <a:spcPts val="0"/>
              </a:spcAft>
              <a:buClr>
                <a:srgbClr val="002060"/>
              </a:buClr>
              <a:buSzPts val="1900"/>
              <a:buFont typeface="Times New Roman"/>
              <a:buChar char="❏"/>
            </a:pPr>
            <a:r>
              <a:rPr lang="en-US" sz="1900">
                <a:solidFill>
                  <a:srgbClr val="002060"/>
                </a:solidFill>
                <a:latin typeface="Times New Roman"/>
                <a:ea typeface="Times New Roman"/>
                <a:cs typeface="Times New Roman"/>
                <a:sym typeface="Times New Roman"/>
              </a:rPr>
              <a:t>To fix the problems of traditional currencies by putting the power and responsibility to the users.</a:t>
            </a:r>
            <a:endParaRPr sz="1900">
              <a:solidFill>
                <a:srgbClr val="002060"/>
              </a:solidFill>
              <a:latin typeface="Times New Roman"/>
              <a:ea typeface="Times New Roman"/>
              <a:cs typeface="Times New Roman"/>
              <a:sym typeface="Times New Roman"/>
            </a:endParaRPr>
          </a:p>
          <a:p>
            <a:pPr marL="0" lvl="0" indent="0" algn="just" rtl="0">
              <a:lnSpc>
                <a:spcPct val="90000"/>
              </a:lnSpc>
              <a:spcBef>
                <a:spcPts val="600"/>
              </a:spcBef>
              <a:spcAft>
                <a:spcPts val="0"/>
              </a:spcAft>
              <a:buSzPts val="1800"/>
              <a:buNone/>
            </a:pPr>
            <a:endParaRPr sz="1900">
              <a:solidFill>
                <a:srgbClr val="002060"/>
              </a:solidFill>
              <a:latin typeface="Times New Roman"/>
              <a:ea typeface="Times New Roman"/>
              <a:cs typeface="Times New Roman"/>
              <a:sym typeface="Times New Roman"/>
            </a:endParaRPr>
          </a:p>
          <a:p>
            <a:pPr marL="457200" lvl="0" indent="-349250" algn="just" rtl="0">
              <a:lnSpc>
                <a:spcPct val="90000"/>
              </a:lnSpc>
              <a:spcBef>
                <a:spcPts val="600"/>
              </a:spcBef>
              <a:spcAft>
                <a:spcPts val="0"/>
              </a:spcAft>
              <a:buClr>
                <a:srgbClr val="002060"/>
              </a:buClr>
              <a:buSzPts val="1900"/>
              <a:buFont typeface="Times New Roman"/>
              <a:buChar char="❏"/>
            </a:pPr>
            <a:r>
              <a:rPr lang="en-US" sz="1900">
                <a:solidFill>
                  <a:srgbClr val="002060"/>
                </a:solidFill>
                <a:latin typeface="Times New Roman"/>
                <a:ea typeface="Times New Roman"/>
                <a:cs typeface="Times New Roman"/>
                <a:sym typeface="Times New Roman"/>
              </a:rPr>
              <a:t>Financial Institutions(Cryptocurrency Exchange Platform)</a:t>
            </a:r>
            <a:endParaRPr sz="1900">
              <a:solidFill>
                <a:srgbClr val="002060"/>
              </a:solidFill>
              <a:latin typeface="Times New Roman"/>
              <a:ea typeface="Times New Roman"/>
              <a:cs typeface="Times New Roman"/>
              <a:sym typeface="Times New Roman"/>
            </a:endParaRPr>
          </a:p>
          <a:p>
            <a:pPr marL="457200" lvl="0" indent="0" algn="just" rtl="0">
              <a:lnSpc>
                <a:spcPct val="90000"/>
              </a:lnSpc>
              <a:spcBef>
                <a:spcPts val="600"/>
              </a:spcBef>
              <a:spcAft>
                <a:spcPts val="0"/>
              </a:spcAft>
              <a:buSzPts val="1800"/>
              <a:buNone/>
            </a:pPr>
            <a:endParaRPr sz="1900">
              <a:solidFill>
                <a:srgbClr val="002060"/>
              </a:solidFill>
              <a:latin typeface="Times New Roman"/>
              <a:ea typeface="Times New Roman"/>
              <a:cs typeface="Times New Roman"/>
              <a:sym typeface="Times New Roman"/>
            </a:endParaRPr>
          </a:p>
          <a:p>
            <a:pPr marL="457200" lvl="0" indent="-349250" algn="just" rtl="0">
              <a:lnSpc>
                <a:spcPct val="90000"/>
              </a:lnSpc>
              <a:spcBef>
                <a:spcPts val="600"/>
              </a:spcBef>
              <a:spcAft>
                <a:spcPts val="0"/>
              </a:spcAft>
              <a:buClr>
                <a:srgbClr val="002060"/>
              </a:buClr>
              <a:buSzPts val="1900"/>
              <a:buFont typeface="Times New Roman"/>
              <a:buChar char="❏"/>
            </a:pPr>
            <a:r>
              <a:rPr lang="en-US" sz="1900">
                <a:solidFill>
                  <a:srgbClr val="002060"/>
                </a:solidFill>
                <a:latin typeface="Times New Roman"/>
                <a:ea typeface="Times New Roman"/>
                <a:cs typeface="Times New Roman"/>
                <a:sym typeface="Times New Roman"/>
              </a:rPr>
              <a:t>Boosting the World Economy and Development</a:t>
            </a:r>
            <a:endParaRPr sz="1900">
              <a:solidFill>
                <a:srgbClr val="002060"/>
              </a:solidFill>
              <a:latin typeface="Times New Roman"/>
              <a:ea typeface="Times New Roman"/>
              <a:cs typeface="Times New Roman"/>
              <a:sym typeface="Times New Roman"/>
            </a:endParaRPr>
          </a:p>
          <a:p>
            <a:pPr marL="457200" lvl="0" indent="0" algn="just" rtl="0">
              <a:lnSpc>
                <a:spcPct val="90000"/>
              </a:lnSpc>
              <a:spcBef>
                <a:spcPts val="600"/>
              </a:spcBef>
              <a:spcAft>
                <a:spcPts val="0"/>
              </a:spcAft>
              <a:buSzPts val="1800"/>
              <a:buNone/>
            </a:pPr>
            <a:endParaRPr sz="1900">
              <a:solidFill>
                <a:srgbClr val="002060"/>
              </a:solidFill>
              <a:latin typeface="Times New Roman"/>
              <a:ea typeface="Times New Roman"/>
              <a:cs typeface="Times New Roman"/>
              <a:sym typeface="Times New Roman"/>
            </a:endParaRPr>
          </a:p>
          <a:p>
            <a:pPr marL="457200" lvl="0" indent="-349250" algn="just" rtl="0">
              <a:lnSpc>
                <a:spcPct val="90000"/>
              </a:lnSpc>
              <a:spcBef>
                <a:spcPts val="600"/>
              </a:spcBef>
              <a:spcAft>
                <a:spcPts val="0"/>
              </a:spcAft>
              <a:buClr>
                <a:srgbClr val="002060"/>
              </a:buClr>
              <a:buSzPts val="1900"/>
              <a:buFont typeface="Times New Roman"/>
              <a:buChar char="❏"/>
            </a:pPr>
            <a:r>
              <a:rPr lang="en-US" sz="1900">
                <a:solidFill>
                  <a:srgbClr val="002060"/>
                </a:solidFill>
                <a:latin typeface="Times New Roman"/>
                <a:ea typeface="Times New Roman"/>
                <a:cs typeface="Times New Roman"/>
                <a:sym typeface="Times New Roman"/>
              </a:rPr>
              <a:t>Useful and safe for people using Digital Payments</a:t>
            </a:r>
            <a:endParaRPr sz="1900">
              <a:solidFill>
                <a:srgbClr val="002060"/>
              </a:solidFill>
              <a:latin typeface="Times New Roman"/>
              <a:ea typeface="Times New Roman"/>
              <a:cs typeface="Times New Roman"/>
              <a:sym typeface="Times New Roman"/>
            </a:endParaRPr>
          </a:p>
          <a:p>
            <a:pPr marL="457200" lvl="0" indent="0" algn="just" rtl="0">
              <a:lnSpc>
                <a:spcPct val="90000"/>
              </a:lnSpc>
              <a:spcBef>
                <a:spcPts val="600"/>
              </a:spcBef>
              <a:spcAft>
                <a:spcPts val="0"/>
              </a:spcAft>
              <a:buSzPts val="1800"/>
              <a:buNone/>
            </a:pPr>
            <a:endParaRPr sz="1900">
              <a:solidFill>
                <a:srgbClr val="002060"/>
              </a:solidFill>
              <a:latin typeface="Times New Roman"/>
              <a:ea typeface="Times New Roman"/>
              <a:cs typeface="Times New Roman"/>
              <a:sym typeface="Times New Roman"/>
            </a:endParaRPr>
          </a:p>
        </p:txBody>
      </p:sp>
      <p:pic>
        <p:nvPicPr>
          <p:cNvPr id="199" name="Google Shape;199;g15ab1cb02ca_0_6" descr="Image"/>
          <p:cNvPicPr preferRelativeResize="0"/>
          <p:nvPr/>
        </p:nvPicPr>
        <p:blipFill rotWithShape="1">
          <a:blip r:embed="rId3">
            <a:alphaModFix/>
          </a:blip>
          <a:srcRect/>
          <a:stretch/>
        </p:blipFill>
        <p:spPr>
          <a:xfrm>
            <a:off x="121557" y="121532"/>
            <a:ext cx="999946" cy="9999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1554d73a80a_0_0"/>
          <p:cNvSpPr txBox="1">
            <a:spLocks noGrp="1"/>
          </p:cNvSpPr>
          <p:nvPr>
            <p:ph type="title"/>
          </p:nvPr>
        </p:nvSpPr>
        <p:spPr>
          <a:xfrm>
            <a:off x="838200" y="261675"/>
            <a:ext cx="9795300" cy="859800"/>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sz="2800" b="1">
                <a:solidFill>
                  <a:srgbClr val="002060"/>
                </a:solidFill>
                <a:latin typeface="Times New Roman"/>
                <a:ea typeface="Times New Roman"/>
                <a:cs typeface="Times New Roman"/>
                <a:sym typeface="Times New Roman"/>
              </a:rPr>
              <a:t>Problem Statement and Proposed Solution</a:t>
            </a:r>
            <a:endParaRPr sz="2800" b="1">
              <a:solidFill>
                <a:srgbClr val="002060"/>
              </a:solidFill>
              <a:latin typeface="Times New Roman"/>
              <a:ea typeface="Times New Roman"/>
              <a:cs typeface="Times New Roman"/>
              <a:sym typeface="Times New Roman"/>
            </a:endParaRPr>
          </a:p>
        </p:txBody>
      </p:sp>
      <p:sp>
        <p:nvSpPr>
          <p:cNvPr id="205" name="Google Shape;205;g1554d73a80a_0_0"/>
          <p:cNvSpPr txBox="1">
            <a:spLocks noGrp="1"/>
          </p:cNvSpPr>
          <p:nvPr>
            <p:ph type="body" idx="1"/>
          </p:nvPr>
        </p:nvSpPr>
        <p:spPr>
          <a:xfrm>
            <a:off x="838200" y="1604875"/>
            <a:ext cx="10515600" cy="4419600"/>
          </a:xfrm>
          <a:prstGeom prst="rect">
            <a:avLst/>
          </a:prstGeom>
          <a:solidFill>
            <a:schemeClr val="lt1"/>
          </a:solidFill>
          <a:ln>
            <a:noFill/>
          </a:ln>
        </p:spPr>
        <p:txBody>
          <a:bodyPr spcFirstLastPara="1" wrap="square" lIns="91425" tIns="45700" rIns="91425" bIns="45700" anchor="t" anchorCtr="0">
            <a:noAutofit/>
          </a:bodyPr>
          <a:lstStyle/>
          <a:p>
            <a:pPr marL="457200" lvl="0" indent="-381000" algn="just" rtl="0">
              <a:lnSpc>
                <a:spcPct val="90000"/>
              </a:lnSpc>
              <a:spcBef>
                <a:spcPts val="600"/>
              </a:spcBef>
              <a:spcAft>
                <a:spcPts val="0"/>
              </a:spcAft>
              <a:buClr>
                <a:srgbClr val="002060"/>
              </a:buClr>
              <a:buSzPts val="2400"/>
              <a:buFont typeface="Times New Roman"/>
              <a:buChar char="❏"/>
            </a:pPr>
            <a:r>
              <a:rPr lang="en-US" sz="2400">
                <a:solidFill>
                  <a:srgbClr val="002060"/>
                </a:solidFill>
                <a:latin typeface="Times New Roman"/>
                <a:ea typeface="Times New Roman"/>
                <a:cs typeface="Times New Roman"/>
                <a:sym typeface="Times New Roman"/>
              </a:rPr>
              <a:t>To develop a secure framework for the prevention of cryptocurrency crimes and money laundering using blockchain.</a:t>
            </a:r>
            <a:endParaRPr sz="2400">
              <a:solidFill>
                <a:srgbClr val="002060"/>
              </a:solidFill>
              <a:latin typeface="Times New Roman"/>
              <a:ea typeface="Times New Roman"/>
              <a:cs typeface="Times New Roman"/>
              <a:sym typeface="Times New Roman"/>
            </a:endParaRPr>
          </a:p>
          <a:p>
            <a:pPr marL="228600" lvl="0" indent="0" algn="just" rtl="0">
              <a:lnSpc>
                <a:spcPct val="90000"/>
              </a:lnSpc>
              <a:spcBef>
                <a:spcPts val="600"/>
              </a:spcBef>
              <a:spcAft>
                <a:spcPts val="0"/>
              </a:spcAft>
              <a:buClr>
                <a:schemeClr val="dk1"/>
              </a:buClr>
              <a:buSzPts val="1100"/>
              <a:buFont typeface="Arial"/>
              <a:buNone/>
            </a:pPr>
            <a:endParaRPr>
              <a:solidFill>
                <a:srgbClr val="002060"/>
              </a:solidFill>
              <a:latin typeface="Times New Roman"/>
              <a:ea typeface="Times New Roman"/>
              <a:cs typeface="Times New Roman"/>
              <a:sym typeface="Times New Roman"/>
            </a:endParaRPr>
          </a:p>
          <a:p>
            <a:pPr marL="228600" lvl="0" indent="0" algn="just" rtl="0">
              <a:lnSpc>
                <a:spcPct val="90000"/>
              </a:lnSpc>
              <a:spcBef>
                <a:spcPts val="600"/>
              </a:spcBef>
              <a:spcAft>
                <a:spcPts val="0"/>
              </a:spcAft>
              <a:buClr>
                <a:schemeClr val="dk1"/>
              </a:buClr>
              <a:buSzPts val="1100"/>
              <a:buFont typeface="Arial"/>
              <a:buNone/>
            </a:pPr>
            <a:r>
              <a:rPr lang="en-US" sz="2900" b="1">
                <a:solidFill>
                  <a:srgbClr val="002060"/>
                </a:solidFill>
                <a:latin typeface="Times New Roman"/>
                <a:ea typeface="Times New Roman"/>
                <a:cs typeface="Times New Roman"/>
                <a:sym typeface="Times New Roman"/>
              </a:rPr>
              <a:t>  </a:t>
            </a:r>
            <a:r>
              <a:rPr lang="en-US" sz="2700" b="1">
                <a:solidFill>
                  <a:srgbClr val="002060"/>
                </a:solidFill>
                <a:latin typeface="Times New Roman"/>
                <a:ea typeface="Times New Roman"/>
                <a:cs typeface="Times New Roman"/>
                <a:sym typeface="Times New Roman"/>
              </a:rPr>
              <a:t>Proposed Solution:</a:t>
            </a:r>
            <a:endParaRPr sz="2700" b="1">
              <a:solidFill>
                <a:srgbClr val="002060"/>
              </a:solidFill>
              <a:latin typeface="Times New Roman"/>
              <a:ea typeface="Times New Roman"/>
              <a:cs typeface="Times New Roman"/>
              <a:sym typeface="Times New Roman"/>
            </a:endParaRPr>
          </a:p>
          <a:p>
            <a:pPr marL="228600" lvl="0" indent="0" algn="just" rtl="0">
              <a:lnSpc>
                <a:spcPct val="90000"/>
              </a:lnSpc>
              <a:spcBef>
                <a:spcPts val="600"/>
              </a:spcBef>
              <a:spcAft>
                <a:spcPts val="0"/>
              </a:spcAft>
              <a:buClr>
                <a:schemeClr val="dk1"/>
              </a:buClr>
              <a:buSzPts val="1100"/>
              <a:buFont typeface="Arial"/>
              <a:buNone/>
            </a:pPr>
            <a:endParaRPr>
              <a:solidFill>
                <a:srgbClr val="002060"/>
              </a:solidFill>
              <a:latin typeface="Times New Roman"/>
              <a:ea typeface="Times New Roman"/>
              <a:cs typeface="Times New Roman"/>
              <a:sym typeface="Times New Roman"/>
            </a:endParaRPr>
          </a:p>
          <a:p>
            <a:pPr marL="457200" lvl="0" indent="-381000" algn="just" rtl="0">
              <a:lnSpc>
                <a:spcPct val="90000"/>
              </a:lnSpc>
              <a:spcBef>
                <a:spcPts val="600"/>
              </a:spcBef>
              <a:spcAft>
                <a:spcPts val="0"/>
              </a:spcAft>
              <a:buClr>
                <a:srgbClr val="002060"/>
              </a:buClr>
              <a:buSzPts val="2400"/>
              <a:buFont typeface="Times New Roman"/>
              <a:buChar char="❏"/>
            </a:pPr>
            <a:r>
              <a:rPr lang="en-US" sz="2400">
                <a:solidFill>
                  <a:srgbClr val="002060"/>
                </a:solidFill>
                <a:latin typeface="Times New Roman"/>
                <a:ea typeface="Times New Roman"/>
                <a:cs typeface="Times New Roman"/>
                <a:sym typeface="Times New Roman"/>
              </a:rPr>
              <a:t>Developing a blockchain based website for transaction process and implementing various algorithms to detect and prevent cryptocurrency crime during online transactions using chain analysis, elliptic curve, limiting transactions in a day, video kyc verification and various anti-money laundering solutions.</a:t>
            </a:r>
            <a:endParaRPr sz="2400">
              <a:solidFill>
                <a:srgbClr val="002060"/>
              </a:solidFill>
              <a:latin typeface="Times New Roman"/>
              <a:ea typeface="Times New Roman"/>
              <a:cs typeface="Times New Roman"/>
              <a:sym typeface="Times New Roman"/>
            </a:endParaRPr>
          </a:p>
          <a:p>
            <a:pPr marL="228600" lvl="0" indent="0" algn="just" rtl="0">
              <a:lnSpc>
                <a:spcPct val="90000"/>
              </a:lnSpc>
              <a:spcBef>
                <a:spcPts val="600"/>
              </a:spcBef>
              <a:spcAft>
                <a:spcPts val="0"/>
              </a:spcAft>
              <a:buClr>
                <a:schemeClr val="dk1"/>
              </a:buClr>
              <a:buSzPts val="1100"/>
              <a:buFont typeface="Arial"/>
              <a:buNone/>
            </a:pPr>
            <a:endParaRPr/>
          </a:p>
          <a:p>
            <a:pPr marL="228600" lvl="0" indent="0" algn="just" rtl="0">
              <a:lnSpc>
                <a:spcPct val="90000"/>
              </a:lnSpc>
              <a:spcBef>
                <a:spcPts val="600"/>
              </a:spcBef>
              <a:spcAft>
                <a:spcPts val="0"/>
              </a:spcAft>
              <a:buSzPts val="1800"/>
              <a:buNone/>
            </a:pPr>
            <a:endParaRPr/>
          </a:p>
        </p:txBody>
      </p:sp>
      <p:pic>
        <p:nvPicPr>
          <p:cNvPr id="206" name="Google Shape;206;g1554d73a80a_0_0" descr="Image"/>
          <p:cNvPicPr preferRelativeResize="0"/>
          <p:nvPr/>
        </p:nvPicPr>
        <p:blipFill rotWithShape="1">
          <a:blip r:embed="rId3">
            <a:alphaModFix/>
          </a:blip>
          <a:srcRect/>
          <a:stretch/>
        </p:blipFill>
        <p:spPr>
          <a:xfrm>
            <a:off x="121557" y="121532"/>
            <a:ext cx="999946" cy="99994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1554d73a80a_0_7"/>
          <p:cNvSpPr txBox="1">
            <a:spLocks noGrp="1"/>
          </p:cNvSpPr>
          <p:nvPr>
            <p:ph type="title"/>
          </p:nvPr>
        </p:nvSpPr>
        <p:spPr>
          <a:xfrm>
            <a:off x="838200" y="58525"/>
            <a:ext cx="10515600" cy="714000"/>
          </a:xfrm>
          <a:prstGeom prst="rect">
            <a:avLst/>
          </a:prstGeom>
          <a:solidFill>
            <a:schemeClr val="lt1"/>
          </a:solidFill>
          <a:ln>
            <a:noFill/>
          </a:ln>
        </p:spPr>
        <p:txBody>
          <a:bodyPr spcFirstLastPara="1" wrap="square" lIns="91425" tIns="45700" rIns="91425" bIns="45700" anchor="ctr" anchorCtr="0">
            <a:normAutofit/>
          </a:bodyPr>
          <a:lstStyle/>
          <a:p>
            <a:pPr marL="1828800" lvl="0" indent="0" algn="l" rtl="0">
              <a:lnSpc>
                <a:spcPct val="115000"/>
              </a:lnSpc>
              <a:spcBef>
                <a:spcPts val="0"/>
              </a:spcBef>
              <a:spcAft>
                <a:spcPts val="0"/>
              </a:spcAft>
              <a:buSzPts val="1800"/>
              <a:buNone/>
            </a:pPr>
            <a:r>
              <a:rPr lang="en-US" sz="3600" b="1">
                <a:solidFill>
                  <a:srgbClr val="002060"/>
                </a:solidFill>
                <a:highlight>
                  <a:srgbClr val="FFFFFF"/>
                </a:highlight>
                <a:latin typeface="Times New Roman"/>
                <a:ea typeface="Times New Roman"/>
                <a:cs typeface="Times New Roman"/>
                <a:sym typeface="Times New Roman"/>
              </a:rPr>
              <a:t>Types of Cryptocurrency Crimes</a:t>
            </a:r>
            <a:endParaRPr sz="3600" b="1">
              <a:solidFill>
                <a:srgbClr val="002060"/>
              </a:solidFill>
              <a:latin typeface="Times New Roman"/>
              <a:ea typeface="Times New Roman"/>
              <a:cs typeface="Times New Roman"/>
              <a:sym typeface="Times New Roman"/>
            </a:endParaRPr>
          </a:p>
        </p:txBody>
      </p:sp>
      <p:pic>
        <p:nvPicPr>
          <p:cNvPr id="212" name="Google Shape;212;g1554d73a80a_0_7" descr="Image"/>
          <p:cNvPicPr preferRelativeResize="0"/>
          <p:nvPr/>
        </p:nvPicPr>
        <p:blipFill rotWithShape="1">
          <a:blip r:embed="rId3">
            <a:alphaModFix/>
          </a:blip>
          <a:srcRect/>
          <a:stretch/>
        </p:blipFill>
        <p:spPr>
          <a:xfrm>
            <a:off x="121557" y="121532"/>
            <a:ext cx="999946" cy="999947"/>
          </a:xfrm>
          <a:prstGeom prst="rect">
            <a:avLst/>
          </a:prstGeom>
          <a:noFill/>
          <a:ln>
            <a:noFill/>
          </a:ln>
        </p:spPr>
      </p:pic>
      <p:pic>
        <p:nvPicPr>
          <p:cNvPr id="213" name="Google Shape;213;g1554d73a80a_0_7"/>
          <p:cNvPicPr preferRelativeResize="0"/>
          <p:nvPr/>
        </p:nvPicPr>
        <p:blipFill rotWithShape="1">
          <a:blip r:embed="rId4">
            <a:alphaModFix/>
          </a:blip>
          <a:srcRect/>
          <a:stretch/>
        </p:blipFill>
        <p:spPr>
          <a:xfrm>
            <a:off x="2784725" y="993325"/>
            <a:ext cx="6301201" cy="57827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6"/>
          <p:cNvSpPr txBox="1">
            <a:spLocks noGrp="1"/>
          </p:cNvSpPr>
          <p:nvPr>
            <p:ph type="title"/>
          </p:nvPr>
        </p:nvSpPr>
        <p:spPr>
          <a:xfrm>
            <a:off x="838200" y="299250"/>
            <a:ext cx="10515600" cy="82222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4000"/>
              <a:buFont typeface="Times New Roman"/>
              <a:buNone/>
            </a:pPr>
            <a:r>
              <a:rPr lang="en-US" sz="4000" b="1">
                <a:solidFill>
                  <a:srgbClr val="002060"/>
                </a:solidFill>
                <a:latin typeface="Times New Roman"/>
                <a:ea typeface="Times New Roman"/>
                <a:cs typeface="Times New Roman"/>
                <a:sym typeface="Times New Roman"/>
              </a:rPr>
              <a:t>Proposed Methodology</a:t>
            </a:r>
            <a:endParaRPr/>
          </a:p>
        </p:txBody>
      </p:sp>
      <p:sp>
        <p:nvSpPr>
          <p:cNvPr id="219" name="Google Shape;219;p6"/>
          <p:cNvSpPr txBox="1">
            <a:spLocks noGrp="1"/>
          </p:cNvSpPr>
          <p:nvPr>
            <p:ph type="body" idx="1"/>
          </p:nvPr>
        </p:nvSpPr>
        <p:spPr>
          <a:xfrm>
            <a:off x="1135743" y="1563237"/>
            <a:ext cx="10248900" cy="4244400"/>
          </a:xfrm>
          <a:prstGeom prst="rect">
            <a:avLst/>
          </a:prstGeom>
          <a:solidFill>
            <a:schemeClr val="lt1"/>
          </a:solidFill>
          <a:ln>
            <a:noFill/>
          </a:ln>
        </p:spPr>
        <p:txBody>
          <a:bodyPr spcFirstLastPara="1" wrap="square" lIns="91425" tIns="45700" rIns="91425" bIns="45700" anchor="t" anchorCtr="0">
            <a:normAutofit fontScale="92500" lnSpcReduction="10000"/>
          </a:bodyPr>
          <a:lstStyle/>
          <a:p>
            <a:pPr marL="514350" lvl="0" indent="-501967" algn="just" rtl="0">
              <a:lnSpc>
                <a:spcPct val="100000"/>
              </a:lnSpc>
              <a:spcBef>
                <a:spcPts val="600"/>
              </a:spcBef>
              <a:spcAft>
                <a:spcPts val="0"/>
              </a:spcAft>
              <a:buClr>
                <a:srgbClr val="002060"/>
              </a:buClr>
              <a:buSzPct val="100000"/>
              <a:buFont typeface="Calibri"/>
              <a:buAutoNum type="arabicPeriod"/>
            </a:pPr>
            <a:r>
              <a:rPr lang="en-US" sz="2600">
                <a:solidFill>
                  <a:srgbClr val="002060"/>
                </a:solidFill>
                <a:latin typeface="Times New Roman"/>
                <a:ea typeface="Times New Roman"/>
                <a:cs typeface="Times New Roman"/>
                <a:sym typeface="Times New Roman"/>
              </a:rPr>
              <a:t>The first stage of the proposed framework recommends all potentially suspicious activity, such as tracking money laundering accounts and cryptocurrency activity for systematic long-term monitoring of transactions.</a:t>
            </a:r>
            <a:endParaRPr sz="2600">
              <a:solidFill>
                <a:srgbClr val="002060"/>
              </a:solidFill>
              <a:latin typeface="Times New Roman"/>
              <a:ea typeface="Times New Roman"/>
              <a:cs typeface="Times New Roman"/>
              <a:sym typeface="Times New Roman"/>
            </a:endParaRPr>
          </a:p>
          <a:p>
            <a:pPr marL="457200" lvl="0" indent="0" algn="just" rtl="0">
              <a:lnSpc>
                <a:spcPct val="100000"/>
              </a:lnSpc>
              <a:spcBef>
                <a:spcPts val="600"/>
              </a:spcBef>
              <a:spcAft>
                <a:spcPts val="0"/>
              </a:spcAft>
              <a:buNone/>
            </a:pPr>
            <a:endParaRPr sz="2600">
              <a:solidFill>
                <a:srgbClr val="002060"/>
              </a:solidFill>
              <a:latin typeface="Times New Roman"/>
              <a:ea typeface="Times New Roman"/>
              <a:cs typeface="Times New Roman"/>
              <a:sym typeface="Times New Roman"/>
            </a:endParaRPr>
          </a:p>
          <a:p>
            <a:pPr marL="514350" lvl="0" indent="-501967" algn="just" rtl="0">
              <a:lnSpc>
                <a:spcPct val="100000"/>
              </a:lnSpc>
              <a:spcBef>
                <a:spcPts val="600"/>
              </a:spcBef>
              <a:spcAft>
                <a:spcPts val="0"/>
              </a:spcAft>
              <a:buClr>
                <a:srgbClr val="002060"/>
              </a:buClr>
              <a:buSzPct val="100000"/>
              <a:buFont typeface="Times New Roman"/>
              <a:buAutoNum type="arabicPeriod"/>
            </a:pPr>
            <a:r>
              <a:rPr lang="en-US" sz="2600">
                <a:solidFill>
                  <a:srgbClr val="002060"/>
                </a:solidFill>
                <a:latin typeface="Times New Roman"/>
                <a:ea typeface="Times New Roman"/>
                <a:cs typeface="Times New Roman"/>
                <a:sym typeface="Times New Roman"/>
              </a:rPr>
              <a:t>The second stage, on the other hand, manually detects highly suspicious accounts and evaluates multiple transaction flows for small accounts at various time intervals.</a:t>
            </a:r>
            <a:endParaRPr sz="2600">
              <a:solidFill>
                <a:srgbClr val="002060"/>
              </a:solidFill>
              <a:latin typeface="Times New Roman"/>
              <a:ea typeface="Times New Roman"/>
              <a:cs typeface="Times New Roman"/>
              <a:sym typeface="Times New Roman"/>
            </a:endParaRPr>
          </a:p>
          <a:p>
            <a:pPr marL="457200" lvl="0" indent="0" algn="just" rtl="0">
              <a:lnSpc>
                <a:spcPct val="100000"/>
              </a:lnSpc>
              <a:spcBef>
                <a:spcPts val="600"/>
              </a:spcBef>
              <a:spcAft>
                <a:spcPts val="0"/>
              </a:spcAft>
              <a:buNone/>
            </a:pPr>
            <a:endParaRPr sz="2600">
              <a:solidFill>
                <a:srgbClr val="002060"/>
              </a:solidFill>
              <a:latin typeface="Times New Roman"/>
              <a:ea typeface="Times New Roman"/>
              <a:cs typeface="Times New Roman"/>
              <a:sym typeface="Times New Roman"/>
            </a:endParaRPr>
          </a:p>
          <a:p>
            <a:pPr marL="457200" lvl="0" indent="-381317" algn="just" rtl="0">
              <a:lnSpc>
                <a:spcPct val="100000"/>
              </a:lnSpc>
              <a:spcBef>
                <a:spcPts val="600"/>
              </a:spcBef>
              <a:spcAft>
                <a:spcPts val="0"/>
              </a:spcAft>
              <a:buClr>
                <a:srgbClr val="002060"/>
              </a:buClr>
              <a:buSzPct val="100000"/>
              <a:buFont typeface="Times New Roman"/>
              <a:buAutoNum type="arabicPeriod"/>
            </a:pPr>
            <a:r>
              <a:rPr lang="en-US" sz="2600">
                <a:solidFill>
                  <a:srgbClr val="002060"/>
                </a:solidFill>
                <a:latin typeface="Times New Roman"/>
                <a:ea typeface="Times New Roman"/>
                <a:cs typeface="Times New Roman"/>
                <a:sym typeface="Times New Roman"/>
              </a:rPr>
              <a:t> CBDC v Cryptocurrency - Comparative Analysis</a:t>
            </a:r>
            <a:endParaRPr sz="2600">
              <a:solidFill>
                <a:srgbClr val="002060"/>
              </a:solidFill>
              <a:latin typeface="Times New Roman"/>
              <a:ea typeface="Times New Roman"/>
              <a:cs typeface="Times New Roman"/>
              <a:sym typeface="Times New Roman"/>
            </a:endParaRPr>
          </a:p>
          <a:p>
            <a:pPr marL="0" lvl="0" indent="0" algn="just" rtl="0">
              <a:lnSpc>
                <a:spcPct val="100000"/>
              </a:lnSpc>
              <a:spcBef>
                <a:spcPts val="600"/>
              </a:spcBef>
              <a:spcAft>
                <a:spcPts val="0"/>
              </a:spcAft>
              <a:buNone/>
            </a:pPr>
            <a:endParaRPr sz="2600">
              <a:solidFill>
                <a:srgbClr val="002060"/>
              </a:solidFill>
              <a:latin typeface="Times New Roman"/>
              <a:ea typeface="Times New Roman"/>
              <a:cs typeface="Times New Roman"/>
              <a:sym typeface="Times New Roman"/>
            </a:endParaRPr>
          </a:p>
          <a:p>
            <a:pPr marL="514350" lvl="0" indent="-501967" algn="just" rtl="0">
              <a:lnSpc>
                <a:spcPct val="100000"/>
              </a:lnSpc>
              <a:spcBef>
                <a:spcPts val="600"/>
              </a:spcBef>
              <a:spcAft>
                <a:spcPts val="0"/>
              </a:spcAft>
              <a:buClr>
                <a:srgbClr val="002060"/>
              </a:buClr>
              <a:buSzPct val="100000"/>
              <a:buFont typeface="Times New Roman"/>
              <a:buAutoNum type="arabicPeriod"/>
            </a:pPr>
            <a:r>
              <a:rPr lang="en-US" sz="2600">
                <a:solidFill>
                  <a:srgbClr val="002060"/>
                </a:solidFill>
                <a:latin typeface="Times New Roman"/>
                <a:ea typeface="Times New Roman"/>
                <a:cs typeface="Times New Roman"/>
                <a:sym typeface="Times New Roman"/>
              </a:rPr>
              <a:t>Payment Gateway for secure transactions</a:t>
            </a:r>
            <a:endParaRPr sz="2600">
              <a:solidFill>
                <a:srgbClr val="002060"/>
              </a:solidFill>
              <a:latin typeface="Times New Roman"/>
              <a:ea typeface="Times New Roman"/>
              <a:cs typeface="Times New Roman"/>
              <a:sym typeface="Times New Roman"/>
            </a:endParaRPr>
          </a:p>
        </p:txBody>
      </p:sp>
      <p:pic>
        <p:nvPicPr>
          <p:cNvPr id="220" name="Google Shape;220;p6" descr="Image"/>
          <p:cNvPicPr preferRelativeResize="0"/>
          <p:nvPr/>
        </p:nvPicPr>
        <p:blipFill rotWithShape="1">
          <a:blip r:embed="rId3">
            <a:alphaModFix/>
          </a:blip>
          <a:srcRect/>
          <a:stretch/>
        </p:blipFill>
        <p:spPr>
          <a:xfrm>
            <a:off x="121557" y="121532"/>
            <a:ext cx="999946" cy="99994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1997</Words>
  <Application>Microsoft Office PowerPoint</Application>
  <PresentationFormat>Widescreen</PresentationFormat>
  <Paragraphs>360</Paragraphs>
  <Slides>37</Slides>
  <Notes>37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37</vt:i4>
      </vt:variant>
    </vt:vector>
  </HeadingPairs>
  <TitlesOfParts>
    <vt:vector size="42" baseType="lpstr">
      <vt:lpstr>Arial</vt:lpstr>
      <vt:lpstr>Calibri</vt:lpstr>
      <vt:lpstr>Times New Roman</vt:lpstr>
      <vt:lpstr>Office Theme</vt:lpstr>
      <vt:lpstr>Office Theme</vt:lpstr>
      <vt:lpstr>Development of Secure Framework for Prevention of Crypto-Currency Crimes and Prevention of Money Laundering Using Blockchain</vt:lpstr>
      <vt:lpstr>Outline</vt:lpstr>
      <vt:lpstr>Basic Terminology</vt:lpstr>
      <vt:lpstr>   Cryptocurrency crimes: Crimes which take place in the transactions having Cryptocurrency as the currency or the spending unit.There has been an increase in the percentage of these crimes in recent years.Cryptojacking is another term for it which is the unauthorized use of someone else's compute resources to mine cryptocurrency.   Money Laundering: Money laundering is the illegal process of making large amounts of money generated by criminal activity, such as drug trafficking or terrorist funding, appear to have come from a legitimate source. The money from the criminal activity is considered dirty, and the process “launders” it to make it look clean.              </vt:lpstr>
      <vt:lpstr>Introduction</vt:lpstr>
      <vt:lpstr>Motivation of the Project</vt:lpstr>
      <vt:lpstr>Problem Statement and Proposed Solution</vt:lpstr>
      <vt:lpstr>Types of Cryptocurrency Crimes</vt:lpstr>
      <vt:lpstr>Proposed Methodology</vt:lpstr>
      <vt:lpstr>Work Flow of Proposed Methodology</vt:lpstr>
      <vt:lpstr>                       Blockchain</vt:lpstr>
      <vt:lpstr>Model To Detect Fraud Transaction</vt:lpstr>
      <vt:lpstr>                       Apache Spark</vt:lpstr>
      <vt:lpstr>                      Spark Framework:</vt:lpstr>
      <vt:lpstr>      Different Types of Algorithms Applied</vt:lpstr>
      <vt:lpstr>        Decision Tree Classifier Algorithm</vt:lpstr>
      <vt:lpstr>FLOWCHART</vt:lpstr>
      <vt:lpstr>     Random Forest Classifier Algorithm</vt:lpstr>
      <vt:lpstr>                  Logistic Regression</vt:lpstr>
      <vt:lpstr>                  Logistic Regression</vt:lpstr>
      <vt:lpstr>        Comparing The Algorithms</vt:lpstr>
      <vt:lpstr>        Choosing the Best Algorithm</vt:lpstr>
      <vt:lpstr>     2.  Model To Detect Fraud Transaction</vt:lpstr>
      <vt:lpstr>Anomaly(Fraud) Detection Model Over  Blockchain Electronic Transactions  </vt:lpstr>
      <vt:lpstr>Model Framework</vt:lpstr>
      <vt:lpstr>                  Anomaly(Fraud) Detection</vt:lpstr>
      <vt:lpstr>Feature Selection</vt:lpstr>
      <vt:lpstr>Evaluation Methods</vt:lpstr>
      <vt:lpstr>                     One Class SVM</vt:lpstr>
      <vt:lpstr>                             Results</vt:lpstr>
      <vt:lpstr>                                CBDC</vt:lpstr>
      <vt:lpstr>Forms of CBDC</vt:lpstr>
      <vt:lpstr>Types of CBDC</vt:lpstr>
      <vt:lpstr>Benefits of  CBDC</vt:lpstr>
      <vt:lpstr>Cryptocurrency vs CBDC</vt:lpstr>
      <vt:lpstr>                  Challenges of CBDC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lastModifiedBy>Zorawar Mahal</cp:lastModifiedBy>
  <cp:revision>1</cp:revision>
  <dcterms:created xsi:type="dcterms:W3CDTF">2021-09-17T17:14:27Z</dcterms:created>
  <dcterms:modified xsi:type="dcterms:W3CDTF">2024-08-13T00:46:34Z</dcterms:modified>
</cp:coreProperties>
</file>