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9" r:id="rId5"/>
    <p:sldId id="259" r:id="rId6"/>
    <p:sldId id="260" r:id="rId7"/>
    <p:sldId id="269" r:id="rId8"/>
    <p:sldId id="262" r:id="rId9"/>
    <p:sldId id="271" r:id="rId10"/>
    <p:sldId id="264" r:id="rId11"/>
    <p:sldId id="272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80" r:id="rId20"/>
    <p:sldId id="281" r:id="rId21"/>
    <p:sldId id="263" r:id="rId22"/>
    <p:sldId id="282" r:id="rId23"/>
    <p:sldId id="283" r:id="rId24"/>
    <p:sldId id="284" r:id="rId25"/>
    <p:sldId id="265" r:id="rId26"/>
    <p:sldId id="288" r:id="rId27"/>
    <p:sldId id="293" r:id="rId28"/>
    <p:sldId id="289" r:id="rId29"/>
    <p:sldId id="290" r:id="rId30"/>
    <p:sldId id="291" r:id="rId31"/>
    <p:sldId id="292" r:id="rId32"/>
    <p:sldId id="286" r:id="rId33"/>
    <p:sldId id="287" r:id="rId34"/>
    <p:sldId id="294" r:id="rId35"/>
    <p:sldId id="266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0395-D569-930A-D40D-3C4A684A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F9F0A-9A05-B129-9A44-03CF99919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CD802-6D52-1934-3E2B-5434F7C6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909C-24A6-8F0E-97D3-06F4BC55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A41C0-08BD-BE06-330D-F3CDFCB1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063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1A9C-CD20-6D4F-263F-7140CC44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81AFA-AE77-F6CA-41BF-CF68A2C0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0827-6CC5-D163-92A2-AF7B40CC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AEB5-999C-73B9-5EA6-D7988FB0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AEE3-5BD3-BE0E-36FA-5359194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6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D4091-63C8-C6F4-9649-EA90EA350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670FB-280C-455A-4638-968DCAD4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61D9D-FC61-3F3E-F931-1597DF10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35FD-8340-C660-C357-08737A4D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0373D-CA4B-8C35-0122-7D7DECA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283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3A26-8335-0673-8048-2EB0C09F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B203-5F16-CBB4-0809-654E2066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3894-51E3-1984-3C55-84BDB90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848E9-EE84-D314-ACFB-712E17CC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1CA7-88C2-E813-DA9F-FE2F4287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1174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79DC-5F8A-75FA-0162-CBFE0CE1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E8A0C-0997-7FB6-903D-008380DE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2F462-23C3-C89A-263F-6A762590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C71F7-89C2-F646-A2D4-FE17E2F4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8D9F-98EF-ECC9-1611-FFDB8346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6114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730F-3FDF-9CA4-DD04-5E1684B4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5964-4FBB-EB2A-97F2-6567C5B56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C622-1D8B-51E6-2B31-4C7EC08E4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F2D4-E825-388E-72B3-441E7864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16EE2-BF09-3152-983D-5AA679F1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2B3FE-E4B6-EB9A-A20A-027EB143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145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2C6-8436-4EA6-EF91-C3D8E7F3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E67A-4076-0426-09E9-05F7D8F64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032C6-EDF1-D859-68BD-AF07F02A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D3564-BB41-4185-4F16-B6D1A5651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19768-A6DB-D840-DB9E-F2CB3E8E7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E7D2D-E208-3B05-03D3-F95B060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17D4A-922F-C340-0B9F-ED5ADD72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207A6-9335-4446-CE14-56AEE896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2227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6F40-BF39-B400-BAD8-31FF3C73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C0A64-183A-B14B-CCA4-2481FD34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1A84-9104-6EF4-BE2F-5968AA5A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3FF8F-1638-8005-9D3E-6B994962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424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3FF0-8F4F-2018-2315-28CA5A54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862AD-1C1D-709F-0495-9B8695AF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00D28-D8E1-FF8A-1C90-F38C21D9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3797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E24E-460B-9C04-466D-29E0B206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7C25-21BC-17B6-0034-CA612762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2968A-A51A-B25A-66BF-755044B16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3F901-F7D9-6D10-B49B-2B4D6E82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CA0FB-384A-7C7B-6AB9-73B22728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6179D-F954-62DF-71A0-549B6FF0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533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B49D-A6EE-F8C9-EFEC-3B8A3A9A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1700F-612E-AE16-B12E-EF9DC08A8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159C5-E877-69CC-F9DE-AFC527211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37092-06B0-97D1-ADEB-72B1C0D5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957A-9C31-B422-1151-78124A2D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FD4DD-DDE8-ABD4-4461-95C1115F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2558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3F7EA-75D5-E839-D508-09E0C408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CF79-7FA3-0F52-2361-6CA7EDE1B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D2F3-CCAE-9E9B-24D5-2324B6740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98255-2DAF-4C54-9B3A-EFB672754121}" type="datetimeFigureOut">
              <a:rPr lang="en-FI" smtClean="0"/>
              <a:t>22/05/2025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2EA2-E480-548E-8C6B-91D27CD75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9CA2-F130-03F3-92D9-638CBD369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E0087-3E6F-4440-82D7-35D8E36CFBC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4522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8E83-5199-6024-58E3-7908B6FDE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Multilingual Neural Machine Translation and Knowledge Distillation vs Code-Mixing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1B565-6F60-3EB6-ED97-6378D5056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Exploring model robustness for noise when using Knowledge Distillation for handling Code-Switched and Code-Mixed data (WIP)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53457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1D40-F403-185F-F0A9-8EBBA7D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9A0F-45DF-AFC9-41CA-232DCD58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Teacher models:</a:t>
            </a:r>
          </a:p>
          <a:p>
            <a:pPr lvl="1"/>
            <a:r>
              <a:rPr lang="sv-SE" dirty="0"/>
              <a:t>Model 1: </a:t>
            </a:r>
          </a:p>
          <a:p>
            <a:pPr lvl="2"/>
            <a:r>
              <a:rPr lang="en-GB" dirty="0" err="1"/>
              <a:t>Tatoeba</a:t>
            </a:r>
            <a:r>
              <a:rPr lang="en-GB" dirty="0"/>
              <a:t>-MT-models/</a:t>
            </a:r>
            <a:r>
              <a:rPr lang="en-GB" dirty="0" err="1"/>
              <a:t>mul-mul</a:t>
            </a:r>
            <a:r>
              <a:rPr lang="en-GB" dirty="0"/>
              <a:t>/opusTCv20230926+bt+jhubc_transformer-big_2024-08-17</a:t>
            </a:r>
          </a:p>
          <a:p>
            <a:pPr lvl="1"/>
            <a:r>
              <a:rPr lang="en-GB" dirty="0"/>
              <a:t>Model 2: </a:t>
            </a:r>
          </a:p>
          <a:p>
            <a:pPr lvl="2"/>
            <a:r>
              <a:rPr lang="sv-SE" dirty="0"/>
              <a:t>Tatoeba-MT-models/cat+oci+spa-eng/opusTCv20210807+bt_transformer-big_2022-03-13</a:t>
            </a:r>
            <a:endParaRPr lang="en-GB" dirty="0"/>
          </a:p>
          <a:p>
            <a:pPr lvl="1"/>
            <a:r>
              <a:rPr lang="en-GB" dirty="0"/>
              <a:t>Model 3: </a:t>
            </a:r>
          </a:p>
          <a:p>
            <a:pPr lvl="2"/>
            <a:r>
              <a:rPr lang="en-GB" dirty="0" err="1"/>
              <a:t>Tatoeba</a:t>
            </a:r>
            <a:r>
              <a:rPr lang="en-GB" dirty="0"/>
              <a:t>-MT-models/</a:t>
            </a:r>
            <a:r>
              <a:rPr lang="en-GB" dirty="0" err="1"/>
              <a:t>deu+eng+fra+por+spa-mul</a:t>
            </a:r>
            <a:r>
              <a:rPr lang="en-GB" dirty="0"/>
              <a:t>/opusTCv20230926max50+bt+jhubc_transformer-big_2024-05-30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4765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C71A4-82D0-2367-F81B-A15738826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2E8B-4271-E676-1CF4-C9E645F0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3E746-82D8-9C51-01ED-E86079961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Teacher models:</a:t>
            </a:r>
          </a:p>
          <a:p>
            <a:pPr lvl="1"/>
            <a:r>
              <a:rPr lang="sv-SE" dirty="0"/>
              <a:t>Model 1: </a:t>
            </a:r>
          </a:p>
          <a:p>
            <a:pPr lvl="2"/>
            <a:r>
              <a:rPr lang="en-GB" dirty="0" err="1"/>
              <a:t>Tatoeba</a:t>
            </a:r>
            <a:r>
              <a:rPr lang="en-GB" dirty="0"/>
              <a:t>-MT-models/</a:t>
            </a:r>
            <a:r>
              <a:rPr lang="en-GB" dirty="0" err="1"/>
              <a:t>mul-mul</a:t>
            </a:r>
            <a:r>
              <a:rPr lang="en-GB" dirty="0"/>
              <a:t>/opusTCv20230926+bt+jhubc_transformer-big_2024-08-17</a:t>
            </a:r>
          </a:p>
          <a:p>
            <a:pPr lvl="1"/>
            <a:r>
              <a:rPr lang="en-GB" dirty="0"/>
              <a:t>Model 2: </a:t>
            </a:r>
          </a:p>
          <a:p>
            <a:pPr lvl="2"/>
            <a:r>
              <a:rPr lang="sv-SE" dirty="0"/>
              <a:t>Tatoeba-MT-models/cat+oci+spa-eng/opusTCv20210807+bt_transformer-big_2022-03-13</a:t>
            </a:r>
            <a:endParaRPr lang="en-GB" dirty="0"/>
          </a:p>
          <a:p>
            <a:pPr lvl="1"/>
            <a:r>
              <a:rPr lang="en-GB" dirty="0"/>
              <a:t>Model 3: </a:t>
            </a:r>
          </a:p>
          <a:p>
            <a:pPr lvl="2"/>
            <a:r>
              <a:rPr lang="en-GB" dirty="0" err="1"/>
              <a:t>Tatoeba</a:t>
            </a:r>
            <a:r>
              <a:rPr lang="en-GB" dirty="0"/>
              <a:t>-MT-models/</a:t>
            </a:r>
            <a:r>
              <a:rPr lang="en-GB" dirty="0" err="1"/>
              <a:t>deu+eng+fra+por+spa-mul</a:t>
            </a:r>
            <a:r>
              <a:rPr lang="en-GB" dirty="0"/>
              <a:t>/opusTCv20230926max50+bt+jhubc_transformer-big_2024-05-30</a:t>
            </a:r>
            <a:endParaRPr lang="en-FI" dirty="0"/>
          </a:p>
        </p:txBody>
      </p:sp>
      <p:pic>
        <p:nvPicPr>
          <p:cNvPr id="6" name="Picture 5" descr="A cartoon character holding a glass jar&#10;&#10;Description automatically generated with medium confidence">
            <a:extLst>
              <a:ext uri="{FF2B5EF4-FFF2-40B4-BE49-F238E27FC236}">
                <a16:creationId xmlns:a16="http://schemas.microsoft.com/office/drawing/2014/main" id="{75198EA1-6AF4-FA6D-674A-9F08B512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359" y="1585117"/>
            <a:ext cx="8566830" cy="4693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81CB0-1C4C-E458-1BD0-7CD0048DD53B}"/>
              </a:ext>
            </a:extLst>
          </p:cNvPr>
          <p:cNvSpPr txBox="1"/>
          <p:nvPr/>
        </p:nvSpPr>
        <p:spPr>
          <a:xfrm>
            <a:off x="433754" y="6570785"/>
            <a:ext cx="36423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Picture source: </a:t>
            </a:r>
            <a:r>
              <a:rPr lang="en-GB" sz="1050" dirty="0">
                <a:solidFill>
                  <a:srgbClr val="212529"/>
                </a:solidFill>
                <a:latin typeface="Roboto" panose="020F0502020204030204" pitchFamily="2" charset="0"/>
              </a:rPr>
              <a:t>https://i.imgflip.com/3o2bfu.jpg?a481440</a:t>
            </a:r>
            <a:r>
              <a:rPr lang="en-GB" sz="1050" b="0" i="0" dirty="0">
                <a:solidFill>
                  <a:srgbClr val="212529"/>
                </a:solidFill>
                <a:effectLst/>
                <a:latin typeface="Roboto" panose="020F0502020204030204" pitchFamily="2" charset="0"/>
              </a:rPr>
              <a:t> </a:t>
            </a:r>
            <a:endParaRPr lang="en-FI" sz="1050" dirty="0"/>
          </a:p>
        </p:txBody>
      </p:sp>
    </p:spTree>
    <p:extLst>
      <p:ext uri="{BB962C8B-B14F-4D97-AF65-F5344CB8AC3E}">
        <p14:creationId xmlns:p14="http://schemas.microsoft.com/office/powerpoint/2010/main" val="331155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8BD54-A653-6570-7BA4-527285EAE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48A8-7197-F056-B3E7-081C18A2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1ECC-969E-0940-2420-B3816FE8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Teacher models:</a:t>
            </a:r>
          </a:p>
          <a:p>
            <a:pPr lvl="1"/>
            <a:r>
              <a:rPr lang="sv-SE" dirty="0"/>
              <a:t>Model 1: </a:t>
            </a:r>
          </a:p>
          <a:p>
            <a:pPr lvl="2"/>
            <a:r>
              <a:rPr lang="en-GB" dirty="0" err="1"/>
              <a:t>Tatoeba</a:t>
            </a:r>
            <a:r>
              <a:rPr lang="en-GB" dirty="0"/>
              <a:t>-MT-models/</a:t>
            </a:r>
            <a:r>
              <a:rPr lang="en-GB" dirty="0" err="1"/>
              <a:t>mul-mul</a:t>
            </a:r>
            <a:r>
              <a:rPr lang="en-GB" dirty="0"/>
              <a:t>/opusTCv20230926+bt+jhubc_transformer-big_2024-08-17</a:t>
            </a:r>
          </a:p>
          <a:p>
            <a:pPr lvl="1"/>
            <a:r>
              <a:rPr lang="en-GB" dirty="0"/>
              <a:t>Model 2: </a:t>
            </a:r>
          </a:p>
          <a:p>
            <a:pPr lvl="2"/>
            <a:r>
              <a:rPr lang="sv-SE" dirty="0"/>
              <a:t>Tatoeba-MT-models/cat+oci+spa-eng/opusTCv20210807+bt_transformer-big_2022-03-13</a:t>
            </a:r>
            <a:endParaRPr lang="en-GB" dirty="0"/>
          </a:p>
          <a:p>
            <a:pPr lvl="1"/>
            <a:r>
              <a:rPr lang="en-GB" dirty="0"/>
              <a:t>Model 3: </a:t>
            </a:r>
          </a:p>
          <a:p>
            <a:pPr lvl="2"/>
            <a:r>
              <a:rPr lang="en-GB" dirty="0" err="1"/>
              <a:t>Tatoeba</a:t>
            </a:r>
            <a:r>
              <a:rPr lang="en-GB" dirty="0"/>
              <a:t>-MT-models/</a:t>
            </a:r>
            <a:r>
              <a:rPr lang="en-GB" dirty="0" err="1"/>
              <a:t>deu+eng+fra+por+spa-mul</a:t>
            </a:r>
            <a:r>
              <a:rPr lang="en-GB" dirty="0"/>
              <a:t>/opusTCv20230926max50+bt+jhubc_transformer-big_2024-05-30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CC4B17-0E29-65E4-B274-AB26E92A7499}"/>
              </a:ext>
            </a:extLst>
          </p:cNvPr>
          <p:cNvSpPr/>
          <p:nvPr/>
        </p:nvSpPr>
        <p:spPr>
          <a:xfrm>
            <a:off x="1746738" y="3305908"/>
            <a:ext cx="9607062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3802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9FFF-5534-E005-D78D-2F1B04A2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E8A7-EA68-F0B1-9271-F76F6021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sv-SE" dirty="0"/>
              <a:t>Tatoeba-MT-models/cat+oci+spa-eng/opusTCv20210807+bt_transformer-big_2022-03-13</a:t>
            </a:r>
          </a:p>
          <a:p>
            <a:pPr lvl="1"/>
            <a:r>
              <a:rPr lang="sv-SE" dirty="0"/>
              <a:t>Model group</a:t>
            </a:r>
          </a:p>
          <a:p>
            <a:pPr lvl="1"/>
            <a:endParaRPr lang="en-GB" dirty="0"/>
          </a:p>
          <a:p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704985-8649-FFF6-AE5F-C6A001E6BA8A}"/>
              </a:ext>
            </a:extLst>
          </p:cNvPr>
          <p:cNvSpPr/>
          <p:nvPr/>
        </p:nvSpPr>
        <p:spPr>
          <a:xfrm>
            <a:off x="2010508" y="1737091"/>
            <a:ext cx="2286000" cy="5313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6578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8374D-D8E2-0DAE-D55A-CC57A6DC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B7D2-238E-F96F-0912-28F7EB81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F5D2-26A4-9879-C0A7-14DE8654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sv-SE" dirty="0"/>
              <a:t>Tatoeba-MT-models/cat+oci+spa-eng/opusTCv20210807+bt_transformer-big_2022-03-13</a:t>
            </a:r>
          </a:p>
          <a:p>
            <a:pPr lvl="1"/>
            <a:r>
              <a:rPr lang="sv-SE" dirty="0"/>
              <a:t>Model group</a:t>
            </a:r>
          </a:p>
          <a:p>
            <a:pPr lvl="1"/>
            <a:r>
              <a:rPr lang="sv-SE" dirty="0"/>
              <a:t>Supported languages</a:t>
            </a:r>
          </a:p>
          <a:p>
            <a:pPr lvl="2"/>
            <a:r>
              <a:rPr lang="sv-SE" dirty="0"/>
              <a:t>Catalan</a:t>
            </a:r>
          </a:p>
          <a:p>
            <a:pPr lvl="2"/>
            <a:r>
              <a:rPr lang="sv-SE" dirty="0"/>
              <a:t>Occitan</a:t>
            </a:r>
          </a:p>
          <a:p>
            <a:pPr lvl="2"/>
            <a:r>
              <a:rPr lang="sv-SE" dirty="0"/>
              <a:t>Spanish (Castilian)</a:t>
            </a:r>
          </a:p>
          <a:p>
            <a:pPr lvl="2"/>
            <a:r>
              <a:rPr lang="sv-SE" dirty="0"/>
              <a:t>English</a:t>
            </a:r>
          </a:p>
          <a:p>
            <a:pPr lvl="1"/>
            <a:endParaRPr lang="en-GB" dirty="0"/>
          </a:p>
          <a:p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5ED421-CDF6-E540-4522-37071061EF8D}"/>
              </a:ext>
            </a:extLst>
          </p:cNvPr>
          <p:cNvSpPr/>
          <p:nvPr/>
        </p:nvSpPr>
        <p:spPr>
          <a:xfrm>
            <a:off x="4208584" y="1742952"/>
            <a:ext cx="2086708" cy="5313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24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2845-ADDB-F428-82B5-2B8C0FE59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FB36-FAE7-D99F-7534-C0FB7AA6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307D-CD6F-DAB3-111B-0580FFB0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sv-SE" dirty="0"/>
              <a:t>Tatoeba-MT-models/cat+oci+spa-eng/opusTCv20210807+bt_transformer-big_2022-03-13</a:t>
            </a:r>
          </a:p>
          <a:p>
            <a:pPr lvl="1"/>
            <a:r>
              <a:rPr lang="sv-SE" dirty="0"/>
              <a:t>Model group</a:t>
            </a:r>
          </a:p>
          <a:p>
            <a:pPr lvl="1"/>
            <a:r>
              <a:rPr lang="sv-SE" dirty="0"/>
              <a:t>Supported languages</a:t>
            </a:r>
          </a:p>
          <a:p>
            <a:pPr lvl="2"/>
            <a:r>
              <a:rPr lang="sv-SE" dirty="0"/>
              <a:t>Catalan</a:t>
            </a:r>
          </a:p>
          <a:p>
            <a:pPr lvl="2"/>
            <a:r>
              <a:rPr lang="sv-SE" dirty="0"/>
              <a:t>Occitan</a:t>
            </a:r>
          </a:p>
          <a:p>
            <a:pPr lvl="2"/>
            <a:r>
              <a:rPr lang="sv-SE" dirty="0"/>
              <a:t>Spanish (Castilian)</a:t>
            </a:r>
          </a:p>
          <a:p>
            <a:pPr lvl="2"/>
            <a:r>
              <a:rPr lang="sv-SE" dirty="0"/>
              <a:t>English</a:t>
            </a:r>
          </a:p>
          <a:p>
            <a:pPr lvl="1"/>
            <a:endParaRPr lang="en-GB" dirty="0"/>
          </a:p>
          <a:p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41822C-D455-28F0-2234-0C606417F0BC}"/>
              </a:ext>
            </a:extLst>
          </p:cNvPr>
          <p:cNvSpPr/>
          <p:nvPr/>
        </p:nvSpPr>
        <p:spPr>
          <a:xfrm>
            <a:off x="4208584" y="1742952"/>
            <a:ext cx="2086708" cy="5313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D6E01-0682-94CF-43B5-BADA01C48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4230"/>
            <a:ext cx="12192000" cy="14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3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0FE9C-0D0F-5600-B698-60987700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19FB-126E-9CDF-E688-CC147B99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2F93-61CF-8454-7C9B-09245AF3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sv-SE" dirty="0"/>
              <a:t>Tatoeba-MT-models/cat+oci+spa-eng/opusTCv20210807+bt_transformer-big_2022-03-13</a:t>
            </a:r>
          </a:p>
          <a:p>
            <a:pPr lvl="1"/>
            <a:r>
              <a:rPr lang="sv-SE" dirty="0"/>
              <a:t>Model group</a:t>
            </a:r>
          </a:p>
          <a:p>
            <a:pPr lvl="1"/>
            <a:r>
              <a:rPr lang="sv-SE" dirty="0"/>
              <a:t>Supported languages</a:t>
            </a:r>
          </a:p>
          <a:p>
            <a:pPr lvl="1"/>
            <a:r>
              <a:rPr lang="sv-SE" dirty="0"/>
              <a:t>Training set</a:t>
            </a:r>
          </a:p>
          <a:p>
            <a:pPr lvl="2"/>
            <a:r>
              <a:rPr lang="sv-SE" dirty="0"/>
              <a:t>Tatoeba Corpus version 07.08.2021</a:t>
            </a:r>
          </a:p>
          <a:p>
            <a:pPr lvl="1"/>
            <a:endParaRPr lang="en-GB" dirty="0"/>
          </a:p>
          <a:p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B081AE-FBAE-C2EF-4337-72465E650995}"/>
              </a:ext>
            </a:extLst>
          </p:cNvPr>
          <p:cNvSpPr/>
          <p:nvPr/>
        </p:nvSpPr>
        <p:spPr>
          <a:xfrm>
            <a:off x="6160475" y="1766398"/>
            <a:ext cx="2233247" cy="5313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633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FCBE3-8181-7E75-E16B-5748D0C6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A69-1D45-D88B-A2B2-B7132090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4B04-FDB8-4436-1225-DAF508572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sv-SE" dirty="0"/>
              <a:t>Tatoeba-MT-models/cat+oci+spa-eng/opusTCv20210807+bt_transformer-big_2022-03-13</a:t>
            </a:r>
          </a:p>
          <a:p>
            <a:pPr lvl="1"/>
            <a:r>
              <a:rPr lang="sv-SE" dirty="0"/>
              <a:t>Model group</a:t>
            </a:r>
          </a:p>
          <a:p>
            <a:pPr lvl="1"/>
            <a:r>
              <a:rPr lang="sv-SE" dirty="0"/>
              <a:t>Supported languages</a:t>
            </a:r>
          </a:p>
          <a:p>
            <a:pPr lvl="1"/>
            <a:r>
              <a:rPr lang="sv-SE" dirty="0"/>
              <a:t>Training set</a:t>
            </a:r>
          </a:p>
          <a:p>
            <a:pPr lvl="1"/>
            <a:r>
              <a:rPr lang="sv-SE" dirty="0"/>
              <a:t>Backtranslations</a:t>
            </a:r>
          </a:p>
          <a:p>
            <a:pPr lvl="2"/>
            <a:r>
              <a:rPr lang="sv-SE" dirty="0"/>
              <a:t>Obtained from Wikipedia dumps</a:t>
            </a:r>
          </a:p>
          <a:p>
            <a:pPr lvl="1"/>
            <a:endParaRPr lang="en-GB" dirty="0"/>
          </a:p>
          <a:p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E5B9DF-C20D-6FE0-2B70-5F7DC68E3835}"/>
              </a:ext>
            </a:extLst>
          </p:cNvPr>
          <p:cNvSpPr/>
          <p:nvPr/>
        </p:nvSpPr>
        <p:spPr>
          <a:xfrm>
            <a:off x="8253045" y="1767010"/>
            <a:ext cx="486510" cy="4427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3058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2F94D-EA57-59C7-9A5A-7808037C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3D556-508C-D2BE-9602-4C0A0107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7164-A998-6B3D-ADF4-B9D9D343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sv-SE" dirty="0"/>
              <a:t>Tatoeba-MT-models/cat+oci+spa-eng/opusTCv20210807+bt_transformer-big_2022-03-13</a:t>
            </a:r>
          </a:p>
          <a:p>
            <a:pPr lvl="1"/>
            <a:r>
              <a:rPr lang="sv-SE" dirty="0"/>
              <a:t>Model group</a:t>
            </a:r>
          </a:p>
          <a:p>
            <a:pPr lvl="1"/>
            <a:r>
              <a:rPr lang="sv-SE" dirty="0"/>
              <a:t>Supported languages</a:t>
            </a:r>
          </a:p>
          <a:p>
            <a:pPr lvl="1"/>
            <a:r>
              <a:rPr lang="sv-SE" dirty="0"/>
              <a:t>Training set</a:t>
            </a:r>
          </a:p>
          <a:p>
            <a:pPr lvl="1"/>
            <a:r>
              <a:rPr lang="sv-SE" dirty="0"/>
              <a:t>Backtranslations</a:t>
            </a:r>
          </a:p>
          <a:p>
            <a:pPr lvl="1"/>
            <a:r>
              <a:rPr lang="en-GB" dirty="0"/>
              <a:t>Architecture</a:t>
            </a:r>
          </a:p>
          <a:p>
            <a:pPr lvl="2"/>
            <a:r>
              <a:rPr lang="en-GB" dirty="0" err="1"/>
              <a:t>Transformer_big</a:t>
            </a:r>
            <a:r>
              <a:rPr lang="en-GB" dirty="0"/>
              <a:t>, introduced in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 et al. (2017)</a:t>
            </a:r>
            <a:endParaRPr lang="en-GB" dirty="0"/>
          </a:p>
          <a:p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7FF30C9-4AB5-1843-C29E-97E786796997}"/>
              </a:ext>
            </a:extLst>
          </p:cNvPr>
          <p:cNvSpPr/>
          <p:nvPr/>
        </p:nvSpPr>
        <p:spPr>
          <a:xfrm>
            <a:off x="8692660" y="1761148"/>
            <a:ext cx="1799494" cy="518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813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DB879-0C28-B52D-CAF3-A11140EF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5EE-2D4D-CDF3-A525-D06742C5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02DC-2642-E669-38E6-2DA062E9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sv-SE" dirty="0"/>
              <a:t>Tatoeba-MT-models/cat+oci+spa-eng/opusTCv20210807+bt_transformer-big_2022-03-13</a:t>
            </a:r>
          </a:p>
          <a:p>
            <a:pPr lvl="1"/>
            <a:r>
              <a:rPr lang="sv-SE" dirty="0"/>
              <a:t>Model group</a:t>
            </a:r>
          </a:p>
          <a:p>
            <a:pPr lvl="1"/>
            <a:r>
              <a:rPr lang="sv-SE" dirty="0"/>
              <a:t>Supported languages</a:t>
            </a:r>
          </a:p>
          <a:p>
            <a:pPr lvl="1"/>
            <a:r>
              <a:rPr lang="sv-SE" dirty="0"/>
              <a:t>Training set</a:t>
            </a:r>
          </a:p>
          <a:p>
            <a:pPr lvl="1"/>
            <a:r>
              <a:rPr lang="sv-SE" dirty="0"/>
              <a:t>Backtranslations</a:t>
            </a:r>
          </a:p>
          <a:p>
            <a:pPr lvl="1"/>
            <a:r>
              <a:rPr lang="en-GB" dirty="0"/>
              <a:t>Architecture</a:t>
            </a:r>
          </a:p>
          <a:p>
            <a:pPr lvl="1"/>
            <a:r>
              <a:rPr lang="en-GB" dirty="0"/>
              <a:t>Date</a:t>
            </a:r>
            <a:endParaRPr lang="en-FI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E0815B-0529-0291-4B2B-FB09660D3C80}"/>
              </a:ext>
            </a:extLst>
          </p:cNvPr>
          <p:cNvSpPr/>
          <p:nvPr/>
        </p:nvSpPr>
        <p:spPr>
          <a:xfrm>
            <a:off x="10454053" y="1716821"/>
            <a:ext cx="770793" cy="518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601A92-1EEF-3475-31D0-FD95A2596CD3}"/>
              </a:ext>
            </a:extLst>
          </p:cNvPr>
          <p:cNvSpPr/>
          <p:nvPr/>
        </p:nvSpPr>
        <p:spPr>
          <a:xfrm>
            <a:off x="2025161" y="2033344"/>
            <a:ext cx="770793" cy="518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0602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A15-587C-C788-593C-58F902EC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81CF-2CA5-6B9D-0A22-A9EC81EB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Motivation – Why?</a:t>
            </a:r>
          </a:p>
          <a:p>
            <a:r>
              <a:rPr lang="en-GB" dirty="0"/>
              <a:t>Research Questions – What?</a:t>
            </a:r>
          </a:p>
          <a:p>
            <a:r>
              <a:rPr lang="en-GB" dirty="0"/>
              <a:t>Knowledge Distillation</a:t>
            </a:r>
          </a:p>
          <a:p>
            <a:r>
              <a:rPr lang="en-GB" dirty="0" err="1"/>
              <a:t>OpusDistillery</a:t>
            </a:r>
            <a:endParaRPr lang="en-GB" dirty="0"/>
          </a:p>
          <a:p>
            <a:r>
              <a:rPr lang="en-GB" dirty="0"/>
              <a:t>Data</a:t>
            </a:r>
          </a:p>
          <a:p>
            <a:r>
              <a:rPr lang="en-GB" dirty="0"/>
              <a:t>Models</a:t>
            </a:r>
          </a:p>
          <a:p>
            <a:r>
              <a:rPr lang="en-GB" dirty="0"/>
              <a:t>Results</a:t>
            </a:r>
          </a:p>
          <a:p>
            <a:r>
              <a:rPr lang="en-GB" dirty="0"/>
              <a:t>To-Do – When (will I be done?)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2622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F04C-5424-58C8-B402-EE1479A7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Models</a:t>
            </a:r>
            <a:endParaRPr lang="en-F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582C01-47AB-690E-F4B6-9A5C7DAED9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694916"/>
              </p:ext>
            </p:extLst>
          </p:nvPr>
        </p:nvGraphicFramePr>
        <p:xfrm>
          <a:off x="838200" y="1825625"/>
          <a:ext cx="1051559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1395518869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35607145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304464257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312218097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845911527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337958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 Type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Model Architecture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layers (encoder &amp; decoder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Word vector dimension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Feed-forward dimension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heads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97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Teacher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Transformer-big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1024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4096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55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1</a:t>
                      </a:r>
                      <a:r>
                        <a:rPr lang="en-GB" baseline="30000" dirty="0"/>
                        <a:t>st</a:t>
                      </a:r>
                      <a:r>
                        <a:rPr lang="en-GB" dirty="0"/>
                        <a:t> Iteration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Transformer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512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2048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2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2</a:t>
                      </a:r>
                      <a:r>
                        <a:rPr lang="en-GB" baseline="30000" dirty="0"/>
                        <a:t>nd</a:t>
                      </a:r>
                      <a:r>
                        <a:rPr lang="en-GB" dirty="0"/>
                        <a:t> Iteration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Transformer-tiny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 &amp; 2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256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1536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910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D6ECF9-8265-7366-6AA4-86021E992CA6}"/>
              </a:ext>
            </a:extLst>
          </p:cNvPr>
          <p:cNvSpPr txBox="1"/>
          <p:nvPr/>
        </p:nvSpPr>
        <p:spPr>
          <a:xfrm>
            <a:off x="433753" y="6570785"/>
            <a:ext cx="8921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Numbers source: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Vaswani et al. (2017)</a:t>
            </a:r>
            <a:r>
              <a:rPr lang="en-GB" sz="1050" dirty="0"/>
              <a:t>, students/train-student/models/student.tiny11/student.tiny11.yml</a:t>
            </a:r>
            <a:endParaRPr lang="en-FI" sz="1050" dirty="0"/>
          </a:p>
        </p:txBody>
      </p:sp>
    </p:spTree>
    <p:extLst>
      <p:ext uri="{BB962C8B-B14F-4D97-AF65-F5344CB8AC3E}">
        <p14:creationId xmlns:p14="http://schemas.microsoft.com/office/powerpoint/2010/main" val="236418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E0E1-A59A-86B5-E205-36112B5A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E8B09-57B8-FE1E-6609-3FEE4B27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Training Data</a:t>
            </a:r>
          </a:p>
          <a:p>
            <a:pPr lvl="1"/>
            <a:r>
              <a:rPr lang="en-GB" dirty="0"/>
              <a:t>Same as teacher</a:t>
            </a:r>
          </a:p>
          <a:p>
            <a:pPr lvl="2"/>
            <a:r>
              <a:rPr lang="en-GB" dirty="0" err="1"/>
              <a:t>Tatoeba</a:t>
            </a:r>
            <a:r>
              <a:rPr lang="en-GB" dirty="0"/>
              <a:t> corpus 07.08.2021 (only used by </a:t>
            </a:r>
            <a:r>
              <a:rPr lang="en-GB" dirty="0" err="1"/>
              <a:t>cat+oci+spa-eng</a:t>
            </a:r>
            <a:r>
              <a:rPr lang="en-GB" dirty="0"/>
              <a:t>)</a:t>
            </a:r>
          </a:p>
          <a:p>
            <a:pPr lvl="2"/>
            <a:r>
              <a:rPr lang="en-GB" dirty="0" err="1"/>
              <a:t>Tatoeba</a:t>
            </a:r>
            <a:r>
              <a:rPr lang="en-GB" dirty="0"/>
              <a:t> Corpus 26.09.2023</a:t>
            </a:r>
          </a:p>
          <a:p>
            <a:pPr lvl="1"/>
            <a:r>
              <a:rPr lang="en-GB" dirty="0"/>
              <a:t>Limited to 20M samples</a:t>
            </a:r>
          </a:p>
          <a:p>
            <a:pPr lvl="1"/>
            <a:r>
              <a:rPr lang="en-GB" dirty="0"/>
              <a:t>Es-En, En-En</a:t>
            </a:r>
          </a:p>
          <a:p>
            <a:pPr lvl="1"/>
            <a:r>
              <a:rPr lang="en-GB" dirty="0"/>
              <a:t>Example pair:</a:t>
            </a:r>
          </a:p>
          <a:p>
            <a:pPr lvl="2"/>
            <a:r>
              <a:rPr lang="en-GB" dirty="0"/>
              <a:t>Source Es: </a:t>
            </a:r>
            <a:r>
              <a:rPr lang="es-ES" dirty="0"/>
              <a:t>Sé que tienes un millón de otras cosas en tu plato.</a:t>
            </a:r>
          </a:p>
          <a:p>
            <a:pPr lvl="2"/>
            <a:r>
              <a:rPr lang="es-ES" dirty="0"/>
              <a:t>Target Es: </a:t>
            </a:r>
            <a:r>
              <a:rPr lang="en-GB" dirty="0"/>
              <a:t>I know you have a million things on your plate.</a:t>
            </a:r>
            <a:endParaRPr lang="es-ES" b="1" dirty="0"/>
          </a:p>
          <a:p>
            <a:pPr lvl="2"/>
            <a:r>
              <a:rPr lang="en-GB" dirty="0"/>
              <a:t>Source En: We're only talking about a small amount that's missing...</a:t>
            </a:r>
          </a:p>
          <a:p>
            <a:pPr lvl="2"/>
            <a:r>
              <a:rPr lang="en-GB" dirty="0"/>
              <a:t>Target En: We're only talking about a small amount that's missing... </a:t>
            </a:r>
          </a:p>
        </p:txBody>
      </p:sp>
    </p:spTree>
    <p:extLst>
      <p:ext uri="{BB962C8B-B14F-4D97-AF65-F5344CB8AC3E}">
        <p14:creationId xmlns:p14="http://schemas.microsoft.com/office/powerpoint/2010/main" val="348963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F6EC-6285-8AE4-8243-1BE606F7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E308-3CAD-DFEB-8321-64EABD910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Independent test data</a:t>
            </a:r>
          </a:p>
          <a:p>
            <a:pPr lvl="1"/>
            <a:r>
              <a:rPr lang="en-GB" dirty="0"/>
              <a:t>Difficult to find</a:t>
            </a:r>
          </a:p>
          <a:p>
            <a:pPr lvl="2"/>
            <a:r>
              <a:rPr lang="en-GB" dirty="0"/>
              <a:t>Code-mixing/Code-Switching</a:t>
            </a:r>
          </a:p>
          <a:p>
            <a:pPr lvl="2"/>
            <a:r>
              <a:rPr lang="en-GB" dirty="0"/>
              <a:t>Naturally occurring</a:t>
            </a:r>
          </a:p>
          <a:p>
            <a:pPr lvl="2"/>
            <a:r>
              <a:rPr lang="en-GB" dirty="0"/>
              <a:t>Manually translated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Aguilar, G., Kar, S., &amp; Solorio, T. (2020) introduced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Benchmark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Collection of web-crawled data from Twitter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Language ID, POS-Tagging, NER, Sentiment Analysis, Machine Translation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Code-switching, Code-mixing included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Naturally occurring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Manually translated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092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71F8-923D-E5D5-82FB-5F3F0D1C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35EE-AC5C-DAF6-C13F-90892C20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3BBF-D89C-E44D-4249-414B4936F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Independent test data</a:t>
            </a:r>
          </a:p>
          <a:p>
            <a:pPr lvl="1"/>
            <a:r>
              <a:rPr lang="en-GB" dirty="0"/>
              <a:t>Difficult to find</a:t>
            </a:r>
          </a:p>
          <a:p>
            <a:pPr lvl="2"/>
            <a:r>
              <a:rPr lang="en-GB" dirty="0"/>
              <a:t>Code-mixing/Code-Switching</a:t>
            </a:r>
          </a:p>
          <a:p>
            <a:pPr lvl="2"/>
            <a:r>
              <a:rPr lang="en-GB" dirty="0"/>
              <a:t>Naturally occurring</a:t>
            </a:r>
          </a:p>
          <a:p>
            <a:pPr lvl="2"/>
            <a:r>
              <a:rPr lang="en-GB" dirty="0"/>
              <a:t>Manually translated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Aguilar, G., Kar, S., &amp; Solorio, T. (2020) introduced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Benchmark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Collection of </a:t>
            </a:r>
            <a:r>
              <a:rPr lang="en-GB" dirty="0" err="1">
                <a:solidFill>
                  <a:srgbClr val="222222"/>
                </a:solidFill>
                <a:latin typeface="Arial" panose="020B0604020202020204" pitchFamily="34" charset="0"/>
              </a:rPr>
              <a:t>webcrawled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 data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Code-switching, Code-mixing included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Naturally occurring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Manually translated</a:t>
            </a:r>
            <a:endParaRPr lang="en-FI" dirty="0"/>
          </a:p>
          <a:p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359C0-A73C-C473-1768-7FFF0213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9" y="1474551"/>
            <a:ext cx="11303581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1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31C5B-E785-1A55-F7BA-3BE8E739F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B1D-428D-B34D-53E6-25A44833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FA12-8B6A-3EA5-60A4-1CFCF042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Independent test data</a:t>
            </a:r>
          </a:p>
          <a:p>
            <a:pPr lvl="1"/>
            <a:r>
              <a:rPr lang="en-GB" dirty="0"/>
              <a:t>Difficult to find</a:t>
            </a:r>
          </a:p>
          <a:p>
            <a:pPr lvl="1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Aguilar, G., Kar, S., &amp; Solorio, T. (2020) introduced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LinCE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Benchmark</a:t>
            </a:r>
          </a:p>
          <a:p>
            <a:pPr lvl="2"/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Spanglish-English: 15,000 training samples, 6,500 test sentences</a:t>
            </a:r>
            <a:endParaRPr lang="en-GB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GB" dirty="0"/>
              <a:t>Issues:</a:t>
            </a:r>
          </a:p>
          <a:p>
            <a:pPr lvl="2"/>
            <a:r>
              <a:rPr lang="en-GB" dirty="0"/>
              <a:t>Noisy</a:t>
            </a:r>
          </a:p>
          <a:p>
            <a:pPr lvl="2"/>
            <a:r>
              <a:rPr lang="en-GB" dirty="0"/>
              <a:t>Code-mixing and code-switching sometimes limited to 1 word</a:t>
            </a:r>
          </a:p>
          <a:p>
            <a:pPr lvl="2"/>
            <a:r>
              <a:rPr lang="en-GB" dirty="0"/>
              <a:t>Gold label sentences not available</a:t>
            </a:r>
            <a:endParaRPr lang="en-GB" dirty="0">
              <a:sym typeface="Wingdings" panose="05000000000000000000" pitchFamily="2" charset="2"/>
            </a:endParaRPr>
          </a:p>
          <a:p>
            <a:pPr lvl="3"/>
            <a:r>
              <a:rPr lang="en-GB" dirty="0">
                <a:sym typeface="Wingdings" panose="05000000000000000000" pitchFamily="2" charset="2"/>
              </a:rPr>
              <a:t>Evaluation on Lince website</a:t>
            </a:r>
          </a:p>
          <a:p>
            <a:pPr lvl="4"/>
            <a:r>
              <a:rPr lang="en-GB" dirty="0">
                <a:sym typeface="Wingdings" panose="05000000000000000000" pitchFamily="2" charset="2"/>
              </a:rPr>
              <a:t>Metrics: BLEU</a:t>
            </a:r>
          </a:p>
          <a:p>
            <a:pPr lvl="5"/>
            <a:r>
              <a:rPr lang="en-GB" dirty="0">
                <a:sym typeface="Wingdings" panose="05000000000000000000" pitchFamily="2" charset="2"/>
              </a:rPr>
              <a:t>Similarity score for automatic evaluation of Machine Translation</a:t>
            </a:r>
          </a:p>
          <a:p>
            <a:pPr lvl="5"/>
            <a:r>
              <a:rPr lang="en-GB" dirty="0">
                <a:sym typeface="Wingdings" panose="05000000000000000000" pitchFamily="2" charset="2"/>
              </a:rPr>
              <a:t>Introduced by </a:t>
            </a:r>
            <a:r>
              <a:rPr lang="da-DK" b="0" i="0" dirty="0">
                <a:solidFill>
                  <a:srgbClr val="212529"/>
                </a:solidFill>
                <a:effectLst/>
                <a:latin typeface="SFMono-Regular"/>
              </a:rPr>
              <a:t>Papineni et al. (2002)</a:t>
            </a:r>
          </a:p>
          <a:p>
            <a:pPr lvl="5"/>
            <a:r>
              <a:rPr lang="da-DK" dirty="0">
                <a:solidFill>
                  <a:srgbClr val="212529"/>
                </a:solidFill>
                <a:latin typeface="SFMono-Regular"/>
              </a:rPr>
              <a:t>Quick and widely used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35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A202-9A58-2440-9E46-81C1A16D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8287-6E7E-7C5B-1AEB-97E9A877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has happened so far</a:t>
            </a:r>
          </a:p>
          <a:p>
            <a:pPr lvl="1"/>
            <a:r>
              <a:rPr lang="en-GB" dirty="0"/>
              <a:t>Trained and evaluated 5 students </a:t>
            </a:r>
          </a:p>
          <a:p>
            <a:pPr lvl="2"/>
            <a:r>
              <a:rPr lang="en-GB" dirty="0"/>
              <a:t>Teacher: </a:t>
            </a:r>
            <a:r>
              <a:rPr lang="en-GB" dirty="0" err="1"/>
              <a:t>cat+oci+spa-eng</a:t>
            </a:r>
            <a:endParaRPr lang="en-GB" dirty="0"/>
          </a:p>
          <a:p>
            <a:pPr lvl="2"/>
            <a:r>
              <a:rPr lang="en-GB" dirty="0"/>
              <a:t>Transformer size</a:t>
            </a:r>
          </a:p>
          <a:p>
            <a:pPr lvl="1"/>
            <a:r>
              <a:rPr lang="en-GB" dirty="0"/>
              <a:t>Trained and evaluated 5 baseline models</a:t>
            </a:r>
          </a:p>
          <a:p>
            <a:pPr lvl="2"/>
            <a:r>
              <a:rPr lang="en-GB" dirty="0"/>
              <a:t>Transformer size</a:t>
            </a:r>
          </a:p>
          <a:p>
            <a:pPr lvl="1"/>
            <a:r>
              <a:rPr lang="en-GB" dirty="0"/>
              <a:t>Training for other students is in progress</a:t>
            </a:r>
          </a:p>
          <a:p>
            <a:pPr lvl="1"/>
            <a:r>
              <a:rPr lang="en-GB" dirty="0"/>
              <a:t>Training for second baseline set is finished</a:t>
            </a:r>
          </a:p>
          <a:p>
            <a:pPr lvl="1"/>
            <a:r>
              <a:rPr lang="en-GB" dirty="0"/>
              <a:t>Training for transformer-tiny sizes will start once all transformer size models are trained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9368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A3BE-92F7-AD70-6FE3-9DC66AF1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91A3-D60F-D9BA-B1BA-AA0DFE08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gold label sentences for detailed analysis?</a:t>
            </a:r>
          </a:p>
          <a:p>
            <a:pPr lvl="1"/>
            <a:r>
              <a:rPr lang="en-GB" dirty="0"/>
              <a:t>Cosine Similarity</a:t>
            </a:r>
          </a:p>
          <a:p>
            <a:pPr lvl="2"/>
            <a:r>
              <a:rPr lang="en-GB" dirty="0"/>
              <a:t>Good measure to check multimodality</a:t>
            </a:r>
          </a:p>
          <a:p>
            <a:pPr lvl="3"/>
            <a:r>
              <a:rPr lang="en-GB" dirty="0"/>
              <a:t>Low cosine similarity can also indicate that models have trouble producing a good translation or any translation</a:t>
            </a:r>
          </a:p>
          <a:p>
            <a:pPr lvl="2"/>
            <a:r>
              <a:rPr lang="en-GB" dirty="0"/>
              <a:t>Calculate average cosine similarity between all models in a set</a:t>
            </a:r>
          </a:p>
          <a:p>
            <a:pPr lvl="2"/>
            <a:r>
              <a:rPr lang="en-GB" dirty="0"/>
              <a:t>Rank average cosine similarities</a:t>
            </a:r>
          </a:p>
          <a:p>
            <a:pPr lvl="2"/>
            <a:r>
              <a:rPr lang="en-GB" dirty="0"/>
              <a:t>Find common sentences that models seem to have issues with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69564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E2AB29-C512-6573-C080-BEE3782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43D406-24EC-918F-E26F-1231AC283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Student models</a:t>
            </a:r>
          </a:p>
          <a:p>
            <a:pPr lvl="1"/>
            <a:r>
              <a:rPr lang="en-GB" dirty="0"/>
              <a:t>131 sentences with 1 average cosine score</a:t>
            </a:r>
            <a:endParaRPr lang="en-FI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1E719-074D-C082-EF3D-7F6E3331D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Baseline models</a:t>
            </a:r>
          </a:p>
          <a:p>
            <a:pPr lvl="1"/>
            <a:r>
              <a:rPr lang="en-GB" dirty="0"/>
              <a:t>78 sentences with 1 average cosine score</a:t>
            </a:r>
            <a:endParaRPr lang="en-FI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1A0F68-955E-85B2-C37C-644661C07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652" y="3043452"/>
            <a:ext cx="2453972" cy="2900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D4791-A427-E523-B29B-7278A224E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04" y="3121090"/>
            <a:ext cx="2389426" cy="28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912C-982E-5D2F-0D5D-7DEE23AF5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7B8F-EC3C-0E66-22A0-9F80BD8C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A9B6-646F-37A3-75B6-7E18704A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gold label sentences for detailed analysis?</a:t>
            </a:r>
          </a:p>
          <a:p>
            <a:pPr lvl="1"/>
            <a:r>
              <a:rPr lang="en-GB" dirty="0"/>
              <a:t>Cosine Similarity</a:t>
            </a:r>
          </a:p>
          <a:p>
            <a:pPr lvl="2"/>
            <a:r>
              <a:rPr lang="en-GB" dirty="0"/>
              <a:t>Good measure to check multimodality</a:t>
            </a:r>
          </a:p>
          <a:p>
            <a:pPr lvl="3"/>
            <a:r>
              <a:rPr lang="en-GB" dirty="0"/>
              <a:t>Low cosine similarity can also indicate that models have trouble coming up with a good translation or any translation</a:t>
            </a:r>
          </a:p>
          <a:p>
            <a:pPr lvl="2"/>
            <a:r>
              <a:rPr lang="en-GB" dirty="0"/>
              <a:t>Calculate average cosine similarity between all models in a set</a:t>
            </a:r>
          </a:p>
          <a:p>
            <a:pPr lvl="2"/>
            <a:r>
              <a:rPr lang="en-GB" dirty="0"/>
              <a:t>Rank average cosine similarities</a:t>
            </a:r>
          </a:p>
          <a:p>
            <a:pPr lvl="2"/>
            <a:r>
              <a:rPr lang="en-GB" dirty="0"/>
              <a:t>Find common sentences that models seem to have issues with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4771C-C930-3EE3-F42E-22C4037F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00" y="1768389"/>
            <a:ext cx="10687599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3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2448A-C382-BA45-FA40-443D93FF2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7E1F-8279-2D7C-150A-081A350B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3EF1-928F-1BB7-8471-134BD074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gold label sentences for detailed analysis?</a:t>
            </a:r>
          </a:p>
          <a:p>
            <a:pPr lvl="1"/>
            <a:r>
              <a:rPr lang="en-GB" dirty="0"/>
              <a:t>Cosine Similarity</a:t>
            </a:r>
          </a:p>
          <a:p>
            <a:pPr lvl="2"/>
            <a:r>
              <a:rPr lang="en-GB" dirty="0"/>
              <a:t>Good measure to check multimodality</a:t>
            </a:r>
          </a:p>
          <a:p>
            <a:pPr lvl="3"/>
            <a:r>
              <a:rPr lang="en-GB" dirty="0"/>
              <a:t>Low cosine similarity can also indicate that models have trouble coming up with a good translation or any translation</a:t>
            </a:r>
          </a:p>
          <a:p>
            <a:pPr lvl="2"/>
            <a:r>
              <a:rPr lang="en-GB" dirty="0"/>
              <a:t>Calculate average cosine similarity between all models in a set</a:t>
            </a:r>
          </a:p>
          <a:p>
            <a:pPr lvl="2"/>
            <a:r>
              <a:rPr lang="en-GB" dirty="0"/>
              <a:t>Rank average cosine similarities</a:t>
            </a:r>
          </a:p>
          <a:p>
            <a:pPr lvl="2"/>
            <a:r>
              <a:rPr lang="en-GB" dirty="0"/>
              <a:t>Find common sentences that models seem to have issues with</a:t>
            </a:r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C6FBB-1ED6-2B1A-1F53-40DB363A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9" y="1794681"/>
            <a:ext cx="11235342" cy="31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5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555A-1B7E-8063-217D-122BB980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2C4F-3041-F314-6E1E-DFDB70A4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Language Normalization</a:t>
            </a:r>
          </a:p>
          <a:p>
            <a:pPr lvl="1"/>
            <a:r>
              <a:rPr lang="en-GB" dirty="0"/>
              <a:t>[L1][L2][L1] </a:t>
            </a:r>
            <a:r>
              <a:rPr lang="en-GB" dirty="0">
                <a:sym typeface="Wingdings" panose="05000000000000000000" pitchFamily="2" charset="2"/>
              </a:rPr>
              <a:t> [L1][L1][L1]</a:t>
            </a:r>
            <a:endParaRPr lang="en-GB" dirty="0"/>
          </a:p>
          <a:p>
            <a:pPr lvl="1"/>
            <a:r>
              <a:rPr lang="en-GB" dirty="0"/>
              <a:t>Translation models struggle with noisy data</a:t>
            </a:r>
          </a:p>
          <a:p>
            <a:pPr lvl="1"/>
            <a:r>
              <a:rPr lang="en-GB" dirty="0"/>
              <a:t>Code-mixing and code-switching are becoming more common due to globalization</a:t>
            </a:r>
          </a:p>
          <a:p>
            <a:pPr lvl="2"/>
            <a:r>
              <a:rPr lang="en-GB" dirty="0"/>
              <a:t>Based on increase in research shown by Zhong et al. (2023)</a:t>
            </a:r>
          </a:p>
          <a:p>
            <a:pPr lvl="2"/>
            <a:r>
              <a:rPr lang="en-GB" dirty="0"/>
              <a:t>Naturally occurring noise is becoming more common for translation tasks</a:t>
            </a:r>
          </a:p>
          <a:p>
            <a:r>
              <a:rPr lang="en-GB" dirty="0"/>
              <a:t>Knowledge Distillation can improve performance and dealing with noise</a:t>
            </a:r>
          </a:p>
          <a:p>
            <a:pPr lvl="1"/>
            <a:r>
              <a:rPr lang="en-GB" dirty="0"/>
              <a:t>Can Knowledge Distillation improve robustness of dealing with naturally occurring code-mixing and code-switching?</a:t>
            </a:r>
          </a:p>
          <a:p>
            <a:r>
              <a:rPr lang="en-GB" dirty="0"/>
              <a:t>BONUS: smaller models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faster, more energy efficient, can run locally</a:t>
            </a:r>
          </a:p>
        </p:txBody>
      </p:sp>
    </p:spTree>
    <p:extLst>
      <p:ext uri="{BB962C8B-B14F-4D97-AF65-F5344CB8AC3E}">
        <p14:creationId xmlns:p14="http://schemas.microsoft.com/office/powerpoint/2010/main" val="391731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4AC2-2960-2048-B0D9-8C2D494A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B034-713F-88B4-B72F-C34471E1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63FEF-8E1D-4A22-9721-E8E59447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gold label sentences for detailed analysis?</a:t>
            </a:r>
          </a:p>
          <a:p>
            <a:pPr lvl="1"/>
            <a:r>
              <a:rPr lang="en-GB" dirty="0"/>
              <a:t>Cosine Similarity</a:t>
            </a:r>
          </a:p>
          <a:p>
            <a:pPr lvl="2"/>
            <a:r>
              <a:rPr lang="en-GB" dirty="0"/>
              <a:t>Good measure to check multimodality</a:t>
            </a:r>
          </a:p>
          <a:p>
            <a:pPr lvl="3"/>
            <a:r>
              <a:rPr lang="en-GB" dirty="0"/>
              <a:t>Low cosine similarity can also indicate that models have trouble coming up with a good translation or any translation</a:t>
            </a:r>
          </a:p>
          <a:p>
            <a:pPr lvl="2"/>
            <a:r>
              <a:rPr lang="en-GB" dirty="0"/>
              <a:t>Calculate average cosine similarity between all models in a set</a:t>
            </a:r>
          </a:p>
          <a:p>
            <a:pPr lvl="2"/>
            <a:r>
              <a:rPr lang="en-GB" dirty="0"/>
              <a:t>Rank average cosine similarities</a:t>
            </a:r>
          </a:p>
          <a:p>
            <a:pPr lvl="2"/>
            <a:r>
              <a:rPr lang="en-GB" dirty="0"/>
              <a:t>Find common sentences that models seem to have issues with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8DAAC-AEFC-1DD1-7A9D-8D89F8D9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49" y="1549021"/>
            <a:ext cx="10468902" cy="37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50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E16E6-DA64-E3BB-D3DB-CFECA660F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BEE-1AC1-9799-B3C9-399530ED3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5908-0594-01EE-6881-E7BADDC3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gold label sentences for detailed analysis?</a:t>
            </a:r>
          </a:p>
          <a:p>
            <a:pPr lvl="1"/>
            <a:r>
              <a:rPr lang="en-GB" dirty="0"/>
              <a:t>Cosine Similarity</a:t>
            </a:r>
          </a:p>
          <a:p>
            <a:pPr lvl="2"/>
            <a:r>
              <a:rPr lang="en-GB" dirty="0"/>
              <a:t>Good measure to check multimodality</a:t>
            </a:r>
          </a:p>
          <a:p>
            <a:pPr lvl="3"/>
            <a:r>
              <a:rPr lang="en-GB" dirty="0"/>
              <a:t>Low cosine similarity can also indicate that models have trouble coming up with a good translation or any translation</a:t>
            </a:r>
          </a:p>
          <a:p>
            <a:pPr lvl="2"/>
            <a:r>
              <a:rPr lang="en-GB" dirty="0"/>
              <a:t>Calculate average cosine similarity between all models in a set</a:t>
            </a:r>
          </a:p>
          <a:p>
            <a:pPr lvl="2"/>
            <a:r>
              <a:rPr lang="en-GB" dirty="0"/>
              <a:t>Rank average cosine similarities</a:t>
            </a:r>
          </a:p>
          <a:p>
            <a:pPr lvl="2"/>
            <a:r>
              <a:rPr lang="en-GB" dirty="0"/>
              <a:t>Find common sentences that models seem to have issues with</a:t>
            </a:r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FA4D44-EBFC-1003-DBAC-B7CDB0E8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674"/>
            <a:ext cx="10515600" cy="39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2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0A7B-5B6D-B37C-4B67-C1709F89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638327-A148-BCF6-857C-CDB7D36DD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33237"/>
              </p:ext>
            </p:extLst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6360700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053344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40676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BLEU for test set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BLEU for independent test set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96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Teacher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Es-En: 62.3 ; En-En: 65.0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40.18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4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1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Es-En: 68.6 ; En-En: 56.7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42.15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24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2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Es-En: 68.8 ; En-En: 57.2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41.98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0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3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Es-En: 68.9 ; En-En: 57.6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41.99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22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4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Es-En: 68.0 ; En-En: 57.5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42.34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0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Student 5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Es-En: 68.6 ; En-En: 57.1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41.37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5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 1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Es-En: 65.8 ; En-En: 55.3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43.12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38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 2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Es-En: 66.7 ; En-En: 55.2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42.62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65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 3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Es-En: 64.3 ; En-En: 55.2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40.94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42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 4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Es-En: 66.3 ; En-En: 56.7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42.05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0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Baseline 5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Es-En: 62.3 ; En-En: 57.6</a:t>
                      </a:r>
                      <a:endParaRPr lang="en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40.69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13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17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EBB1-0A2C-1B44-768C-E6B75DF3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pic>
        <p:nvPicPr>
          <p:cNvPr id="5" name="Content Placeholder 4" descr="A graph of a bar graph&#10;&#10;AI-generated content may be incorrect.">
            <a:extLst>
              <a:ext uri="{FF2B5EF4-FFF2-40B4-BE49-F238E27FC236}">
                <a16:creationId xmlns:a16="http://schemas.microsoft.com/office/drawing/2014/main" id="{CF23AA8C-2B7E-C4C3-6103-9007837C6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329"/>
            <a:ext cx="10515600" cy="28219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746932-1DFC-8896-9DEB-85D3FFD50582}"/>
              </a:ext>
            </a:extLst>
          </p:cNvPr>
          <p:cNvSpPr txBox="1"/>
          <p:nvPr/>
        </p:nvSpPr>
        <p:spPr>
          <a:xfrm>
            <a:off x="4518837" y="1850065"/>
            <a:ext cx="490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P-value between Student and baseline: 0.87552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3B1D-6AFD-4FE0-77E7-FF156D1BC82A}"/>
              </a:ext>
            </a:extLst>
          </p:cNvPr>
          <p:cNvSpPr txBox="1"/>
          <p:nvPr/>
        </p:nvSpPr>
        <p:spPr>
          <a:xfrm>
            <a:off x="3334859" y="6038850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Student Mean: 41.966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A095D-29E2-5755-AA4F-D8965C74D41C}"/>
              </a:ext>
            </a:extLst>
          </p:cNvPr>
          <p:cNvSpPr txBox="1"/>
          <p:nvPr/>
        </p:nvSpPr>
        <p:spPr>
          <a:xfrm>
            <a:off x="7658100" y="6038850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Baseline Mean: 41.884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5956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2CF8-F47F-6BC8-FC2E-A9A60919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0EF7-C6D0-896D-F674-EF47D884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Teacher: 37% reduction in BLEU</a:t>
            </a:r>
          </a:p>
          <a:p>
            <a:r>
              <a:rPr lang="en-GB" dirty="0"/>
              <a:t>Student: 33% reduction of BLEU</a:t>
            </a:r>
          </a:p>
          <a:p>
            <a:r>
              <a:rPr lang="en-GB" dirty="0"/>
              <a:t>Baseline: 30% reduction of BLEU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07310-516B-EFC5-C3EE-3EA1839EA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6" y="3229775"/>
            <a:ext cx="10712834" cy="28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A5E5-8B0C-304F-B415-0418A1FA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B32B-0561-1329-B019-9D6158D4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 the rest of the models</a:t>
            </a:r>
          </a:p>
          <a:p>
            <a:r>
              <a:rPr lang="en-GB" dirty="0"/>
              <a:t>Get performance scores</a:t>
            </a:r>
          </a:p>
          <a:p>
            <a:r>
              <a:rPr lang="en-GB" dirty="0"/>
              <a:t>Compare scores properly</a:t>
            </a:r>
          </a:p>
          <a:p>
            <a:r>
              <a:rPr lang="en-GB" dirty="0"/>
              <a:t>(possibly) use Marian scorer to score independent test set translations to facilitate detailed analysis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419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2412-36CA-EF13-888B-7EF7F67D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Identified limitations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21FFF-2A73-B154-32AC-AE65BB92F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Student and baseline models are trained on far less languages than their teachers</a:t>
            </a:r>
          </a:p>
          <a:p>
            <a:r>
              <a:rPr lang="en-GB" dirty="0"/>
              <a:t>Test data is very noisy, even though it is naturally occurring</a:t>
            </a:r>
          </a:p>
          <a:p>
            <a:pPr lvl="1"/>
            <a:r>
              <a:rPr lang="en-GB" dirty="0"/>
              <a:t>Makes analysis of the effect of code-mixing difficult</a:t>
            </a:r>
          </a:p>
          <a:p>
            <a:pPr marL="457200" lvl="1" indent="0">
              <a:buNone/>
            </a:pPr>
            <a:r>
              <a:rPr lang="en-GB" dirty="0">
                <a:sym typeface="Wingdings" panose="05000000000000000000" pitchFamily="2" charset="2"/>
              </a:rPr>
              <a:t>identify sentences which are less noisy and simply include code-mixing and code-switching in order to assess translation quality and differences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23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C076-4A68-7C38-B8E7-19A8F796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4604-7F2E-7C82-11C9-BCBB2DCB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Student models and baseline models show better noise handling</a:t>
            </a:r>
          </a:p>
          <a:p>
            <a:r>
              <a:rPr lang="en-GB" dirty="0"/>
              <a:t>More information and data is needed to confirm this</a:t>
            </a:r>
          </a:p>
          <a:p>
            <a:r>
              <a:rPr lang="en-GB" dirty="0"/>
              <a:t>First results are interesting</a:t>
            </a:r>
          </a:p>
          <a:p>
            <a:r>
              <a:rPr lang="en-GB" dirty="0"/>
              <a:t>Much more work needs to be done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0474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D3AE29-79D3-5D09-508D-465E927FD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  <a:endParaRPr lang="en-FI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A4C8DA-E253-50F2-CCE4-86CCEE11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You were great!</a:t>
            </a:r>
          </a:p>
          <a:p>
            <a:r>
              <a:rPr lang="en-GB" dirty="0"/>
              <a:t>Any questions?</a:t>
            </a:r>
            <a:endParaRPr lang="en-FI" dirty="0"/>
          </a:p>
        </p:txBody>
      </p:sp>
      <p:pic>
        <p:nvPicPr>
          <p:cNvPr id="9" name="Picture 8" descr="Cartoon characters in a room&#10;&#10;AI-generated content may be incorrect.">
            <a:extLst>
              <a:ext uri="{FF2B5EF4-FFF2-40B4-BE49-F238E27FC236}">
                <a16:creationId xmlns:a16="http://schemas.microsoft.com/office/drawing/2014/main" id="{D77BC943-11AE-D674-B275-4A892F560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3630554"/>
            <a:ext cx="4743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36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37AA80-E5CE-40F1-81CC-1BFFD623E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  <a:endParaRPr lang="en-FI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2376F9-52BD-B9BD-A91A-D708E5F13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1723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4E9B1-50AD-F09B-CD39-07C430D3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40F-72C1-C78C-330E-E1DCF999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F87C-3225-EA5F-3BE2-8D4D9A1B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Language Normalization</a:t>
            </a:r>
          </a:p>
          <a:p>
            <a:pPr lvl="1"/>
            <a:r>
              <a:rPr lang="en-GB" dirty="0"/>
              <a:t>[L1][L2][L1] </a:t>
            </a:r>
            <a:r>
              <a:rPr lang="en-GB" dirty="0">
                <a:sym typeface="Wingdings" panose="05000000000000000000" pitchFamily="2" charset="2"/>
              </a:rPr>
              <a:t> [L1][L1][L1]</a:t>
            </a:r>
            <a:endParaRPr lang="en-GB" dirty="0"/>
          </a:p>
          <a:p>
            <a:pPr lvl="1"/>
            <a:r>
              <a:rPr lang="en-GB" dirty="0"/>
              <a:t>Translation models struggle with noisy data</a:t>
            </a:r>
          </a:p>
          <a:p>
            <a:pPr lvl="1"/>
            <a:r>
              <a:rPr lang="en-GB" dirty="0"/>
              <a:t>Code-mixing and code-switching are becoming more common due to globalization</a:t>
            </a:r>
          </a:p>
          <a:p>
            <a:pPr lvl="2"/>
            <a:r>
              <a:rPr lang="en-GB" dirty="0"/>
              <a:t>Naturally occurring noise is becoming more common for translation tasks</a:t>
            </a:r>
          </a:p>
          <a:p>
            <a:r>
              <a:rPr lang="en-GB" dirty="0"/>
              <a:t>Knowledge Distillation can improve performance and dealing with noise</a:t>
            </a:r>
          </a:p>
          <a:p>
            <a:pPr lvl="1"/>
            <a:r>
              <a:rPr lang="en-GB" dirty="0"/>
              <a:t>Can Knowledge Distillation improve robustness of dealing with naturally occurring code-mixing and code-switching?</a:t>
            </a:r>
          </a:p>
          <a:p>
            <a:r>
              <a:rPr lang="en-GB" dirty="0"/>
              <a:t>BONUS: smaller models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faster, more energy efficient, can run locally</a:t>
            </a:r>
          </a:p>
        </p:txBody>
      </p:sp>
      <p:pic>
        <p:nvPicPr>
          <p:cNvPr id="5" name="Picture 4" descr="A close-up of a person's arm wrestling&#10;&#10;AI-generated content may be incorrect.">
            <a:extLst>
              <a:ext uri="{FF2B5EF4-FFF2-40B4-BE49-F238E27FC236}">
                <a16:creationId xmlns:a16="http://schemas.microsoft.com/office/drawing/2014/main" id="{9692C279-8BF2-00F0-AF40-913406B38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94" y="1690688"/>
            <a:ext cx="7804411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16716-C91F-E7EB-92F0-1D66A3EBB463}"/>
              </a:ext>
            </a:extLst>
          </p:cNvPr>
          <p:cNvSpPr txBox="1"/>
          <p:nvPr/>
        </p:nvSpPr>
        <p:spPr>
          <a:xfrm>
            <a:off x="3036627" y="4926842"/>
            <a:ext cx="283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Meet demand for robust models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918CA-2A99-BEDC-774B-2ABAC982D120}"/>
              </a:ext>
            </a:extLst>
          </p:cNvPr>
          <p:cNvSpPr txBox="1"/>
          <p:nvPr/>
        </p:nvSpPr>
        <p:spPr>
          <a:xfrm>
            <a:off x="7525989" y="2233247"/>
            <a:ext cx="2571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Energy efficiency/</a:t>
            </a:r>
          </a:p>
          <a:p>
            <a:r>
              <a:rPr lang="en-GB" dirty="0">
                <a:solidFill>
                  <a:schemeClr val="bg1"/>
                </a:solidFill>
              </a:rPr>
              <a:t>Low energy requirement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9FA23-6F61-EEA9-3A96-3701E3D4C5FE}"/>
              </a:ext>
            </a:extLst>
          </p:cNvPr>
          <p:cNvSpPr txBox="1"/>
          <p:nvPr/>
        </p:nvSpPr>
        <p:spPr>
          <a:xfrm>
            <a:off x="7602415" y="4378569"/>
            <a:ext cx="19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Fast performance</a:t>
            </a:r>
            <a:endParaRPr lang="en-FI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6A256-0D7A-9092-BBAE-90C575575DBE}"/>
              </a:ext>
            </a:extLst>
          </p:cNvPr>
          <p:cNvSpPr txBox="1"/>
          <p:nvPr/>
        </p:nvSpPr>
        <p:spPr>
          <a:xfrm>
            <a:off x="433754" y="6570785"/>
            <a:ext cx="5365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Picture source: https://imgflip.com/memegenerator/206999279/Epic-Handshake-3-arms</a:t>
            </a:r>
            <a:endParaRPr lang="en-FI" sz="1050" dirty="0"/>
          </a:p>
        </p:txBody>
      </p:sp>
    </p:spTree>
    <p:extLst>
      <p:ext uri="{BB962C8B-B14F-4D97-AF65-F5344CB8AC3E}">
        <p14:creationId xmlns:p14="http://schemas.microsoft.com/office/powerpoint/2010/main" val="15986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12B-0E76-A153-410F-33ACAFAD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77F7-7BB6-121E-129D-79A50B5D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robust are multilingual Machine Translation models for Language Normalizing tasks when using (sequence-level) Knowledge Distillation</a:t>
            </a:r>
          </a:p>
          <a:p>
            <a:r>
              <a:rPr lang="en-GB" dirty="0"/>
              <a:t>Can further compression of models improve robustness in Language normalization tasks? </a:t>
            </a:r>
          </a:p>
          <a:p>
            <a:pPr lvl="1"/>
            <a:r>
              <a:rPr lang="en-GB" dirty="0"/>
              <a:t>Why? Reduction of multimodality</a:t>
            </a:r>
          </a:p>
          <a:p>
            <a:pPr lvl="2"/>
            <a:r>
              <a:rPr lang="en-GB" dirty="0"/>
              <a:t>Described by Gu et al. (2017) </a:t>
            </a:r>
          </a:p>
          <a:p>
            <a:pPr lvl="2"/>
            <a:r>
              <a:rPr lang="en-GB" dirty="0"/>
              <a:t>The variety in which languages can be expressed -&gt; streamlining the process of creating a consistent output vs a variable input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4596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E096-98AE-AC10-4251-1D2DF6A3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Distillation</a:t>
            </a:r>
            <a:endParaRPr lang="en-FI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83ED74-DE1B-87E6-4855-4E3F018EA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454" y="2094927"/>
            <a:ext cx="5290782" cy="38847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DEEBE-003F-1AF0-BAB9-569A5B13D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8653"/>
            <a:ext cx="2991817" cy="4765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67821-D60E-F2C0-48F9-0BD1B82A86B3}"/>
              </a:ext>
            </a:extLst>
          </p:cNvPr>
          <p:cNvSpPr txBox="1"/>
          <p:nvPr/>
        </p:nvSpPr>
        <p:spPr>
          <a:xfrm>
            <a:off x="433754" y="6570785"/>
            <a:ext cx="6686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Picture source: Knowledge Distillation for Machine Translation – Presentation by Ona de Gibert and Joseph Attieh</a:t>
            </a:r>
            <a:endParaRPr lang="en-FI" sz="1050" dirty="0"/>
          </a:p>
        </p:txBody>
      </p:sp>
    </p:spTree>
    <p:extLst>
      <p:ext uri="{BB962C8B-B14F-4D97-AF65-F5344CB8AC3E}">
        <p14:creationId xmlns:p14="http://schemas.microsoft.com/office/powerpoint/2010/main" val="17938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8CD17-EE13-700E-CD1A-B2716F8A7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6D85957-2D23-F76E-B193-B63DA016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52" y="2099628"/>
            <a:ext cx="5290782" cy="3884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05E6A-322A-4FEF-1FD3-79A53781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Distillation</a:t>
            </a:r>
            <a:endParaRPr lang="en-FI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FF9D5-AE08-A18E-1A44-54218425C268}"/>
              </a:ext>
            </a:extLst>
          </p:cNvPr>
          <p:cNvSpPr/>
          <p:nvPr/>
        </p:nvSpPr>
        <p:spPr>
          <a:xfrm>
            <a:off x="8782334" y="3889612"/>
            <a:ext cx="1371600" cy="573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D0600E-5D1C-4635-214F-B50B3B97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Response-based</a:t>
            </a:r>
          </a:p>
          <a:p>
            <a:pPr lvl="1"/>
            <a:r>
              <a:rPr lang="en-GB" dirty="0"/>
              <a:t>Sequence-level</a:t>
            </a:r>
          </a:p>
          <a:p>
            <a:pPr lvl="1"/>
            <a:r>
              <a:rPr lang="en-GB" dirty="0"/>
              <a:t>Word-level</a:t>
            </a:r>
          </a:p>
          <a:p>
            <a:r>
              <a:rPr lang="en-GB" dirty="0"/>
              <a:t>Feature-based</a:t>
            </a:r>
          </a:p>
          <a:p>
            <a:pPr lvl="1"/>
            <a:r>
              <a:rPr lang="en-GB" dirty="0"/>
              <a:t>Layer distillation</a:t>
            </a:r>
          </a:p>
          <a:p>
            <a:r>
              <a:rPr lang="en-GB" dirty="0"/>
              <a:t>Relation-based</a:t>
            </a:r>
          </a:p>
          <a:p>
            <a:pPr lvl="1"/>
            <a:r>
              <a:rPr lang="en-GB" dirty="0"/>
              <a:t>Take relation of samples</a:t>
            </a:r>
          </a:p>
          <a:p>
            <a:pPr marL="457200" lvl="1" indent="0">
              <a:buNone/>
            </a:pPr>
            <a:r>
              <a:rPr lang="en-GB" dirty="0"/>
              <a:t>into account</a:t>
            </a:r>
            <a:endParaRPr lang="en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4D04E-A2CF-AD52-F110-31F798258523}"/>
              </a:ext>
            </a:extLst>
          </p:cNvPr>
          <p:cNvSpPr txBox="1"/>
          <p:nvPr/>
        </p:nvSpPr>
        <p:spPr>
          <a:xfrm>
            <a:off x="433754" y="6570785"/>
            <a:ext cx="6686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Picture source: Knowledge Distillation for Machine Translation – Presentation by Ona de Gibert and Joseph Attieh</a:t>
            </a:r>
            <a:endParaRPr lang="en-FI" sz="10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653AA1-E890-08DE-C6C9-B67E271B01A8}"/>
              </a:ext>
            </a:extLst>
          </p:cNvPr>
          <p:cNvSpPr/>
          <p:nvPr/>
        </p:nvSpPr>
        <p:spPr>
          <a:xfrm>
            <a:off x="1525968" y="2172180"/>
            <a:ext cx="2207832" cy="573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85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60C3-7FF4-F561-F88D-7C2996D3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OpusDistillery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41C2-FDC2-BA2F-5598-0D730A06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Pipeline for Knowledge Distillation</a:t>
            </a:r>
          </a:p>
          <a:p>
            <a:r>
              <a:rPr lang="en-GB" dirty="0"/>
              <a:t>Based on Bergamot project tools</a:t>
            </a:r>
          </a:p>
          <a:p>
            <a:pPr lvl="1"/>
            <a:r>
              <a:rPr lang="en-GB" dirty="0"/>
              <a:t>Firefox Translations Training pipeline</a:t>
            </a:r>
          </a:p>
          <a:p>
            <a:r>
              <a:rPr lang="en-GB" dirty="0"/>
              <a:t>Uses MarianNMT as framework</a:t>
            </a:r>
          </a:p>
          <a:p>
            <a:r>
              <a:rPr lang="en-GB" dirty="0"/>
              <a:t>Utilizes </a:t>
            </a:r>
            <a:r>
              <a:rPr lang="en-GB" dirty="0" err="1"/>
              <a:t>OpusFilter</a:t>
            </a:r>
            <a:endParaRPr lang="en-GB" dirty="0"/>
          </a:p>
          <a:p>
            <a:r>
              <a:rPr lang="en-GB" dirty="0"/>
              <a:t>Specialized for Opus-MT models</a:t>
            </a:r>
          </a:p>
          <a:p>
            <a:pPr lvl="1"/>
            <a:r>
              <a:rPr lang="en-GB" dirty="0"/>
              <a:t>Also supports </a:t>
            </a:r>
            <a:r>
              <a:rPr lang="en-GB" dirty="0" err="1"/>
              <a:t>Huggingface</a:t>
            </a:r>
            <a:r>
              <a:rPr lang="en-GB" dirty="0"/>
              <a:t> teachers</a:t>
            </a:r>
          </a:p>
          <a:p>
            <a:r>
              <a:rPr lang="en-GB" dirty="0"/>
              <a:t>Sequence-level KD</a:t>
            </a:r>
          </a:p>
          <a:p>
            <a:r>
              <a:rPr lang="en-GB" dirty="0"/>
              <a:t>Takes care of everything</a:t>
            </a:r>
            <a:endParaRPr lang="en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2CF51-0050-3DF3-E025-6DF1B0E6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9" y="1825625"/>
            <a:ext cx="5310554" cy="4220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E287A-085B-5016-F749-417D202B3A93}"/>
              </a:ext>
            </a:extLst>
          </p:cNvPr>
          <p:cNvSpPr txBox="1"/>
          <p:nvPr/>
        </p:nvSpPr>
        <p:spPr>
          <a:xfrm>
            <a:off x="433754" y="6570785"/>
            <a:ext cx="6686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Picture source: Knowledge Distillation for Machine Translation – Presentation by Ona de Gibert and Joseph Attieh</a:t>
            </a:r>
            <a:endParaRPr lang="en-FI" sz="1050" dirty="0"/>
          </a:p>
        </p:txBody>
      </p:sp>
    </p:spTree>
    <p:extLst>
      <p:ext uri="{BB962C8B-B14F-4D97-AF65-F5344CB8AC3E}">
        <p14:creationId xmlns:p14="http://schemas.microsoft.com/office/powerpoint/2010/main" val="6538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0866D-6E66-23EE-25DF-8302F0C7E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D9006-0813-84A6-7F31-556979CA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9" y="1825625"/>
            <a:ext cx="5310554" cy="4220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54A818-1969-E93A-5AFF-DEA01898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OpusDistillery</a:t>
            </a:r>
            <a:endParaRPr lang="en-FI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4B04B9-E2EC-B73A-B114-48D9516E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992" y="1400908"/>
            <a:ext cx="6278315" cy="47760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1AB25-522E-71AB-EB98-997BE32E5ED0}"/>
              </a:ext>
            </a:extLst>
          </p:cNvPr>
          <p:cNvSpPr txBox="1"/>
          <p:nvPr/>
        </p:nvSpPr>
        <p:spPr>
          <a:xfrm>
            <a:off x="433754" y="6570785"/>
            <a:ext cx="66864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Picture source: Knowledge Distillation for Machine Translation – Presentation by Ona de Gibert and Joseph Attieh</a:t>
            </a:r>
            <a:endParaRPr lang="en-FI" sz="1050" dirty="0"/>
          </a:p>
        </p:txBody>
      </p:sp>
    </p:spTree>
    <p:extLst>
      <p:ext uri="{BB962C8B-B14F-4D97-AF65-F5344CB8AC3E}">
        <p14:creationId xmlns:p14="http://schemas.microsoft.com/office/powerpoint/2010/main" val="267832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1826</Words>
  <Application>Microsoft Office PowerPoint</Application>
  <PresentationFormat>Widescreen</PresentationFormat>
  <Paragraphs>333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Roboto</vt:lpstr>
      <vt:lpstr>SFMono-Regular</vt:lpstr>
      <vt:lpstr>Wingdings</vt:lpstr>
      <vt:lpstr>Office Theme</vt:lpstr>
      <vt:lpstr>Multilingual Neural Machine Translation and Knowledge Distillation vs Code-Mixing</vt:lpstr>
      <vt:lpstr>Overview</vt:lpstr>
      <vt:lpstr>Motivation</vt:lpstr>
      <vt:lpstr>Motivation</vt:lpstr>
      <vt:lpstr>Research Questions</vt:lpstr>
      <vt:lpstr>Knowledge Distillation</vt:lpstr>
      <vt:lpstr>Knowledge Distillation</vt:lpstr>
      <vt:lpstr>OpusDistillery</vt:lpstr>
      <vt:lpstr>OpusDistillery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Data</vt:lpstr>
      <vt:lpstr>Data</vt:lpstr>
      <vt:lpstr>Data</vt:lpstr>
      <vt:lpstr>Data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To-Do</vt:lpstr>
      <vt:lpstr>Identified limitations</vt:lpstr>
      <vt:lpstr>Conclusion</vt:lpstr>
      <vt:lpstr>Thank you for your attention!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Pietschke</dc:creator>
  <cp:lastModifiedBy>Daniel Pietschke</cp:lastModifiedBy>
  <cp:revision>7</cp:revision>
  <dcterms:created xsi:type="dcterms:W3CDTF">2025-05-20T09:03:16Z</dcterms:created>
  <dcterms:modified xsi:type="dcterms:W3CDTF">2025-05-22T07:46:58Z</dcterms:modified>
</cp:coreProperties>
</file>