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8" r:id="rId4"/>
    <p:sldId id="270" r:id="rId5"/>
    <p:sldId id="258" r:id="rId6"/>
    <p:sldId id="259" r:id="rId7"/>
    <p:sldId id="260" r:id="rId8"/>
    <p:sldId id="263" r:id="rId9"/>
    <p:sldId id="261" r:id="rId10"/>
    <p:sldId id="262" r:id="rId11"/>
    <p:sldId id="264" r:id="rId12"/>
    <p:sldId id="265" r:id="rId13"/>
    <p:sldId id="266" r:id="rId14"/>
    <p:sldId id="267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98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92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9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525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00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002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047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88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19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81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00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90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83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1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80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9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A6A1D2E-2C48-491C-9F5F-4D08E18BB157}" type="datetimeFigureOut">
              <a:rPr lang="ru-RU" smtClean="0"/>
              <a:t>24.12.2015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7878CF-697C-4B1D-AD92-2D086AE8FD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0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cryptoninf/home/inf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cryptoninf/home/inf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04949" y="1122363"/>
            <a:ext cx="11377748" cy="184290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Разработка программного обеспечения «шифрование файлов»</a:t>
            </a:r>
            <a:endParaRPr lang="ru-RU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93092" y="3327718"/>
            <a:ext cx="9001462" cy="2772636"/>
          </a:xfrm>
        </p:spPr>
        <p:txBody>
          <a:bodyPr>
            <a:noAutofit/>
          </a:bodyPr>
          <a:lstStyle/>
          <a:p>
            <a:r>
              <a:rPr lang="uk-UA" sz="1600" b="1" dirty="0" err="1" smtClean="0">
                <a:solidFill>
                  <a:schemeClr val="tx1"/>
                </a:solidFill>
              </a:rPr>
              <a:t>Подготовили</a:t>
            </a:r>
            <a:r>
              <a:rPr lang="uk-UA" sz="1600" b="1" dirty="0" smtClean="0">
                <a:solidFill>
                  <a:schemeClr val="tx1"/>
                </a:solidFill>
              </a:rPr>
              <a:t> </a:t>
            </a:r>
            <a:r>
              <a:rPr lang="uk-UA" sz="1600" b="1" dirty="0" err="1" smtClean="0">
                <a:solidFill>
                  <a:schemeClr val="tx1"/>
                </a:solidFill>
              </a:rPr>
              <a:t>студенты</a:t>
            </a:r>
            <a:r>
              <a:rPr lang="uk-UA" sz="1600" b="1" dirty="0" smtClean="0">
                <a:solidFill>
                  <a:schemeClr val="tx1"/>
                </a:solidFill>
              </a:rPr>
              <a:t> </a:t>
            </a:r>
            <a:r>
              <a:rPr lang="uk-UA" sz="1600" b="1" dirty="0" err="1" smtClean="0">
                <a:solidFill>
                  <a:schemeClr val="tx1"/>
                </a:solidFill>
              </a:rPr>
              <a:t>группы</a:t>
            </a:r>
            <a:r>
              <a:rPr lang="uk-UA" sz="1600" b="1" dirty="0" smtClean="0">
                <a:solidFill>
                  <a:schemeClr val="tx1"/>
                </a:solidFill>
              </a:rPr>
              <a:t> 2153ст:</a:t>
            </a:r>
          </a:p>
          <a:p>
            <a:r>
              <a:rPr lang="ru-RU" sz="1600" b="1" dirty="0">
                <a:solidFill>
                  <a:schemeClr val="tx1"/>
                </a:solidFill>
              </a:rPr>
              <a:t>Мамонова </a:t>
            </a:r>
            <a:r>
              <a:rPr lang="ru-RU" sz="1600" b="1" dirty="0" err="1">
                <a:solidFill>
                  <a:schemeClr val="tx1"/>
                </a:solidFill>
              </a:rPr>
              <a:t>Зоряна</a:t>
            </a:r>
            <a:r>
              <a:rPr lang="ru-RU" sz="1600" b="1" dirty="0">
                <a:solidFill>
                  <a:schemeClr val="tx1"/>
                </a:solidFill>
              </a:rPr>
              <a:t> </a:t>
            </a:r>
          </a:p>
          <a:p>
            <a:r>
              <a:rPr lang="ru-RU" sz="1600" b="1" dirty="0" err="1" smtClean="0">
                <a:solidFill>
                  <a:schemeClr val="tx1"/>
                </a:solidFill>
              </a:rPr>
              <a:t>Фанькина</a:t>
            </a:r>
            <a:r>
              <a:rPr lang="ru-RU" sz="1600" b="1" dirty="0" smtClean="0">
                <a:solidFill>
                  <a:schemeClr val="tx1"/>
                </a:solidFill>
              </a:rPr>
              <a:t> </a:t>
            </a:r>
            <a:r>
              <a:rPr lang="ru-RU" sz="1600" b="1" dirty="0">
                <a:solidFill>
                  <a:schemeClr val="tx1"/>
                </a:solidFill>
              </a:rPr>
              <a:t>Алла</a:t>
            </a:r>
          </a:p>
          <a:p>
            <a:r>
              <a:rPr lang="ru-RU" sz="1600" b="1" dirty="0">
                <a:solidFill>
                  <a:schemeClr val="tx1"/>
                </a:solidFill>
              </a:rPr>
              <a:t>Тимошин </a:t>
            </a:r>
            <a:r>
              <a:rPr lang="ru-RU" sz="1600" b="1" dirty="0" smtClean="0">
                <a:solidFill>
                  <a:schemeClr val="tx1"/>
                </a:solidFill>
              </a:rPr>
              <a:t>Георгий</a:t>
            </a:r>
            <a:endParaRPr lang="ru-RU" sz="1600" b="1" dirty="0">
              <a:solidFill>
                <a:schemeClr val="tx1"/>
              </a:solidFill>
            </a:endParaRPr>
          </a:p>
          <a:p>
            <a:r>
              <a:rPr lang="ru-RU" sz="1600" b="1" dirty="0" smtClean="0">
                <a:solidFill>
                  <a:schemeClr val="tx1"/>
                </a:solidFill>
              </a:rPr>
              <a:t>Белый </a:t>
            </a:r>
            <a:r>
              <a:rPr lang="ru-RU" sz="1600" b="1" dirty="0">
                <a:solidFill>
                  <a:schemeClr val="tx1"/>
                </a:solidFill>
              </a:rPr>
              <a:t>Владислав</a:t>
            </a:r>
          </a:p>
          <a:p>
            <a:r>
              <a:rPr lang="ru-RU" sz="1600" b="1" dirty="0" err="1" smtClean="0">
                <a:solidFill>
                  <a:schemeClr val="tx1"/>
                </a:solidFill>
              </a:rPr>
              <a:t>Комаровский</a:t>
            </a:r>
            <a:r>
              <a:rPr lang="ru-RU" sz="1600" b="1" dirty="0" smtClean="0">
                <a:solidFill>
                  <a:schemeClr val="tx1"/>
                </a:solidFill>
              </a:rPr>
              <a:t> Иван</a:t>
            </a:r>
            <a:endParaRPr lang="ru-RU" sz="1600" b="1" dirty="0">
              <a:solidFill>
                <a:schemeClr val="tx1"/>
              </a:solidFill>
            </a:endParaRPr>
          </a:p>
          <a:p>
            <a:r>
              <a:rPr lang="ru-RU" sz="1600" b="1" dirty="0">
                <a:solidFill>
                  <a:schemeClr val="tx1"/>
                </a:solidFill>
              </a:rPr>
              <a:t>Гриненко Олег</a:t>
            </a:r>
            <a:endParaRPr lang="uk-UA" sz="1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3665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0"/>
            <a:ext cx="8534400" cy="1507067"/>
          </a:xfrm>
        </p:spPr>
        <p:txBody>
          <a:bodyPr/>
          <a:lstStyle/>
          <a:p>
            <a:r>
              <a:rPr lang="ru-RU" dirty="0" smtClean="0"/>
              <a:t>Консольное приложение </a:t>
            </a:r>
            <a:r>
              <a:rPr lang="en-US" dirty="0" smtClean="0"/>
              <a:t>GIT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0" y="1507067"/>
            <a:ext cx="7852887" cy="4342184"/>
          </a:xfrm>
        </p:spPr>
      </p:pic>
    </p:spTree>
    <p:extLst>
      <p:ext uri="{BB962C8B-B14F-4D97-AF65-F5344CB8AC3E}">
        <p14:creationId xmlns:p14="http://schemas.microsoft.com/office/powerpoint/2010/main" val="387021621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647" y="143692"/>
            <a:ext cx="8534400" cy="1291770"/>
          </a:xfrm>
        </p:spPr>
        <p:txBody>
          <a:bodyPr/>
          <a:lstStyle/>
          <a:p>
            <a:r>
              <a:rPr lang="ru-RU" dirty="0" smtClean="0"/>
              <a:t>Размещение Программы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150" y="1783080"/>
            <a:ext cx="8534400" cy="3615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Рабочую версию программы было решено разместить на бесплатном хостинге. Выбор команды пал на </a:t>
            </a:r>
            <a:r>
              <a:rPr lang="ru-RU" dirty="0" err="1" smtClean="0">
                <a:solidFill>
                  <a:schemeClr val="bg1"/>
                </a:solidFill>
              </a:rPr>
              <a:t>гугл</a:t>
            </a:r>
            <a:r>
              <a:rPr lang="ru-RU" dirty="0" smtClean="0">
                <a:solidFill>
                  <a:schemeClr val="bg1"/>
                </a:solidFill>
              </a:rPr>
              <a:t> сайты по нескольким причинам: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без платы за использования;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без рекламы;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возможность простого редактирования страниц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Ссылка на сайт с программой: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sites.google.com/site/cryptoninf/home/info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На следующих слайдах представлены скриншоты программы.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67290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65" y="1501345"/>
            <a:ext cx="7870499" cy="3802174"/>
          </a:xfrm>
        </p:spPr>
      </p:pic>
    </p:spTree>
    <p:extLst>
      <p:ext uri="{BB962C8B-B14F-4D97-AF65-F5344CB8AC3E}">
        <p14:creationId xmlns:p14="http://schemas.microsoft.com/office/powerpoint/2010/main" val="3449491640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35" y="1376524"/>
            <a:ext cx="7557908" cy="3651164"/>
          </a:xfrm>
        </p:spPr>
      </p:pic>
    </p:spTree>
    <p:extLst>
      <p:ext uri="{BB962C8B-B14F-4D97-AF65-F5344CB8AC3E}">
        <p14:creationId xmlns:p14="http://schemas.microsoft.com/office/powerpoint/2010/main" val="39603555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2984" y="1834806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>Полное руководство пользователя со скриншотами предоставлено на сайте: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  <a:hlinkClick r:id="rId2"/>
              </a:rPr>
              <a:t>https://sites.google.com/site/cryptoninf/home/info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3200" dirty="0" smtClean="0">
                <a:solidFill>
                  <a:schemeClr val="bg1"/>
                </a:solidFill>
              </a:rPr>
              <a:t/>
            </a:r>
            <a:br>
              <a:rPr lang="ru-RU" sz="3200" dirty="0" smtClean="0">
                <a:solidFill>
                  <a:schemeClr val="bg1"/>
                </a:solidFill>
              </a:rPr>
            </a:b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26993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346406"/>
            <a:ext cx="8534400" cy="1507067"/>
          </a:xfrm>
        </p:spPr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495697"/>
            <a:ext cx="8534400" cy="3615267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научились работать с </a:t>
            </a:r>
            <a:r>
              <a:rPr lang="en-US" sz="2400" dirty="0" smtClean="0">
                <a:solidFill>
                  <a:schemeClr val="bg1"/>
                </a:solidFill>
              </a:rPr>
              <a:t>Embarcadero RAD Studio;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научились использовать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библиотеки </a:t>
            </a:r>
            <a:r>
              <a:rPr lang="en-US" sz="2400" dirty="0" smtClean="0">
                <a:solidFill>
                  <a:schemeClr val="bg1"/>
                </a:solidFill>
              </a:rPr>
              <a:t>windows </a:t>
            </a:r>
            <a:r>
              <a:rPr lang="ru-RU" sz="2400" dirty="0" smtClean="0">
                <a:solidFill>
                  <a:schemeClr val="bg1"/>
                </a:solidFill>
              </a:rPr>
              <a:t>для шифрования на языке </a:t>
            </a:r>
            <a:r>
              <a:rPr lang="en-US" sz="2400" dirty="0" smtClean="0">
                <a:solidFill>
                  <a:schemeClr val="bg1"/>
                </a:solidFill>
              </a:rPr>
              <a:t>C++</a:t>
            </a:r>
            <a:r>
              <a:rPr lang="ru-RU" sz="2400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успех проекта зависит от количества активных участников проекта и сплоченности команды;</a:t>
            </a:r>
          </a:p>
          <a:p>
            <a:r>
              <a:rPr lang="ru-RU" sz="2400" dirty="0" smtClean="0">
                <a:solidFill>
                  <a:schemeClr val="bg1"/>
                </a:solidFill>
              </a:rPr>
              <a:t>системы отслеживания ошибок крайне полезны в крупных 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179215107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4504" y="2712719"/>
            <a:ext cx="10353761" cy="1326321"/>
          </a:xfrm>
        </p:spPr>
        <p:txBody>
          <a:bodyPr/>
          <a:lstStyle/>
          <a:p>
            <a:r>
              <a:rPr lang="ru-RU" dirty="0" smtClean="0"/>
              <a:t>Спасибо за внимание  </a:t>
            </a:r>
            <a:r>
              <a:rPr lang="ru-RU" dirty="0" smtClean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26199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248194"/>
            <a:ext cx="10515600" cy="2586446"/>
          </a:xfrm>
        </p:spPr>
        <p:txBody>
          <a:bodyPr>
            <a:noAutofit/>
          </a:bodyPr>
          <a:lstStyle/>
          <a:p>
            <a:r>
              <a:rPr lang="ru-RU" sz="2800" dirty="0" smtClean="0"/>
              <a:t>Цели проекта: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создание </a:t>
            </a:r>
            <a:r>
              <a:rPr lang="ru-RU" sz="2800" dirty="0"/>
              <a:t>программного обеспечения для шифрования данных в рамках учебного </a:t>
            </a:r>
            <a:r>
              <a:rPr lang="ru-RU" sz="2800" dirty="0" smtClean="0"/>
              <a:t>проекта;</a:t>
            </a:r>
            <a:r>
              <a:rPr lang="en-US" sz="2800" dirty="0" smtClean="0"/>
              <a:t> </a:t>
            </a:r>
            <a:r>
              <a:rPr lang="ru-RU" sz="2800" dirty="0" smtClean="0"/>
              <a:t>совершенствование </a:t>
            </a:r>
            <a:r>
              <a:rPr lang="ru-RU" sz="2800" dirty="0"/>
              <a:t>навыков программирования на языке С ++;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25633"/>
            <a:ext cx="10515600" cy="355132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Основание для разработки: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Задача для получения зачета в </a:t>
            </a:r>
            <a:r>
              <a:rPr lang="ru-RU" dirty="0" smtClean="0">
                <a:solidFill>
                  <a:schemeClr val="bg1"/>
                </a:solidFill>
              </a:rPr>
              <a:t>НУК по </a:t>
            </a:r>
            <a:r>
              <a:rPr lang="ru-RU" dirty="0">
                <a:solidFill>
                  <a:schemeClr val="bg1"/>
                </a:solidFill>
              </a:rPr>
              <a:t>дисциплине «Групповая динамика и коммуникации</a:t>
            </a:r>
            <a:r>
              <a:rPr lang="ru-RU" dirty="0" smtClean="0">
                <a:solidFill>
                  <a:schemeClr val="bg1"/>
                </a:solidFill>
              </a:rPr>
              <a:t>».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Назначение разработки: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Данная разработка предназначена для сохранения приватности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57828021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96092"/>
            <a:ext cx="10353761" cy="1326321"/>
          </a:xfrm>
        </p:spPr>
        <p:txBody>
          <a:bodyPr/>
          <a:lstStyle/>
          <a:p>
            <a:r>
              <a:rPr lang="ru-RU" dirty="0" smtClean="0"/>
              <a:t>Выбор системы коммуникации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8715" y="1622413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качестве системы коммуникаций был выбран </a:t>
            </a:r>
            <a:r>
              <a:rPr lang="en-US" dirty="0" smtClean="0">
                <a:solidFill>
                  <a:schemeClr val="bg1"/>
                </a:solidFill>
              </a:rPr>
              <a:t>Skype.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Его преимущества: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бесплатные звонки другим пользователям </a:t>
            </a:r>
            <a:r>
              <a:rPr lang="en-US" dirty="0" smtClean="0">
                <a:solidFill>
                  <a:schemeClr val="bg1"/>
                </a:solidFill>
              </a:rPr>
              <a:t>skype;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возможность организации конференции и видеоконференции;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возможность </a:t>
            </a:r>
            <a:r>
              <a:rPr lang="ru-RU" dirty="0" err="1" smtClean="0">
                <a:solidFill>
                  <a:schemeClr val="bg1"/>
                </a:solidFill>
              </a:rPr>
              <a:t>демонстировать</a:t>
            </a:r>
            <a:r>
              <a:rPr lang="ru-RU" dirty="0" smtClean="0">
                <a:solidFill>
                  <a:schemeClr val="bg1"/>
                </a:solidFill>
              </a:rPr>
              <a:t> экран отдельного участника;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неограниченное время вызова.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15190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521" y="294155"/>
            <a:ext cx="8534400" cy="1507067"/>
          </a:xfrm>
        </p:spPr>
        <p:txBody>
          <a:bodyPr/>
          <a:lstStyle/>
          <a:p>
            <a:r>
              <a:rPr lang="ru-RU" dirty="0" smtClean="0"/>
              <a:t>Ежедневные </a:t>
            </a:r>
            <a:r>
              <a:rPr lang="ru-RU" dirty="0" err="1" smtClean="0"/>
              <a:t>скрам</a:t>
            </a:r>
            <a:r>
              <a:rPr lang="ru-RU" dirty="0" smtClean="0"/>
              <a:t> митинги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0521" y="1508760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Ежедневно участники команды уделяли 15 минут для общения на темы:</a:t>
            </a:r>
          </a:p>
          <a:p>
            <a:r>
              <a:rPr lang="ru-RU" dirty="0" smtClean="0">
                <a:solidFill>
                  <a:schemeClr val="bg1"/>
                </a:solidFill>
                <a:effectLst/>
              </a:rPr>
              <a:t>что было сделано вчера;</a:t>
            </a:r>
            <a:endParaRPr lang="ru-RU" dirty="0">
              <a:solidFill>
                <a:schemeClr val="bg1"/>
              </a:solidFill>
              <a:effectLst/>
            </a:endParaRPr>
          </a:p>
          <a:p>
            <a:r>
              <a:rPr lang="ru-RU" dirty="0">
                <a:solidFill>
                  <a:schemeClr val="bg1"/>
                </a:solidFill>
              </a:rPr>
              <a:t>ч</a:t>
            </a:r>
            <a:r>
              <a:rPr lang="ru-RU" dirty="0" smtClean="0">
                <a:solidFill>
                  <a:schemeClr val="bg1"/>
                </a:solidFill>
                <a:effectLst/>
              </a:rPr>
              <a:t>то </a:t>
            </a:r>
            <a:r>
              <a:rPr lang="ru-RU" dirty="0">
                <a:solidFill>
                  <a:schemeClr val="bg1"/>
                </a:solidFill>
                <a:effectLst/>
              </a:rPr>
              <a:t>будет сделано </a:t>
            </a:r>
            <a:r>
              <a:rPr lang="ru-RU" dirty="0" smtClean="0">
                <a:solidFill>
                  <a:schemeClr val="bg1"/>
                </a:solidFill>
                <a:effectLst/>
              </a:rPr>
              <a:t>сегодня;</a:t>
            </a:r>
            <a:endParaRPr lang="ru-RU" dirty="0">
              <a:solidFill>
                <a:schemeClr val="bg1"/>
              </a:solidFill>
              <a:effectLst/>
            </a:endParaRPr>
          </a:p>
          <a:p>
            <a:r>
              <a:rPr lang="ru-RU" dirty="0" smtClean="0">
                <a:solidFill>
                  <a:schemeClr val="bg1"/>
                </a:solidFill>
                <a:effectLst/>
              </a:rPr>
              <a:t>с </a:t>
            </a:r>
            <a:r>
              <a:rPr lang="ru-RU" dirty="0">
                <a:solidFill>
                  <a:schemeClr val="bg1"/>
                </a:solidFill>
                <a:effectLst/>
              </a:rPr>
              <a:t>какими проблемами </a:t>
            </a:r>
            <a:r>
              <a:rPr lang="ru-RU" dirty="0" smtClean="0">
                <a:solidFill>
                  <a:schemeClr val="bg1"/>
                </a:solidFill>
                <a:effectLst/>
              </a:rPr>
              <a:t>столкнулся каждый участник.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effectLst/>
              </a:rPr>
              <a:t>Каждый участник отвечал на все вопросы.</a:t>
            </a:r>
            <a:endParaRPr lang="ru-RU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68628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42389"/>
            <a:ext cx="8534400" cy="1121953"/>
          </a:xfrm>
        </p:spPr>
        <p:txBody>
          <a:bodyPr/>
          <a:lstStyle/>
          <a:p>
            <a:r>
              <a:rPr lang="ru-RU" dirty="0" smtClean="0"/>
              <a:t>Выбор инструментов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150876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программного обеспечения было решено использовать </a:t>
            </a:r>
            <a:r>
              <a:rPr lang="en-US" dirty="0" smtClean="0">
                <a:solidFill>
                  <a:schemeClr val="bg1"/>
                </a:solidFill>
              </a:rPr>
              <a:t>Embarcadero RAD Studio</a:t>
            </a:r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effectLst/>
              </a:rPr>
              <a:t>IDE </a:t>
            </a:r>
            <a:r>
              <a:rPr lang="ru-RU" dirty="0" smtClean="0">
                <a:solidFill>
                  <a:schemeClr val="bg1"/>
                </a:solidFill>
                <a:effectLst/>
              </a:rPr>
              <a:t>рассчитана на программирования на языках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C++ </a:t>
            </a:r>
            <a:r>
              <a:rPr lang="ru-RU" dirty="0" smtClean="0">
                <a:solidFill>
                  <a:schemeClr val="bg1"/>
                </a:solidFill>
                <a:effectLst/>
              </a:rPr>
              <a:t>и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Delphi</a:t>
            </a:r>
            <a:r>
              <a:rPr lang="ru-RU" dirty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effectLst/>
              </a:rPr>
              <a:t>Множество примеров проектов и библиотек предоставляются вместе с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IDE.</a:t>
            </a:r>
            <a:endParaRPr lang="ru-RU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effectLst/>
              </a:rPr>
              <a:t>Интерфейс </a:t>
            </a:r>
            <a:r>
              <a:rPr lang="en-US" dirty="0" smtClean="0">
                <a:solidFill>
                  <a:schemeClr val="bg1"/>
                </a:solidFill>
                <a:effectLst/>
              </a:rPr>
              <a:t>RAD Studio </a:t>
            </a:r>
            <a:r>
              <a:rPr lang="ru-RU" dirty="0" smtClean="0">
                <a:solidFill>
                  <a:schemeClr val="bg1"/>
                </a:solidFill>
                <a:effectLst/>
              </a:rPr>
              <a:t>включает в себя все необходимые инструменты для комфортной разработки.</a:t>
            </a:r>
            <a:endParaRPr lang="ru-RU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2839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4" y="364230"/>
            <a:ext cx="10353761" cy="1326321"/>
          </a:xfrm>
        </p:spPr>
        <p:txBody>
          <a:bodyPr/>
          <a:lstStyle/>
          <a:p>
            <a:r>
              <a:rPr lang="ru-RU" dirty="0" smtClean="0"/>
              <a:t>Внешний вид </a:t>
            </a:r>
            <a:r>
              <a:rPr lang="en-US" dirty="0" smtClean="0"/>
              <a:t>Embarcadero RAD studio: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68" y="1521822"/>
            <a:ext cx="9810812" cy="5068443"/>
          </a:xfrm>
        </p:spPr>
      </p:pic>
    </p:spTree>
    <p:extLst>
      <p:ext uri="{BB962C8B-B14F-4D97-AF65-F5344CB8AC3E}">
        <p14:creationId xmlns:p14="http://schemas.microsoft.com/office/powerpoint/2010/main" val="363359894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2514" y="243840"/>
            <a:ext cx="11155680" cy="1326321"/>
          </a:xfrm>
        </p:spPr>
        <p:txBody>
          <a:bodyPr/>
          <a:lstStyle/>
          <a:p>
            <a:r>
              <a:rPr lang="ru-RU" dirty="0" smtClean="0"/>
              <a:t>Выбор Системы управления версиями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024" y="1410789"/>
            <a:ext cx="8534400" cy="4109919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</a:t>
            </a:r>
            <a:r>
              <a:rPr lang="ru-RU" dirty="0">
                <a:solidFill>
                  <a:schemeClr val="bg1"/>
                </a:solidFill>
              </a:rPr>
              <a:t>качестве веб-сервиса для хостинга был избран </a:t>
            </a:r>
            <a:r>
              <a:rPr lang="ru-RU" dirty="0" err="1">
                <a:solidFill>
                  <a:schemeClr val="bg1"/>
                </a:solidFill>
              </a:rPr>
              <a:t>github</a:t>
            </a:r>
            <a:r>
              <a:rPr lang="ru-RU" dirty="0">
                <a:solidFill>
                  <a:schemeClr val="bg1"/>
                </a:solidFill>
              </a:rPr>
              <a:t> (github.com</a:t>
            </a:r>
            <a:r>
              <a:rPr lang="ru-RU" dirty="0" smtClean="0">
                <a:solidFill>
                  <a:schemeClr val="bg1"/>
                </a:solidFill>
              </a:rPr>
              <a:t>), а СУВ –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Преимущества </a:t>
            </a:r>
            <a:r>
              <a:rPr lang="en-US" dirty="0" err="1" smtClean="0">
                <a:solidFill>
                  <a:schemeClr val="bg1"/>
                </a:solidFill>
              </a:rPr>
              <a:t>Git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  <a:effectLst/>
              </a:rPr>
              <a:t>GIT распределяется, а SVN </a:t>
            </a:r>
            <a:r>
              <a:rPr lang="ru-RU" dirty="0" smtClean="0">
                <a:solidFill>
                  <a:schemeClr val="bg1"/>
                </a:solidFill>
                <a:effectLst/>
              </a:rPr>
              <a:t>– нет</a:t>
            </a:r>
            <a:r>
              <a:rPr lang="en-US" dirty="0">
                <a:solidFill>
                  <a:schemeClr val="bg1"/>
                </a:solidFill>
                <a:effectLst/>
              </a:rPr>
              <a:t>;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r>
              <a:rPr lang="ru-RU" dirty="0">
                <a:solidFill>
                  <a:schemeClr val="bg1"/>
                </a:solidFill>
                <a:effectLst/>
              </a:rPr>
              <a:t>GIT сохраняет метаданные изменений, а SVN целые файлы. Это экономит место и </a:t>
            </a:r>
            <a:r>
              <a:rPr lang="ru-RU" dirty="0" smtClean="0">
                <a:solidFill>
                  <a:schemeClr val="bg1"/>
                </a:solidFill>
                <a:effectLst/>
              </a:rPr>
              <a:t>время</a:t>
            </a:r>
            <a:r>
              <a:rPr lang="en-US" dirty="0">
                <a:solidFill>
                  <a:schemeClr val="bg1"/>
                </a:solidFill>
                <a:effectLst/>
              </a:rPr>
              <a:t>;</a:t>
            </a:r>
            <a:endParaRPr lang="en-US" dirty="0" smtClean="0">
              <a:solidFill>
                <a:schemeClr val="bg1"/>
              </a:solidFill>
              <a:effectLst/>
            </a:endParaRPr>
          </a:p>
          <a:p>
            <a:r>
              <a:rPr lang="ru-RU" dirty="0" smtClean="0">
                <a:solidFill>
                  <a:schemeClr val="bg1"/>
                </a:solidFill>
                <a:effectLst/>
              </a:rPr>
              <a:t>система </a:t>
            </a:r>
            <a:r>
              <a:rPr lang="ru-RU" dirty="0">
                <a:solidFill>
                  <a:schemeClr val="bg1"/>
                </a:solidFill>
                <a:effectLst/>
              </a:rPr>
              <a:t>создания </a:t>
            </a:r>
            <a:r>
              <a:rPr lang="ru-RU" dirty="0" err="1">
                <a:solidFill>
                  <a:schemeClr val="bg1"/>
                </a:solidFill>
                <a:effectLst/>
              </a:rPr>
              <a:t>branches</a:t>
            </a:r>
            <a:r>
              <a:rPr lang="ru-RU" dirty="0">
                <a:solidFill>
                  <a:schemeClr val="bg1"/>
                </a:solidFill>
                <a:effectLst/>
              </a:rPr>
              <a:t>, </a:t>
            </a:r>
            <a:r>
              <a:rPr lang="ru-RU" dirty="0" err="1">
                <a:solidFill>
                  <a:schemeClr val="bg1"/>
                </a:solidFill>
                <a:effectLst/>
              </a:rPr>
              <a:t>versions</a:t>
            </a:r>
            <a:r>
              <a:rPr lang="ru-RU" dirty="0">
                <a:solidFill>
                  <a:schemeClr val="bg1"/>
                </a:solidFill>
                <a:effectLst/>
              </a:rPr>
              <a:t> и прочее в GIT и SVN отличаются значительно. В GIT проще переключатся с ветки на ветку, делать </a:t>
            </a:r>
            <a:r>
              <a:rPr lang="ru-RU" dirty="0" err="1">
                <a:solidFill>
                  <a:schemeClr val="bg1"/>
                </a:solidFill>
                <a:effectLst/>
              </a:rPr>
              <a:t>merge</a:t>
            </a:r>
            <a:r>
              <a:rPr lang="ru-RU" dirty="0">
                <a:solidFill>
                  <a:schemeClr val="bg1"/>
                </a:solidFill>
                <a:effectLst/>
              </a:rPr>
              <a:t> между ними.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24" y="1909795"/>
            <a:ext cx="2087878" cy="208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7407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09451" y="609600"/>
            <a:ext cx="11155680" cy="1326321"/>
          </a:xfrm>
        </p:spPr>
        <p:txBody>
          <a:bodyPr/>
          <a:lstStyle/>
          <a:p>
            <a:r>
              <a:rPr lang="ru-RU" dirty="0" smtClean="0"/>
              <a:t>Выбор Системы управления версиями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087" y="1935921"/>
            <a:ext cx="8534400" cy="397187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Преимущества </a:t>
            </a:r>
            <a:r>
              <a:rPr lang="en-US" dirty="0">
                <a:solidFill>
                  <a:schemeClr val="bg1"/>
                </a:solidFill>
              </a:rPr>
              <a:t>GitHub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dirty="0">
                <a:solidFill>
                  <a:schemeClr val="bg1"/>
                </a:solidFill>
              </a:rPr>
              <a:t>е</a:t>
            </a:r>
            <a:r>
              <a:rPr lang="ru-RU" dirty="0" smtClean="0">
                <a:solidFill>
                  <a:schemeClr val="bg1"/>
                </a:solidFill>
              </a:rPr>
              <a:t>сть </a:t>
            </a:r>
            <a:r>
              <a:rPr lang="ru-RU" dirty="0" err="1">
                <a:solidFill>
                  <a:schemeClr val="bg1"/>
                </a:solidFill>
              </a:rPr>
              <a:t>Gist</a:t>
            </a:r>
            <a:r>
              <a:rPr lang="ru-RU" dirty="0">
                <a:solidFill>
                  <a:schemeClr val="bg1"/>
                </a:solidFill>
              </a:rPr>
              <a:t>, поддержка которого одно время даже была в </a:t>
            </a:r>
            <a:r>
              <a:rPr lang="ru-RU" dirty="0" err="1" smtClean="0">
                <a:solidFill>
                  <a:schemeClr val="bg1"/>
                </a:solidFill>
              </a:rPr>
              <a:t>твиттере</a:t>
            </a:r>
            <a:r>
              <a:rPr lang="en-US" dirty="0" smtClean="0">
                <a:solidFill>
                  <a:schemeClr val="bg1"/>
                </a:solidFill>
              </a:rPr>
              <a:t>;</a:t>
            </a:r>
          </a:p>
          <a:p>
            <a:r>
              <a:rPr lang="ru-RU" dirty="0" smtClean="0">
                <a:solidFill>
                  <a:schemeClr val="bg1"/>
                </a:solidFill>
                <a:effectLst/>
              </a:rPr>
              <a:t>веб-интерфейс </a:t>
            </a:r>
            <a:r>
              <a:rPr lang="ru-RU" dirty="0">
                <a:solidFill>
                  <a:schemeClr val="bg1"/>
                </a:solidFill>
                <a:effectLst/>
              </a:rPr>
              <a:t>позволяет посмотреть «</a:t>
            </a:r>
            <a:r>
              <a:rPr lang="ru-RU" dirty="0" err="1">
                <a:solidFill>
                  <a:schemeClr val="bg1"/>
                </a:solidFill>
                <a:effectLst/>
              </a:rPr>
              <a:t>git</a:t>
            </a:r>
            <a:r>
              <a:rPr lang="ru-RU" dirty="0">
                <a:solidFill>
                  <a:schemeClr val="bg1"/>
                </a:solidFill>
                <a:effectLst/>
              </a:rPr>
              <a:t> </a:t>
            </a:r>
            <a:r>
              <a:rPr lang="ru-RU" dirty="0" err="1">
                <a:solidFill>
                  <a:schemeClr val="bg1"/>
                </a:solidFill>
                <a:effectLst/>
              </a:rPr>
              <a:t>blame</a:t>
            </a:r>
            <a:r>
              <a:rPr lang="ru-RU" dirty="0">
                <a:solidFill>
                  <a:schemeClr val="bg1"/>
                </a:solidFill>
                <a:effectLst/>
              </a:rPr>
              <a:t>»;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своя </a:t>
            </a:r>
            <a:r>
              <a:rPr lang="ru-RU" dirty="0" err="1">
                <a:solidFill>
                  <a:schemeClr val="bg1"/>
                </a:solidFill>
              </a:rPr>
              <a:t>сокращалка</a:t>
            </a:r>
            <a:r>
              <a:rPr lang="ru-RU" dirty="0">
                <a:solidFill>
                  <a:schemeClr val="bg1"/>
                </a:solidFill>
              </a:rPr>
              <a:t> ссылок </a:t>
            </a:r>
            <a:r>
              <a:rPr lang="en-US" dirty="0" smtClean="0">
                <a:solidFill>
                  <a:schemeClr val="bg1"/>
                </a:solidFill>
              </a:rPr>
              <a:t>git.io;</a:t>
            </a:r>
          </a:p>
          <a:p>
            <a:r>
              <a:rPr lang="ru-RU" dirty="0" smtClean="0">
                <a:solidFill>
                  <a:schemeClr val="bg1"/>
                </a:solidFill>
                <a:effectLst/>
              </a:rPr>
              <a:t>рисует </a:t>
            </a:r>
            <a:r>
              <a:rPr lang="ru-RU" dirty="0">
                <a:solidFill>
                  <a:schemeClr val="bg1"/>
                </a:solidFill>
                <a:effectLst/>
              </a:rPr>
              <a:t>красивые картинки (графики активности, «</a:t>
            </a:r>
            <a:r>
              <a:rPr lang="ru-RU" dirty="0" err="1">
                <a:solidFill>
                  <a:schemeClr val="bg1"/>
                </a:solidFill>
                <a:effectLst/>
              </a:rPr>
              <a:t>Stats</a:t>
            </a:r>
            <a:r>
              <a:rPr lang="ru-RU" dirty="0">
                <a:solidFill>
                  <a:schemeClr val="bg1"/>
                </a:solidFill>
                <a:effectLst/>
              </a:rPr>
              <a:t> &amp; </a:t>
            </a:r>
            <a:r>
              <a:rPr lang="ru-RU" dirty="0" err="1">
                <a:solidFill>
                  <a:schemeClr val="bg1"/>
                </a:solidFill>
                <a:effectLst/>
              </a:rPr>
              <a:t>Graphs</a:t>
            </a:r>
            <a:r>
              <a:rPr lang="ru-RU" dirty="0">
                <a:solidFill>
                  <a:schemeClr val="bg1"/>
                </a:solidFill>
                <a:effectLst/>
              </a:rPr>
              <a:t>» при просмотре </a:t>
            </a:r>
            <a:r>
              <a:rPr lang="ru-RU" dirty="0" err="1">
                <a:solidFill>
                  <a:schemeClr val="bg1"/>
                </a:solidFill>
                <a:effectLst/>
              </a:rPr>
              <a:t>репозитория</a:t>
            </a:r>
            <a:r>
              <a:rPr lang="ru-RU" dirty="0">
                <a:solidFill>
                  <a:schemeClr val="bg1"/>
                </a:solidFill>
                <a:effectLst/>
              </a:rPr>
              <a:t>);</a:t>
            </a:r>
          </a:p>
          <a:p>
            <a:r>
              <a:rPr lang="ru-RU" dirty="0">
                <a:solidFill>
                  <a:schemeClr val="bg1"/>
                </a:solidFill>
              </a:rPr>
              <a:t>е</a:t>
            </a:r>
            <a:r>
              <a:rPr lang="ru-RU" dirty="0" smtClean="0">
                <a:solidFill>
                  <a:schemeClr val="bg1"/>
                </a:solidFill>
                <a:effectLst/>
              </a:rPr>
              <a:t>сть </a:t>
            </a:r>
            <a:r>
              <a:rPr lang="ru-RU" dirty="0">
                <a:solidFill>
                  <a:schemeClr val="bg1"/>
                </a:solidFill>
                <a:effectLst/>
              </a:rPr>
              <a:t>интеграция с IRC, </a:t>
            </a:r>
            <a:r>
              <a:rPr lang="ru-RU" dirty="0" err="1">
                <a:solidFill>
                  <a:schemeClr val="bg1"/>
                </a:solidFill>
                <a:effectLst/>
              </a:rPr>
              <a:t>Jabber</a:t>
            </a:r>
            <a:r>
              <a:rPr lang="ru-RU" dirty="0">
                <a:solidFill>
                  <a:schemeClr val="bg1"/>
                </a:solidFill>
                <a:effectLst/>
              </a:rPr>
              <a:t>, </a:t>
            </a:r>
            <a:r>
              <a:rPr lang="ru-RU" dirty="0" err="1" smtClean="0">
                <a:solidFill>
                  <a:schemeClr val="bg1"/>
                </a:solidFill>
                <a:effectLst/>
              </a:rPr>
              <a:t>Jira</a:t>
            </a:r>
            <a:r>
              <a:rPr lang="en-US" dirty="0">
                <a:solidFill>
                  <a:schemeClr val="bg1"/>
                </a:solidFill>
                <a:effectLst/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0660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3" y="243840"/>
            <a:ext cx="10353761" cy="1326321"/>
          </a:xfrm>
        </p:spPr>
        <p:txBody>
          <a:bodyPr/>
          <a:lstStyle/>
          <a:p>
            <a:r>
              <a:rPr lang="ru-RU" dirty="0" smtClean="0"/>
              <a:t>Проект на сайте </a:t>
            </a:r>
            <a:r>
              <a:rPr lang="en-US" dirty="0" err="1" smtClean="0"/>
              <a:t>Github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0" t="14853" r="11584" b="13901"/>
          <a:stretch/>
        </p:blipFill>
        <p:spPr>
          <a:xfrm>
            <a:off x="1603582" y="1452595"/>
            <a:ext cx="8974182" cy="4743260"/>
          </a:xfrm>
        </p:spPr>
      </p:pic>
    </p:spTree>
    <p:extLst>
      <p:ext uri="{BB962C8B-B14F-4D97-AF65-F5344CB8AC3E}">
        <p14:creationId xmlns:p14="http://schemas.microsoft.com/office/powerpoint/2010/main" val="46789977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132</TotalTime>
  <Words>402</Words>
  <Application>Microsoft Office PowerPoint</Application>
  <PresentationFormat>Широкоэкранный</PresentationFormat>
  <Paragraphs>64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Century Gothic</vt:lpstr>
      <vt:lpstr>Wingdings</vt:lpstr>
      <vt:lpstr>Wingdings 3</vt:lpstr>
      <vt:lpstr>Сектор</vt:lpstr>
      <vt:lpstr>Разработка программного обеспечения «шифрование файлов»</vt:lpstr>
      <vt:lpstr>Цели проекта:  создание программного обеспечения для шифрования данных в рамках учебного проекта; совершенствование навыков программирования на языке С ++; </vt:lpstr>
      <vt:lpstr>Выбор системы коммуникации</vt:lpstr>
      <vt:lpstr>Ежедневные скрам митинги</vt:lpstr>
      <vt:lpstr>Выбор инструментов</vt:lpstr>
      <vt:lpstr>Внешний вид Embarcadero RAD studio:</vt:lpstr>
      <vt:lpstr>Выбор Системы управления версиями </vt:lpstr>
      <vt:lpstr>Выбор Системы управления версиями </vt:lpstr>
      <vt:lpstr>Проект на сайте Github</vt:lpstr>
      <vt:lpstr>Консольное приложение GIT</vt:lpstr>
      <vt:lpstr>Размещение Программы</vt:lpstr>
      <vt:lpstr>Презентация PowerPoint</vt:lpstr>
      <vt:lpstr>Презентация PowerPoint</vt:lpstr>
      <vt:lpstr>Презентация PowerPoint</vt:lpstr>
      <vt:lpstr>выводы</vt:lpstr>
      <vt:lpstr>Спасибо за внимание 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Блаблабла</dc:title>
  <dc:creator>Kirill</dc:creator>
  <cp:lastModifiedBy>Kirill</cp:lastModifiedBy>
  <cp:revision>28</cp:revision>
  <dcterms:created xsi:type="dcterms:W3CDTF">2015-12-09T21:58:02Z</dcterms:created>
  <dcterms:modified xsi:type="dcterms:W3CDTF">2015-12-24T08:03:30Z</dcterms:modified>
</cp:coreProperties>
</file>