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A12A93-C2B2-43AB-8083-C2D184AA0872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EDA16A-CF82-4714-8AD2-E95BD21AE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51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1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9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6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4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5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0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3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0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qwikfix/amazon-recommendation-dataset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reality.blogspot.com/2016/11/scaling-normalizing-standardizing-whic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s-tutorials.com/spss-kolmogorov-smirnov-test-for-normalit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blog/2017/07/26/spark-arrow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rse_matr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הסברים בנוגע לתרגיל 1 -  </a:t>
            </a:r>
            <a:r>
              <a:rPr lang="en-US" dirty="0"/>
              <a:t>Big Data</a:t>
            </a:r>
            <a:r>
              <a:rPr lang="he-IL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Amazon Fine Food Reviews</a:t>
            </a:r>
            <a:br>
              <a:rPr lang="en-US" dirty="0"/>
            </a:br>
            <a:r>
              <a:rPr lang="en-US" u="sng" dirty="0">
                <a:hlinkClick r:id="rId2"/>
              </a:rPr>
              <a:t>https://www.kaggle.com/qwikfix/amazon-recommendation-dataset/data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025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מהגרפים (</a:t>
            </a:r>
            <a:r>
              <a:rPr lang="en-US" dirty="0"/>
              <a:t>histogram, bar graph</a:t>
            </a:r>
            <a:r>
              <a:rPr lang="he-IL" dirty="0"/>
              <a:t>) הוסקו המסקנות הבאות:</a:t>
            </a:r>
            <a:endParaRPr lang="en-US" dirty="0"/>
          </a:p>
          <a:p>
            <a:pPr lvl="0"/>
            <a:r>
              <a:rPr lang="en-US" dirty="0"/>
              <a:t>Score column</a:t>
            </a:r>
            <a:r>
              <a:rPr lang="he-IL" dirty="0"/>
              <a:t>:</a:t>
            </a:r>
            <a:endParaRPr lang="en-US" dirty="0"/>
          </a:p>
          <a:p>
            <a:r>
              <a:rPr lang="en-US" dirty="0"/>
              <a:t>106,054 reviews</a:t>
            </a:r>
            <a:r>
              <a:rPr lang="he-IL" dirty="0"/>
              <a:t> סומנו ע"י המשתמשים ב- 5 כוכבים.</a:t>
            </a:r>
            <a:endParaRPr lang="en-US" dirty="0"/>
          </a:p>
          <a:p>
            <a:r>
              <a:rPr lang="en-US" dirty="0"/>
              <a:t>16,691 reviews</a:t>
            </a:r>
            <a:r>
              <a:rPr lang="he-IL" dirty="0"/>
              <a:t> סומנו ע"י המשתמשים ב-4 כוכבים.</a:t>
            </a:r>
            <a:endParaRPr lang="en-US" dirty="0"/>
          </a:p>
          <a:p>
            <a:r>
              <a:rPr lang="en-US" dirty="0"/>
              <a:t>7309 reviews</a:t>
            </a:r>
            <a:r>
              <a:rPr lang="he-IL" dirty="0"/>
              <a:t> סומנו ע"י המשתמשים ב-3 כוכבים.</a:t>
            </a:r>
            <a:endParaRPr lang="en-US" dirty="0"/>
          </a:p>
          <a:p>
            <a:r>
              <a:rPr lang="en-US" dirty="0"/>
              <a:t>5928 reviews</a:t>
            </a:r>
            <a:r>
              <a:rPr lang="he-IL" dirty="0"/>
              <a:t> סומנו ע"י המשתמשים ב-2 כוכבים.</a:t>
            </a:r>
            <a:endParaRPr lang="en-US" dirty="0"/>
          </a:p>
          <a:p>
            <a:r>
              <a:rPr lang="en-US" dirty="0"/>
              <a:t>13,406 reviews</a:t>
            </a:r>
            <a:r>
              <a:rPr lang="he-IL" dirty="0"/>
              <a:t> סומנו ע"י המשתמשים בכוכב אחד.</a:t>
            </a:r>
            <a:endParaRPr lang="en-US" dirty="0"/>
          </a:p>
          <a:p>
            <a:r>
              <a:rPr lang="en-US" dirty="0"/>
              <a:t>Total number of reviews is 106054 + 16691 + 7309 + 5928 + 13406 = 149388</a:t>
            </a:r>
          </a:p>
          <a:p>
            <a:pPr lvl="0"/>
            <a:r>
              <a:rPr lang="en-US" dirty="0" err="1"/>
              <a:t>ProductId</a:t>
            </a:r>
            <a:r>
              <a:rPr lang="en-US" dirty="0"/>
              <a:t> column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ג – הסקת מסקנות מהגרפים: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84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dirty="0" err="1" smtClean="0"/>
              <a:t>ProductId</a:t>
            </a:r>
            <a:r>
              <a:rPr lang="en-US" dirty="0" smtClean="0"/>
              <a:t> </a:t>
            </a:r>
            <a:r>
              <a:rPr lang="en-US" dirty="0"/>
              <a:t>column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המוצר הפופולרי ביותר הוא: </a:t>
            </a:r>
            <a:r>
              <a:rPr lang="en-US" dirty="0"/>
              <a:t>B007JFMH8M</a:t>
            </a:r>
            <a:r>
              <a:rPr lang="he-IL" dirty="0"/>
              <a:t> עם </a:t>
            </a:r>
            <a:r>
              <a:rPr lang="en-US" dirty="0"/>
              <a:t>401 reviews</a:t>
            </a:r>
          </a:p>
          <a:p>
            <a:r>
              <a:rPr lang="he-IL" dirty="0"/>
              <a:t>הרוב המוחלט של המוצרים קיבלו פחות מ- </a:t>
            </a:r>
            <a:r>
              <a:rPr lang="en-US" dirty="0"/>
              <a:t>50 reviews</a:t>
            </a:r>
          </a:p>
          <a:p>
            <a:pPr lvl="0"/>
            <a:r>
              <a:rPr lang="en-US" dirty="0" err="1"/>
              <a:t>UserId</a:t>
            </a:r>
            <a:r>
              <a:rPr lang="en-US" dirty="0"/>
              <a:t> column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ה- </a:t>
            </a:r>
            <a:r>
              <a:rPr lang="en-US" dirty="0"/>
              <a:t>user</a:t>
            </a:r>
            <a:r>
              <a:rPr lang="he-IL" dirty="0"/>
              <a:t> הפופולרי ביותר הוא: </a:t>
            </a:r>
            <a:r>
              <a:rPr lang="en-US" dirty="0"/>
              <a:t>AZV26LP92E6WU</a:t>
            </a:r>
            <a:r>
              <a:rPr lang="he-IL" dirty="0"/>
              <a:t>, שפרסם </a:t>
            </a:r>
            <a:r>
              <a:rPr lang="en-US" dirty="0"/>
              <a:t>161 reviews</a:t>
            </a:r>
          </a:p>
          <a:p>
            <a:r>
              <a:rPr lang="he-IL" dirty="0"/>
              <a:t>רוב המשתמשים פרסמו רק </a:t>
            </a:r>
            <a:r>
              <a:rPr lang="en-US" dirty="0"/>
              <a:t>review</a:t>
            </a:r>
            <a:r>
              <a:rPr lang="he-IL" dirty="0"/>
              <a:t> אחד.</a:t>
            </a:r>
            <a:endParaRPr lang="en-US" dirty="0"/>
          </a:p>
          <a:p>
            <a:pPr lvl="0"/>
            <a:r>
              <a:rPr lang="en-US" dirty="0" err="1"/>
              <a:t>HelpfulnessNumerator</a:t>
            </a:r>
            <a:r>
              <a:rPr lang="en-US" dirty="0"/>
              <a:t> column</a:t>
            </a:r>
            <a:r>
              <a:rPr lang="he-IL" dirty="0"/>
              <a:t>:</a:t>
            </a:r>
            <a:endParaRPr lang="en-US" dirty="0"/>
          </a:p>
          <a:p>
            <a:r>
              <a:rPr lang="en-US" dirty="0"/>
              <a:t>88594 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</a:p>
          <a:p>
            <a:r>
              <a:rPr lang="he-IL" dirty="0"/>
              <a:t>מעט מאוד </a:t>
            </a:r>
            <a:r>
              <a:rPr lang="en-US" dirty="0"/>
              <a:t>reviews</a:t>
            </a:r>
            <a:r>
              <a:rPr lang="he-IL" dirty="0"/>
              <a:t> סומנו ע"י הרבה משתמשים כ- </a:t>
            </a:r>
            <a:r>
              <a:rPr lang="en-US" dirty="0"/>
              <a:t>helpful</a:t>
            </a:r>
            <a:r>
              <a:rPr lang="he-IL" dirty="0"/>
              <a:t>, למשל קיים </a:t>
            </a:r>
            <a:r>
              <a:rPr lang="en-US" dirty="0"/>
              <a:t>review</a:t>
            </a:r>
            <a:r>
              <a:rPr lang="he-IL" dirty="0"/>
              <a:t> שסומן כ- </a:t>
            </a:r>
            <a:r>
              <a:rPr lang="en-US" dirty="0"/>
              <a:t>helpful</a:t>
            </a:r>
            <a:r>
              <a:rPr lang="he-IL" dirty="0"/>
              <a:t> ע"י 406 משתמשים.</a:t>
            </a:r>
            <a:endParaRPr lang="en-US" dirty="0"/>
          </a:p>
          <a:p>
            <a:pPr lvl="0"/>
            <a:r>
              <a:rPr lang="en-US" dirty="0" err="1"/>
              <a:t>HelpfulnessDenominator</a:t>
            </a:r>
            <a:r>
              <a:rPr lang="en-US" dirty="0"/>
              <a:t> column</a:t>
            </a:r>
          </a:p>
          <a:p>
            <a:r>
              <a:rPr lang="en-US" dirty="0"/>
              <a:t>79295 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</a:p>
          <a:p>
            <a:r>
              <a:rPr lang="he-IL" dirty="0"/>
              <a:t>מעט מאוד </a:t>
            </a:r>
            <a:r>
              <a:rPr lang="en-US" dirty="0"/>
              <a:t>reviews</a:t>
            </a:r>
            <a:r>
              <a:rPr lang="he-IL" dirty="0"/>
              <a:t> סומנו ע"י הרבה משתמשים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  <a:r>
              <a:rPr lang="he-IL" dirty="0"/>
              <a:t>, למשל קיים </a:t>
            </a:r>
            <a:r>
              <a:rPr lang="en-US" dirty="0"/>
              <a:t>review</a:t>
            </a:r>
            <a:r>
              <a:rPr lang="he-IL" dirty="0"/>
              <a:t> שסומן ע"י 488 משתמשים.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ג – הסקת מסקנות מהגרפים: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4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776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אסטרטגיה למילוי ערכים חסרים:</a:t>
            </a:r>
            <a:endParaRPr lang="en-US" b="1" dirty="0"/>
          </a:p>
          <a:p>
            <a:pPr lvl="0"/>
            <a:r>
              <a:rPr lang="he-IL" dirty="0"/>
              <a:t>עבור עמודות המכילות ערכים נומריים:</a:t>
            </a:r>
            <a:endParaRPr lang="en-US" dirty="0"/>
          </a:p>
          <a:p>
            <a:r>
              <a:rPr lang="he-IL" dirty="0"/>
              <a:t>(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Score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ברצוננו "ללכלך" כמה שפחות את העמודה, ולכן נבחר את הערך הנפוץ ביותר.</a:t>
            </a:r>
            <a:endParaRPr lang="en-US" dirty="0"/>
          </a:p>
          <a:p>
            <a:r>
              <a:rPr lang="he-IL" dirty="0"/>
              <a:t>לדוגמא:</a:t>
            </a:r>
            <a:endParaRPr lang="en-US" dirty="0"/>
          </a:p>
          <a:p>
            <a:r>
              <a:rPr lang="he-IL" dirty="0"/>
              <a:t>בעמודת </a:t>
            </a:r>
            <a:r>
              <a:rPr lang="en-US" dirty="0"/>
              <a:t>Score</a:t>
            </a:r>
            <a:r>
              <a:rPr lang="he-IL" dirty="0"/>
              <a:t> קיימים 5 ערכים אפשריים: </a:t>
            </a:r>
            <a:r>
              <a:rPr lang="en-US" dirty="0"/>
              <a:t>1,2,3,4,5</a:t>
            </a:r>
          </a:p>
          <a:p>
            <a:r>
              <a:rPr lang="he-IL" dirty="0"/>
              <a:t>מההיסטוגרמות הגענו למסקנה שעבור כל </a:t>
            </a:r>
            <a:r>
              <a:rPr lang="en-US" dirty="0"/>
              <a:t>score</a:t>
            </a:r>
            <a:r>
              <a:rPr lang="he-IL" dirty="0"/>
              <a:t> זאת טבלת התדירות שלו:</a:t>
            </a:r>
            <a:endParaRPr lang="en-US" dirty="0"/>
          </a:p>
          <a:p>
            <a:r>
              <a:rPr lang="he-IL" dirty="0"/>
              <a:t>5 	106054</a:t>
            </a:r>
            <a:endParaRPr lang="en-US" dirty="0"/>
          </a:p>
          <a:p>
            <a:r>
              <a:rPr lang="he-IL" dirty="0"/>
              <a:t>4 	16691</a:t>
            </a:r>
            <a:endParaRPr lang="en-US" dirty="0"/>
          </a:p>
          <a:p>
            <a:r>
              <a:rPr lang="he-IL" dirty="0"/>
              <a:t>3 	7309</a:t>
            </a:r>
            <a:endParaRPr lang="en-US" dirty="0"/>
          </a:p>
          <a:p>
            <a:r>
              <a:rPr lang="he-IL" dirty="0"/>
              <a:t>2 	5928</a:t>
            </a:r>
            <a:endParaRPr lang="en-US" dirty="0"/>
          </a:p>
          <a:p>
            <a:r>
              <a:rPr lang="he-IL" dirty="0"/>
              <a:t>1 	13406</a:t>
            </a:r>
            <a:endParaRPr lang="en-US" dirty="0"/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ולכן ברור שאם ניתקל ב- </a:t>
            </a:r>
            <a:r>
              <a:rPr lang="en-US" dirty="0"/>
              <a:t>score</a:t>
            </a:r>
            <a:r>
              <a:rPr lang="he-IL" dirty="0"/>
              <a:t> עם ערך ריק, נעדיף להחליפו בערך </a:t>
            </a:r>
            <a:r>
              <a:rPr lang="en-US" dirty="0"/>
              <a:t>'5'</a:t>
            </a:r>
            <a:r>
              <a:rPr lang="he-IL" dirty="0"/>
              <a:t>, כי זה הערך הנפוץ ביותר ב- </a:t>
            </a:r>
            <a:r>
              <a:rPr lang="en-US" dirty="0"/>
              <a:t>dataset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את הערך הנפוץ ביותר מוצאים באופן הבא:</a:t>
            </a:r>
            <a:endParaRPr lang="en-US" dirty="0"/>
          </a:p>
          <a:p>
            <a:r>
              <a:rPr lang="en-US" dirty="0" err="1"/>
              <a:t>maxValue</a:t>
            </a:r>
            <a:r>
              <a:rPr lang="en-US" dirty="0"/>
              <a:t> = </a:t>
            </a:r>
            <a:r>
              <a:rPr lang="en-US" dirty="0" err="1"/>
              <a:t>columnCountRddList</a:t>
            </a:r>
            <a:r>
              <a:rPr lang="en-US" dirty="0"/>
              <a:t>[</a:t>
            </a:r>
            <a:r>
              <a:rPr lang="en-US" dirty="0" err="1"/>
              <a:t>selectedColumns.index</a:t>
            </a:r>
            <a:r>
              <a:rPr lang="en-US" dirty="0"/>
              <a:t>(column)].max(lambda x: x[1])[0]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4 - מילוי של ערכים חסרים (</a:t>
            </a:r>
            <a:r>
              <a:rPr lang="en-US" sz="2800" dirty="0"/>
              <a:t>missing values</a:t>
            </a:r>
            <a:r>
              <a:rPr lang="he-IL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6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אסטרטגיה למילוי ערכים חסרים:</a:t>
            </a:r>
            <a:endParaRPr lang="en-US" b="1" dirty="0"/>
          </a:p>
          <a:p>
            <a:pPr lvl="0"/>
            <a:r>
              <a:rPr lang="he-IL" dirty="0"/>
              <a:t>עבור עמודות מסוג </a:t>
            </a:r>
            <a:r>
              <a:rPr lang="en-US" dirty="0"/>
              <a:t>identifier</a:t>
            </a:r>
            <a:r>
              <a:rPr lang="he-IL" dirty="0"/>
              <a:t> שמזהות את הרשומה: (</a:t>
            </a:r>
            <a:r>
              <a:rPr lang="en-US" dirty="0"/>
              <a:t>Id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נייתר ערך ייחודי ע"י: </a:t>
            </a:r>
            <a:r>
              <a:rPr lang="en-US" dirty="0"/>
              <a:t>Hash</a:t>
            </a:r>
            <a:r>
              <a:rPr lang="he-IL" dirty="0"/>
              <a:t> של כל ה- </a:t>
            </a:r>
            <a:r>
              <a:rPr lang="en-US" dirty="0"/>
              <a:t>record</a:t>
            </a:r>
          </a:p>
          <a:p>
            <a:pPr lvl="0"/>
            <a:r>
              <a:rPr lang="he-IL" dirty="0"/>
              <a:t>עבור עמודות מסוג </a:t>
            </a:r>
            <a:r>
              <a:rPr lang="en-US" dirty="0"/>
              <a:t>:Timestamp</a:t>
            </a:r>
            <a:r>
              <a:rPr lang="he-IL" dirty="0"/>
              <a:t> (</a:t>
            </a:r>
            <a:r>
              <a:rPr lang="en-US" dirty="0"/>
              <a:t>Time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בחירת ערך אקראי בין ה- </a:t>
            </a:r>
            <a:r>
              <a:rPr lang="en-US" dirty="0"/>
              <a:t>min timestamp</a:t>
            </a:r>
            <a:r>
              <a:rPr lang="he-IL" dirty="0"/>
              <a:t> לבין ה- </a:t>
            </a:r>
            <a:r>
              <a:rPr lang="en-US" dirty="0"/>
              <a:t>max timestamp</a:t>
            </a:r>
          </a:p>
          <a:p>
            <a:pPr lvl="0"/>
            <a:r>
              <a:rPr lang="he-IL" dirty="0"/>
              <a:t>במקרה של עמודות מסוג </a:t>
            </a:r>
            <a:r>
              <a:rPr lang="en-US" dirty="0"/>
              <a:t>Text</a:t>
            </a:r>
            <a:r>
              <a:rPr lang="he-IL" dirty="0"/>
              <a:t> (</a:t>
            </a:r>
            <a:r>
              <a:rPr lang="en-US" dirty="0"/>
              <a:t>Text, Summary</a:t>
            </a:r>
            <a:r>
              <a:rPr lang="he-IL" dirty="0"/>
              <a:t>):</a:t>
            </a:r>
            <a:endParaRPr lang="en-US" dirty="0"/>
          </a:p>
          <a:p>
            <a:r>
              <a:rPr lang="he-IL" dirty="0"/>
              <a:t>לא ניתן למלא ערכים ריקים, כי א"א להמציא סתם טקסט. ולכן נשאיר אותו ריק.</a:t>
            </a:r>
            <a:endParaRPr lang="en-US" dirty="0"/>
          </a:p>
          <a:p>
            <a:pPr lvl="0"/>
            <a:r>
              <a:rPr lang="he-IL" dirty="0"/>
              <a:t>במקרה של עמודות מסוג </a:t>
            </a:r>
            <a:r>
              <a:rPr lang="en-US" dirty="0"/>
              <a:t>identifier</a:t>
            </a:r>
            <a:r>
              <a:rPr lang="he-IL" dirty="0"/>
              <a:t> ספציפי 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לא ניתן להשלים מידע חסר – כי המידע הזה לא זמין. א"א פשוט לנחש את ה- </a:t>
            </a:r>
            <a:r>
              <a:rPr lang="en-US" dirty="0"/>
              <a:t>identifier</a:t>
            </a:r>
            <a:r>
              <a:rPr lang="he-IL" dirty="0"/>
              <a:t> המתאים. ייתכן שאת </a:t>
            </a:r>
            <a:r>
              <a:rPr lang="en-US" dirty="0" err="1"/>
              <a:t>profileName</a:t>
            </a:r>
            <a:r>
              <a:rPr lang="he-IL" dirty="0"/>
              <a:t>, ניתן לחלץ מה- </a:t>
            </a:r>
            <a:r>
              <a:rPr lang="en-US" dirty="0"/>
              <a:t>database</a:t>
            </a:r>
            <a:r>
              <a:rPr lang="he-IL" dirty="0"/>
              <a:t> אם </a:t>
            </a:r>
            <a:r>
              <a:rPr lang="en-US" dirty="0" err="1"/>
              <a:t>UserId</a:t>
            </a:r>
            <a:r>
              <a:rPr lang="he-IL" dirty="0"/>
              <a:t> איננו ריק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endParaRPr lang="he-IL" dirty="0" smtClean="0"/>
          </a:p>
          <a:p>
            <a:r>
              <a:rPr lang="he-IL" dirty="0" smtClean="0"/>
              <a:t>ולכן </a:t>
            </a:r>
            <a:r>
              <a:rPr lang="he-IL" dirty="0"/>
              <a:t>העמודות הרלוונטיות למילוי ערכים חסרים הן:</a:t>
            </a:r>
            <a:endParaRPr lang="en-US" dirty="0"/>
          </a:p>
          <a:p>
            <a:r>
              <a:rPr lang="en-US" dirty="0"/>
              <a:t>Id,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4 - מילוי של ערכים חסרים (</a:t>
            </a:r>
            <a:r>
              <a:rPr lang="en-US" sz="2800" dirty="0"/>
              <a:t>missing values</a:t>
            </a:r>
            <a:r>
              <a:rPr lang="he-IL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59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הבעיה: שלא קיימות ב- </a:t>
            </a:r>
            <a:r>
              <a:rPr lang="en-US" dirty="0"/>
              <a:t>dataset</a:t>
            </a:r>
            <a:r>
              <a:rPr lang="he-IL" dirty="0"/>
              <a:t> עמודות עם </a:t>
            </a:r>
            <a:r>
              <a:rPr lang="en-US" dirty="0"/>
              <a:t>categorical columns</a:t>
            </a:r>
          </a:p>
          <a:p>
            <a:r>
              <a:rPr lang="he-IL" dirty="0"/>
              <a:t>הפתרון: נמיר 2 עמודות המכילות ערכים נומריים רציפים, לערכים נומריים דיסקרטיים (קטגוריות)</a:t>
            </a:r>
            <a:endParaRPr lang="en-US" dirty="0"/>
          </a:p>
          <a:p>
            <a:r>
              <a:rPr lang="he-IL" dirty="0"/>
              <a:t>נבחר בעמודות: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he-IL" dirty="0"/>
              <a:t> כי אלו העמודות היחידות שמכילות ערכים נומריים רציפים.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536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מציאת אלגוריתם לקטלוג עמודות עם ערך נומרי, לערך דיסקרטי:</a:t>
            </a:r>
            <a:endParaRPr lang="en-US" dirty="0"/>
          </a:p>
          <a:p>
            <a:r>
              <a:rPr lang="he-IL" dirty="0"/>
              <a:t>אלו 10הערכים הנפוצים ביותר של העמודה </a:t>
            </a:r>
            <a:r>
              <a:rPr lang="en-US" dirty="0"/>
              <a:t>helpfulness numerator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</a:t>
            </a:r>
            <a:r>
              <a:rPr lang="en-US" dirty="0"/>
              <a:t>helpfulness </a:t>
            </a:r>
            <a:r>
              <a:rPr lang="en-US" dirty="0" err="1"/>
              <a:t>numerator|count</a:t>
            </a:r>
            <a:r>
              <a:rPr lang="he-IL" dirty="0"/>
              <a:t>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                    0|88594|</a:t>
            </a:r>
            <a:endParaRPr lang="en-US" dirty="0"/>
          </a:p>
          <a:p>
            <a:r>
              <a:rPr lang="he-IL" dirty="0"/>
              <a:t>|                    1|30261|</a:t>
            </a:r>
            <a:endParaRPr lang="en-US" dirty="0"/>
          </a:p>
          <a:p>
            <a:r>
              <a:rPr lang="he-IL" dirty="0"/>
              <a:t>|                    2|12690|</a:t>
            </a:r>
            <a:endParaRPr lang="en-US" dirty="0"/>
          </a:p>
          <a:p>
            <a:r>
              <a:rPr lang="he-IL" dirty="0"/>
              <a:t>|                    3| 6404|</a:t>
            </a:r>
            <a:endParaRPr lang="en-US" dirty="0"/>
          </a:p>
          <a:p>
            <a:r>
              <a:rPr lang="he-IL" dirty="0"/>
              <a:t>|                    4| 3487|</a:t>
            </a:r>
            <a:endParaRPr lang="en-US" dirty="0"/>
          </a:p>
          <a:p>
            <a:r>
              <a:rPr lang="he-IL" dirty="0"/>
              <a:t>|                    5| 2116|</a:t>
            </a:r>
            <a:endParaRPr lang="en-US" dirty="0"/>
          </a:p>
          <a:p>
            <a:r>
              <a:rPr lang="he-IL" dirty="0"/>
              <a:t>|                    6| 1445|</a:t>
            </a:r>
            <a:endParaRPr lang="en-US" dirty="0"/>
          </a:p>
          <a:p>
            <a:r>
              <a:rPr lang="he-IL" dirty="0"/>
              <a:t>|                    7|  953|</a:t>
            </a:r>
            <a:endParaRPr lang="en-US" dirty="0"/>
          </a:p>
          <a:p>
            <a:r>
              <a:rPr lang="he-IL" dirty="0"/>
              <a:t>|                    8|  661|</a:t>
            </a:r>
            <a:endParaRPr lang="en-US" dirty="0"/>
          </a:p>
          <a:p>
            <a:r>
              <a:rPr lang="he-IL" dirty="0"/>
              <a:t>|                    9|  547|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78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מציאת אלגוריתם לקטלוג עמודות עם ערך נומרי, לערך דיסקרטי:</a:t>
            </a:r>
            <a:endParaRPr lang="en-US" dirty="0"/>
          </a:p>
          <a:p>
            <a:r>
              <a:rPr lang="he-IL" dirty="0" smtClean="0"/>
              <a:t>אלו </a:t>
            </a:r>
            <a:r>
              <a:rPr lang="he-IL" dirty="0"/>
              <a:t>10 הערכים הכי פחות נפוצים: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</a:t>
            </a:r>
            <a:r>
              <a:rPr lang="en-US" dirty="0"/>
              <a:t>helpfulness </a:t>
            </a:r>
            <a:r>
              <a:rPr lang="en-US" dirty="0" err="1"/>
              <a:t>numerator|count</a:t>
            </a:r>
            <a:r>
              <a:rPr lang="he-IL" dirty="0"/>
              <a:t>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                   58|    1|</a:t>
            </a:r>
            <a:endParaRPr lang="en-US" dirty="0"/>
          </a:p>
          <a:p>
            <a:r>
              <a:rPr lang="he-IL" dirty="0"/>
              <a:t>|                  274|    1|</a:t>
            </a:r>
            <a:endParaRPr lang="en-US" dirty="0"/>
          </a:p>
          <a:p>
            <a:r>
              <a:rPr lang="he-IL" dirty="0"/>
              <a:t>|                  193|    1|</a:t>
            </a:r>
            <a:endParaRPr lang="en-US" dirty="0"/>
          </a:p>
          <a:p>
            <a:r>
              <a:rPr lang="he-IL" dirty="0"/>
              <a:t>|                   71|    1|</a:t>
            </a:r>
            <a:endParaRPr lang="en-US" dirty="0"/>
          </a:p>
          <a:p>
            <a:r>
              <a:rPr lang="he-IL" dirty="0"/>
              <a:t>|                  466|    1|</a:t>
            </a:r>
            <a:endParaRPr lang="en-US" dirty="0"/>
          </a:p>
          <a:p>
            <a:r>
              <a:rPr lang="he-IL" dirty="0"/>
              <a:t>|                   77|    1|</a:t>
            </a:r>
            <a:endParaRPr lang="en-US" dirty="0"/>
          </a:p>
          <a:p>
            <a:r>
              <a:rPr lang="he-IL" dirty="0"/>
              <a:t>|                   55|    1|</a:t>
            </a:r>
            <a:endParaRPr lang="en-US" dirty="0"/>
          </a:p>
          <a:p>
            <a:r>
              <a:rPr lang="he-IL" dirty="0"/>
              <a:t>|                   54|    1|</a:t>
            </a:r>
            <a:endParaRPr lang="en-US" dirty="0"/>
          </a:p>
          <a:p>
            <a:r>
              <a:rPr lang="he-IL" dirty="0"/>
              <a:t>|                  446|    1|</a:t>
            </a:r>
            <a:endParaRPr lang="en-US" dirty="0"/>
          </a:p>
          <a:p>
            <a:r>
              <a:rPr lang="he-IL" dirty="0"/>
              <a:t>|                   64|    1|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52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מספרים דומים נמצא גם בעמודה </a:t>
            </a:r>
            <a:r>
              <a:rPr lang="en-US" dirty="0" err="1"/>
              <a:t>HelpfulnessDenominator</a:t>
            </a:r>
            <a:endParaRPr lang="en-US" dirty="0"/>
          </a:p>
          <a:p>
            <a:r>
              <a:rPr lang="he-IL" dirty="0"/>
              <a:t>ניתן ללמוד מכך שהרוב המוחלט של הערכים עבור עמודות אלו הוא 0, כלומר: רוב ה- </a:t>
            </a:r>
            <a:r>
              <a:rPr lang="en-US" dirty="0"/>
              <a:t>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  <a:r>
              <a:rPr lang="he-IL" dirty="0"/>
              <a:t>. ומתוך אלו שסומנו באופן כלשהוא הרוב המוחלק סומן כ- </a:t>
            </a:r>
            <a:r>
              <a:rPr lang="en-US" dirty="0"/>
              <a:t>not helpful</a:t>
            </a:r>
            <a:r>
              <a:rPr lang="he-IL" dirty="0"/>
              <a:t>, ולכן המספר 0 צריך להיות קטגוריה בפני עצמה.</a:t>
            </a:r>
            <a:endParaRPr lang="en-US" dirty="0"/>
          </a:p>
          <a:p>
            <a:r>
              <a:rPr lang="he-IL" dirty="0"/>
              <a:t>הערך הפופולרי הבא בתור הוא 1</a:t>
            </a:r>
            <a:endParaRPr lang="en-US" dirty="0"/>
          </a:p>
          <a:p>
            <a:r>
              <a:rPr lang="he-IL" dirty="0"/>
              <a:t>קיימת התאמה הפוכה בין רמת הפופולריות של הערך לבין ערכו.</a:t>
            </a:r>
            <a:endParaRPr lang="en-US" dirty="0"/>
          </a:p>
          <a:p>
            <a:r>
              <a:rPr lang="he-IL" dirty="0"/>
              <a:t>כלומר ככל שהערך יותר נמוך הוא יותר פופולרי, ולהיפך.</a:t>
            </a:r>
            <a:endParaRPr lang="en-US" dirty="0"/>
          </a:p>
          <a:p>
            <a:r>
              <a:rPr lang="he-IL" dirty="0"/>
              <a:t>ולכן האלגוריתם </a:t>
            </a:r>
            <a:r>
              <a:rPr lang="en-US" dirty="0"/>
              <a:t>k-means</a:t>
            </a:r>
            <a:r>
              <a:rPr lang="he-IL" dirty="0"/>
              <a:t> לא מתאים למשימת הקטלוג הזאת. [גם אם נספק את </a:t>
            </a:r>
            <a:r>
              <a:rPr lang="en-US" dirty="0"/>
              <a:t>k</a:t>
            </a:r>
            <a:r>
              <a:rPr lang="he-IL" dirty="0"/>
              <a:t> כפרמטר, חלק מהערכים 0, עלולים להיות מקוטלגים בקטגוריה כלשהיא, וערכים אחרים יקוטלגו לקטגוריה אחרת]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0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ולכן האלגוריתם לקטלוג הערכים הנומריים הוא:</a:t>
            </a:r>
            <a:endParaRPr lang="en-US" dirty="0"/>
          </a:p>
          <a:p>
            <a:r>
              <a:rPr lang="en-US" dirty="0" err="1"/>
              <a:t>getCategory</a:t>
            </a:r>
            <a:r>
              <a:rPr lang="en-US" dirty="0"/>
              <a:t>(value)</a:t>
            </a:r>
          </a:p>
          <a:p>
            <a:r>
              <a:rPr lang="he-IL" dirty="0"/>
              <a:t>    </a:t>
            </a:r>
            <a:r>
              <a:rPr lang="en-US" dirty="0"/>
              <a:t>if value &lt; 2:</a:t>
            </a:r>
          </a:p>
          <a:p>
            <a:r>
              <a:rPr lang="he-IL" dirty="0"/>
              <a:t>        </a:t>
            </a:r>
            <a:r>
              <a:rPr lang="en-US" dirty="0"/>
              <a:t>    return value</a:t>
            </a:r>
          </a:p>
          <a:p>
            <a:r>
              <a:rPr lang="he-IL" dirty="0"/>
              <a:t>    </a:t>
            </a:r>
            <a:r>
              <a:rPr lang="en-US" dirty="0"/>
              <a:t>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(value)) + 1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9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204864"/>
            <a:ext cx="835292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המרה של </a:t>
            </a:r>
            <a:r>
              <a:rPr lang="en-US" dirty="0" smtClean="0"/>
              <a:t>timestamp</a:t>
            </a:r>
            <a:r>
              <a:rPr lang="he-IL" dirty="0" smtClean="0"/>
              <a:t> לאובייקט </a:t>
            </a:r>
            <a:r>
              <a:rPr lang="en-US" dirty="0" err="1" smtClean="0"/>
              <a:t>datetime</a:t>
            </a:r>
            <a:r>
              <a:rPr lang="he-IL" dirty="0" smtClean="0"/>
              <a:t>: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(float(timestamp))</a:t>
            </a:r>
          </a:p>
          <a:p>
            <a:endParaRPr lang="he-IL" dirty="0" smtClean="0"/>
          </a:p>
          <a:p>
            <a:r>
              <a:rPr lang="he-IL" dirty="0" smtClean="0"/>
              <a:t>מהאובייקט </a:t>
            </a:r>
            <a:r>
              <a:rPr lang="en-US" dirty="0" err="1" smtClean="0"/>
              <a:t>datetime</a:t>
            </a:r>
            <a:r>
              <a:rPr lang="he-IL" dirty="0" smtClean="0"/>
              <a:t> ניתן לגשת למאפיינים: </a:t>
            </a:r>
            <a:r>
              <a:rPr lang="en-US" dirty="0"/>
              <a:t>year, month, day, </a:t>
            </a:r>
            <a:r>
              <a:rPr lang="en-US" dirty="0" smtClean="0"/>
              <a:t>hour</a:t>
            </a:r>
            <a:endParaRPr lang="he-IL" dirty="0" smtClean="0"/>
          </a:p>
          <a:p>
            <a:endParaRPr lang="he-IL" dirty="0"/>
          </a:p>
          <a:p>
            <a:r>
              <a:rPr lang="en-US" dirty="0" err="1"/>
              <a:t>Rdd</a:t>
            </a:r>
            <a:r>
              <a:rPr lang="en-US" dirty="0"/>
              <a:t> mapping</a:t>
            </a:r>
            <a:endParaRPr lang="he-IL" dirty="0"/>
          </a:p>
          <a:p>
            <a:r>
              <a:rPr lang="he-IL" dirty="0"/>
              <a:t>ה- </a:t>
            </a:r>
            <a:r>
              <a:rPr lang="en-US" dirty="0"/>
              <a:t>dataset</a:t>
            </a:r>
            <a:r>
              <a:rPr lang="he-IL" dirty="0"/>
              <a:t> המקורי הכיל 10 עמודות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dirty="0" smtClean="0"/>
              <a:t>הטרנספורמציה:</a:t>
            </a:r>
          </a:p>
          <a:p>
            <a:r>
              <a:rPr lang="he-IL" dirty="0" smtClean="0"/>
              <a:t>כל שורה </a:t>
            </a:r>
            <a:r>
              <a:rPr lang="en-US" dirty="0" smtClean="0"/>
              <a:t>x</a:t>
            </a:r>
            <a:r>
              <a:rPr lang="he-IL" dirty="0" smtClean="0"/>
              <a:t> ב- </a:t>
            </a:r>
            <a:r>
              <a:rPr lang="en-US" dirty="0" err="1" smtClean="0"/>
              <a:t>rdd</a:t>
            </a:r>
            <a:r>
              <a:rPr lang="he-IL" dirty="0" smtClean="0"/>
              <a:t> ממופת לשורה הבאה:</a:t>
            </a:r>
          </a:p>
          <a:p>
            <a:r>
              <a:rPr lang="en-US" dirty="0"/>
              <a:t>x[0], x[1], x[2], x[3], x[4], x[5], x[6], </a:t>
            </a:r>
            <a:r>
              <a:rPr lang="en-US" dirty="0" err="1"/>
              <a:t>t.year</a:t>
            </a:r>
            <a:r>
              <a:rPr lang="en-US" dirty="0"/>
              <a:t>, </a:t>
            </a:r>
            <a:r>
              <a:rPr lang="en-US" dirty="0" err="1"/>
              <a:t>t.month</a:t>
            </a:r>
            <a:r>
              <a:rPr lang="en-US" dirty="0"/>
              <a:t>, </a:t>
            </a:r>
            <a:r>
              <a:rPr lang="en-US" dirty="0" err="1"/>
              <a:t>t.day</a:t>
            </a:r>
            <a:r>
              <a:rPr lang="en-US" dirty="0"/>
              <a:t>, </a:t>
            </a:r>
            <a:r>
              <a:rPr lang="en-US" dirty="0" err="1"/>
              <a:t>t.hour</a:t>
            </a:r>
            <a:r>
              <a:rPr lang="en-US" dirty="0"/>
              <a:t>, x[8], x[9]</a:t>
            </a:r>
            <a:endParaRPr lang="he-IL" dirty="0"/>
          </a:p>
          <a:p>
            <a:r>
              <a:rPr lang="he-IL" dirty="0"/>
              <a:t>לאחר ביצוע טרנספורמצית המיפוי, העמודה </a:t>
            </a:r>
            <a:r>
              <a:rPr lang="en-US" dirty="0"/>
              <a:t>timestamp</a:t>
            </a:r>
            <a:r>
              <a:rPr lang="he-IL" dirty="0"/>
              <a:t> הוחלפה ב- </a:t>
            </a:r>
            <a:r>
              <a:rPr lang="en-US" dirty="0"/>
              <a:t>year, month, day, </a:t>
            </a:r>
            <a:r>
              <a:rPr lang="en-US" dirty="0" smtClean="0"/>
              <a:t>hour</a:t>
            </a:r>
            <a:endParaRPr lang="he-IL" dirty="0" smtClean="0"/>
          </a:p>
          <a:p>
            <a:r>
              <a:rPr lang="he-IL" dirty="0" smtClean="0"/>
              <a:t>ולכן קיימות 13 עמודות ב- </a:t>
            </a:r>
            <a:r>
              <a:rPr lang="en-US" dirty="0" smtClean="0"/>
              <a:t>dataset</a:t>
            </a:r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6 – המרת </a:t>
            </a:r>
            <a:r>
              <a:rPr lang="en-US" sz="2800" dirty="0"/>
              <a:t>timestamp column</a:t>
            </a:r>
            <a:r>
              <a:rPr lang="he-IL" sz="2800" dirty="0"/>
              <a:t>, ל- </a:t>
            </a:r>
            <a:r>
              <a:rPr lang="en-US" sz="2800" dirty="0"/>
              <a:t>year, month, day, hour</a:t>
            </a:r>
          </a:p>
        </p:txBody>
      </p:sp>
    </p:spTree>
    <p:extLst>
      <p:ext uri="{BB962C8B-B14F-4D97-AF65-F5344CB8AC3E}">
        <p14:creationId xmlns:p14="http://schemas.microsoft.com/office/powerpoint/2010/main" val="12801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416824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2800" dirty="0"/>
              <a:t>This dataset consists of reviews of fine foods from amazon. The data span a period of more than 10 years, including all ~500,000 reviews up to October 2012. Reviews include product and user information, ratings, and a plain text review. It also includes reviews from all other Amazon categories.</a:t>
            </a:r>
          </a:p>
        </p:txBody>
      </p:sp>
    </p:spTree>
    <p:extLst>
      <p:ext uri="{BB962C8B-B14F-4D97-AF65-F5344CB8AC3E}">
        <p14:creationId xmlns:p14="http://schemas.microsoft.com/office/powerpoint/2010/main" val="369120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נבחר בעמודות: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he-IL" dirty="0"/>
              <a:t> כי אלו העמודות היחידות שמכילות ערכים נומריים רציפים.</a:t>
            </a:r>
            <a:endParaRPr lang="en-US" dirty="0"/>
          </a:p>
          <a:p>
            <a:r>
              <a:rPr lang="he-IL" dirty="0"/>
              <a:t>קיימות 2 שיטות עיקריות לנורמליזציה:</a:t>
            </a:r>
            <a:endParaRPr lang="en-US" dirty="0"/>
          </a:p>
          <a:p>
            <a:pPr lvl="0"/>
            <a:r>
              <a:rPr lang="en-US" dirty="0" err="1"/>
              <a:t>Zscore</a:t>
            </a:r>
            <a:r>
              <a:rPr lang="en-US" dirty="0"/>
              <a:t> standardization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כל ערך מוחלף ב- </a:t>
            </a:r>
            <a:r>
              <a:rPr lang="en-US" dirty="0" err="1"/>
              <a:t>zscore</a:t>
            </a:r>
            <a:r>
              <a:rPr lang="he-IL" dirty="0"/>
              <a:t> המתאים, כלומר: בכמה צעדים (נמדד ביחידות של </a:t>
            </a:r>
            <a:r>
              <a:rPr lang="en-US" dirty="0" err="1"/>
              <a:t>standad</a:t>
            </a:r>
            <a:r>
              <a:rPr lang="en-US" dirty="0"/>
              <a:t> (deviation</a:t>
            </a:r>
            <a:r>
              <a:rPr lang="he-IL" dirty="0"/>
              <a:t> הערך חורג מהחציון (כלפי מעלה או כלפי מטה)</a:t>
            </a:r>
            <a:endParaRPr lang="en-US" dirty="0"/>
          </a:p>
          <a:p>
            <a:r>
              <a:rPr lang="he-IL" dirty="0"/>
              <a:t>הנוסחה לחישוב ערכי </a:t>
            </a:r>
            <a:r>
              <a:rPr lang="en-US" dirty="0" err="1"/>
              <a:t>zscore</a:t>
            </a:r>
            <a:r>
              <a:rPr lang="he-IL" dirty="0"/>
              <a:t> היא: </a:t>
            </a:r>
            <a:r>
              <a:rPr lang="en-US" dirty="0"/>
              <a:t>(value - mean) /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he-IL" dirty="0"/>
              <a:t>לדוגמא: </a:t>
            </a:r>
            <a:r>
              <a:rPr lang="en-US" dirty="0"/>
              <a:t>z=1</a:t>
            </a:r>
            <a:r>
              <a:rPr lang="he-IL" dirty="0"/>
              <a:t> משמעותו חריגה ב- </a:t>
            </a:r>
            <a:r>
              <a:rPr lang="en-US" dirty="0" err="1"/>
              <a:t>stdev</a:t>
            </a:r>
            <a:r>
              <a:rPr lang="he-IL" dirty="0"/>
              <a:t> אחד מה- </a:t>
            </a:r>
            <a:r>
              <a:rPr lang="en-US" dirty="0"/>
              <a:t>mean</a:t>
            </a:r>
            <a:r>
              <a:rPr lang="he-IL" dirty="0"/>
              <a:t> (חציון)</a:t>
            </a:r>
            <a:endParaRPr lang="en-US" dirty="0"/>
          </a:p>
          <a:p>
            <a:r>
              <a:rPr lang="he-IL" dirty="0"/>
              <a:t>הסיכוי שערך מסויים יהיה בטווח בין </a:t>
            </a:r>
            <a:r>
              <a:rPr lang="en-US" dirty="0"/>
              <a:t>z=1</a:t>
            </a:r>
            <a:r>
              <a:rPr lang="he-IL" dirty="0"/>
              <a:t> לבין </a:t>
            </a:r>
            <a:r>
              <a:rPr lang="en-US" dirty="0"/>
              <a:t>z=-1</a:t>
            </a:r>
            <a:r>
              <a:rPr lang="he-IL" dirty="0"/>
              <a:t> הוא </a:t>
            </a:r>
            <a:r>
              <a:rPr lang="en-US" dirty="0"/>
              <a:t>0.68</a:t>
            </a:r>
            <a:r>
              <a:rPr lang="he-IL" dirty="0"/>
              <a:t> (68%</a:t>
            </a:r>
            <a:r>
              <a:rPr lang="en-US" dirty="0"/>
              <a:t>(</a:t>
            </a:r>
          </a:p>
          <a:p>
            <a:r>
              <a:rPr lang="he-IL" dirty="0"/>
              <a:t>הסיכוי שערך מסויים יהיה בטווח בין </a:t>
            </a:r>
            <a:r>
              <a:rPr lang="en-US" dirty="0"/>
              <a:t>z=2</a:t>
            </a:r>
            <a:r>
              <a:rPr lang="he-IL" dirty="0"/>
              <a:t> לבין </a:t>
            </a:r>
            <a:r>
              <a:rPr lang="en-US" dirty="0"/>
              <a:t>z=-2</a:t>
            </a:r>
            <a:r>
              <a:rPr lang="he-IL" dirty="0"/>
              <a:t> הוא </a:t>
            </a:r>
            <a:r>
              <a:rPr lang="en-US" dirty="0"/>
              <a:t>0.954</a:t>
            </a:r>
            <a:r>
              <a:rPr lang="he-IL" dirty="0"/>
              <a:t> (</a:t>
            </a:r>
            <a:r>
              <a:rPr lang="en-US" dirty="0"/>
              <a:t>95.4%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 </a:t>
            </a:r>
            <a:endParaRPr lang="en-US" dirty="0"/>
          </a:p>
          <a:p>
            <a:pPr lvl="0"/>
            <a:r>
              <a:rPr lang="en-US" dirty="0"/>
              <a:t>Min max normalization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טרנספורמציה ליניארית שממירה את כל הערכים לטווח: </a:t>
            </a:r>
            <a:r>
              <a:rPr lang="en-US" dirty="0"/>
              <a:t>0-1</a:t>
            </a:r>
          </a:p>
          <a:p>
            <a:r>
              <a:rPr lang="he-IL" dirty="0"/>
              <a:t>נוסחה לנרמול ערכים:</a:t>
            </a:r>
            <a:endParaRPr lang="en-US" dirty="0"/>
          </a:p>
          <a:p>
            <a:r>
              <a:rPr lang="en-US" dirty="0"/>
              <a:t>(value-min)/(max-min)</a:t>
            </a:r>
          </a:p>
          <a:p>
            <a:r>
              <a:rPr lang="he-IL" dirty="0"/>
              <a:t> 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07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מתי נעדיף </a:t>
            </a:r>
            <a:r>
              <a:rPr lang="en-US" dirty="0"/>
              <a:t>standardization</a:t>
            </a:r>
            <a:r>
              <a:rPr lang="he-IL" dirty="0"/>
              <a:t>, ומתי נעדיף </a:t>
            </a:r>
            <a:r>
              <a:rPr lang="en-US" dirty="0"/>
              <a:t>normalization</a:t>
            </a:r>
            <a:r>
              <a:rPr lang="he-IL" dirty="0"/>
              <a:t>:</a:t>
            </a:r>
            <a:endParaRPr lang="en-US" dirty="0"/>
          </a:p>
          <a:p>
            <a:r>
              <a:rPr lang="en-US" u="sng" dirty="0">
                <a:hlinkClick r:id="rId2"/>
              </a:rPr>
              <a:t>http://datareality.blogspot.com/2016/11/scaling-normalizing-standardizing-which.html</a:t>
            </a:r>
            <a:endParaRPr lang="en-US" dirty="0"/>
          </a:p>
          <a:p>
            <a:r>
              <a:rPr lang="en-US" b="1" dirty="0"/>
              <a:t>RESCALING</a:t>
            </a:r>
            <a:r>
              <a:rPr lang="en-US" dirty="0"/>
              <a:t> attribute data to values to scale the range in [0, 1] or [-1, 1] is useful for the optimization algorithms, such as gradient descent, that are used within machine learning algorithms that weight inputs (e.g. </a:t>
            </a:r>
            <a:r>
              <a:rPr lang="en-US" b="1" dirty="0"/>
              <a:t>regression</a:t>
            </a:r>
            <a:r>
              <a:rPr lang="en-US" dirty="0"/>
              <a:t> and </a:t>
            </a:r>
            <a:r>
              <a:rPr lang="en-US" b="1" dirty="0"/>
              <a:t>neural networks</a:t>
            </a:r>
            <a:r>
              <a:rPr lang="en-US" dirty="0"/>
              <a:t>). Rescaling is also used for algorithms that use distance measurements for example </a:t>
            </a:r>
            <a:r>
              <a:rPr lang="en-US" b="1" dirty="0"/>
              <a:t>K-Nearest-Neighbors (KNN)</a:t>
            </a:r>
            <a:r>
              <a:rPr lang="en-US" dirty="0"/>
              <a:t>. Rescaling like this is sometimes called "normalization". </a:t>
            </a:r>
            <a:r>
              <a:rPr lang="en-US" dirty="0" err="1"/>
              <a:t>MinMaxScaler</a:t>
            </a:r>
            <a:r>
              <a:rPr lang="en-US" dirty="0"/>
              <a:t> class in python </a:t>
            </a:r>
            <a:r>
              <a:rPr lang="en-US" dirty="0" err="1"/>
              <a:t>skikit</a:t>
            </a:r>
            <a:r>
              <a:rPr lang="en-US" dirty="0"/>
              <a:t>-learn does this.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STANDARDIZING</a:t>
            </a:r>
            <a:r>
              <a:rPr lang="en-US" dirty="0"/>
              <a:t> attribute data assumes a Gaussian distribution of input features and "standardizes" to a mean of 0 and a standard deviation of 1. This </a:t>
            </a:r>
            <a:r>
              <a:rPr lang="en-US" b="1" dirty="0"/>
              <a:t>works better with linear regression, logistic regression and linear discriminate analysis</a:t>
            </a:r>
            <a:r>
              <a:rPr lang="en-US" dirty="0"/>
              <a:t>. Python </a:t>
            </a:r>
            <a:r>
              <a:rPr lang="en-US" dirty="0" err="1"/>
              <a:t>StandardScaler</a:t>
            </a:r>
            <a:r>
              <a:rPr lang="en-US" dirty="0"/>
              <a:t> class in </a:t>
            </a:r>
            <a:r>
              <a:rPr lang="en-US" dirty="0" err="1"/>
              <a:t>scikit</a:t>
            </a:r>
            <a:r>
              <a:rPr lang="en-US" dirty="0"/>
              <a:t>-learn works for this.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14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כלומר: נעדיף להשתמש ב- </a:t>
            </a:r>
            <a:r>
              <a:rPr lang="en-US" dirty="0"/>
              <a:t>standardization</a:t>
            </a:r>
            <a:r>
              <a:rPr lang="he-IL" dirty="0"/>
              <a:t> למודלים של </a:t>
            </a:r>
            <a:r>
              <a:rPr lang="en-US" dirty="0"/>
              <a:t>regression </a:t>
            </a:r>
            <a:r>
              <a:rPr lang="he-IL" dirty="0"/>
              <a:t>או </a:t>
            </a:r>
            <a:r>
              <a:rPr lang="en-US" dirty="0"/>
              <a:t>classification</a:t>
            </a:r>
          </a:p>
          <a:p>
            <a:r>
              <a:rPr lang="he-IL" dirty="0"/>
              <a:t>אבל זה בתנאי שה- </a:t>
            </a:r>
            <a:r>
              <a:rPr lang="en-US" dirty="0"/>
              <a:t>data</a:t>
            </a:r>
            <a:r>
              <a:rPr lang="he-IL" dirty="0"/>
              <a:t> מתפלג נורמאלית. אחרת ה- </a:t>
            </a:r>
            <a:r>
              <a:rPr lang="en-US" dirty="0"/>
              <a:t>standardization </a:t>
            </a:r>
            <a:r>
              <a:rPr lang="he-IL" dirty="0"/>
              <a:t>לא תעבוד.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2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92496"/>
            <a:ext cx="7776864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כדי לבדוק אם </a:t>
            </a:r>
            <a:r>
              <a:rPr lang="en-US" dirty="0"/>
              <a:t>data</a:t>
            </a:r>
            <a:r>
              <a:rPr lang="he-IL" dirty="0"/>
              <a:t> מתפלג נורמאלית יש לבצע </a:t>
            </a:r>
            <a:r>
              <a:rPr lang="en-US" dirty="0"/>
              <a:t>normality test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אחת השיטות המומלצות לביצוע בדיקת נורמאליות במקרה של </a:t>
            </a:r>
            <a:r>
              <a:rPr lang="en-US" dirty="0"/>
              <a:t>big data</a:t>
            </a:r>
            <a:r>
              <a:rPr lang="he-IL" dirty="0"/>
              <a:t> נקראת:  </a:t>
            </a:r>
            <a:r>
              <a:rPr lang="en-US" dirty="0"/>
              <a:t>Kolmogorov-Smirnov</a:t>
            </a:r>
          </a:p>
          <a:p>
            <a:r>
              <a:rPr lang="he-IL" dirty="0"/>
              <a:t>נבדוק אם ה- </a:t>
            </a:r>
            <a:r>
              <a:rPr lang="en-US" dirty="0"/>
              <a:t>data</a:t>
            </a:r>
            <a:r>
              <a:rPr lang="he-IL" dirty="0"/>
              <a:t> מתפלג נורמאלית באמצעות </a:t>
            </a:r>
            <a:r>
              <a:rPr lang="en-US" dirty="0"/>
              <a:t>Kolmogorov-Smirnov method</a:t>
            </a:r>
          </a:p>
          <a:p>
            <a:r>
              <a:rPr lang="en-US" u="sng" dirty="0">
                <a:hlinkClick r:id="rId2"/>
              </a:rPr>
              <a:t>https://www.spss-tutorials.com/spss-kolmogorov-smirnov-test-for-normality</a:t>
            </a:r>
            <a:endParaRPr lang="en-US" dirty="0"/>
          </a:p>
          <a:p>
            <a:r>
              <a:rPr lang="he-IL" dirty="0"/>
              <a:t>הבדיקה מתבצעת באופן הבא:</a:t>
            </a:r>
            <a:endParaRPr lang="en-US" dirty="0"/>
          </a:p>
          <a:p>
            <a:r>
              <a:rPr lang="he-IL" dirty="0"/>
              <a:t>מניחים שה- </a:t>
            </a:r>
            <a:r>
              <a:rPr lang="en-US" dirty="0"/>
              <a:t>data</a:t>
            </a:r>
            <a:r>
              <a:rPr lang="he-IL" dirty="0"/>
              <a:t> מתפלג נורמאלית. דוגמים מספר דגימות מה- </a:t>
            </a:r>
            <a:r>
              <a:rPr lang="en-US" dirty="0"/>
              <a:t>data</a:t>
            </a:r>
            <a:r>
              <a:rPr lang="he-IL" dirty="0"/>
              <a:t> ומניחים שהוא מתפלג נורמאלית עם אותם ערכי </a:t>
            </a:r>
            <a:r>
              <a:rPr lang="en-US" dirty="0"/>
              <a:t>mean, </a:t>
            </a:r>
            <a:r>
              <a:rPr lang="en-US" dirty="0" err="1"/>
              <a:t>stdev</a:t>
            </a:r>
            <a:r>
              <a:rPr lang="he-IL" dirty="0"/>
              <a:t> כמו הדגימות.</a:t>
            </a:r>
            <a:endParaRPr lang="en-US" dirty="0"/>
          </a:p>
          <a:p>
            <a:r>
              <a:rPr lang="he-IL" dirty="0"/>
              <a:t>ואז עוברים על ההיסטוגרמה של הדגימות ובודקים עבור כל דגימה האם היא סוטה מערך ה-</a:t>
            </a:r>
            <a:r>
              <a:rPr lang="en-US" dirty="0"/>
              <a:t>mean</a:t>
            </a:r>
            <a:r>
              <a:rPr lang="he-IL" dirty="0"/>
              <a:t> ביותר מ- </a:t>
            </a:r>
            <a:r>
              <a:rPr lang="en-US" dirty="0" err="1"/>
              <a:t>stdev</a:t>
            </a:r>
            <a:r>
              <a:rPr lang="he-IL" dirty="0"/>
              <a:t> אחד. אחוז הדגימות שסוטות ביותר מ- </a:t>
            </a:r>
            <a:r>
              <a:rPr lang="en-US" dirty="0" err="1"/>
              <a:t>stdev</a:t>
            </a:r>
            <a:r>
              <a:rPr lang="he-IL" dirty="0"/>
              <a:t> אחד נקרא: </a:t>
            </a:r>
            <a:r>
              <a:rPr lang="en-US" dirty="0"/>
              <a:t>test statistics</a:t>
            </a:r>
            <a:r>
              <a:rPr lang="he-IL" dirty="0"/>
              <a:t>. המספר הזה מבטא את מידת הסטיה של ה- </a:t>
            </a:r>
            <a:r>
              <a:rPr lang="en-US" dirty="0"/>
              <a:t>data</a:t>
            </a:r>
            <a:r>
              <a:rPr lang="he-IL" dirty="0"/>
              <a:t> מה- </a:t>
            </a:r>
            <a:r>
              <a:rPr lang="en-US" dirty="0"/>
              <a:t>null hypothesis</a:t>
            </a:r>
            <a:r>
              <a:rPr lang="he-IL" dirty="0"/>
              <a:t> (הטענה: של הנחת העבודה שלפיה ה- </a:t>
            </a:r>
            <a:r>
              <a:rPr lang="en-US" dirty="0"/>
              <a:t>data</a:t>
            </a:r>
            <a:r>
              <a:rPr lang="he-IL" dirty="0"/>
              <a:t> מתפלג נורמאלית עם ערכי ה- </a:t>
            </a:r>
            <a:r>
              <a:rPr lang="en-US" dirty="0"/>
              <a:t>mean</a:t>
            </a:r>
            <a:r>
              <a:rPr lang="he-IL" dirty="0"/>
              <a:t> וה- </a:t>
            </a:r>
            <a:r>
              <a:rPr lang="en-US" dirty="0" err="1"/>
              <a:t>stdev</a:t>
            </a:r>
            <a:r>
              <a:rPr lang="he-IL" dirty="0"/>
              <a:t> שהצבנו).</a:t>
            </a:r>
            <a:endParaRPr lang="en-US" dirty="0"/>
          </a:p>
          <a:p>
            <a:r>
              <a:rPr lang="he-IL" dirty="0"/>
              <a:t>אם טענת ה- </a:t>
            </a:r>
            <a:r>
              <a:rPr lang="en-US" dirty="0"/>
              <a:t>null hypothesis</a:t>
            </a:r>
            <a:r>
              <a:rPr lang="he-IL" dirty="0"/>
              <a:t> נכונה, אז סביר להניח שאחוז הדגימות עם שסוטות מהסתברות נורמאלית יהיה נמוך. כלומר: ערכי ה- </a:t>
            </a:r>
            <a:r>
              <a:rPr lang="en-US" dirty="0"/>
              <a:t>p-value</a:t>
            </a:r>
            <a:r>
              <a:rPr lang="he-IL" dirty="0"/>
              <a:t> המתאימים יהיו גבוהים.</a:t>
            </a:r>
            <a:endParaRPr lang="en-US" dirty="0"/>
          </a:p>
          <a:p>
            <a:r>
              <a:rPr lang="he-IL" dirty="0"/>
              <a:t>ולהיפך (אם אם טענת ה- </a:t>
            </a:r>
            <a:r>
              <a:rPr lang="en-US" dirty="0"/>
              <a:t>null hypothesis</a:t>
            </a:r>
            <a:r>
              <a:rPr lang="he-IL" dirty="0"/>
              <a:t> איננה נכונה, אז סביר להניח שאחוז הדגימות עם שסוטות מהסתברות נורמאלית יהיה גבוה. כלומר: ערכי ה- </a:t>
            </a:r>
            <a:r>
              <a:rPr lang="en-US" dirty="0"/>
              <a:t>p value</a:t>
            </a:r>
            <a:r>
              <a:rPr lang="he-IL" dirty="0"/>
              <a:t> המתאימים יהיו נמוכים)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141538"/>
            <a:ext cx="77768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נשאלת השאלה, איזה ערכי </a:t>
            </a:r>
            <a:r>
              <a:rPr lang="en-US" dirty="0"/>
              <a:t>p-value</a:t>
            </a:r>
            <a:r>
              <a:rPr lang="he-IL" dirty="0"/>
              <a:t>, נחשבים לגבוהים/נמוכים?</a:t>
            </a:r>
            <a:endParaRPr lang="en-US" dirty="0"/>
          </a:p>
          <a:p>
            <a:r>
              <a:rPr lang="he-IL" dirty="0"/>
              <a:t>התשובה היא שה- </a:t>
            </a:r>
            <a:r>
              <a:rPr lang="en-US" dirty="0"/>
              <a:t>threshold</a:t>
            </a:r>
            <a:r>
              <a:rPr lang="he-IL" dirty="0"/>
              <a:t> שמשתמשים בו בספרות המקצועית הוא: </a:t>
            </a:r>
            <a:r>
              <a:rPr lang="en-US" dirty="0"/>
              <a:t>p=0.05</a:t>
            </a:r>
          </a:p>
          <a:p>
            <a:r>
              <a:rPr lang="he-IL" dirty="0"/>
              <a:t>כלומר: נדחה את ה- </a:t>
            </a:r>
            <a:r>
              <a:rPr lang="en-US" dirty="0"/>
              <a:t>null hypothesis</a:t>
            </a:r>
            <a:r>
              <a:rPr lang="he-IL" dirty="0"/>
              <a:t> אם </a:t>
            </a:r>
            <a:r>
              <a:rPr lang="en-US" dirty="0"/>
              <a:t>p &lt; 0.05</a:t>
            </a:r>
            <a:r>
              <a:rPr lang="he-IL" dirty="0"/>
              <a:t> (כלומר ה- </a:t>
            </a:r>
            <a:r>
              <a:rPr lang="en-US" dirty="0"/>
              <a:t>data</a:t>
            </a:r>
            <a:r>
              <a:rPr lang="he-IL" dirty="0"/>
              <a:t> לא מתפלג נורמאלית כאשר </a:t>
            </a:r>
            <a:r>
              <a:rPr lang="en-US" dirty="0"/>
              <a:t>p &lt; 0.05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62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852936"/>
            <a:ext cx="7776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בוצע שימוש ב- </a:t>
            </a:r>
            <a:r>
              <a:rPr lang="en-US" dirty="0" err="1"/>
              <a:t>RegexTokenizer</a:t>
            </a:r>
            <a:r>
              <a:rPr lang="he-IL" dirty="0"/>
              <a:t> מהספריה </a:t>
            </a:r>
            <a:r>
              <a:rPr lang="en-US" dirty="0" err="1"/>
              <a:t>pyspark.ml.feature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2461" y="1763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סעיף א – </a:t>
            </a:r>
            <a:r>
              <a:rPr lang="en-US" sz="2800" dirty="0" smtClean="0"/>
              <a:t>Tokenization</a:t>
            </a:r>
            <a:endParaRPr lang="he-IL" sz="2800" dirty="0" smtClean="0"/>
          </a:p>
          <a:p>
            <a:r>
              <a:rPr lang="he-IL" sz="2800" dirty="0"/>
              <a:t>המרה של משפט בעמודה </a:t>
            </a:r>
            <a:r>
              <a:rPr lang="en-US" sz="2800" dirty="0"/>
              <a:t>Text</a:t>
            </a:r>
            <a:r>
              <a:rPr lang="he-IL" sz="2800" dirty="0"/>
              <a:t> למילים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50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852936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מחיקת </a:t>
            </a:r>
            <a:r>
              <a:rPr lang="en-US" dirty="0"/>
              <a:t>stop words</a:t>
            </a:r>
            <a:r>
              <a:rPr lang="he-IL" dirty="0"/>
              <a:t> מה- </a:t>
            </a:r>
            <a:r>
              <a:rPr lang="en-US" dirty="0"/>
              <a:t>tokens</a:t>
            </a:r>
            <a:r>
              <a:rPr lang="he-IL" dirty="0"/>
              <a:t> מסעיף א</a:t>
            </a:r>
            <a:endParaRPr lang="en-US" dirty="0"/>
          </a:p>
          <a:p>
            <a:r>
              <a:rPr lang="he-IL" dirty="0"/>
              <a:t>בוצע שימוש ב- </a:t>
            </a:r>
            <a:r>
              <a:rPr lang="en-US" dirty="0" err="1"/>
              <a:t>StopWordsRemover</a:t>
            </a:r>
            <a:r>
              <a:rPr lang="he-IL" dirty="0"/>
              <a:t> מהספריה </a:t>
            </a:r>
            <a:r>
              <a:rPr lang="en-US" dirty="0" err="1"/>
              <a:t>pyspark.ml.feature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56592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סעיף ב – </a:t>
            </a:r>
            <a:r>
              <a:rPr lang="en-US" sz="2800" dirty="0" smtClean="0"/>
              <a:t>Stop </a:t>
            </a:r>
            <a:r>
              <a:rPr lang="en-US" sz="2800" dirty="0"/>
              <a:t>words </a:t>
            </a:r>
            <a:r>
              <a:rPr lang="en-US" sz="2800" dirty="0" smtClean="0"/>
              <a:t>removal</a:t>
            </a:r>
            <a:endParaRPr lang="he-IL" sz="2800" dirty="0" smtClean="0"/>
          </a:p>
          <a:p>
            <a:r>
              <a:rPr lang="he-IL" sz="2800" dirty="0" smtClean="0"/>
              <a:t>הסרת מילים שלא רלוונטיות לצורך ניתוח טקסט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72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420888"/>
            <a:ext cx="77768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נעשה שימוש ב- </a:t>
            </a:r>
            <a:r>
              <a:rPr lang="en-US" dirty="0" err="1"/>
              <a:t>CountVectorizer</a:t>
            </a:r>
            <a:r>
              <a:rPr lang="he-IL" dirty="0"/>
              <a:t> מהספריה </a:t>
            </a:r>
            <a:r>
              <a:rPr lang="en-US" dirty="0" err="1"/>
              <a:t>sklearn.feature_extraction.text</a:t>
            </a:r>
            <a:endParaRPr lang="en-US" dirty="0"/>
          </a:p>
          <a:p>
            <a:r>
              <a:rPr lang="he-IL" dirty="0"/>
              <a:t>(לא בוצע שימוש ב- </a:t>
            </a:r>
            <a:r>
              <a:rPr lang="en-US" dirty="0" err="1"/>
              <a:t>CountVectorizer</a:t>
            </a:r>
            <a:r>
              <a:rPr lang="he-IL" dirty="0"/>
              <a:t> של </a:t>
            </a:r>
            <a:r>
              <a:rPr lang="en-US" dirty="0"/>
              <a:t>spark</a:t>
            </a:r>
            <a:r>
              <a:rPr lang="he-IL" dirty="0"/>
              <a:t>, כי לא קיים </a:t>
            </a:r>
            <a:r>
              <a:rPr lang="he-IL" dirty="0" smtClean="0"/>
              <a:t>שם </a:t>
            </a:r>
            <a:r>
              <a:rPr lang="he-IL" dirty="0"/>
              <a:t>הפרמטר </a:t>
            </a:r>
            <a:r>
              <a:rPr lang="en-US" dirty="0"/>
              <a:t>binary=true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נעשה שימוש ב- </a:t>
            </a:r>
            <a:r>
              <a:rPr lang="en-US" dirty="0"/>
              <a:t>Compressed sparse row (CSR)</a:t>
            </a:r>
            <a:r>
              <a:rPr lang="he-IL" dirty="0"/>
              <a:t> כדי להימנע משמירת מטריצה ענקית שרובה אפסים שחונקת את ה- </a:t>
            </a:r>
            <a:r>
              <a:rPr lang="en-US" dirty="0"/>
              <a:t>memory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96752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72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420888"/>
            <a:ext cx="777686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ה- </a:t>
            </a:r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he-IL" dirty="0"/>
              <a:t> של </a:t>
            </a:r>
            <a:r>
              <a:rPr lang="en-US" dirty="0" err="1"/>
              <a:t>sklearn</a:t>
            </a:r>
            <a:r>
              <a:rPr lang="he-IL" dirty="0"/>
              <a:t> לא עובד עם </a:t>
            </a:r>
            <a:r>
              <a:rPr lang="en-US" dirty="0" err="1"/>
              <a:t>rdd</a:t>
            </a:r>
            <a:r>
              <a:rPr lang="he-IL" dirty="0"/>
              <a:t> או </a:t>
            </a:r>
            <a:r>
              <a:rPr lang="en-US" dirty="0" err="1"/>
              <a:t>dataframe</a:t>
            </a:r>
            <a:r>
              <a:rPr lang="he-IL" dirty="0"/>
              <a:t>, אלא עם </a:t>
            </a:r>
            <a:r>
              <a:rPr lang="en-US" dirty="0"/>
              <a:t>list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מאחר וה- </a:t>
            </a:r>
            <a:r>
              <a:rPr lang="en-US" dirty="0"/>
              <a:t>list of words</a:t>
            </a:r>
            <a:r>
              <a:rPr lang="he-IL" dirty="0"/>
              <a:t> תופס הרבה מקום בזכרון בוצעה המרת ביניים של ה- </a:t>
            </a:r>
            <a:r>
              <a:rPr lang="en-US" dirty="0" err="1"/>
              <a:t>dataframe</a:t>
            </a:r>
            <a:r>
              <a:rPr lang="he-IL" dirty="0"/>
              <a:t> ל- </a:t>
            </a:r>
            <a:r>
              <a:rPr lang="en-US" dirty="0"/>
              <a:t>pandas data frame</a:t>
            </a:r>
            <a:r>
              <a:rPr lang="he-IL" dirty="0"/>
              <a:t> ולאחר מכן קריאה למתודה- </a:t>
            </a:r>
            <a:r>
              <a:rPr lang="en-US" dirty="0" err="1"/>
              <a:t>toList</a:t>
            </a:r>
            <a:r>
              <a:rPr lang="he-IL" dirty="0"/>
              <a:t> של </a:t>
            </a:r>
            <a:r>
              <a:rPr lang="en-US" dirty="0"/>
              <a:t>pandas data frame</a:t>
            </a:r>
          </a:p>
          <a:p>
            <a:r>
              <a:rPr lang="he-IL" dirty="0"/>
              <a:t>ההמרה בוצעה באמצעות מנגנון שנקרא </a:t>
            </a:r>
            <a:r>
              <a:rPr lang="en-US" dirty="0"/>
              <a:t>spark arrow</a:t>
            </a:r>
            <a:r>
              <a:rPr lang="he-IL" dirty="0"/>
              <a:t> שעושה שימוש במנגנון </a:t>
            </a:r>
            <a:r>
              <a:rPr lang="en-US" dirty="0"/>
              <a:t>deserialization</a:t>
            </a:r>
            <a:r>
              <a:rPr lang="he-IL" dirty="0"/>
              <a:t> של ה- </a:t>
            </a:r>
            <a:r>
              <a:rPr lang="en-US" dirty="0" err="1"/>
              <a:t>jvm</a:t>
            </a:r>
            <a:r>
              <a:rPr lang="he-IL" dirty="0"/>
              <a:t> באמצעות הפקודה:</a:t>
            </a:r>
            <a:endParaRPr lang="en-US" dirty="0"/>
          </a:p>
          <a:p>
            <a:r>
              <a:rPr lang="en-US" dirty="0" err="1"/>
              <a:t>spark.conf.set</a:t>
            </a:r>
            <a:r>
              <a:rPr lang="en-US" dirty="0"/>
              <a:t>("</a:t>
            </a:r>
            <a:r>
              <a:rPr lang="en-US" dirty="0" err="1"/>
              <a:t>spark.sql.execution.arrow.enabled</a:t>
            </a:r>
            <a:r>
              <a:rPr lang="en-US" dirty="0"/>
              <a:t>", "true")</a:t>
            </a:r>
          </a:p>
          <a:p>
            <a:r>
              <a:rPr lang="he-IL" dirty="0"/>
              <a:t>בדרך זו ה- </a:t>
            </a:r>
            <a:r>
              <a:rPr lang="en-US" dirty="0"/>
              <a:t>data</a:t>
            </a:r>
            <a:r>
              <a:rPr lang="he-IL" dirty="0"/>
              <a:t> הומר ב- </a:t>
            </a:r>
            <a:r>
              <a:rPr lang="en-US" dirty="0"/>
              <a:t>chunks</a:t>
            </a:r>
            <a:r>
              <a:rPr lang="he-IL" dirty="0"/>
              <a:t>, ע"י </a:t>
            </a:r>
            <a:r>
              <a:rPr lang="en-US" dirty="0"/>
              <a:t>deserialization</a:t>
            </a:r>
            <a:r>
              <a:rPr lang="he-IL" dirty="0"/>
              <a:t> של רשימת המילים, ולא נטען כולו לזכרון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dirty="0"/>
              <a:t>למידע נוסף: </a:t>
            </a:r>
            <a:r>
              <a:rPr lang="en-US" u="sng" dirty="0">
                <a:hlinkClick r:id="rId2"/>
              </a:rPr>
              <a:t>https://arrow.apache.org/blog/2017/07/26/spark-arrow/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34076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188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48896" y="2132856"/>
            <a:ext cx="777686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הסבר בנוגע לשמירת </a:t>
            </a:r>
            <a:r>
              <a:rPr lang="en-US" dirty="0"/>
              <a:t>compressed sparse matrix (CSR)</a:t>
            </a:r>
            <a:r>
              <a:rPr lang="he-IL" dirty="0"/>
              <a:t> בזכרון: </a:t>
            </a:r>
            <a:endParaRPr lang="en-US" dirty="0"/>
          </a:p>
          <a:p>
            <a:r>
              <a:rPr lang="he-IL" dirty="0"/>
              <a:t>הטכניקה שבה עובד </a:t>
            </a:r>
            <a:r>
              <a:rPr lang="en-US" dirty="0" err="1"/>
              <a:t>csr</a:t>
            </a:r>
            <a:r>
              <a:rPr lang="he-IL" dirty="0"/>
              <a:t> היא באופן הבא: (</a:t>
            </a:r>
            <a:r>
              <a:rPr lang="en-US" u="sng" dirty="0">
                <a:hlinkClick r:id="rId2"/>
              </a:rPr>
              <a:t>https://en.wikipedia.org/wiki/Sparse_matrix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במקום לשמור מטריצה דו-מימדית (</a:t>
            </a:r>
            <a:r>
              <a:rPr lang="en-US" dirty="0" err="1"/>
              <a:t>M</a:t>
            </a:r>
            <a:r>
              <a:rPr lang="en-US" baseline="-25000" dirty="0" err="1"/>
              <a:t>mXn</a:t>
            </a:r>
            <a:r>
              <a:rPr lang="he-IL" dirty="0"/>
              <a:t>) עם הרבה אפסים. שומרים 3 מערכים:</a:t>
            </a:r>
            <a:endParaRPr lang="en-US" dirty="0"/>
          </a:p>
          <a:p>
            <a:r>
              <a:rPr lang="en-US" dirty="0"/>
              <a:t>NNZ </a:t>
            </a:r>
            <a:r>
              <a:rPr lang="he-IL" dirty="0"/>
              <a:t>– מספר האיברים השונים מ-0 ב-</a:t>
            </a:r>
            <a:r>
              <a:rPr lang="en-US" dirty="0"/>
              <a:t>M</a:t>
            </a:r>
          </a:p>
          <a:p>
            <a:r>
              <a:rPr lang="en-US" dirty="0"/>
              <a:t>A </a:t>
            </a:r>
            <a:r>
              <a:rPr lang="he-IL" dirty="0"/>
              <a:t>– מערך בגודל </a:t>
            </a:r>
            <a:r>
              <a:rPr lang="en-US" dirty="0"/>
              <a:t>NNZ</a:t>
            </a:r>
            <a:r>
              <a:rPr lang="he-IL" dirty="0"/>
              <a:t> שמכיל את כל האיברים שאינם 0 ב- </a:t>
            </a:r>
            <a:r>
              <a:rPr lang="en-US" dirty="0"/>
              <a:t>M</a:t>
            </a:r>
          </a:p>
          <a:p>
            <a:r>
              <a:rPr lang="en-US" dirty="0"/>
              <a:t>IA </a:t>
            </a:r>
            <a:r>
              <a:rPr lang="he-IL" dirty="0"/>
              <a:t>– מערך בגודל </a:t>
            </a:r>
            <a:r>
              <a:rPr lang="en-US" dirty="0"/>
              <a:t>m+1</a:t>
            </a:r>
            <a:r>
              <a:rPr lang="he-IL" dirty="0"/>
              <a:t> המוגדר באופן הבא:</a:t>
            </a:r>
            <a:endParaRPr lang="en-US" dirty="0"/>
          </a:p>
          <a:p>
            <a:pPr lvl="0" rtl="0"/>
            <a:r>
              <a:rPr lang="en-US" dirty="0"/>
              <a:t>IA[0] = 0</a:t>
            </a:r>
          </a:p>
          <a:p>
            <a:pPr lvl="0" rtl="0"/>
            <a:r>
              <a:rPr lang="en-US" dirty="0"/>
              <a:t>IA[</a:t>
            </a:r>
            <a:r>
              <a:rPr lang="en-US" i="1" dirty="0"/>
              <a:t>i</a:t>
            </a:r>
            <a:r>
              <a:rPr lang="en-US" dirty="0"/>
              <a:t>] = IA[</a:t>
            </a:r>
            <a:r>
              <a:rPr lang="en-US" i="1" dirty="0"/>
              <a:t>i</a:t>
            </a:r>
            <a:r>
              <a:rPr lang="en-US" dirty="0"/>
              <a:t> − 1] + (number of nonzero elements on the </a:t>
            </a:r>
            <a:r>
              <a:rPr lang="en-US" i="1" dirty="0"/>
              <a:t>i</a:t>
            </a:r>
            <a:r>
              <a:rPr lang="en-US" dirty="0"/>
              <a:t>-1-th row in M)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מההגדרה הזאת נובע שהאיבר האחרון של </a:t>
            </a:r>
            <a:r>
              <a:rPr lang="en-US" dirty="0"/>
              <a:t>AI</a:t>
            </a:r>
            <a:r>
              <a:rPr lang="he-IL" dirty="0"/>
              <a:t> הוא: </a:t>
            </a:r>
            <a:r>
              <a:rPr lang="en-US" dirty="0"/>
              <a:t>IA[m+1] = NNZ</a:t>
            </a:r>
          </a:p>
          <a:p>
            <a:r>
              <a:rPr lang="he-IL" dirty="0"/>
              <a:t>את ערכי </a:t>
            </a:r>
            <a:r>
              <a:rPr lang="en-US" dirty="0"/>
              <a:t>M</a:t>
            </a:r>
            <a:r>
              <a:rPr lang="he-IL" dirty="0"/>
              <a:t> בשורה ה- </a:t>
            </a:r>
            <a:r>
              <a:rPr lang="en-US" dirty="0"/>
              <a:t>i</a:t>
            </a:r>
            <a:r>
              <a:rPr lang="he-IL" dirty="0"/>
              <a:t>, ניתן לשחזר מ- </a:t>
            </a:r>
            <a:r>
              <a:rPr lang="en-US" dirty="0"/>
              <a:t>IA</a:t>
            </a:r>
            <a:r>
              <a:rPr lang="he-IL" dirty="0"/>
              <a:t> ע"י הנוסחה הבא: </a:t>
            </a:r>
            <a:r>
              <a:rPr lang="en-US" dirty="0"/>
              <a:t>A[IA[</a:t>
            </a:r>
            <a:r>
              <a:rPr lang="en-US" i="1" dirty="0"/>
              <a:t>i</a:t>
            </a:r>
            <a:r>
              <a:rPr lang="en-US" dirty="0"/>
              <a:t>]] to A[IA[</a:t>
            </a:r>
            <a:r>
              <a:rPr lang="en-US" i="1" dirty="0"/>
              <a:t>i</a:t>
            </a:r>
            <a:r>
              <a:rPr lang="en-US" dirty="0"/>
              <a:t> + 1] − 1]</a:t>
            </a:r>
          </a:p>
          <a:p>
            <a:r>
              <a:rPr lang="en-US" dirty="0"/>
              <a:t>AJ </a:t>
            </a:r>
            <a:r>
              <a:rPr lang="he-IL" dirty="0"/>
              <a:t>– מערך בגודל </a:t>
            </a:r>
            <a:r>
              <a:rPr lang="en-US" dirty="0"/>
              <a:t>NNZ</a:t>
            </a:r>
            <a:r>
              <a:rPr lang="he-IL" dirty="0"/>
              <a:t> המכיל את אינדקס העמודה של איברי </a:t>
            </a:r>
            <a:r>
              <a:rPr lang="en-US" dirty="0"/>
              <a:t>A</a:t>
            </a:r>
            <a:r>
              <a:rPr lang="he-IL" dirty="0"/>
              <a:t> במטריצה </a:t>
            </a:r>
            <a:r>
              <a:rPr lang="en-US" dirty="0"/>
              <a:t>M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תנאי לחסכון במקום: </a:t>
            </a:r>
            <a:r>
              <a:rPr lang="en-US" dirty="0"/>
              <a:t>NNZ &lt; (</a:t>
            </a:r>
            <a:r>
              <a:rPr lang="en-US" i="1" dirty="0"/>
              <a:t>m</a:t>
            </a:r>
            <a:r>
              <a:rPr lang="en-US" dirty="0"/>
              <a:t> (</a:t>
            </a:r>
            <a:r>
              <a:rPr lang="en-US" i="1" dirty="0"/>
              <a:t>n</a:t>
            </a:r>
            <a:r>
              <a:rPr lang="en-US" dirty="0"/>
              <a:t> − 1) − 1) /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7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77686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Reviews.csv, 286MB</a:t>
            </a:r>
          </a:p>
          <a:p>
            <a:pPr algn="l" rtl="0" fontAlgn="base"/>
            <a:r>
              <a:rPr lang="en-US" sz="2800" dirty="0"/>
              <a:t>Data includes:</a:t>
            </a:r>
            <a:br>
              <a:rPr lang="en-US" sz="2800" dirty="0"/>
            </a:br>
            <a:r>
              <a:rPr lang="en-US" sz="2800" dirty="0"/>
              <a:t>- Reviews from Oct 1999 - Oct 2012</a:t>
            </a:r>
            <a:br>
              <a:rPr lang="en-US" sz="2800" dirty="0"/>
            </a:br>
            <a:r>
              <a:rPr lang="en-US" sz="2800" dirty="0"/>
              <a:t>- 568,454 reviews</a:t>
            </a:r>
            <a:br>
              <a:rPr lang="en-US" sz="2800" dirty="0"/>
            </a:br>
            <a:r>
              <a:rPr lang="en-US" sz="2800" dirty="0"/>
              <a:t>- 256,059 users</a:t>
            </a:r>
            <a:br>
              <a:rPr lang="en-US" sz="2800" dirty="0"/>
            </a:br>
            <a:r>
              <a:rPr lang="en-US" sz="2800" dirty="0"/>
              <a:t>- 74,258 products</a:t>
            </a:r>
            <a:br>
              <a:rPr lang="en-US" sz="2800" dirty="0"/>
            </a:br>
            <a:r>
              <a:rPr lang="en-US" sz="2800" dirty="0"/>
              <a:t>- 260 users with &gt; 50 reviews</a:t>
            </a:r>
          </a:p>
          <a:p>
            <a:pPr algn="l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68718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2132856"/>
                <a:ext cx="7776864" cy="33287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דוגמא 1: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rtl="0"/>
                <a:r>
                  <a:rPr lang="en-US" dirty="0"/>
                  <a:t>   A  = [ 5 8 3 6 ]</a:t>
                </a:r>
              </a:p>
              <a:p>
                <a:pPr rtl="0"/>
                <a:r>
                  <a:rPr lang="en-US" dirty="0"/>
                  <a:t>   IA = [ 0 0 2 3 4 ]</a:t>
                </a:r>
              </a:p>
              <a:p>
                <a:pPr rtl="0"/>
                <a:r>
                  <a:rPr lang="en-US" dirty="0"/>
                  <a:t>   JA = [ 0 1 2 1 ]</a:t>
                </a:r>
              </a:p>
              <a:p>
                <a:r>
                  <a:rPr lang="en-US" dirty="0"/>
                  <a:t>NNZ=4</a:t>
                </a:r>
              </a:p>
              <a:p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 (</a:t>
                </a:r>
                <a:r>
                  <a:rPr lang="en-US" i="1" dirty="0"/>
                  <a:t>n</a:t>
                </a:r>
                <a:r>
                  <a:rPr lang="en-US" dirty="0"/>
                  <a:t> − 1) − 1) / 2 = 5.5</a:t>
                </a:r>
              </a:p>
              <a:p>
                <a:r>
                  <a:rPr lang="he-IL" dirty="0"/>
                  <a:t>חסכנו 3 תאים (13 תאים ב-3 מערכים במקום 16 תאים ב-</a:t>
                </a:r>
                <a:r>
                  <a:rPr lang="en-US" dirty="0"/>
                  <a:t>M</a:t>
                </a:r>
                <a:r>
                  <a:rPr lang="he-IL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776864" cy="3328796"/>
              </a:xfrm>
              <a:prstGeom prst="rect">
                <a:avLst/>
              </a:prstGeom>
              <a:blipFill rotWithShape="1">
                <a:blip r:embed="rId2"/>
                <a:stretch>
                  <a:fillRect t="-1099" r="-7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48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8896" y="1894594"/>
                <a:ext cx="7776864" cy="499079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דוגמא 2: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he-IL" dirty="0"/>
                  <a:t> </a:t>
                </a:r>
                <a:endParaRPr lang="en-US" dirty="0"/>
              </a:p>
              <a:p>
                <a:pPr rtl="0"/>
                <a:r>
                  <a:rPr lang="en-US" dirty="0"/>
                  <a:t>    A = [ 10 20 30 40 50 60 70 80 ]</a:t>
                </a:r>
              </a:p>
              <a:p>
                <a:pPr rtl="0"/>
                <a:r>
                  <a:rPr lang="en-US" dirty="0"/>
                  <a:t>   IA = [  0  2  4  7  8 ]</a:t>
                </a:r>
              </a:p>
              <a:p>
                <a:pPr rtl="0"/>
                <a:r>
                  <a:rPr lang="en-US" dirty="0"/>
                  <a:t>   JA = [  0  1  1  3  2  3  4  5 ]   </a:t>
                </a:r>
              </a:p>
              <a:p>
                <a:r>
                  <a:rPr lang="en-US" dirty="0"/>
                  <a:t>NNZ=8</a:t>
                </a:r>
              </a:p>
              <a:p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 (</a:t>
                </a:r>
                <a:r>
                  <a:rPr lang="en-US" i="1" dirty="0"/>
                  <a:t>n</a:t>
                </a:r>
                <a:r>
                  <a:rPr lang="en-US" dirty="0"/>
                  <a:t> − 1) − 1) / 2 = 9.5</a:t>
                </a:r>
              </a:p>
              <a:p>
                <a:pPr rtl="0"/>
                <a:r>
                  <a:rPr lang="en-US" dirty="0"/>
                  <a:t> </a:t>
                </a:r>
              </a:p>
              <a:p>
                <a:pPr lvl="0" rtl="0"/>
                <a:r>
                  <a:rPr lang="en-US" dirty="0"/>
                  <a:t>IA splits the array A into rows: (10, 20) (30, 40) (50, 60, 70) (80);</a:t>
                </a:r>
              </a:p>
              <a:p>
                <a:pPr lvl="0" rtl="0"/>
                <a:r>
                  <a:rPr lang="en-US" dirty="0"/>
                  <a:t>JA aligns values in columns: (10, 20, ...) (0, 30, 0, 40, ...)(0, 0, 50, 60, 70, 0) (0, 0, 0, 0, 0, 80).</a:t>
                </a:r>
              </a:p>
              <a:p>
                <a:r>
                  <a:rPr lang="he-IL" dirty="0"/>
                  <a:t> </a:t>
                </a:r>
                <a:endParaRPr lang="en-US" dirty="0"/>
              </a:p>
              <a:p>
                <a:r>
                  <a:rPr lang="he-IL" dirty="0"/>
                  <a:t>חסכנו 3 תאים בזכרון (21 תאים ב-3 מערכים במקום 24 תאים ב-</a:t>
                </a:r>
                <a:r>
                  <a:rPr lang="en-US" dirty="0"/>
                  <a:t>M</a:t>
                </a:r>
                <a:r>
                  <a:rPr lang="he-IL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96" y="1894594"/>
                <a:ext cx="7776864" cy="4990790"/>
              </a:xfrm>
              <a:prstGeom prst="rect">
                <a:avLst/>
              </a:prstGeom>
              <a:blipFill rotWithShape="1">
                <a:blip r:embed="rId2"/>
                <a:stretch>
                  <a:fillRect l="-235" t="-733" r="-27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7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rtl="0" fontAlgn="base"/>
            <a:r>
              <a:rPr lang="en-US" dirty="0"/>
              <a:t>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65041"/>
            <a:ext cx="7776864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/>
            <a:r>
              <a:rPr lang="en-US" sz="2000" dirty="0"/>
              <a:t>Id</a:t>
            </a:r>
          </a:p>
          <a:p>
            <a:pPr rtl="0" fontAlgn="base"/>
            <a:r>
              <a:rPr lang="en-US" sz="2000" dirty="0"/>
              <a:t>Row Id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ProductId</a:t>
            </a:r>
            <a:endParaRPr lang="en-US" sz="2000" dirty="0"/>
          </a:p>
          <a:p>
            <a:pPr rtl="0" fontAlgn="base"/>
            <a:r>
              <a:rPr lang="en-US" sz="2000" dirty="0"/>
              <a:t>Unique identifier for the product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UserId</a:t>
            </a:r>
            <a:endParaRPr lang="en-US" sz="2000" dirty="0"/>
          </a:p>
          <a:p>
            <a:pPr rtl="0" fontAlgn="base"/>
            <a:r>
              <a:rPr lang="en-US" sz="2000" dirty="0" err="1"/>
              <a:t>Unqiue</a:t>
            </a:r>
            <a:r>
              <a:rPr lang="en-US" sz="2000" dirty="0"/>
              <a:t> identifier for the user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ProfileName</a:t>
            </a:r>
            <a:endParaRPr lang="en-US" sz="2000" dirty="0"/>
          </a:p>
          <a:p>
            <a:pPr rtl="0" fontAlgn="base"/>
            <a:r>
              <a:rPr lang="en-US" sz="2000" dirty="0"/>
              <a:t>Profile name of the </a:t>
            </a:r>
            <a:r>
              <a:rPr lang="en-US" sz="2000" dirty="0" smtClean="0"/>
              <a:t>user</a:t>
            </a:r>
          </a:p>
          <a:p>
            <a:pPr rtl="0" fontAlgn="base"/>
            <a:endParaRPr lang="en-US" sz="2000" dirty="0"/>
          </a:p>
          <a:p>
            <a:pPr rtl="0" fontAlgn="base"/>
            <a:r>
              <a:rPr lang="en-US" sz="2000" dirty="0" err="1"/>
              <a:t>HelpfulnessNumerator</a:t>
            </a:r>
            <a:endParaRPr lang="en-US" sz="2000" dirty="0"/>
          </a:p>
          <a:p>
            <a:pPr rtl="0" fontAlgn="base"/>
            <a:r>
              <a:rPr lang="en-US" sz="2000" dirty="0"/>
              <a:t>Number of users who found the review helpful</a:t>
            </a:r>
          </a:p>
          <a:p>
            <a:pPr rtl="0" fontAlgn="base"/>
            <a:r>
              <a:rPr lang="en-US" sz="2000" dirty="0" err="1"/>
              <a:t>HelpfulnessDenominator</a:t>
            </a:r>
            <a:endParaRPr lang="en-US" sz="2000" dirty="0"/>
          </a:p>
          <a:p>
            <a:pPr rtl="0" fontAlgn="base"/>
            <a:r>
              <a:rPr lang="en-US" sz="2000" dirty="0"/>
              <a:t>Number of users who indicated whether they found the review helpful or not</a:t>
            </a:r>
          </a:p>
          <a:p>
            <a:pPr rtl="0" fontAlgn="base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551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rtl="0" fontAlgn="base"/>
            <a:r>
              <a:rPr lang="en-US" dirty="0"/>
              <a:t>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24" y="802447"/>
            <a:ext cx="7776864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/>
            <a:r>
              <a:rPr lang="en-US" sz="2000" dirty="0" smtClean="0"/>
              <a:t>Score</a:t>
            </a:r>
          </a:p>
          <a:p>
            <a:pPr rtl="0" fontAlgn="base"/>
            <a:r>
              <a:rPr lang="en-US" sz="2000" dirty="0" smtClean="0"/>
              <a:t>Rating between 1 and 5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Time</a:t>
            </a:r>
          </a:p>
          <a:p>
            <a:pPr rtl="0" fontAlgn="base"/>
            <a:r>
              <a:rPr lang="en-US" sz="2000" dirty="0" smtClean="0"/>
              <a:t>Timestamp for the review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Summary</a:t>
            </a:r>
          </a:p>
          <a:p>
            <a:pPr rtl="0" fontAlgn="base"/>
            <a:r>
              <a:rPr lang="en-US" sz="2000" dirty="0" smtClean="0"/>
              <a:t>Brief summary of the review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Text</a:t>
            </a:r>
          </a:p>
          <a:p>
            <a:r>
              <a:rPr lang="en-US" sz="2000" dirty="0" smtClean="0"/>
              <a:t>Text of the review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6453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שמירת </a:t>
            </a:r>
            <a:r>
              <a:rPr lang="he-IL" sz="2000" dirty="0"/>
              <a:t>ה- </a:t>
            </a:r>
            <a:r>
              <a:rPr lang="en-US" sz="2000" dirty="0"/>
              <a:t>headers</a:t>
            </a:r>
            <a:r>
              <a:rPr lang="he-IL" sz="2000" dirty="0"/>
              <a:t> שמופיעים בשורה הראשונה, ופלטור ה- </a:t>
            </a:r>
            <a:r>
              <a:rPr lang="en-US" sz="2000" dirty="0"/>
              <a:t>headers</a:t>
            </a:r>
            <a:r>
              <a:rPr lang="he-IL" sz="2000" dirty="0"/>
              <a:t> מה- </a:t>
            </a:r>
            <a:r>
              <a:rPr lang="en-US" sz="2000" dirty="0"/>
              <a:t>dataset</a:t>
            </a:r>
          </a:p>
          <a:p>
            <a:r>
              <a:rPr lang="he-IL" sz="2000" dirty="0"/>
              <a:t>ה- </a:t>
            </a:r>
            <a:r>
              <a:rPr lang="en-US" sz="2000" dirty="0"/>
              <a:t>Dataset</a:t>
            </a:r>
            <a:r>
              <a:rPr lang="he-IL" sz="2000" dirty="0"/>
              <a:t> אמור להיות מורכב מ-10 עמודות.</a:t>
            </a:r>
            <a:endParaRPr lang="en-US" sz="2000" dirty="0"/>
          </a:p>
          <a:p>
            <a:r>
              <a:rPr lang="he-IL" sz="2000" dirty="0"/>
              <a:t>אבל בפועל, הוא מכיל שורות עם מספר שונה של עמודות (</a:t>
            </a:r>
            <a:r>
              <a:rPr lang="en-US" sz="2000" dirty="0"/>
              <a:t>Corrupted data</a:t>
            </a:r>
            <a:r>
              <a:rPr lang="he-IL" sz="2000" dirty="0"/>
              <a:t>)</a:t>
            </a:r>
            <a:endParaRPr lang="en-US" sz="2000" dirty="0"/>
          </a:p>
          <a:p>
            <a:r>
              <a:rPr lang="he-IL" sz="2000" dirty="0"/>
              <a:t>[למשל בשורה 3 יש 14 עמודות (13פעמים מופיע התו: </a:t>
            </a:r>
            <a:r>
              <a:rPr lang="en-US" sz="2000" dirty="0"/>
              <a:t>','</a:t>
            </a:r>
            <a:r>
              <a:rPr lang="he-IL" sz="2000" dirty="0"/>
              <a:t> שמשמש כ- </a:t>
            </a:r>
            <a:r>
              <a:rPr lang="en-US" sz="2000" dirty="0"/>
              <a:t>delimiter</a:t>
            </a:r>
            <a:r>
              <a:rPr lang="he-IL" sz="2000" dirty="0"/>
              <a:t> בקובץ </a:t>
            </a:r>
            <a:r>
              <a:rPr lang="en-US" sz="2000" dirty="0" err="1"/>
              <a:t>csv</a:t>
            </a:r>
            <a:r>
              <a:rPr lang="he-IL" sz="2000" dirty="0"/>
              <a:t>)</a:t>
            </a:r>
            <a:endParaRPr lang="en-US" sz="2000" dirty="0"/>
          </a:p>
          <a:p>
            <a:r>
              <a:rPr lang="he-IL" sz="2000" dirty="0"/>
              <a:t>לפני הפלטור של השורות הלא רלוונטיות, היו </a:t>
            </a:r>
            <a:r>
              <a:rPr lang="en-US" sz="2000" dirty="0"/>
              <a:t>568,454</a:t>
            </a:r>
            <a:r>
              <a:rPr lang="he-IL" sz="2000" dirty="0"/>
              <a:t> שורות.</a:t>
            </a:r>
            <a:endParaRPr lang="en-US" sz="2000" dirty="0"/>
          </a:p>
          <a:p>
            <a:r>
              <a:rPr lang="he-IL" sz="2000" dirty="0"/>
              <a:t>לאחר פילטור של שורות אלו, נשארו 149,388 שורות ועל ה- </a:t>
            </a:r>
            <a:r>
              <a:rPr lang="en-US" sz="2000" dirty="0"/>
              <a:t>dataset</a:t>
            </a:r>
            <a:r>
              <a:rPr lang="he-IL" sz="2000" dirty="0"/>
              <a:t> המפולטר תתבצע האנליזה.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 smtClean="0"/>
              <a:t>משימה 1: טעינת ה- </a:t>
            </a:r>
            <a:r>
              <a:rPr lang="en-US" sz="3200" dirty="0" smtClean="0"/>
              <a:t>dataset</a:t>
            </a:r>
            <a:r>
              <a:rPr lang="he-I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79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הערך הייחודי לכל שורה הוא </a:t>
            </a:r>
            <a:r>
              <a:rPr lang="en-US" dirty="0"/>
              <a:t>Id </a:t>
            </a:r>
          </a:p>
          <a:p>
            <a:r>
              <a:rPr lang="en-US" dirty="0" err="1"/>
              <a:t>transformed_reviews</a:t>
            </a:r>
            <a:r>
              <a:rPr lang="en-US" dirty="0"/>
              <a:t> = </a:t>
            </a:r>
            <a:r>
              <a:rPr lang="en-US" dirty="0" err="1"/>
              <a:t>reviews.map</a:t>
            </a:r>
            <a:r>
              <a:rPr lang="en-US" dirty="0"/>
              <a:t>(lambda x:(x.split(",")[0],x.split(",")[1:]))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משימה 2: המרת ה- </a:t>
            </a:r>
            <a:r>
              <a:rPr lang="en-US" sz="3200" dirty="0" err="1"/>
              <a:t>rdd</a:t>
            </a:r>
            <a:r>
              <a:rPr lang="he-IL" sz="3200" dirty="0"/>
              <a:t> ל- </a:t>
            </a:r>
            <a:r>
              <a:rPr lang="en-US" sz="3200" dirty="0"/>
              <a:t>pair </a:t>
            </a:r>
            <a:r>
              <a:rPr lang="en-US" sz="3200" dirty="0" err="1"/>
              <a:t>rdd</a:t>
            </a:r>
            <a:r>
              <a:rPr lang="he-IL" sz="3200" dirty="0"/>
              <a:t>, שבו עמודה ראשונה מכילה ערך ייחודי והעמודה השנייה מכילה את שאר העמודות.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59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העמודות שנבחרו הן:</a:t>
            </a:r>
            <a:endParaRPr lang="en-US" dirty="0"/>
          </a:p>
          <a:p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Score</a:t>
            </a:r>
          </a:p>
          <a:p>
            <a:r>
              <a:rPr lang="he-IL" dirty="0"/>
              <a:t>לכל עמודה בוצעה אגרגציה ברמת ה-</a:t>
            </a:r>
            <a:r>
              <a:rPr lang="en-US" dirty="0" err="1"/>
              <a:t>rdd</a:t>
            </a:r>
            <a:r>
              <a:rPr lang="he-IL" dirty="0"/>
              <a:t> ע"י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 err="1"/>
              <a:t>columnCountRdd</a:t>
            </a:r>
            <a:r>
              <a:rPr lang="en-US" dirty="0"/>
              <a:t> = </a:t>
            </a:r>
            <a:r>
              <a:rPr lang="en-US" dirty="0" err="1"/>
              <a:t>reviews.map</a:t>
            </a:r>
            <a:r>
              <a:rPr lang="en-US" dirty="0"/>
              <a:t>(lambda x:(x.split(",")[columnsDict[column]],1)).reduceByKey(lambda x, y: </a:t>
            </a:r>
            <a:r>
              <a:rPr lang="en-US" dirty="0" err="1"/>
              <a:t>x+y</a:t>
            </a:r>
            <a:r>
              <a:rPr lang="en-US" dirty="0"/>
              <a:t>)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התוצאה היא: </a:t>
            </a:r>
            <a:r>
              <a:rPr lang="en-US" dirty="0"/>
              <a:t>RDD Pair</a:t>
            </a:r>
            <a:r>
              <a:rPr lang="he-IL" dirty="0"/>
              <a:t> לכל עמודה שמורכב מהערך, ומספר ההופעות שלו.</a:t>
            </a:r>
            <a:endParaRPr lang="en-US" dirty="0"/>
          </a:p>
          <a:p>
            <a:r>
              <a:rPr lang="he-IL" dirty="0"/>
              <a:t>את ה- </a:t>
            </a:r>
            <a:r>
              <a:rPr lang="en-US" dirty="0"/>
              <a:t>RDD</a:t>
            </a:r>
            <a:r>
              <a:rPr lang="he-IL" dirty="0"/>
              <a:t> האלו מוסיפים לרשימה (בגודל 5)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א – ספירת מספר ההופעות של 5 עמודות נבחרות: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49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עבור </a:t>
            </a:r>
            <a:r>
              <a:rPr lang="en-US" dirty="0"/>
              <a:t>discrete values</a:t>
            </a:r>
            <a:r>
              <a:rPr lang="he-IL" dirty="0"/>
              <a:t> , מוצג </a:t>
            </a:r>
            <a:r>
              <a:rPr lang="en-US" dirty="0"/>
              <a:t>Bar graph</a:t>
            </a:r>
          </a:p>
          <a:p>
            <a:r>
              <a:rPr lang="he-IL" dirty="0"/>
              <a:t>עבור </a:t>
            </a:r>
            <a:r>
              <a:rPr lang="en-US" dirty="0"/>
              <a:t>continuous values</a:t>
            </a:r>
            <a:r>
              <a:rPr lang="he-IL" dirty="0"/>
              <a:t>, מוצגת היסטוגרמה </a:t>
            </a:r>
            <a:endParaRPr lang="en-US" dirty="0"/>
          </a:p>
          <a:p>
            <a:r>
              <a:rPr lang="he-IL" dirty="0"/>
              <a:t>לצרכי </a:t>
            </a:r>
            <a:r>
              <a:rPr lang="en-US" dirty="0"/>
              <a:t>visualization</a:t>
            </a:r>
            <a:r>
              <a:rPr lang="he-IL" dirty="0"/>
              <a:t> נבחרה ספרית </a:t>
            </a:r>
            <a:r>
              <a:rPr lang="en-US" dirty="0"/>
              <a:t>pandas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בוצעה המרה של ה- </a:t>
            </a:r>
            <a:r>
              <a:rPr lang="en-US" dirty="0" err="1"/>
              <a:t>rdd</a:t>
            </a:r>
            <a:r>
              <a:rPr lang="he-IL" dirty="0"/>
              <a:t> המקורי, ל- </a:t>
            </a:r>
            <a:r>
              <a:rPr lang="en-US" dirty="0" err="1"/>
              <a:t>dataframe</a:t>
            </a:r>
            <a:r>
              <a:rPr lang="he-IL" dirty="0"/>
              <a:t> של </a:t>
            </a:r>
            <a:r>
              <a:rPr lang="en-US" dirty="0"/>
              <a:t>spark</a:t>
            </a:r>
            <a:r>
              <a:rPr lang="he-IL" dirty="0"/>
              <a:t> שהומר ל-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he-IL" dirty="0"/>
              <a:t> לצרכי </a:t>
            </a:r>
            <a:r>
              <a:rPr lang="en-US" dirty="0"/>
              <a:t>visualization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ההמרה של הנתונים אפשרית, כי כמות ה- </a:t>
            </a:r>
            <a:r>
              <a:rPr lang="en-US" dirty="0"/>
              <a:t>data</a:t>
            </a:r>
            <a:r>
              <a:rPr lang="he-IL" dirty="0"/>
              <a:t> בכל </a:t>
            </a:r>
            <a:r>
              <a:rPr lang="en-US" dirty="0" err="1"/>
              <a:t>rdd</a:t>
            </a:r>
            <a:r>
              <a:rPr lang="he-IL" dirty="0"/>
              <a:t> כזה היא לא גדולה מאחר וזה סיכום של ערכים, וללא כפילויות.</a:t>
            </a:r>
            <a:endParaRPr lang="en-US" dirty="0"/>
          </a:p>
          <a:p>
            <a:r>
              <a:rPr lang="he-IL" dirty="0"/>
              <a:t>בוצעה אגרגציה של ערכים, בדומה לסעיף א, ע"י שימוש ב- </a:t>
            </a:r>
            <a:r>
              <a:rPr lang="en-US" dirty="0"/>
              <a:t>spark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 err="1"/>
              <a:t>df.groupBy</a:t>
            </a:r>
            <a:r>
              <a:rPr lang="en-US" dirty="0"/>
              <a:t>(</a:t>
            </a:r>
            <a:r>
              <a:rPr lang="en-US" dirty="0" err="1"/>
              <a:t>columnName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F.size</a:t>
            </a:r>
            <a:r>
              <a:rPr lang="en-US" dirty="0"/>
              <a:t>(</a:t>
            </a:r>
            <a:r>
              <a:rPr lang="en-US" dirty="0" err="1"/>
              <a:t>F.collect_list</a:t>
            </a:r>
            <a:r>
              <a:rPr lang="en-US" dirty="0"/>
              <a:t>(</a:t>
            </a:r>
            <a:r>
              <a:rPr lang="en-US" dirty="0" err="1"/>
              <a:t>columnName</a:t>
            </a:r>
            <a:r>
              <a:rPr lang="en-US" dirty="0"/>
              <a:t>))).select(col(</a:t>
            </a:r>
            <a:r>
              <a:rPr lang="en-US" dirty="0" err="1"/>
              <a:t>columnName</a:t>
            </a:r>
            <a:r>
              <a:rPr lang="en-US" dirty="0"/>
              <a:t>).alias(</a:t>
            </a:r>
            <a:r>
              <a:rPr lang="en-US" dirty="0" err="1"/>
              <a:t>columnAlias</a:t>
            </a:r>
            <a:r>
              <a:rPr lang="en-US" dirty="0"/>
              <a:t>), col("size(</a:t>
            </a:r>
            <a:r>
              <a:rPr lang="en-US" dirty="0" err="1"/>
              <a:t>collect_list</a:t>
            </a:r>
            <a:r>
              <a:rPr lang="en-US" dirty="0"/>
              <a:t>(" + </a:t>
            </a:r>
            <a:r>
              <a:rPr lang="en-US" dirty="0" err="1"/>
              <a:t>columnName</a:t>
            </a:r>
            <a:r>
              <a:rPr lang="en-US" dirty="0"/>
              <a:t> + "))").alias("count</a:t>
            </a:r>
            <a:r>
              <a:rPr lang="he-IL" dirty="0"/>
              <a:t>"))</a:t>
            </a:r>
            <a:endParaRPr lang="en-US" dirty="0"/>
          </a:p>
          <a:p>
            <a:r>
              <a:rPr lang="he-IL" dirty="0"/>
              <a:t>מכל </a:t>
            </a:r>
            <a:r>
              <a:rPr lang="en-US" dirty="0"/>
              <a:t>pandas  data frame</a:t>
            </a:r>
            <a:r>
              <a:rPr lang="he-IL" dirty="0"/>
              <a:t>, הוצגו 10 התוצאות עם התדירות הגבוהה ביותר, ו-10 התוצאות עם התדירות הנמוכה ביותר.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ב - הצגת היסטוגרמות: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2237</Words>
  <Application>Microsoft Office PowerPoint</Application>
  <PresentationFormat>On-screen Show (4:3)</PresentationFormat>
  <Paragraphs>311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הסברים בנוגע לתרגיל 1 -  Big Data: Amazon Fine Food Reviews https://www.kaggle.com/qwikfix/amazon-recommendation-dataset/data</vt:lpstr>
      <vt:lpstr>Context</vt:lpstr>
      <vt:lpstr>Data</vt:lpstr>
      <vt:lpstr>Columns</vt:lpstr>
      <vt:lpstr>Columns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הסברים בנוגע לתרגיל 1 -  Big Data: Amazon Fine Food Reviews https://www.kaggle.com/qwikfix/amazon-recommendation-dataset/data</dc:title>
  <dc:creator>dell</dc:creator>
  <cp:lastModifiedBy>dell</cp:lastModifiedBy>
  <cp:revision>6</cp:revision>
  <dcterms:created xsi:type="dcterms:W3CDTF">2019-04-07T10:56:55Z</dcterms:created>
  <dcterms:modified xsi:type="dcterms:W3CDTF">2019-04-07T14:13:35Z</dcterms:modified>
</cp:coreProperties>
</file>