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72" r:id="rId12"/>
    <p:sldId id="267" r:id="rId13"/>
    <p:sldId id="268" r:id="rId14"/>
    <p:sldId id="269" r:id="rId15"/>
    <p:sldId id="270" r:id="rId16"/>
    <p:sldId id="271" r:id="rId17"/>
    <p:sldId id="266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289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269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291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7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13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45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341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201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4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406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742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8503-F4D9-44A9-9322-0CD60DE276C7}" type="datetimeFigureOut">
              <a:rPr lang="hr-HR" smtClean="0"/>
              <a:t>6.5.2019.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3266-A1E8-4068-ADAF-FBC661E907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357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rogramarcadegames.com/quiz/quiz.php?file=python_as_calculator&amp;lang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dirty="0" err="1" smtClean="0"/>
              <a:t>Python</a:t>
            </a:r>
            <a:r>
              <a:rPr lang="hr-HR" dirty="0" smtClean="0"/>
              <a:t> i </a:t>
            </a:r>
            <a:r>
              <a:rPr lang="hr-HR" dirty="0" err="1" smtClean="0"/>
              <a:t>Pygame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hr-HR" b="1" dirty="0" smtClean="0"/>
              <a:t>Programiranje arkadnih igrica u </a:t>
            </a:r>
            <a:r>
              <a:rPr lang="hr-HR" b="1" dirty="0" err="1" smtClean="0"/>
              <a:t>Pythonu</a:t>
            </a:r>
            <a:r>
              <a:rPr lang="hr-HR" b="1" dirty="0" smtClean="0"/>
              <a:t> koristeći </a:t>
            </a:r>
            <a:r>
              <a:rPr lang="hr-HR" b="1" dirty="0" err="1" smtClean="0"/>
              <a:t>Pygame</a:t>
            </a:r>
            <a:endParaRPr lang="hr-HR" b="1" dirty="0" smtClean="0"/>
          </a:p>
          <a:p>
            <a:pPr algn="l"/>
            <a:endParaRPr lang="hr-HR" b="1" dirty="0"/>
          </a:p>
          <a:p>
            <a:pPr algn="l"/>
            <a:r>
              <a:rPr lang="hr-HR" b="1" dirty="0" err="1" smtClean="0"/>
              <a:t>Intro</a:t>
            </a:r>
            <a:endParaRPr lang="hr-HR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485566"/>
            <a:ext cx="12192000" cy="372434"/>
            <a:chOff x="0" y="6485566"/>
            <a:chExt cx="12192000" cy="3724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6" y="6485566"/>
              <a:ext cx="530916" cy="37243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832" y="6485566"/>
              <a:ext cx="530916" cy="37243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748" y="6485566"/>
              <a:ext cx="530916" cy="37243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664" y="6485566"/>
              <a:ext cx="530916" cy="3724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85566"/>
              <a:ext cx="530916" cy="37243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580" y="6485566"/>
              <a:ext cx="530916" cy="37243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160" y="6485566"/>
              <a:ext cx="530916" cy="372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496" y="6485566"/>
              <a:ext cx="530916" cy="37243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244" y="6485566"/>
              <a:ext cx="530916" cy="37243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328" y="6485566"/>
              <a:ext cx="530916" cy="37243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412" y="6485566"/>
              <a:ext cx="530916" cy="3724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2824" y="6485566"/>
              <a:ext cx="530916" cy="37243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908" y="6485566"/>
              <a:ext cx="530916" cy="37243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992" y="6485566"/>
              <a:ext cx="530916" cy="37243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076" y="6485566"/>
              <a:ext cx="530916" cy="37243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6488" y="6485566"/>
              <a:ext cx="530916" cy="37243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5572" y="6485566"/>
              <a:ext cx="530916" cy="37243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4656" y="6485566"/>
              <a:ext cx="530916" cy="37243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740" y="6485566"/>
              <a:ext cx="530916" cy="37243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8320" y="6485566"/>
              <a:ext cx="530916" cy="372434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404" y="6485566"/>
              <a:ext cx="530916" cy="372434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9236" y="6485566"/>
              <a:ext cx="530916" cy="372434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1084" y="6485566"/>
              <a:ext cx="530916" cy="372434"/>
            </a:xfrm>
            <a:prstGeom prst="rect">
              <a:avLst/>
            </a:prstGeom>
          </p:spPr>
        </p:pic>
      </p:grp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668" y="552137"/>
            <a:ext cx="5524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9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Kviz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5318296"/>
          </a:xfrm>
        </p:spPr>
        <p:txBody>
          <a:bodyPr>
            <a:normAutofit/>
          </a:bodyPr>
          <a:lstStyle/>
          <a:p>
            <a:r>
              <a:rPr lang="hr-HR" sz="2400" dirty="0" smtClean="0"/>
              <a:t>Slijedi link ispod: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000" dirty="0" smtClean="0">
                <a:hlinkClick r:id="rId2"/>
              </a:rPr>
              <a:t>http://programarcadegames.com/quiz/quiz.php?file=python_as_calculator&amp;lang=en</a:t>
            </a:r>
            <a:r>
              <a:rPr lang="hr-HR" sz="2000" dirty="0" smtClean="0"/>
              <a:t/>
            </a:r>
            <a:br>
              <a:rPr lang="hr-HR" sz="2000" dirty="0" smtClean="0"/>
            </a:br>
            <a:endParaRPr lang="hr-HR" sz="18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Kviz odgovori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5318296"/>
          </a:xfrm>
        </p:spPr>
        <p:txBody>
          <a:bodyPr>
            <a:normAutofit lnSpcReduction="10000"/>
          </a:bodyPr>
          <a:lstStyle/>
          <a:p>
            <a:r>
              <a:rPr lang="hr-HR" sz="2400" dirty="0" smtClean="0"/>
              <a:t>P1: </a:t>
            </a:r>
            <a:r>
              <a:rPr lang="en-US" sz="2400" dirty="0" smtClean="0"/>
              <a:t>What </a:t>
            </a:r>
            <a:r>
              <a:rPr lang="en-US" sz="2400" dirty="0"/>
              <a:t>is the correct code to print out the words 'Hello World' to the </a:t>
            </a:r>
            <a:r>
              <a:rPr lang="en-US" sz="2400" dirty="0" smtClean="0"/>
              <a:t>screen?</a:t>
            </a:r>
            <a:endParaRPr lang="hr-HR" sz="2400" dirty="0" smtClean="0"/>
          </a:p>
          <a:p>
            <a:pPr lvl="1"/>
            <a:r>
              <a:rPr lang="hr-HR" sz="2000" dirty="0" smtClean="0"/>
              <a:t>print '</a:t>
            </a:r>
            <a:r>
              <a:rPr lang="hr-HR" sz="2000" dirty="0" err="1" smtClean="0"/>
              <a:t>Hello</a:t>
            </a:r>
            <a:r>
              <a:rPr lang="hr-HR" sz="2000" dirty="0" smtClean="0"/>
              <a:t> World'</a:t>
            </a:r>
          </a:p>
          <a:p>
            <a:pPr lvl="1"/>
            <a:r>
              <a:rPr lang="hr-HR" sz="2000" dirty="0" smtClean="0"/>
              <a:t>print(</a:t>
            </a:r>
            <a:r>
              <a:rPr lang="hr-HR" sz="2000" dirty="0" err="1" smtClean="0"/>
              <a:t>Hello</a:t>
            </a:r>
            <a:r>
              <a:rPr lang="hr-HR" sz="2000" dirty="0" smtClean="0"/>
              <a:t> World)</a:t>
            </a:r>
          </a:p>
          <a:p>
            <a:pPr lvl="1"/>
            <a:r>
              <a:rPr lang="hr-HR" sz="2000" dirty="0" smtClean="0">
                <a:solidFill>
                  <a:srgbClr val="00B050"/>
                </a:solidFill>
              </a:rPr>
              <a:t>print("</a:t>
            </a:r>
            <a:r>
              <a:rPr lang="hr-HR" sz="2000" dirty="0" err="1" smtClean="0">
                <a:solidFill>
                  <a:srgbClr val="00B050"/>
                </a:solidFill>
              </a:rPr>
              <a:t>Hello</a:t>
            </a:r>
            <a:r>
              <a:rPr lang="hr-HR" sz="2000" dirty="0" smtClean="0">
                <a:solidFill>
                  <a:srgbClr val="00B050"/>
                </a:solidFill>
              </a:rPr>
              <a:t> World")</a:t>
            </a:r>
          </a:p>
          <a:p>
            <a:pPr lvl="1"/>
            <a:r>
              <a:rPr lang="hr-HR" sz="2000" dirty="0" smtClean="0"/>
              <a:t>print{"</a:t>
            </a:r>
            <a:r>
              <a:rPr lang="hr-HR" sz="2000" dirty="0" err="1" smtClean="0"/>
              <a:t>Hello</a:t>
            </a:r>
            <a:r>
              <a:rPr lang="hr-HR" sz="2000" dirty="0" smtClean="0"/>
              <a:t> World")</a:t>
            </a:r>
          </a:p>
          <a:p>
            <a:pPr lvl="1"/>
            <a:r>
              <a:rPr lang="hr-HR" sz="2000" dirty="0" smtClean="0"/>
              <a:t>print </a:t>
            </a:r>
            <a:r>
              <a:rPr lang="hr-HR" sz="2000" dirty="0" err="1" smtClean="0"/>
              <a:t>Hello</a:t>
            </a:r>
            <a:r>
              <a:rPr lang="hr-HR" sz="2000" dirty="0" smtClean="0"/>
              <a:t> World</a:t>
            </a:r>
          </a:p>
          <a:p>
            <a:r>
              <a:rPr lang="hr-HR" sz="2400" dirty="0" smtClean="0"/>
              <a:t>P2: </a:t>
            </a:r>
            <a:r>
              <a:rPr lang="en-US" sz="2400" dirty="0" smtClean="0"/>
              <a:t>What </a:t>
            </a:r>
            <a:r>
              <a:rPr lang="en-US" sz="2400" dirty="0"/>
              <a:t>does this code output</a:t>
            </a:r>
            <a:r>
              <a:rPr lang="en-US" sz="2400" dirty="0" smtClean="0"/>
              <a:t>?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=1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hr-HR" sz="2000" dirty="0" smtClean="0"/>
              <a:t>1 + 3</a:t>
            </a:r>
          </a:p>
          <a:p>
            <a:pPr lvl="1"/>
            <a:r>
              <a:rPr lang="hr-HR" sz="2000" dirty="0" smtClean="0">
                <a:solidFill>
                  <a:srgbClr val="00B050"/>
                </a:solidFill>
              </a:rPr>
              <a:t>4</a:t>
            </a:r>
          </a:p>
          <a:p>
            <a:pPr lvl="1"/>
            <a:r>
              <a:rPr lang="hr-HR" sz="2000" dirty="0" err="1" smtClean="0"/>
              <a:t>Nothing</a:t>
            </a:r>
            <a:r>
              <a:rPr lang="hr-HR" sz="2000" dirty="0" smtClean="0"/>
              <a:t>, </a:t>
            </a:r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code</a:t>
            </a:r>
            <a:r>
              <a:rPr lang="hr-HR" sz="2000" dirty="0" smtClean="0"/>
              <a:t> </a:t>
            </a:r>
            <a:r>
              <a:rPr lang="hr-HR" sz="2000" dirty="0" err="1" smtClean="0"/>
              <a:t>is</a:t>
            </a:r>
            <a:r>
              <a:rPr lang="hr-HR" sz="2000" dirty="0" smtClean="0"/>
              <a:t> invalid</a:t>
            </a:r>
          </a:p>
          <a:p>
            <a:pPr lvl="1"/>
            <a:r>
              <a:rPr lang="hr-HR" sz="2000" dirty="0" smtClean="0"/>
              <a:t>"</a:t>
            </a:r>
            <a:r>
              <a:rPr lang="hr-HR" sz="2000" dirty="0" err="1" smtClean="0"/>
              <a:t>a+b</a:t>
            </a:r>
            <a:r>
              <a:rPr lang="hr-HR" sz="2000" dirty="0" smtClean="0"/>
              <a:t>"</a:t>
            </a:r>
          </a:p>
          <a:p>
            <a:pPr lvl="1"/>
            <a:r>
              <a:rPr lang="hr-HR" sz="2000" dirty="0" err="1" smtClean="0"/>
              <a:t>a+b</a:t>
            </a:r>
            <a:r>
              <a:rPr lang="hr-HR" sz="2000" dirty="0" smtClean="0"/>
              <a:t/>
            </a:r>
            <a:br>
              <a:rPr lang="hr-HR" sz="2000" dirty="0" smtClean="0"/>
            </a:br>
            <a:endParaRPr lang="hr-HR" sz="18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Kviz odgovori, </a:t>
            </a:r>
            <a:r>
              <a:rPr lang="hr-HR" sz="4000" b="1" dirty="0" smtClean="0"/>
              <a:t>nastavak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5318296"/>
          </a:xfrm>
        </p:spPr>
        <p:txBody>
          <a:bodyPr>
            <a:normAutofit lnSpcReduction="10000"/>
          </a:bodyPr>
          <a:lstStyle/>
          <a:p>
            <a:r>
              <a:rPr lang="hr-HR" sz="2400" dirty="0" smtClean="0"/>
              <a:t>P3: </a:t>
            </a:r>
            <a:r>
              <a:rPr lang="en-US" sz="2400" dirty="0" smtClean="0"/>
              <a:t>What </a:t>
            </a:r>
            <a:r>
              <a:rPr lang="en-US" sz="2400" dirty="0"/>
              <a:t>does this code output</a:t>
            </a:r>
            <a:r>
              <a:rPr lang="en-US" sz="2400" dirty="0" smtClean="0"/>
              <a:t>?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=1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("</a:t>
            </a: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hr-HR" sz="2000" dirty="0" smtClean="0"/>
              <a:t>1 0</a:t>
            </a:r>
          </a:p>
          <a:p>
            <a:pPr lvl="1"/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values</a:t>
            </a:r>
            <a:r>
              <a:rPr lang="hr-HR" sz="2000" dirty="0" smtClean="0"/>
              <a:t> </a:t>
            </a:r>
            <a:r>
              <a:rPr lang="hr-HR" sz="2000" dirty="0" err="1" smtClean="0"/>
              <a:t>of</a:t>
            </a:r>
            <a:r>
              <a:rPr lang="hr-HR" sz="2000" dirty="0" smtClean="0"/>
              <a:t> a </a:t>
            </a:r>
            <a:r>
              <a:rPr lang="hr-HR" sz="2000" dirty="0" err="1" smtClean="0"/>
              <a:t>and</a:t>
            </a:r>
            <a:r>
              <a:rPr lang="hr-HR" sz="2000" dirty="0" smtClean="0"/>
              <a:t> b </a:t>
            </a:r>
            <a:r>
              <a:rPr lang="hr-HR" sz="2000" dirty="0" err="1" smtClean="0"/>
              <a:t>added</a:t>
            </a:r>
            <a:r>
              <a:rPr lang="hr-HR" sz="2000" dirty="0" smtClean="0"/>
              <a:t> </a:t>
            </a:r>
            <a:r>
              <a:rPr lang="hr-HR" sz="2000" dirty="0" err="1" smtClean="0"/>
              <a:t>together</a:t>
            </a:r>
            <a:endParaRPr lang="hr-HR" sz="2000" dirty="0" smtClean="0"/>
          </a:p>
          <a:p>
            <a:pPr lvl="1"/>
            <a:r>
              <a:rPr lang="hr-HR" sz="2000" dirty="0" err="1" smtClean="0"/>
              <a:t>Nothing</a:t>
            </a:r>
            <a:r>
              <a:rPr lang="hr-HR" sz="2000" dirty="0" smtClean="0"/>
              <a:t>, </a:t>
            </a:r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code</a:t>
            </a:r>
            <a:r>
              <a:rPr lang="hr-HR" sz="2000" dirty="0" smtClean="0"/>
              <a:t> </a:t>
            </a:r>
            <a:r>
              <a:rPr lang="hr-HR" sz="2000" dirty="0" err="1" smtClean="0"/>
              <a:t>is</a:t>
            </a:r>
            <a:r>
              <a:rPr lang="hr-HR" sz="2000" dirty="0" smtClean="0"/>
              <a:t> invalid</a:t>
            </a:r>
          </a:p>
          <a:p>
            <a:pPr lvl="1"/>
            <a:r>
              <a:rPr lang="hr-HR" sz="2000" dirty="0" smtClean="0"/>
              <a:t>A+B</a:t>
            </a:r>
          </a:p>
          <a:p>
            <a:pPr lvl="1"/>
            <a:r>
              <a:rPr lang="hr-HR" sz="2000" dirty="0" err="1" smtClean="0">
                <a:solidFill>
                  <a:srgbClr val="00B050"/>
                </a:solidFill>
              </a:rPr>
              <a:t>a+b</a:t>
            </a:r>
            <a:endParaRPr lang="hr-HR" sz="20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P</a:t>
            </a:r>
            <a:r>
              <a:rPr lang="hr-HR" sz="2400" dirty="0" smtClean="0"/>
              <a:t>4</a:t>
            </a:r>
            <a:r>
              <a:rPr lang="en-US" sz="2400" dirty="0" smtClean="0"/>
              <a:t>: </a:t>
            </a:r>
            <a:r>
              <a:rPr lang="en-US" sz="2400" dirty="0"/>
              <a:t>What does this code output</a:t>
            </a:r>
            <a:r>
              <a:rPr lang="en-US" sz="2400" dirty="0" smtClean="0"/>
              <a:t>?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answer to 10+10 is," 10+10)</a:t>
            </a:r>
            <a:endParaRPr lang="hr-H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answer</a:t>
            </a:r>
            <a:r>
              <a:rPr lang="hr-HR" sz="2000" dirty="0" smtClean="0"/>
              <a:t> to 10+10 is,20</a:t>
            </a:r>
          </a:p>
          <a:p>
            <a:pPr lvl="1"/>
            <a:r>
              <a:rPr lang="hr-HR" sz="2000" dirty="0" err="1"/>
              <a:t>The</a:t>
            </a:r>
            <a:r>
              <a:rPr lang="hr-HR" sz="2000" dirty="0"/>
              <a:t> </a:t>
            </a:r>
            <a:r>
              <a:rPr lang="hr-HR" sz="2000" dirty="0" err="1"/>
              <a:t>answer</a:t>
            </a:r>
            <a:r>
              <a:rPr lang="hr-HR" sz="2000" dirty="0"/>
              <a:t> to 10+10 </a:t>
            </a:r>
            <a:r>
              <a:rPr lang="hr-HR" sz="2000" dirty="0" smtClean="0"/>
              <a:t>is,10+10</a:t>
            </a:r>
            <a:endParaRPr lang="hr-HR" sz="2000" dirty="0"/>
          </a:p>
          <a:p>
            <a:pPr lvl="1"/>
            <a:r>
              <a:rPr lang="hr-HR" sz="2000" dirty="0" err="1" smtClean="0">
                <a:solidFill>
                  <a:srgbClr val="00B050"/>
                </a:solidFill>
              </a:rPr>
              <a:t>Nothing</a:t>
            </a:r>
            <a:r>
              <a:rPr lang="hr-HR" sz="2000" dirty="0" smtClean="0">
                <a:solidFill>
                  <a:srgbClr val="00B050"/>
                </a:solidFill>
              </a:rPr>
              <a:t>, </a:t>
            </a:r>
            <a:r>
              <a:rPr lang="hr-HR" sz="2000" dirty="0" err="1" smtClean="0">
                <a:solidFill>
                  <a:srgbClr val="00B050"/>
                </a:solidFill>
              </a:rPr>
              <a:t>the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code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is</a:t>
            </a:r>
            <a:r>
              <a:rPr lang="hr-HR" sz="2000" dirty="0" smtClean="0">
                <a:solidFill>
                  <a:srgbClr val="00B050"/>
                </a:solidFill>
              </a:rPr>
              <a:t> invalid</a:t>
            </a:r>
          </a:p>
          <a:p>
            <a:pPr lvl="1"/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answer</a:t>
            </a:r>
            <a:r>
              <a:rPr lang="hr-HR" sz="2000" dirty="0" smtClean="0"/>
              <a:t> to 10+10 </a:t>
            </a:r>
            <a:r>
              <a:rPr lang="hr-HR" sz="2000" dirty="0" err="1" smtClean="0"/>
              <a:t>is</a:t>
            </a:r>
            <a:r>
              <a:rPr lang="hr-HR" sz="2000" dirty="0" smtClean="0"/>
              <a:t> 20</a:t>
            </a:r>
          </a:p>
          <a:p>
            <a:pPr lvl="1"/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answer</a:t>
            </a:r>
            <a:r>
              <a:rPr lang="hr-HR" sz="2000" dirty="0" smtClean="0"/>
              <a:t> to 10+10 </a:t>
            </a:r>
            <a:r>
              <a:rPr lang="hr-HR" sz="2000" dirty="0" err="1" smtClean="0"/>
              <a:t>is</a:t>
            </a:r>
            <a:r>
              <a:rPr lang="hr-HR" sz="2000" dirty="0" smtClean="0"/>
              <a:t> 10+10</a:t>
            </a:r>
            <a:br>
              <a:rPr lang="hr-HR" sz="2000" dirty="0" smtClean="0"/>
            </a:br>
            <a:endParaRPr lang="hr-HR" sz="18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0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Kviz odgovori, </a:t>
            </a:r>
            <a:r>
              <a:rPr lang="hr-HR" sz="4000" b="1" dirty="0" smtClean="0"/>
              <a:t>nastavak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5318296"/>
          </a:xfrm>
        </p:spPr>
        <p:txBody>
          <a:bodyPr>
            <a:normAutofit/>
          </a:bodyPr>
          <a:lstStyle/>
          <a:p>
            <a:r>
              <a:rPr lang="hr-HR" sz="2400" dirty="0" smtClean="0"/>
              <a:t>P5: </a:t>
            </a:r>
            <a:r>
              <a:rPr lang="en-US" sz="2400" dirty="0" smtClean="0"/>
              <a:t>What </a:t>
            </a:r>
            <a:r>
              <a:rPr lang="en-US" sz="2400" dirty="0"/>
              <a:t>does this code output</a:t>
            </a:r>
            <a:r>
              <a:rPr lang="en-US" sz="2400" dirty="0" smtClean="0"/>
              <a:t>?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print("</a:t>
            </a: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hr-HR" sz="2000" dirty="0" smtClean="0"/>
          </a:p>
          <a:p>
            <a:pPr lvl="1"/>
            <a:r>
              <a:rPr lang="hr-HR" sz="2000" dirty="0" err="1" smtClean="0">
                <a:solidFill>
                  <a:srgbClr val="00B050"/>
                </a:solidFill>
              </a:rPr>
              <a:t>Nothing</a:t>
            </a:r>
            <a:r>
              <a:rPr lang="hr-HR" sz="2000" dirty="0" smtClean="0">
                <a:solidFill>
                  <a:srgbClr val="00B050"/>
                </a:solidFill>
              </a:rPr>
              <a:t>, </a:t>
            </a:r>
            <a:r>
              <a:rPr lang="hr-HR" sz="2000" dirty="0" err="1" smtClean="0">
                <a:solidFill>
                  <a:srgbClr val="00B050"/>
                </a:solidFill>
              </a:rPr>
              <a:t>the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code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is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commented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out</a:t>
            </a:r>
            <a:r>
              <a:rPr lang="hr-HR" sz="2000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hr-HR" sz="2000" dirty="0" err="1" smtClean="0"/>
              <a:t>Hello</a:t>
            </a:r>
            <a:endParaRPr lang="hr-HR" sz="2000" dirty="0" smtClean="0"/>
          </a:p>
          <a:p>
            <a:pPr lvl="1"/>
            <a:r>
              <a:rPr lang="hr-HR" sz="2000" dirty="0" err="1" smtClean="0"/>
              <a:t>Nothing</a:t>
            </a:r>
            <a:r>
              <a:rPr lang="hr-HR" sz="2000" dirty="0" smtClean="0"/>
              <a:t>, </a:t>
            </a:r>
            <a:r>
              <a:rPr lang="hr-HR" sz="2000" dirty="0" err="1" smtClean="0"/>
              <a:t>there</a:t>
            </a:r>
            <a:r>
              <a:rPr lang="hr-HR" sz="2000" dirty="0" smtClean="0"/>
              <a:t> </a:t>
            </a:r>
            <a:r>
              <a:rPr lang="hr-HR" sz="2000" dirty="0" err="1" smtClean="0"/>
              <a:t>is</a:t>
            </a:r>
            <a:r>
              <a:rPr lang="hr-HR" sz="2000" dirty="0" smtClean="0"/>
              <a:t> </a:t>
            </a:r>
            <a:r>
              <a:rPr lang="hr-HR" sz="2000" dirty="0" err="1" smtClean="0"/>
              <a:t>error</a:t>
            </a:r>
            <a:r>
              <a:rPr lang="hr-HR" sz="2000" dirty="0" smtClean="0"/>
              <a:t> </a:t>
            </a:r>
            <a:r>
              <a:rPr lang="hr-HR" sz="2000" dirty="0" err="1" smtClean="0"/>
              <a:t>in</a:t>
            </a:r>
            <a:r>
              <a:rPr lang="hr-HR" sz="2000" dirty="0" smtClean="0"/>
              <a:t> </a:t>
            </a:r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code</a:t>
            </a:r>
            <a:endParaRPr lang="hr-HR" sz="2000" dirty="0" smtClean="0"/>
          </a:p>
          <a:p>
            <a:pPr lvl="1"/>
            <a:r>
              <a:rPr lang="hr-HR" sz="2000" dirty="0" smtClean="0"/>
              <a:t>"</a:t>
            </a:r>
            <a:r>
              <a:rPr lang="hr-HR" sz="2000" dirty="0" err="1" smtClean="0"/>
              <a:t>Hello</a:t>
            </a:r>
            <a:r>
              <a:rPr lang="hr-HR" sz="2000" dirty="0" smtClean="0"/>
              <a:t>"</a:t>
            </a:r>
          </a:p>
          <a:p>
            <a:r>
              <a:rPr lang="en-US" sz="2400" dirty="0" smtClean="0"/>
              <a:t>P</a:t>
            </a:r>
            <a:r>
              <a:rPr lang="hr-HR" sz="2400" dirty="0" smtClean="0"/>
              <a:t>6</a:t>
            </a:r>
            <a:r>
              <a:rPr lang="en-US" sz="2400" dirty="0" smtClean="0"/>
              <a:t>: </a:t>
            </a:r>
            <a:r>
              <a:rPr lang="en-US" sz="2400" dirty="0"/>
              <a:t>What does this code output</a:t>
            </a:r>
            <a:r>
              <a:rPr lang="en-US" sz="2400" dirty="0" smtClean="0"/>
              <a:t>?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hr-H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r-HR" sz="2000" dirty="0" smtClean="0"/>
              <a:t>"x"</a:t>
            </a:r>
          </a:p>
          <a:p>
            <a:pPr lvl="1"/>
            <a:r>
              <a:rPr lang="hr-HR" sz="2000" dirty="0" err="1" smtClean="0"/>
              <a:t>Nothing</a:t>
            </a:r>
            <a:endParaRPr lang="hr-HR" sz="2000" dirty="0"/>
          </a:p>
          <a:p>
            <a:pPr lvl="1"/>
            <a:r>
              <a:rPr lang="hr-HR" sz="2000" dirty="0" smtClean="0">
                <a:solidFill>
                  <a:srgbClr val="00B050"/>
                </a:solidFill>
              </a:rPr>
              <a:t>x</a:t>
            </a:r>
          </a:p>
          <a:p>
            <a:pPr lvl="1"/>
            <a:r>
              <a:rPr lang="hr-HR" sz="2000" dirty="0" smtClean="0"/>
              <a:t>10</a:t>
            </a:r>
            <a:br>
              <a:rPr lang="hr-HR" sz="2000" dirty="0" smtClean="0"/>
            </a:br>
            <a:endParaRPr lang="hr-HR" sz="18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Kviz odgovori, </a:t>
            </a:r>
            <a:r>
              <a:rPr lang="hr-HR" sz="4000" b="1" dirty="0" smtClean="0"/>
              <a:t>nastavak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5318296"/>
          </a:xfrm>
        </p:spPr>
        <p:txBody>
          <a:bodyPr>
            <a:normAutofit fontScale="92500" lnSpcReduction="20000"/>
          </a:bodyPr>
          <a:lstStyle/>
          <a:p>
            <a:r>
              <a:rPr lang="hr-HR" sz="2600" dirty="0" smtClean="0"/>
              <a:t>P7: </a:t>
            </a:r>
            <a:r>
              <a:rPr lang="en-US" sz="2600" dirty="0" smtClean="0"/>
              <a:t>What </a:t>
            </a:r>
            <a:r>
              <a:rPr lang="en-US" sz="2600" dirty="0"/>
              <a:t>does this code output</a:t>
            </a:r>
            <a:r>
              <a:rPr lang="en-US" sz="2600" dirty="0" smtClean="0"/>
              <a:t>?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+ 1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(x)</a:t>
            </a:r>
            <a:endParaRPr lang="hr-HR" sz="2000" dirty="0" smtClean="0"/>
          </a:p>
          <a:p>
            <a:pPr lvl="1"/>
            <a:r>
              <a:rPr lang="hr-HR" sz="2000" dirty="0" err="1" smtClean="0"/>
              <a:t>Nothing</a:t>
            </a:r>
            <a:endParaRPr lang="hr-HR" sz="2000" dirty="0" smtClean="0"/>
          </a:p>
          <a:p>
            <a:pPr lvl="1"/>
            <a:r>
              <a:rPr lang="hr-HR" sz="2000" dirty="0" smtClean="0"/>
              <a:t>x</a:t>
            </a:r>
          </a:p>
          <a:p>
            <a:pPr lvl="1"/>
            <a:r>
              <a:rPr lang="hr-HR" sz="2000" dirty="0" smtClean="0"/>
              <a:t>11</a:t>
            </a:r>
          </a:p>
          <a:p>
            <a:pPr lvl="1"/>
            <a:r>
              <a:rPr lang="hr-HR" sz="2000" dirty="0" smtClean="0"/>
              <a:t>"x"</a:t>
            </a:r>
          </a:p>
          <a:p>
            <a:pPr lvl="1"/>
            <a:r>
              <a:rPr lang="hr-HR" sz="2000" dirty="0" smtClean="0">
                <a:solidFill>
                  <a:srgbClr val="00B050"/>
                </a:solidFill>
              </a:rPr>
              <a:t>10</a:t>
            </a:r>
          </a:p>
          <a:p>
            <a:r>
              <a:rPr lang="en-US" sz="2600" dirty="0" smtClean="0"/>
              <a:t>P</a:t>
            </a:r>
            <a:r>
              <a:rPr lang="hr-HR" sz="2600" dirty="0" smtClean="0"/>
              <a:t>8</a:t>
            </a:r>
            <a:r>
              <a:rPr lang="en-US" sz="2600" dirty="0" smtClean="0"/>
              <a:t>: </a:t>
            </a:r>
            <a:r>
              <a:rPr lang="en-US" sz="2600" dirty="0"/>
              <a:t>What does this code output</a:t>
            </a:r>
            <a:r>
              <a:rPr lang="en-US" sz="2600" dirty="0" smtClean="0"/>
              <a:t>?</a:t>
            </a: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hr-H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10 + 6 / 2</a:t>
            </a:r>
            <a:br>
              <a:rPr lang="hr-H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r-H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r-HR" sz="2000" dirty="0" smtClean="0"/>
              <a:t>13</a:t>
            </a:r>
          </a:p>
          <a:p>
            <a:pPr lvl="1"/>
            <a:r>
              <a:rPr lang="hr-HR" sz="2000" dirty="0" smtClean="0">
                <a:solidFill>
                  <a:srgbClr val="00B050"/>
                </a:solidFill>
              </a:rPr>
              <a:t>14</a:t>
            </a:r>
          </a:p>
          <a:p>
            <a:pPr lvl="1"/>
            <a:r>
              <a:rPr lang="hr-HR" sz="2000" dirty="0" err="1" smtClean="0"/>
              <a:t>Nothing</a:t>
            </a:r>
            <a:endParaRPr lang="hr-HR" sz="2000" dirty="0"/>
          </a:p>
          <a:p>
            <a:pPr lvl="1"/>
            <a:r>
              <a:rPr lang="hr-HR" sz="2000" dirty="0" smtClean="0"/>
              <a:t>9</a:t>
            </a:r>
          </a:p>
          <a:p>
            <a:pPr lvl="1"/>
            <a:r>
              <a:rPr lang="hr-HR" sz="2000" dirty="0" smtClean="0"/>
              <a:t>8</a:t>
            </a:r>
            <a:br>
              <a:rPr lang="hr-HR" sz="2000" dirty="0" smtClean="0"/>
            </a:br>
            <a:endParaRPr lang="hr-HR" sz="18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1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Kviz odgovori, </a:t>
            </a:r>
            <a:r>
              <a:rPr lang="hr-HR" sz="4000" b="1" dirty="0" smtClean="0"/>
              <a:t>nastavak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531829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P9: </a:t>
            </a:r>
            <a:r>
              <a:rPr lang="en-US" sz="2600" dirty="0" smtClean="0"/>
              <a:t>What </a:t>
            </a:r>
            <a:r>
              <a:rPr lang="en-US" sz="2600" dirty="0"/>
              <a:t>does this code output</a:t>
            </a:r>
            <a:r>
              <a:rPr lang="en-US" sz="2600" dirty="0" smtClean="0"/>
              <a:t>?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input("Enter a 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(x/2)</a:t>
            </a:r>
            <a:endParaRPr lang="hr-HR" sz="2000" dirty="0" smtClean="0"/>
          </a:p>
          <a:p>
            <a:pPr lvl="1"/>
            <a:r>
              <a:rPr lang="hr-HR" sz="2000" dirty="0" smtClean="0"/>
              <a:t>0</a:t>
            </a:r>
          </a:p>
          <a:p>
            <a:pPr lvl="1"/>
            <a:r>
              <a:rPr lang="hr-HR" sz="2000" dirty="0" err="1" smtClean="0">
                <a:solidFill>
                  <a:srgbClr val="00B050"/>
                </a:solidFill>
              </a:rPr>
              <a:t>An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error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because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value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was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not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converted</a:t>
            </a:r>
            <a:r>
              <a:rPr lang="hr-HR" sz="2000" dirty="0" smtClean="0">
                <a:solidFill>
                  <a:srgbClr val="00B050"/>
                </a:solidFill>
              </a:rPr>
              <a:t> to a </a:t>
            </a:r>
            <a:r>
              <a:rPr lang="hr-HR" sz="2000" dirty="0" err="1" smtClean="0">
                <a:solidFill>
                  <a:srgbClr val="00B050"/>
                </a:solidFill>
              </a:rPr>
              <a:t>number</a:t>
            </a:r>
            <a:endParaRPr lang="hr-HR" sz="2000" dirty="0" smtClean="0">
              <a:solidFill>
                <a:srgbClr val="00B050"/>
              </a:solidFill>
            </a:endParaRPr>
          </a:p>
          <a:p>
            <a:pPr lvl="1"/>
            <a:r>
              <a:rPr lang="hr-HR" sz="2000" dirty="0" smtClean="0"/>
              <a:t>10</a:t>
            </a:r>
          </a:p>
          <a:p>
            <a:pPr lvl="1"/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value</a:t>
            </a:r>
            <a:r>
              <a:rPr lang="hr-HR" sz="2000" dirty="0" smtClean="0"/>
              <a:t> </a:t>
            </a:r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user</a:t>
            </a:r>
            <a:r>
              <a:rPr lang="hr-HR" sz="2000" dirty="0" smtClean="0"/>
              <a:t> </a:t>
            </a:r>
            <a:r>
              <a:rPr lang="hr-HR" sz="2000" dirty="0" err="1" smtClean="0"/>
              <a:t>entered</a:t>
            </a:r>
            <a:endParaRPr lang="hr-HR" sz="2000" dirty="0" smtClean="0"/>
          </a:p>
          <a:p>
            <a:pPr lvl="1"/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value</a:t>
            </a:r>
            <a:r>
              <a:rPr lang="hr-HR" sz="2000" dirty="0" smtClean="0"/>
              <a:t> </a:t>
            </a:r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user</a:t>
            </a:r>
            <a:r>
              <a:rPr lang="hr-HR" sz="2000" dirty="0" smtClean="0"/>
              <a:t> </a:t>
            </a:r>
            <a:r>
              <a:rPr lang="hr-HR" sz="2000" dirty="0" err="1" smtClean="0"/>
              <a:t>entered</a:t>
            </a:r>
            <a:r>
              <a:rPr lang="hr-HR" sz="2000" dirty="0" smtClean="0"/>
              <a:t> </a:t>
            </a:r>
            <a:r>
              <a:rPr lang="hr-HR" sz="2000" dirty="0" err="1" smtClean="0"/>
              <a:t>divided</a:t>
            </a:r>
            <a:r>
              <a:rPr lang="hr-HR" sz="2000" dirty="0" smtClean="0"/>
              <a:t> </a:t>
            </a:r>
            <a:r>
              <a:rPr lang="hr-HR" sz="2000" dirty="0" err="1" smtClean="0"/>
              <a:t>by</a:t>
            </a:r>
            <a:r>
              <a:rPr lang="hr-HR" sz="2000" dirty="0" smtClean="0"/>
              <a:t> 2</a:t>
            </a:r>
          </a:p>
          <a:p>
            <a:r>
              <a:rPr lang="en-US" sz="2600" dirty="0" smtClean="0"/>
              <a:t>P</a:t>
            </a:r>
            <a:r>
              <a:rPr lang="hr-HR" sz="2600" dirty="0" smtClean="0"/>
              <a:t>10</a:t>
            </a:r>
            <a:r>
              <a:rPr lang="en-US" sz="2600" dirty="0" smtClean="0"/>
              <a:t>: </a:t>
            </a:r>
            <a:r>
              <a:rPr lang="en-US" sz="2600" dirty="0"/>
              <a:t>What does this code output</a:t>
            </a:r>
            <a:r>
              <a:rPr lang="en-US" sz="2600" dirty="0" smtClean="0"/>
              <a:t>?</a:t>
            </a:r>
            <a:r>
              <a:rPr lang="hr-HR" sz="2600" dirty="0" smtClean="0"/>
              <a:t/>
            </a:r>
            <a:br>
              <a:rPr lang="hr-HR" sz="2600" dirty="0" smtClean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print("Have a "great" day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endParaRPr lang="hr-H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r-HR" sz="2000" dirty="0" err="1" smtClean="0">
                <a:solidFill>
                  <a:srgbClr val="00B050"/>
                </a:solidFill>
              </a:rPr>
              <a:t>Nothing</a:t>
            </a:r>
            <a:r>
              <a:rPr lang="hr-HR" sz="2000" dirty="0" smtClean="0">
                <a:solidFill>
                  <a:srgbClr val="00B050"/>
                </a:solidFill>
              </a:rPr>
              <a:t>, </a:t>
            </a:r>
            <a:r>
              <a:rPr lang="hr-HR" sz="2000" dirty="0" err="1" smtClean="0">
                <a:solidFill>
                  <a:srgbClr val="00B050"/>
                </a:solidFill>
              </a:rPr>
              <a:t>the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double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quote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makes</a:t>
            </a:r>
            <a:r>
              <a:rPr lang="hr-HR" sz="2000" dirty="0" smtClean="0">
                <a:solidFill>
                  <a:srgbClr val="00B050"/>
                </a:solidFill>
              </a:rPr>
              <a:t> for a </a:t>
            </a:r>
            <a:r>
              <a:rPr lang="hr-HR" sz="2000" dirty="0" err="1" smtClean="0">
                <a:solidFill>
                  <a:srgbClr val="00B050"/>
                </a:solidFill>
              </a:rPr>
              <a:t>syntax</a:t>
            </a:r>
            <a:r>
              <a:rPr lang="hr-HR" sz="2000" dirty="0" smtClean="0">
                <a:solidFill>
                  <a:srgbClr val="00B050"/>
                </a:solidFill>
              </a:rPr>
              <a:t> </a:t>
            </a:r>
            <a:r>
              <a:rPr lang="hr-HR" sz="2000" dirty="0" err="1" smtClean="0">
                <a:solidFill>
                  <a:srgbClr val="00B050"/>
                </a:solidFill>
              </a:rPr>
              <a:t>error</a:t>
            </a:r>
            <a:endParaRPr lang="hr-HR" sz="2000" dirty="0" smtClean="0">
              <a:solidFill>
                <a:srgbClr val="00B050"/>
              </a:solidFill>
            </a:endParaRPr>
          </a:p>
          <a:p>
            <a:pPr lvl="1"/>
            <a:r>
              <a:rPr lang="hr-HR" sz="2000" dirty="0" smtClean="0"/>
              <a:t>"</a:t>
            </a:r>
            <a:r>
              <a:rPr lang="hr-HR" sz="2000" dirty="0" err="1"/>
              <a:t>H</a:t>
            </a:r>
            <a:r>
              <a:rPr lang="hr-HR" sz="2000" dirty="0" err="1" smtClean="0"/>
              <a:t>ave</a:t>
            </a:r>
            <a:r>
              <a:rPr lang="hr-HR" sz="2000" dirty="0" smtClean="0"/>
              <a:t> a "</a:t>
            </a:r>
            <a:r>
              <a:rPr lang="hr-HR" sz="2000" dirty="0" err="1" smtClean="0"/>
              <a:t>great</a:t>
            </a:r>
            <a:r>
              <a:rPr lang="hr-HR" sz="2000" dirty="0" smtClean="0"/>
              <a:t>" </a:t>
            </a:r>
            <a:r>
              <a:rPr lang="hr-HR" sz="2000" dirty="0" err="1" smtClean="0"/>
              <a:t>day</a:t>
            </a:r>
            <a:r>
              <a:rPr lang="hr-HR" sz="2000" dirty="0" smtClean="0"/>
              <a:t>!"</a:t>
            </a:r>
          </a:p>
          <a:p>
            <a:pPr lvl="1"/>
            <a:r>
              <a:rPr lang="hr-HR" sz="2000" dirty="0" err="1" smtClean="0"/>
              <a:t>Have</a:t>
            </a:r>
            <a:r>
              <a:rPr lang="hr-HR" sz="2000" dirty="0" smtClean="0"/>
              <a:t> a "</a:t>
            </a:r>
            <a:r>
              <a:rPr lang="hr-HR" sz="2000" dirty="0" err="1" smtClean="0"/>
              <a:t>great</a:t>
            </a:r>
            <a:r>
              <a:rPr lang="hr-HR" sz="2000" dirty="0" smtClean="0"/>
              <a:t>" </a:t>
            </a:r>
            <a:r>
              <a:rPr lang="hr-HR" sz="2000" dirty="0" err="1" smtClean="0"/>
              <a:t>day</a:t>
            </a:r>
            <a:r>
              <a:rPr lang="hr-HR" sz="2000" dirty="0" smtClean="0"/>
              <a:t>!</a:t>
            </a:r>
            <a:endParaRPr lang="hr-HR" sz="2000" dirty="0"/>
          </a:p>
          <a:p>
            <a:pPr lvl="1"/>
            <a:r>
              <a:rPr lang="hr-HR" sz="2000" dirty="0" err="1" smtClean="0"/>
              <a:t>Have</a:t>
            </a:r>
            <a:r>
              <a:rPr lang="hr-HR" sz="2000" dirty="0" smtClean="0"/>
              <a:t> a </a:t>
            </a:r>
            <a:r>
              <a:rPr lang="hr-HR" sz="2000" dirty="0" err="1" smtClean="0"/>
              <a:t>great</a:t>
            </a:r>
            <a:r>
              <a:rPr lang="hr-HR" sz="2000" dirty="0" smtClean="0"/>
              <a:t> </a:t>
            </a:r>
            <a:r>
              <a:rPr lang="hr-HR" sz="2000" dirty="0" err="1" smtClean="0"/>
              <a:t>day</a:t>
            </a:r>
            <a:r>
              <a:rPr lang="hr-HR" sz="2000" dirty="0" smtClean="0"/>
              <a:t>!</a:t>
            </a:r>
            <a:endParaRPr lang="hr-HR" sz="18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Kviz odgovori, </a:t>
            </a:r>
            <a:r>
              <a:rPr lang="hr-HR" sz="4000" b="1" dirty="0" smtClean="0"/>
              <a:t>nastavak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5318296"/>
          </a:xfrm>
        </p:spPr>
        <p:txBody>
          <a:bodyPr>
            <a:normAutofit/>
          </a:bodyPr>
          <a:lstStyle/>
          <a:p>
            <a:r>
              <a:rPr lang="hr-HR" sz="2600" dirty="0" smtClean="0"/>
              <a:t>P11: </a:t>
            </a:r>
            <a:r>
              <a:rPr lang="en-US" sz="2600" dirty="0" smtClean="0"/>
              <a:t>What </a:t>
            </a:r>
            <a:r>
              <a:rPr lang="en-US" sz="2600" dirty="0"/>
              <a:t>does this code output</a:t>
            </a:r>
            <a:r>
              <a:rPr lang="en-US" sz="2600" dirty="0" smtClean="0"/>
              <a:t>?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print("Save in c:\new folder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hr-HR" sz="2000" dirty="0" smtClean="0"/>
          </a:p>
          <a:p>
            <a:pPr lvl="1"/>
            <a:r>
              <a:rPr lang="hr-HR" sz="2000" dirty="0" err="1" smtClean="0"/>
              <a:t>Nothing</a:t>
            </a:r>
            <a:r>
              <a:rPr lang="hr-HR" sz="2000" dirty="0" smtClean="0"/>
              <a:t>, </a:t>
            </a:r>
            <a:r>
              <a:rPr lang="hr-HR" sz="2000" dirty="0" err="1" smtClean="0"/>
              <a:t>the</a:t>
            </a:r>
            <a:r>
              <a:rPr lang="hr-HR" sz="2000" dirty="0" smtClean="0"/>
              <a:t> </a:t>
            </a:r>
            <a:r>
              <a:rPr lang="hr-HR" sz="2000" dirty="0" err="1" smtClean="0"/>
              <a:t>escape</a:t>
            </a:r>
            <a:r>
              <a:rPr lang="hr-HR" sz="2000" dirty="0" smtClean="0"/>
              <a:t> </a:t>
            </a:r>
            <a:r>
              <a:rPr lang="hr-HR" sz="2000" dirty="0" err="1" smtClean="0"/>
              <a:t>code</a:t>
            </a:r>
            <a:r>
              <a:rPr lang="hr-HR" sz="2000" dirty="0" smtClean="0"/>
              <a:t> </a:t>
            </a:r>
            <a:r>
              <a:rPr lang="hr-HR" sz="2000" dirty="0" err="1" smtClean="0"/>
              <a:t>makes</a:t>
            </a:r>
            <a:r>
              <a:rPr lang="hr-HR" sz="2000" dirty="0" smtClean="0"/>
              <a:t> for a </a:t>
            </a:r>
            <a:r>
              <a:rPr lang="hr-HR" sz="2000" dirty="0" err="1" smtClean="0"/>
              <a:t>syntax</a:t>
            </a:r>
            <a:r>
              <a:rPr lang="hr-HR" sz="2000" dirty="0" smtClean="0"/>
              <a:t> </a:t>
            </a:r>
            <a:r>
              <a:rPr lang="hr-HR" sz="2000" dirty="0" err="1" smtClean="0"/>
              <a:t>error</a:t>
            </a:r>
            <a:endParaRPr lang="hr-HR" sz="2000" dirty="0" smtClean="0"/>
          </a:p>
          <a:p>
            <a:pPr lvl="1"/>
            <a:r>
              <a:rPr lang="hr-HR" sz="2000" dirty="0" smtClean="0">
                <a:solidFill>
                  <a:srgbClr val="00B050"/>
                </a:solidFill>
              </a:rPr>
              <a:t>Save </a:t>
            </a:r>
            <a:r>
              <a:rPr lang="hr-HR" sz="2000" dirty="0" err="1" smtClean="0">
                <a:solidFill>
                  <a:srgbClr val="00B050"/>
                </a:solidFill>
              </a:rPr>
              <a:t>in</a:t>
            </a:r>
            <a:r>
              <a:rPr lang="hr-HR" sz="2000" dirty="0" smtClean="0">
                <a:solidFill>
                  <a:srgbClr val="00B050"/>
                </a:solidFill>
              </a:rPr>
              <a:t> c:</a:t>
            </a:r>
            <a:br>
              <a:rPr lang="hr-HR" sz="2000" dirty="0" smtClean="0">
                <a:solidFill>
                  <a:srgbClr val="00B050"/>
                </a:solidFill>
              </a:rPr>
            </a:br>
            <a:r>
              <a:rPr lang="hr-HR" sz="2000" dirty="0" err="1" smtClean="0">
                <a:solidFill>
                  <a:srgbClr val="00B050"/>
                </a:solidFill>
              </a:rPr>
              <a:t>ew</a:t>
            </a:r>
            <a:r>
              <a:rPr lang="hr-HR" sz="2000" dirty="0" smtClean="0">
                <a:solidFill>
                  <a:srgbClr val="00B050"/>
                </a:solidFill>
              </a:rPr>
              <a:t> folder</a:t>
            </a:r>
          </a:p>
          <a:p>
            <a:pPr lvl="1"/>
            <a:r>
              <a:rPr lang="hr-HR" sz="2000" dirty="0" smtClean="0"/>
              <a:t>Save </a:t>
            </a:r>
            <a:r>
              <a:rPr lang="hr-HR" sz="2000" dirty="0" err="1" smtClean="0"/>
              <a:t>in</a:t>
            </a:r>
            <a:r>
              <a:rPr lang="hr-HR" sz="2000" dirty="0" smtClean="0"/>
              <a:t> c:ew folder</a:t>
            </a:r>
          </a:p>
          <a:p>
            <a:pPr lvl="1"/>
            <a:r>
              <a:rPr lang="hr-HR" sz="2000" dirty="0" smtClean="0"/>
              <a:t>Save </a:t>
            </a:r>
            <a:r>
              <a:rPr lang="hr-HR" sz="2000" dirty="0" err="1" smtClean="0"/>
              <a:t>in</a:t>
            </a:r>
            <a:r>
              <a:rPr lang="hr-HR" sz="2000" dirty="0" smtClean="0"/>
              <a:t> c:\new folder</a:t>
            </a:r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Za vježbu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2690034"/>
          </a:xfrm>
        </p:spPr>
        <p:txBody>
          <a:bodyPr>
            <a:normAutofit fontScale="92500" lnSpcReduction="20000"/>
          </a:bodyPr>
          <a:lstStyle/>
          <a:p>
            <a:r>
              <a:rPr lang="hr-HR" sz="2600" dirty="0" smtClean="0"/>
              <a:t>Izračunaj i ispiši kinetičku energiju objekta koji se giba </a:t>
            </a:r>
          </a:p>
          <a:p>
            <a:pPr lvl="1"/>
            <a:r>
              <a:rPr lang="hr-HR" sz="2000" dirty="0"/>
              <a:t>Upiši masu objekta u kg -&gt; </a:t>
            </a:r>
            <a:r>
              <a:rPr lang="hr-HR" sz="2000" dirty="0" smtClean="0"/>
              <a:t>m</a:t>
            </a:r>
          </a:p>
          <a:p>
            <a:pPr lvl="1"/>
            <a:r>
              <a:rPr lang="hr-HR" sz="2000" dirty="0" smtClean="0"/>
              <a:t>Upiši brzinu objekta u m/s -&gt; v</a:t>
            </a:r>
          </a:p>
          <a:p>
            <a:pPr lvl="1"/>
            <a:r>
              <a:rPr lang="hr-HR" sz="2000" dirty="0" smtClean="0"/>
              <a:t>Izračunaj Kinetičku energiju po formuli </a:t>
            </a:r>
            <a:endParaRPr lang="hr-HR" sz="1600" dirty="0" smtClean="0"/>
          </a:p>
          <a:p>
            <a:endParaRPr lang="hr-HR" sz="2600" dirty="0" smtClean="0"/>
          </a:p>
          <a:p>
            <a:endParaRPr lang="hr-HR" sz="2600" dirty="0" smtClean="0"/>
          </a:p>
          <a:p>
            <a:r>
              <a:rPr lang="hr-HR" sz="2600" dirty="0" smtClean="0"/>
              <a:t>Rješenje:</a:t>
            </a:r>
            <a:r>
              <a:rPr lang="hr-HR" sz="2400" dirty="0" smtClean="0"/>
              <a:t/>
            </a:r>
            <a:br>
              <a:rPr lang="hr-HR" sz="2400" dirty="0" smtClean="0"/>
            </a:br>
            <a:endParaRPr lang="hr-HR" sz="2000" dirty="0" smtClean="0"/>
          </a:p>
          <a:p>
            <a:endParaRPr lang="hr-HR" sz="22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4808" y="2119890"/>
                <a:ext cx="1263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r-H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r-H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r-HR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08" y="2119890"/>
                <a:ext cx="126316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38200" y="4177242"/>
            <a:ext cx="8807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Izračunaj i ispiši kinetičku energiju objekta koji se giba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Ovaj program </a:t>
            </a:r>
            <a:r>
              <a:rPr lang="hr-H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racuna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kinetičku energiju objekta koji se giba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input("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Upisi masu objekta u kg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")</a:t>
            </a:r>
            <a:endParaRPr lang="hr-H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 = </a:t>
            </a:r>
            <a:r>
              <a:rPr lang="hr-H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(m1)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hr-H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input("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Upisi brzinu objekta u m/s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")</a:t>
            </a:r>
            <a:endParaRPr lang="hr-H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hr-H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e1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e2 = str(e1)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Objekt ima </a:t>
            </a:r>
            <a:r>
              <a:rPr lang="hr-H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kineticku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energiju od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oul</a:t>
            </a:r>
            <a:r>
              <a:rPr lang="hr-H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  <a:endParaRPr lang="hr-H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Prije nego što počnemo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4351338"/>
          </a:xfrm>
        </p:spPr>
        <p:txBody>
          <a:bodyPr>
            <a:normAutofit/>
          </a:bodyPr>
          <a:lstStyle/>
          <a:p>
            <a:r>
              <a:rPr lang="hr-HR" sz="2400" dirty="0" err="1" smtClean="0"/>
              <a:t>Pygame</a:t>
            </a:r>
            <a:r>
              <a:rPr lang="hr-HR" sz="2400" dirty="0" smtClean="0"/>
              <a:t> je programska biblioteka (</a:t>
            </a:r>
            <a:r>
              <a:rPr lang="hr-HR" sz="2400" dirty="0" err="1" smtClean="0"/>
              <a:t>library</a:t>
            </a:r>
            <a:r>
              <a:rPr lang="hr-HR" sz="2400" dirty="0" smtClean="0"/>
              <a:t>) koja se koristi za programiranje multimedijskih aplikacija kao što su igrice</a:t>
            </a:r>
          </a:p>
          <a:p>
            <a:endParaRPr lang="hr-HR" sz="2400" dirty="0" smtClean="0"/>
          </a:p>
          <a:p>
            <a:r>
              <a:rPr lang="hr-HR" sz="2400" dirty="0" smtClean="0"/>
              <a:t>Instalacija u Windowsima</a:t>
            </a:r>
            <a:br>
              <a:rPr lang="hr-HR" sz="2400" dirty="0" smtClean="0"/>
            </a:b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endParaRPr lang="hr-H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sz="2400" dirty="0" smtClean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Ispis na ekran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4351338"/>
          </a:xfrm>
        </p:spPr>
        <p:txBody>
          <a:bodyPr>
            <a:normAutofit/>
          </a:bodyPr>
          <a:lstStyle/>
          <a:p>
            <a:r>
              <a:rPr lang="hr-HR" sz="2400" dirty="0" smtClean="0"/>
              <a:t>Ispis na ekran – funkcija print()</a:t>
            </a:r>
            <a:br>
              <a:rPr lang="hr-HR" sz="2400" dirty="0" smtClean="0"/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print("</a:t>
            </a: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World.”)   </a:t>
            </a:r>
          </a:p>
          <a:p>
            <a:endParaRPr lang="hr-HR" sz="2400" dirty="0" smtClean="0"/>
          </a:p>
          <a:p>
            <a:r>
              <a:rPr lang="hr-HR" sz="2400" dirty="0" smtClean="0"/>
              <a:t>Ispis rezultata izraza</a:t>
            </a:r>
            <a:br>
              <a:rPr lang="hr-HR" sz="2400" dirty="0" smtClean="0"/>
            </a:br>
            <a:r>
              <a:rPr lang="hr-H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print(2+3)</a:t>
            </a:r>
            <a:endParaRPr lang="hr-HR" sz="2400" dirty="0" smtClean="0"/>
          </a:p>
          <a:p>
            <a:endParaRPr lang="hr-HR" sz="2200" dirty="0" smtClean="0"/>
          </a:p>
          <a:p>
            <a:r>
              <a:rPr lang="hr-HR" sz="2200" dirty="0" smtClean="0"/>
              <a:t>Ispis više elemenata</a:t>
            </a:r>
            <a:r>
              <a:rPr lang="hr-HR" sz="2200" dirty="0"/>
              <a:t/>
            </a:r>
            <a:br>
              <a:rPr lang="hr-HR" sz="2200" dirty="0"/>
            </a:b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print("Your new score is", 1030 + 10)</a:t>
            </a:r>
            <a:endParaRPr lang="hr-HR" sz="2200" dirty="0"/>
          </a:p>
          <a:p>
            <a:endParaRPr lang="en-US" sz="2200" dirty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ESC kodovi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5"/>
            <a:ext cx="10515600" cy="5257911"/>
          </a:xfrm>
        </p:spPr>
        <p:txBody>
          <a:bodyPr>
            <a:normAutofit/>
          </a:bodyPr>
          <a:lstStyle/>
          <a:p>
            <a:r>
              <a:rPr lang="hr-HR" sz="2400" dirty="0" smtClean="0"/>
              <a:t>Koriste se za ispis posebnih znakova</a:t>
            </a:r>
            <a:br>
              <a:rPr lang="hr-HR" sz="2400" dirty="0" smtClean="0"/>
            </a:br>
            <a:r>
              <a:rPr lang="hr-H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 want to print a double quote \" for some reason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  <a:r>
              <a:rPr lang="hr-H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file is stored in C:\\new folder")</a:t>
            </a:r>
            <a:endParaRPr lang="hr-H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r-HR" sz="2400" dirty="0" smtClean="0"/>
          </a:p>
          <a:p>
            <a:endParaRPr lang="hr-HR" sz="2400" dirty="0" smtClean="0"/>
          </a:p>
          <a:p>
            <a:endParaRPr lang="hr-HR" sz="2400" dirty="0" smtClean="0"/>
          </a:p>
          <a:p>
            <a:endParaRPr lang="hr-HR" sz="2400" dirty="0"/>
          </a:p>
          <a:p>
            <a:endParaRPr lang="hr-H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print("My\</a:t>
            </a: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nsample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hr-HR" sz="2400" dirty="0" smtClean="0"/>
          </a:p>
          <a:p>
            <a:endParaRPr lang="hr-HR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9421"/>
              </p:ext>
            </p:extLst>
          </p:nvPr>
        </p:nvGraphicFramePr>
        <p:xfrm>
          <a:off x="838200" y="2643359"/>
          <a:ext cx="48432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09">
                  <a:extLst>
                    <a:ext uri="{9D8B030D-6E8A-4147-A177-3AD203B41FA5}">
                      <a16:colId xmlns:a16="http://schemas.microsoft.com/office/drawing/2014/main" val="1322781616"/>
                    </a:ext>
                  </a:extLst>
                </a:gridCol>
                <a:gridCol w="3769744">
                  <a:extLst>
                    <a:ext uri="{9D8B030D-6E8A-4147-A177-3AD203B41FA5}">
                      <a16:colId xmlns:a16="http://schemas.microsoft.com/office/drawing/2014/main" val="139042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ESC kod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Opis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7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\'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Jednostruki navodnik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7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\"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Dvostruki navodnik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7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\t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Tab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8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\n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LF: </a:t>
                      </a:r>
                      <a:r>
                        <a:rPr lang="hr-HR" dirty="0" err="1" smtClean="0"/>
                        <a:t>Linefeed</a:t>
                      </a:r>
                      <a:r>
                        <a:rPr lang="hr-HR" dirty="0" smtClean="0"/>
                        <a:t> (</a:t>
                      </a:r>
                      <a:r>
                        <a:rPr lang="hr-HR" dirty="0" err="1" smtClean="0"/>
                        <a:t>move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down</a:t>
                      </a:r>
                      <a:r>
                        <a:rPr lang="hr-HR" dirty="0" smtClean="0"/>
                        <a:t>)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2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Komentari u programu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5318296"/>
          </a:xfrm>
        </p:spPr>
        <p:txBody>
          <a:bodyPr>
            <a:normAutofit/>
          </a:bodyPr>
          <a:lstStyle/>
          <a:p>
            <a:r>
              <a:rPr lang="hr-HR" sz="2400" dirty="0" smtClean="0"/>
              <a:t>U jednoj liniji</a:t>
            </a:r>
            <a:br>
              <a:rPr lang="hr-HR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comment, it begins with a #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and the computer will ignore 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print("This is not a comment, the computer will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print("run this and print it out.")</a:t>
            </a:r>
          </a:p>
          <a:p>
            <a:endParaRPr lang="en-US" sz="2400" dirty="0"/>
          </a:p>
          <a:p>
            <a:r>
              <a:rPr lang="hr-HR" sz="2400" dirty="0" smtClean="0"/>
              <a:t>U više linija</a:t>
            </a:r>
            <a:br>
              <a:rPr lang="hr-HR" sz="2400" dirty="0" smtClean="0"/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print("Hi")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print("Done")</a:t>
            </a:r>
          </a:p>
          <a:p>
            <a:endParaRPr lang="hr-HR" sz="2400" dirty="0" smtClean="0"/>
          </a:p>
          <a:p>
            <a:endParaRPr lang="hr-HR" sz="22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Varijable i tipovi podataka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5318296"/>
          </a:xfrm>
        </p:spPr>
        <p:txBody>
          <a:bodyPr>
            <a:normAutofit/>
          </a:bodyPr>
          <a:lstStyle/>
          <a:p>
            <a:r>
              <a:rPr lang="hr-HR" sz="2400" dirty="0" smtClean="0"/>
              <a:t>Varijabla je memorijska lokacija simboličnog imena u koju se sprema neki podatak</a:t>
            </a:r>
          </a:p>
          <a:p>
            <a:r>
              <a:rPr lang="hr-HR" sz="2400" dirty="0" smtClean="0"/>
              <a:t>Varijabla ima ime, adresu u  memoriji i sadržaj</a:t>
            </a:r>
          </a:p>
          <a:p>
            <a:r>
              <a:rPr lang="hr-HR" sz="2400" dirty="0" smtClean="0"/>
              <a:t>Ime varijable može sadržavati velika i mala slova engleske abecede, brojeve i donju crticu ( _ )</a:t>
            </a:r>
          </a:p>
          <a:p>
            <a:r>
              <a:rPr lang="hr-HR" sz="2400" dirty="0" smtClean="0"/>
              <a:t>Ime varijable ne smije početi sa brojem</a:t>
            </a:r>
          </a:p>
          <a:p>
            <a:r>
              <a:rPr lang="hr-HR" sz="2400" dirty="0" err="1" smtClean="0"/>
              <a:t>Python</a:t>
            </a:r>
            <a:r>
              <a:rPr lang="hr-HR" sz="2400" dirty="0" smtClean="0"/>
              <a:t> razlikuje velika i mala slova u imenima varijabli</a:t>
            </a:r>
          </a:p>
          <a:p>
            <a:r>
              <a:rPr lang="hr-HR" sz="2400" dirty="0" smtClean="0"/>
              <a:t>Osnovni tipovi podataka u </a:t>
            </a:r>
            <a:r>
              <a:rPr lang="hr-HR" sz="2400" dirty="0" err="1" smtClean="0"/>
              <a:t>Pythonu</a:t>
            </a:r>
            <a:r>
              <a:rPr lang="hr-HR" sz="2400" dirty="0" smtClean="0"/>
              <a:t>:</a:t>
            </a:r>
          </a:p>
          <a:p>
            <a:pPr lvl="1"/>
            <a:r>
              <a:rPr lang="hr-HR" sz="2000" dirty="0" smtClean="0"/>
              <a:t>Cjelobrojni (</a:t>
            </a:r>
            <a:r>
              <a:rPr lang="hr-HR" sz="2000" dirty="0" err="1" smtClean="0"/>
              <a:t>Integer</a:t>
            </a:r>
            <a:r>
              <a:rPr lang="hr-HR" sz="2000" dirty="0" smtClean="0"/>
              <a:t>):	1, 45, 3789</a:t>
            </a:r>
          </a:p>
          <a:p>
            <a:pPr lvl="1"/>
            <a:r>
              <a:rPr lang="hr-HR" sz="2000" dirty="0" smtClean="0"/>
              <a:t>Decimalni (</a:t>
            </a:r>
            <a:r>
              <a:rPr lang="hr-HR" sz="2000" dirty="0" err="1" smtClean="0"/>
              <a:t>Float</a:t>
            </a:r>
            <a:r>
              <a:rPr lang="hr-HR" sz="2000" dirty="0" smtClean="0"/>
              <a:t>):		3.2, 0.77, 178.8966</a:t>
            </a:r>
          </a:p>
          <a:p>
            <a:pPr lvl="1"/>
            <a:r>
              <a:rPr lang="hr-HR" sz="2000" dirty="0" smtClean="0"/>
              <a:t>Logički (</a:t>
            </a:r>
            <a:r>
              <a:rPr lang="hr-HR" sz="2000" dirty="0" err="1" smtClean="0"/>
              <a:t>Boolean</a:t>
            </a:r>
            <a:r>
              <a:rPr lang="hr-HR" sz="2000" dirty="0" smtClean="0"/>
              <a:t>):		</a:t>
            </a:r>
            <a:r>
              <a:rPr lang="hr-HR" sz="2000" dirty="0" err="1" smtClean="0"/>
              <a:t>True</a:t>
            </a:r>
            <a:r>
              <a:rPr lang="hr-HR" sz="2000" dirty="0" smtClean="0"/>
              <a:t>, </a:t>
            </a:r>
            <a:r>
              <a:rPr lang="hr-HR" sz="2000" dirty="0" err="1" smtClean="0"/>
              <a:t>False</a:t>
            </a:r>
            <a:endParaRPr lang="hr-HR" sz="2000" dirty="0" smtClean="0"/>
          </a:p>
          <a:p>
            <a:pPr lvl="1"/>
            <a:r>
              <a:rPr lang="hr-HR" sz="2000" dirty="0" smtClean="0"/>
              <a:t>Znak (</a:t>
            </a:r>
            <a:r>
              <a:rPr lang="hr-HR" sz="2000" dirty="0" err="1" smtClean="0"/>
              <a:t>Character</a:t>
            </a:r>
            <a:r>
              <a:rPr lang="hr-HR" sz="2000" dirty="0" smtClean="0"/>
              <a:t>):		a, X, k, O</a:t>
            </a:r>
          </a:p>
          <a:p>
            <a:pPr lvl="1"/>
            <a:r>
              <a:rPr lang="hr-HR" sz="2000" dirty="0" smtClean="0"/>
              <a:t>Niz znakova (</a:t>
            </a:r>
            <a:r>
              <a:rPr lang="hr-HR" sz="2000" dirty="0" err="1" smtClean="0"/>
              <a:t>String</a:t>
            </a:r>
            <a:r>
              <a:rPr lang="hr-HR" sz="2000" dirty="0" smtClean="0"/>
              <a:t>):	</a:t>
            </a:r>
            <a:r>
              <a:rPr lang="hr-HR" sz="2000" dirty="0" err="1" smtClean="0"/>
              <a:t>sdrj</a:t>
            </a:r>
            <a:r>
              <a:rPr lang="hr-HR" sz="2000" dirty="0" smtClean="0"/>
              <a:t>, </a:t>
            </a:r>
            <a:r>
              <a:rPr lang="hr-HR" sz="2000" dirty="0" err="1" smtClean="0"/>
              <a:t>qasbhe</a:t>
            </a:r>
            <a:r>
              <a:rPr lang="hr-HR" sz="2000" dirty="0" smtClean="0"/>
              <a:t>, boom</a:t>
            </a:r>
            <a:br>
              <a:rPr lang="hr-HR" sz="2000" dirty="0" smtClean="0"/>
            </a:br>
            <a:r>
              <a:rPr lang="hr-HR" sz="2000" dirty="0" smtClean="0"/>
              <a:t/>
            </a:r>
            <a:br>
              <a:rPr lang="hr-HR" sz="2000" dirty="0" smtClean="0"/>
            </a:br>
            <a:endParaRPr lang="hr-HR" sz="2000" dirty="0" smtClean="0"/>
          </a:p>
          <a:p>
            <a:endParaRPr lang="hr-HR" sz="22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Operatori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5318296"/>
          </a:xfrm>
        </p:spPr>
        <p:txBody>
          <a:bodyPr>
            <a:normAutofit fontScale="92500" lnSpcReduction="20000"/>
          </a:bodyPr>
          <a:lstStyle/>
          <a:p>
            <a:r>
              <a:rPr lang="hr-HR" sz="2400" dirty="0" smtClean="0"/>
              <a:t>Definiraju operacije između dva ili više podataka</a:t>
            </a:r>
            <a:br>
              <a:rPr lang="hr-HR" sz="2400" dirty="0" smtClean="0"/>
            </a:br>
            <a:endParaRPr lang="hr-HR" sz="2400" dirty="0" smtClean="0"/>
          </a:p>
          <a:p>
            <a:r>
              <a:rPr lang="hr-HR" sz="2400" dirty="0" smtClean="0"/>
              <a:t>Osnovni operatori u </a:t>
            </a:r>
            <a:r>
              <a:rPr lang="hr-HR" sz="2400" dirty="0" err="1" smtClean="0"/>
              <a:t>Pythonu</a:t>
            </a:r>
            <a:endParaRPr lang="hr-HR" sz="2400" dirty="0" smtClean="0"/>
          </a:p>
          <a:p>
            <a:pPr lvl="1"/>
            <a:r>
              <a:rPr lang="hr-HR" sz="2000" dirty="0" smtClean="0"/>
              <a:t>Aritmetički</a:t>
            </a:r>
          </a:p>
          <a:p>
            <a:pPr lvl="1"/>
            <a:r>
              <a:rPr lang="hr-HR" sz="2000" dirty="0" smtClean="0"/>
              <a:t>Relacijski</a:t>
            </a:r>
          </a:p>
          <a:p>
            <a:pPr lvl="1"/>
            <a:r>
              <a:rPr lang="hr-HR" sz="2000" dirty="0" smtClean="0"/>
              <a:t>Logički</a:t>
            </a:r>
          </a:p>
          <a:p>
            <a:pPr lvl="1"/>
            <a:r>
              <a:rPr lang="hr-HR" sz="2000" dirty="0" smtClean="0"/>
              <a:t>Operatori istovjetnosti</a:t>
            </a:r>
          </a:p>
          <a:p>
            <a:pPr lvl="1"/>
            <a:endParaRPr lang="hr-HR" sz="2000" dirty="0"/>
          </a:p>
          <a:p>
            <a:r>
              <a:rPr lang="hr-HR" sz="2400" dirty="0" smtClean="0"/>
              <a:t>Aritmetički operatori</a:t>
            </a:r>
          </a:p>
          <a:p>
            <a:pPr lvl="1"/>
            <a:r>
              <a:rPr lang="hr-HR" sz="2000" dirty="0" smtClean="0"/>
              <a:t>+		Zbrajanje			2 + 3	5</a:t>
            </a:r>
          </a:p>
          <a:p>
            <a:pPr lvl="1"/>
            <a:r>
              <a:rPr lang="hr-HR" sz="2000" dirty="0" smtClean="0"/>
              <a:t>-		Oduzimanje		6 – 4	2</a:t>
            </a:r>
          </a:p>
          <a:p>
            <a:pPr lvl="1"/>
            <a:r>
              <a:rPr lang="hr-HR" sz="2000" dirty="0" smtClean="0"/>
              <a:t>*		Množenje		8 * 7	56</a:t>
            </a:r>
          </a:p>
          <a:p>
            <a:pPr lvl="1"/>
            <a:r>
              <a:rPr lang="hr-HR" sz="2000" dirty="0" smtClean="0"/>
              <a:t>/		Dijeljenje		10 / 2	5</a:t>
            </a:r>
          </a:p>
          <a:p>
            <a:pPr lvl="1"/>
            <a:r>
              <a:rPr lang="hr-HR" sz="2000" dirty="0" smtClean="0"/>
              <a:t>// 	Cjelobrojno dijeljenje	7 // 2	3</a:t>
            </a:r>
          </a:p>
          <a:p>
            <a:pPr lvl="1"/>
            <a:r>
              <a:rPr lang="hr-HR" sz="2000" dirty="0" smtClean="0"/>
              <a:t>**	Potenciranje		4 ** 3	64</a:t>
            </a:r>
          </a:p>
          <a:p>
            <a:pPr lvl="1"/>
            <a:r>
              <a:rPr lang="hr-HR" sz="2000" dirty="0" smtClean="0"/>
              <a:t>% 		Modularno dijeljenje	7 % 2	1</a:t>
            </a:r>
            <a:br>
              <a:rPr lang="hr-HR" sz="2000" dirty="0" smtClean="0"/>
            </a:br>
            <a:r>
              <a:rPr lang="hr-HR" sz="2000" dirty="0" smtClean="0"/>
              <a:t/>
            </a:r>
            <a:br>
              <a:rPr lang="hr-HR" sz="2000" dirty="0" smtClean="0"/>
            </a:br>
            <a:endParaRPr lang="hr-HR" sz="22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3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Operatori, nastavak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5821392" cy="5318296"/>
          </a:xfrm>
        </p:spPr>
        <p:txBody>
          <a:bodyPr>
            <a:normAutofit fontScale="92500" lnSpcReduction="10000"/>
          </a:bodyPr>
          <a:lstStyle/>
          <a:p>
            <a:r>
              <a:rPr lang="hr-HR" sz="2400" dirty="0" smtClean="0"/>
              <a:t>Relacijski operatori</a:t>
            </a:r>
          </a:p>
          <a:p>
            <a:pPr lvl="1"/>
            <a:r>
              <a:rPr lang="hr-HR" sz="2000" dirty="0"/>
              <a:t>&gt;</a:t>
            </a:r>
            <a:r>
              <a:rPr lang="hr-HR" sz="2000" dirty="0" smtClean="0"/>
              <a:t>		Veće</a:t>
            </a:r>
          </a:p>
          <a:p>
            <a:pPr lvl="1"/>
            <a:r>
              <a:rPr lang="hr-HR" sz="2000" dirty="0" smtClean="0"/>
              <a:t>&lt;		Manje</a:t>
            </a:r>
          </a:p>
          <a:p>
            <a:pPr lvl="1"/>
            <a:r>
              <a:rPr lang="hr-HR" sz="2000" dirty="0" smtClean="0"/>
              <a:t>&gt;=	Veće ili jednako</a:t>
            </a:r>
          </a:p>
          <a:p>
            <a:pPr lvl="1"/>
            <a:r>
              <a:rPr lang="hr-HR" sz="2000" dirty="0" smtClean="0"/>
              <a:t>&lt;=	Manje ili jednako</a:t>
            </a:r>
          </a:p>
          <a:p>
            <a:pPr lvl="1"/>
            <a:r>
              <a:rPr lang="hr-HR" sz="2000" dirty="0" smtClean="0"/>
              <a:t>== 	Jednako</a:t>
            </a:r>
          </a:p>
          <a:p>
            <a:pPr lvl="1"/>
            <a:r>
              <a:rPr lang="hr-HR" sz="2000" dirty="0" smtClean="0"/>
              <a:t>!=		Različito</a:t>
            </a:r>
          </a:p>
          <a:p>
            <a:r>
              <a:rPr lang="hr-HR" sz="2400" dirty="0"/>
              <a:t>Logički operatori</a:t>
            </a:r>
          </a:p>
          <a:p>
            <a:pPr lvl="1"/>
            <a:r>
              <a:rPr lang="hr-HR" sz="2000" dirty="0" err="1"/>
              <a:t>And</a:t>
            </a:r>
            <a:r>
              <a:rPr lang="hr-HR" sz="2000" dirty="0"/>
              <a:t> 	Logički i</a:t>
            </a:r>
          </a:p>
          <a:p>
            <a:pPr lvl="1"/>
            <a:r>
              <a:rPr lang="hr-HR" sz="2000" dirty="0" err="1"/>
              <a:t>Or</a:t>
            </a:r>
            <a:r>
              <a:rPr lang="hr-HR" sz="2000" dirty="0"/>
              <a:t>	Logičko ili</a:t>
            </a:r>
          </a:p>
          <a:p>
            <a:pPr lvl="1"/>
            <a:r>
              <a:rPr lang="hr-HR" sz="2000" dirty="0" err="1"/>
              <a:t>Not</a:t>
            </a:r>
            <a:r>
              <a:rPr lang="hr-HR" sz="2000" dirty="0"/>
              <a:t>	Logičko </a:t>
            </a:r>
            <a:r>
              <a:rPr lang="hr-HR" sz="2000" dirty="0" smtClean="0"/>
              <a:t>ne</a:t>
            </a:r>
            <a:endParaRPr lang="hr-HR" sz="2400" dirty="0" smtClean="0"/>
          </a:p>
          <a:p>
            <a:r>
              <a:rPr lang="hr-HR" sz="2400" dirty="0" smtClean="0"/>
              <a:t>Operatori istovjetnosti</a:t>
            </a:r>
          </a:p>
          <a:p>
            <a:pPr lvl="1"/>
            <a:r>
              <a:rPr lang="hr-HR" sz="2000" dirty="0" err="1" smtClean="0"/>
              <a:t>Is</a:t>
            </a:r>
            <a:r>
              <a:rPr lang="hr-HR" sz="2000" dirty="0" smtClean="0"/>
              <a:t>		Istovjetan, vraća TRUE</a:t>
            </a:r>
          </a:p>
          <a:p>
            <a:pPr lvl="1"/>
            <a:r>
              <a:rPr lang="hr-HR" sz="2000" dirty="0" err="1" smtClean="0"/>
              <a:t>Is</a:t>
            </a:r>
            <a:r>
              <a:rPr lang="hr-HR" sz="2000" dirty="0" smtClean="0"/>
              <a:t> </a:t>
            </a:r>
            <a:r>
              <a:rPr lang="hr-HR" sz="2000" dirty="0" err="1" smtClean="0"/>
              <a:t>Not</a:t>
            </a:r>
            <a:r>
              <a:rPr lang="hr-HR" sz="2000" dirty="0" smtClean="0"/>
              <a:t>	</a:t>
            </a:r>
            <a:r>
              <a:rPr lang="hr-HR" sz="2000" dirty="0" err="1" smtClean="0"/>
              <a:t>Neistovjetan</a:t>
            </a:r>
            <a:r>
              <a:rPr lang="hr-HR" sz="2000" dirty="0" smtClean="0"/>
              <a:t>, vraća FALSE</a:t>
            </a:r>
            <a:br>
              <a:rPr lang="hr-HR" sz="2000" dirty="0" smtClean="0"/>
            </a:br>
            <a:r>
              <a:rPr lang="hr-HR" sz="2000" dirty="0" smtClean="0"/>
              <a:t/>
            </a:r>
            <a:br>
              <a:rPr lang="hr-HR" sz="2000" dirty="0" smtClean="0"/>
            </a:br>
            <a:endParaRPr lang="hr-HR" sz="22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57668"/>
              </p:ext>
            </p:extLst>
          </p:nvPr>
        </p:nvGraphicFramePr>
        <p:xfrm>
          <a:off x="8001480" y="2059122"/>
          <a:ext cx="248824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414">
                  <a:extLst>
                    <a:ext uri="{9D8B030D-6E8A-4147-A177-3AD203B41FA5}">
                      <a16:colId xmlns:a16="http://schemas.microsoft.com/office/drawing/2014/main" val="1297654272"/>
                    </a:ext>
                  </a:extLst>
                </a:gridCol>
                <a:gridCol w="829414">
                  <a:extLst>
                    <a:ext uri="{9D8B030D-6E8A-4147-A177-3AD203B41FA5}">
                      <a16:colId xmlns:a16="http://schemas.microsoft.com/office/drawing/2014/main" val="2858177526"/>
                    </a:ext>
                  </a:extLst>
                </a:gridCol>
                <a:gridCol w="829414">
                  <a:extLst>
                    <a:ext uri="{9D8B030D-6E8A-4147-A177-3AD203B41FA5}">
                      <a16:colId xmlns:a16="http://schemas.microsoft.com/office/drawing/2014/main" val="125313288"/>
                    </a:ext>
                  </a:extLst>
                </a:gridCol>
              </a:tblGrid>
              <a:tr h="127676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X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Y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X </a:t>
                      </a:r>
                      <a:r>
                        <a:rPr lang="hr-HR" sz="1200" dirty="0" err="1" smtClean="0"/>
                        <a:t>And</a:t>
                      </a:r>
                      <a:r>
                        <a:rPr lang="hr-HR" sz="1200" dirty="0" smtClean="0"/>
                        <a:t> Y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85692"/>
                  </a:ext>
                </a:extLst>
              </a:tr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55766"/>
                  </a:ext>
                </a:extLst>
              </a:tr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306029"/>
                  </a:ext>
                </a:extLst>
              </a:tr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96472"/>
                  </a:ext>
                </a:extLst>
              </a:tr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8512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80886"/>
              </p:ext>
            </p:extLst>
          </p:nvPr>
        </p:nvGraphicFramePr>
        <p:xfrm>
          <a:off x="8001480" y="3622578"/>
          <a:ext cx="248824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414">
                  <a:extLst>
                    <a:ext uri="{9D8B030D-6E8A-4147-A177-3AD203B41FA5}">
                      <a16:colId xmlns:a16="http://schemas.microsoft.com/office/drawing/2014/main" val="1297654272"/>
                    </a:ext>
                  </a:extLst>
                </a:gridCol>
                <a:gridCol w="829414">
                  <a:extLst>
                    <a:ext uri="{9D8B030D-6E8A-4147-A177-3AD203B41FA5}">
                      <a16:colId xmlns:a16="http://schemas.microsoft.com/office/drawing/2014/main" val="2858177526"/>
                    </a:ext>
                  </a:extLst>
                </a:gridCol>
                <a:gridCol w="829414">
                  <a:extLst>
                    <a:ext uri="{9D8B030D-6E8A-4147-A177-3AD203B41FA5}">
                      <a16:colId xmlns:a16="http://schemas.microsoft.com/office/drawing/2014/main" val="125313288"/>
                    </a:ext>
                  </a:extLst>
                </a:gridCol>
              </a:tblGrid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X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Y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X </a:t>
                      </a:r>
                      <a:r>
                        <a:rPr lang="hr-HR" sz="1200" dirty="0" err="1" smtClean="0"/>
                        <a:t>Or</a:t>
                      </a:r>
                      <a:r>
                        <a:rPr lang="hr-HR" sz="1200" dirty="0" smtClean="0"/>
                        <a:t> Y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85692"/>
                  </a:ext>
                </a:extLst>
              </a:tr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55766"/>
                  </a:ext>
                </a:extLst>
              </a:tr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306029"/>
                  </a:ext>
                </a:extLst>
              </a:tr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96472"/>
                  </a:ext>
                </a:extLst>
              </a:tr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8512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06438"/>
              </p:ext>
            </p:extLst>
          </p:nvPr>
        </p:nvGraphicFramePr>
        <p:xfrm>
          <a:off x="8001480" y="5201470"/>
          <a:ext cx="165882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414">
                  <a:extLst>
                    <a:ext uri="{9D8B030D-6E8A-4147-A177-3AD203B41FA5}">
                      <a16:colId xmlns:a16="http://schemas.microsoft.com/office/drawing/2014/main" val="1297654272"/>
                    </a:ext>
                  </a:extLst>
                </a:gridCol>
                <a:gridCol w="829414">
                  <a:extLst>
                    <a:ext uri="{9D8B030D-6E8A-4147-A177-3AD203B41FA5}">
                      <a16:colId xmlns:a16="http://schemas.microsoft.com/office/drawing/2014/main" val="2858177526"/>
                    </a:ext>
                  </a:extLst>
                </a:gridCol>
              </a:tblGrid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X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 smtClean="0"/>
                        <a:t>Not</a:t>
                      </a:r>
                      <a:r>
                        <a:rPr lang="hr-HR" sz="1200" dirty="0" smtClean="0"/>
                        <a:t> X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85692"/>
                  </a:ext>
                </a:extLst>
              </a:tr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55766"/>
                  </a:ext>
                </a:extLst>
              </a:tr>
              <a:tr h="238089"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T (1)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F (0)</a:t>
                      </a:r>
                      <a:endParaRPr lang="hr-H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30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5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7"/>
            <a:ext cx="10515600" cy="1062271"/>
          </a:xfrm>
        </p:spPr>
        <p:txBody>
          <a:bodyPr>
            <a:normAutofit/>
          </a:bodyPr>
          <a:lstStyle/>
          <a:p>
            <a:r>
              <a:rPr lang="hr-HR" sz="4000" b="1" dirty="0" smtClean="0"/>
              <a:t>Unos podataka</a:t>
            </a:r>
            <a:endParaRPr lang="hr-H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66"/>
            <a:ext cx="10515600" cy="5318296"/>
          </a:xfrm>
        </p:spPr>
        <p:txBody>
          <a:bodyPr>
            <a:normAutofit/>
          </a:bodyPr>
          <a:lstStyle/>
          <a:p>
            <a:r>
              <a:rPr lang="hr-HR" sz="2400" dirty="0" smtClean="0"/>
              <a:t>Za unos podataka u program koristi se funkcija input()</a:t>
            </a:r>
            <a:br>
              <a:rPr lang="hr-HR" sz="2400" dirty="0" smtClean="0"/>
            </a:br>
            <a:endParaRPr lang="hr-HR" sz="2400" dirty="0" smtClean="0"/>
          </a:p>
          <a:p>
            <a:r>
              <a:rPr lang="hr-HR" sz="2400" dirty="0" smtClean="0"/>
              <a:t>Rezultat funkcije input() se uvijek pridružuje nekoj varijabli</a:t>
            </a:r>
            <a:br>
              <a:rPr lang="hr-HR" sz="2400" dirty="0" smtClean="0"/>
            </a:br>
            <a:r>
              <a:rPr lang="hr-HR" sz="2400" dirty="0" smtClean="0"/>
              <a:t>varijabla = input ("Tekst")</a:t>
            </a:r>
            <a:br>
              <a:rPr lang="hr-HR" sz="2400" dirty="0" smtClean="0"/>
            </a:br>
            <a:endParaRPr lang="hr-H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2400" dirty="0" smtClean="0"/>
              <a:t>Primjeri:</a:t>
            </a:r>
            <a:br>
              <a:rPr lang="hr-HR" sz="2400" dirty="0" smtClean="0"/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hr-H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input("</a:t>
            </a: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Upisite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broj: ")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print("Upisani broj je: " + a)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input("</a:t>
            </a: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Upisite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vase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ime: ")</a:t>
            </a:r>
            <a:b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hr-H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Vase</a:t>
            </a:r>
            <a:r>
              <a:rPr lang="hr-H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ime je: " + s)</a:t>
            </a:r>
          </a:p>
          <a:p>
            <a:pPr marL="0" indent="0">
              <a:buNone/>
            </a:pPr>
            <a:r>
              <a:rPr lang="hr-HR" sz="2000" dirty="0" smtClean="0"/>
              <a:t/>
            </a:r>
            <a:br>
              <a:rPr lang="hr-HR" sz="2000" dirty="0" smtClean="0"/>
            </a:br>
            <a:endParaRPr lang="hr-HR" sz="2000" dirty="0" smtClean="0"/>
          </a:p>
          <a:p>
            <a:endParaRPr lang="hr-HR" sz="2200" dirty="0" smtClean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7619"/>
            <a:ext cx="12204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84" y="6485566"/>
            <a:ext cx="530916" cy="372434"/>
          </a:xfrm>
          <a:prstGeom prst="rect">
            <a:avLst/>
          </a:prstGeom>
        </p:spPr>
      </p:pic>
      <p:pic>
        <p:nvPicPr>
          <p:cNvPr id="5" name="Picture 2" descr="https://www.pygame.org/images/logo_lof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2" y="181642"/>
            <a:ext cx="1924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51" y="124779"/>
            <a:ext cx="2748433" cy="7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539</Words>
  <Application>Microsoft Office PowerPoint</Application>
  <PresentationFormat>Widescreen</PresentationFormat>
  <Paragraphs>219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Python i Pygame</vt:lpstr>
      <vt:lpstr>Prije nego što počnemo</vt:lpstr>
      <vt:lpstr>Ispis na ekran</vt:lpstr>
      <vt:lpstr>ESC kodovi</vt:lpstr>
      <vt:lpstr>Komentari u programu</vt:lpstr>
      <vt:lpstr>Varijable i tipovi podataka</vt:lpstr>
      <vt:lpstr>Operatori</vt:lpstr>
      <vt:lpstr>Operatori, nastavak</vt:lpstr>
      <vt:lpstr>Unos podataka</vt:lpstr>
      <vt:lpstr>Kviz</vt:lpstr>
      <vt:lpstr>Kviz odgovori</vt:lpstr>
      <vt:lpstr>Kviz odgovori, nastavak</vt:lpstr>
      <vt:lpstr>Kviz odgovori, nastavak</vt:lpstr>
      <vt:lpstr>Kviz odgovori, nastavak</vt:lpstr>
      <vt:lpstr>Kviz odgovori, nastavak</vt:lpstr>
      <vt:lpstr>Kviz odgovori, nastavak</vt:lpstr>
      <vt:lpstr>Za vježbu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Zorislav Sić</dc:creator>
  <cp:lastModifiedBy>Zorislav Sić</cp:lastModifiedBy>
  <cp:revision>114</cp:revision>
  <cp:lastPrinted>2019-05-06T07:19:38Z</cp:lastPrinted>
  <dcterms:created xsi:type="dcterms:W3CDTF">2018-02-19T21:43:31Z</dcterms:created>
  <dcterms:modified xsi:type="dcterms:W3CDTF">2019-05-06T07:27:55Z</dcterms:modified>
</cp:coreProperties>
</file>