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6"/>
  </p:notesMasterIdLst>
  <p:sldIdLst>
    <p:sldId id="306" r:id="rId5"/>
    <p:sldId id="307" r:id="rId6"/>
    <p:sldId id="319" r:id="rId7"/>
    <p:sldId id="339" r:id="rId8"/>
    <p:sldId id="350" r:id="rId9"/>
    <p:sldId id="342" r:id="rId10"/>
    <p:sldId id="348" r:id="rId11"/>
    <p:sldId id="343" r:id="rId12"/>
    <p:sldId id="344" r:id="rId13"/>
    <p:sldId id="333" r:id="rId14"/>
    <p:sldId id="332" r:id="rId15"/>
    <p:sldId id="345" r:id="rId16"/>
    <p:sldId id="346" r:id="rId17"/>
    <p:sldId id="335" r:id="rId18"/>
    <p:sldId id="334" r:id="rId19"/>
    <p:sldId id="347" r:id="rId20"/>
    <p:sldId id="336" r:id="rId21"/>
    <p:sldId id="337" r:id="rId22"/>
    <p:sldId id="349" r:id="rId23"/>
    <p:sldId id="351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84967" autoAdjust="0"/>
  </p:normalViewPr>
  <p:slideViewPr>
    <p:cSldViewPr snapToGrid="0">
      <p:cViewPr>
        <p:scale>
          <a:sx n="60" d="100"/>
          <a:sy n="60" d="100"/>
        </p:scale>
        <p:origin x="1488" y="629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z="2000" dirty="0">
                <a:solidFill>
                  <a:schemeClr val="bg1"/>
                </a:solidFill>
              </a:rPr>
              <a:t>Зорница Йоханова </a:t>
            </a:r>
          </a:p>
          <a:p>
            <a:r>
              <a:rPr lang="en-GB" sz="2000" dirty="0">
                <a:solidFill>
                  <a:schemeClr val="bg1"/>
                </a:solidFill>
              </a:rPr>
              <a:t>F85824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815A2-958D-4404-AD63-C18D5760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BC07E-149A-41F9-BE9B-0BC4BA620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4" t="26574" r="47704" b="67126"/>
          <a:stretch/>
        </p:blipFill>
        <p:spPr>
          <a:xfrm>
            <a:off x="5724524" y="936497"/>
            <a:ext cx="742950" cy="581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553DE4-6A0D-4449-9FCE-48568002E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8" t="32083" r="41172" b="28889"/>
          <a:stretch/>
        </p:blipFill>
        <p:spPr>
          <a:xfrm>
            <a:off x="3011546" y="1434342"/>
            <a:ext cx="6970654" cy="39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7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89F9-355B-42F4-8DA5-3DC60A34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122EC-EC04-4B01-B42A-02F6F4E92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6" t="26950" r="40911" b="31870"/>
          <a:stretch/>
        </p:blipFill>
        <p:spPr>
          <a:xfrm>
            <a:off x="2683303" y="1450854"/>
            <a:ext cx="6825393" cy="39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9" y="735102"/>
            <a:ext cx="4434840" cy="839912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JIT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73617"/>
            <a:ext cx="5178691" cy="44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определение –</a:t>
            </a:r>
            <a:r>
              <a:rPr lang="en-GB" dirty="0"/>
              <a:t> </a:t>
            </a:r>
            <a:r>
              <a:rPr lang="bg-BG" dirty="0"/>
              <a:t>част от </a:t>
            </a:r>
            <a:r>
              <a:rPr lang="en-GB" dirty="0"/>
              <a:t>JVM</a:t>
            </a:r>
            <a:r>
              <a:rPr lang="bg-BG" dirty="0"/>
              <a:t>, която ускорява производителността многократно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два подхода (</a:t>
            </a:r>
            <a:r>
              <a:rPr lang="en-GB" b="1" dirty="0"/>
              <a:t>AOT</a:t>
            </a:r>
            <a:r>
              <a:rPr lang="en-GB" dirty="0"/>
              <a:t> [Ahead-of-Time compilation] </a:t>
            </a:r>
            <a:r>
              <a:rPr lang="bg-BG" dirty="0"/>
              <a:t>и</a:t>
            </a:r>
            <a:r>
              <a:rPr lang="en-GB" dirty="0"/>
              <a:t> </a:t>
            </a:r>
            <a:r>
              <a:rPr lang="bg-BG" b="1" dirty="0"/>
              <a:t>интерпретация)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предимства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недостатаци</a:t>
            </a:r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12" name="Picture Placeholder 10">
            <a:extLst>
              <a:ext uri="{FF2B5EF4-FFF2-40B4-BE49-F238E27FC236}">
                <a16:creationId xmlns:a16="http://schemas.microsoft.com/office/drawing/2014/main" id="{4F808313-D773-4C42-96F0-7AB7CC8B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832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9" y="735102"/>
            <a:ext cx="5178690" cy="839912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JDK, JRE, JVM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73617"/>
            <a:ext cx="5178691" cy="44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JDK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JRE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JVM</a:t>
            </a:r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8D63ED15-63F8-4227-8F6A-9C39509B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123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26F9C-2982-443A-B9F3-8A1CDCA6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B55A6-EE9D-4051-B717-FFB10FE17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71" t="47518" r="50603" b="28907"/>
          <a:stretch/>
        </p:blipFill>
        <p:spPr>
          <a:xfrm>
            <a:off x="3432913" y="1679608"/>
            <a:ext cx="5326174" cy="3206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C2474-AE2F-41B6-819B-20F73BF80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71" t="70556" r="50603" b="26760"/>
          <a:stretch/>
        </p:blipFill>
        <p:spPr>
          <a:xfrm>
            <a:off x="3432913" y="1314482"/>
            <a:ext cx="5326174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F920D-496A-436C-AE26-6E7F05CC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AC4E1E-DE13-4C4B-BC12-FE7B928D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52" t="39992" r="48675" b="29015"/>
          <a:stretch/>
        </p:blipFill>
        <p:spPr>
          <a:xfrm>
            <a:off x="3690937" y="1631239"/>
            <a:ext cx="4810125" cy="3331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E6D0B-18CE-4E98-9AA2-8B417E69C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52" t="70625" r="48675" b="26556"/>
          <a:stretch/>
        </p:blipFill>
        <p:spPr>
          <a:xfrm>
            <a:off x="3131595" y="1172096"/>
            <a:ext cx="579546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9" y="735102"/>
            <a:ext cx="5178690" cy="2404338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Мрежово базирани приложения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3547555"/>
            <a:ext cx="5178691" cy="44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централизирани приложения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разпределени приложения</a:t>
            </a:r>
            <a:endParaRPr lang="en-GB" dirty="0"/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8D63ED15-63F8-4227-8F6A-9C39509B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599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B3A3-0686-42EF-A21C-7426B5A9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66D24-4BDA-45BF-85D1-B1939AFE0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8" t="26550" r="45296" b="26825"/>
          <a:stretch/>
        </p:blipFill>
        <p:spPr>
          <a:xfrm>
            <a:off x="2824661" y="755785"/>
            <a:ext cx="6542678" cy="53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628FA-6026-43A6-B218-9D1FB0C6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25F09-93EE-4BF3-8D36-5D28D3FE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B16A1-DDD1-4AE4-8F89-89DBD598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49C00-74CC-42F2-8B1E-530C0F256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09" t="44363" r="52680" b="27780"/>
          <a:stretch/>
        </p:blipFill>
        <p:spPr>
          <a:xfrm>
            <a:off x="3574298" y="1168569"/>
            <a:ext cx="5036302" cy="4520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598FE-D821-4605-9DDB-7CFE59D7B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3" t="27031" r="44530" b="69514"/>
          <a:stretch/>
        </p:blipFill>
        <p:spPr>
          <a:xfrm>
            <a:off x="2954110" y="803444"/>
            <a:ext cx="627667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4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9" y="735102"/>
            <a:ext cx="5178690" cy="839912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Предимства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73617"/>
            <a:ext cx="5178691" cy="44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лесен синтаксис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платформено независим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с </a:t>
            </a:r>
            <a:r>
              <a:rPr lang="en-GB" dirty="0"/>
              <a:t>Garbage collector</a:t>
            </a:r>
            <a:endParaRPr lang="bg-BG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многонишков</a:t>
            </a:r>
            <a:endParaRPr lang="en-GB" dirty="0"/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8D63ED15-63F8-4227-8F6A-9C39509B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248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099" y="585216"/>
            <a:ext cx="6575545" cy="1952165"/>
          </a:xfrm>
        </p:spPr>
        <p:txBody>
          <a:bodyPr/>
          <a:lstStyle/>
          <a:p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Съдържание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5114" y="3429000"/>
            <a:ext cx="3598164" cy="2413000"/>
          </a:xfrm>
        </p:spPr>
        <p:txBody>
          <a:bodyPr>
            <a:normAutofit/>
          </a:bodyPr>
          <a:lstStyle/>
          <a:p>
            <a:pPr marL="342900" indent="-342900" algn="r">
              <a:lnSpc>
                <a:spcPct val="100000"/>
              </a:lnSpc>
              <a:buFont typeface="+mj-lt"/>
              <a:buAutoNum type="arabicPeriod"/>
            </a:pPr>
            <a:r>
              <a:rPr lang="bg-BG" sz="1800" dirty="0">
                <a:solidFill>
                  <a:schemeClr val="bg1"/>
                </a:solidFill>
              </a:rPr>
              <a:t>История</a:t>
            </a:r>
          </a:p>
          <a:p>
            <a:pPr marL="342900" indent="-342900" algn="r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Цели</a:t>
            </a:r>
          </a:p>
          <a:p>
            <a:pPr marL="342900" indent="-342900" algn="r">
              <a:lnSpc>
                <a:spcPct val="100000"/>
              </a:lnSpc>
              <a:buFont typeface="+mj-lt"/>
              <a:buAutoNum type="arabicPeriod"/>
            </a:pPr>
            <a:r>
              <a:rPr lang="bg-BG" sz="1800" dirty="0">
                <a:solidFill>
                  <a:schemeClr val="bg1"/>
                </a:solidFill>
              </a:rPr>
              <a:t>Особености</a:t>
            </a:r>
          </a:p>
          <a:p>
            <a:pPr marL="342900" indent="-342900" algn="r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Употреба</a:t>
            </a:r>
          </a:p>
          <a:p>
            <a:pPr marL="342900" indent="-342900" algn="r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Категории</a:t>
            </a:r>
          </a:p>
          <a:p>
            <a:pPr marL="342900" indent="-342900" algn="r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Характеристики</a:t>
            </a:r>
          </a:p>
          <a:p>
            <a:endParaRPr lang="bg-BG" dirty="0"/>
          </a:p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5973238-FBA8-4DE1-A574-3A8FBD981A4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500" r="12500"/>
          <a:stretch>
            <a:fillRect/>
          </a:stretch>
        </p:blipFill>
        <p:spPr>
          <a:xfrm>
            <a:off x="1261673" y="2537381"/>
            <a:ext cx="3707972" cy="3707971"/>
          </a:xfr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68A0FD9-AE3B-42C1-A081-0374B0F4A72E}"/>
              </a:ext>
            </a:extLst>
          </p:cNvPr>
          <p:cNvSpPr txBox="1">
            <a:spLocks/>
          </p:cNvSpPr>
          <p:nvPr/>
        </p:nvSpPr>
        <p:spPr>
          <a:xfrm>
            <a:off x="8473278" y="3515551"/>
            <a:ext cx="2712367" cy="241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7. </a:t>
            </a:r>
            <a:r>
              <a:rPr lang="en-GB" dirty="0"/>
              <a:t>JVM</a:t>
            </a:r>
            <a:endParaRPr lang="bg-BG" dirty="0"/>
          </a:p>
          <a:p>
            <a:r>
              <a:rPr lang="bg-BG" dirty="0"/>
              <a:t>8. </a:t>
            </a:r>
            <a:r>
              <a:rPr lang="en-GB" dirty="0"/>
              <a:t>JIT</a:t>
            </a:r>
            <a:endParaRPr lang="bg-BG" dirty="0"/>
          </a:p>
          <a:p>
            <a:r>
              <a:rPr lang="bg-BG" dirty="0"/>
              <a:t>9. </a:t>
            </a:r>
            <a:r>
              <a:rPr lang="en-GB" dirty="0"/>
              <a:t>JDK, JRE, JVM</a:t>
            </a:r>
            <a:endParaRPr lang="bg-BG" dirty="0"/>
          </a:p>
          <a:p>
            <a:r>
              <a:rPr lang="bg-BG" dirty="0"/>
              <a:t>10. Мрежово базирани </a:t>
            </a:r>
          </a:p>
          <a:p>
            <a:r>
              <a:rPr lang="bg-BG" dirty="0"/>
              <a:t>приложения</a:t>
            </a:r>
          </a:p>
          <a:p>
            <a:r>
              <a:rPr lang="bg-BG" dirty="0"/>
              <a:t>11. Предимства</a:t>
            </a:r>
          </a:p>
          <a:p>
            <a:r>
              <a:rPr lang="bg-BG" dirty="0"/>
              <a:t>12. Недостатъци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9" y="735102"/>
            <a:ext cx="5178690" cy="839912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Недостатъци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73617"/>
            <a:ext cx="5178691" cy="44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консумиране на памет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ниска производителност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не поддържа програмиране на ниско ниво</a:t>
            </a:r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8D63ED15-63F8-4227-8F6A-9C39509B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147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556" y="1766697"/>
            <a:ext cx="5276088" cy="2276856"/>
          </a:xfrm>
        </p:spPr>
        <p:txBody>
          <a:bodyPr>
            <a:normAutofit fontScale="90000"/>
          </a:bodyPr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9" y="735102"/>
            <a:ext cx="4434840" cy="839912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История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73618"/>
            <a:ext cx="5178691" cy="334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изобретен от екип, ръководен от Джеймс Гослинг през 1995г.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дискусия за името </a:t>
            </a:r>
            <a:r>
              <a:rPr lang="en-GB" dirty="0"/>
              <a:t>(</a:t>
            </a:r>
            <a:r>
              <a:rPr lang="en-GB" dirty="0" err="1"/>
              <a:t>Greentalk</a:t>
            </a:r>
            <a:r>
              <a:rPr lang="en-GB" dirty="0"/>
              <a:t>, Oak, Java, Silk)</a:t>
            </a:r>
          </a:p>
          <a:p>
            <a:pPr marL="342900" indent="-342900">
              <a:buFontTx/>
              <a:buChar char="-"/>
            </a:pPr>
            <a:endParaRPr lang="bg-BG" dirty="0"/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21" name="Picture Placeholder 10">
            <a:extLst>
              <a:ext uri="{FF2B5EF4-FFF2-40B4-BE49-F238E27FC236}">
                <a16:creationId xmlns:a16="http://schemas.microsoft.com/office/drawing/2014/main" id="{9DF4748C-CF6F-4E5A-B3FB-AF4BB491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027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8" y="612946"/>
            <a:ext cx="4434840" cy="958937"/>
          </a:xfrm>
        </p:spPr>
        <p:txBody>
          <a:bodyPr>
            <a:normAutofit/>
          </a:bodyPr>
          <a:lstStyle/>
          <a:p>
            <a:r>
              <a:rPr lang="bg-BG" sz="5400" dirty="0"/>
              <a:t>Цели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73618"/>
            <a:ext cx="5178690" cy="2910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обектно-ориентиран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реализиращ се на различни ОС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поддържащ мрежово програмиране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изпълняващ безопасно код от отдалечени източници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лесен за ползване</a:t>
            </a:r>
            <a:endParaRPr lang="en-GB" dirty="0"/>
          </a:p>
          <a:p>
            <a:pPr marL="342900" indent="-342900">
              <a:buFontTx/>
              <a:buChar char="-"/>
            </a:pPr>
            <a:endParaRPr lang="bg-BG" dirty="0"/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EA26450E-AEBD-4E56-B1BB-8ADB7129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815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8" y="461809"/>
            <a:ext cx="4434840" cy="985991"/>
          </a:xfrm>
        </p:spPr>
        <p:txBody>
          <a:bodyPr>
            <a:noAutofit/>
          </a:bodyPr>
          <a:lstStyle/>
          <a:p>
            <a:r>
              <a:rPr lang="bg-BG" sz="4900" dirty="0"/>
              <a:t>Особености</a:t>
            </a:r>
            <a:endParaRPr lang="en-US" sz="49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52600"/>
            <a:ext cx="5928360" cy="484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просто устроен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обектно-ориентиран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портативен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платформено независим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безопасен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устойчив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архитектурно неутрален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интерпретиращ се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с висока производителност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многонишков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разпределян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динамичен</a:t>
            </a:r>
            <a:endParaRPr lang="en-GB" dirty="0"/>
          </a:p>
          <a:p>
            <a:endParaRPr lang="bg-BG" dirty="0"/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EA26450E-AEBD-4E56-B1BB-8ADB7129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663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9" y="735102"/>
            <a:ext cx="4434840" cy="839912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Употреба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73617"/>
            <a:ext cx="5178691" cy="44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десктоп приложения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уеб приложения 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ентърпрайс приложения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мобилни приложения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вградени системи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игри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роботика</a:t>
            </a:r>
            <a:endParaRPr lang="en-US" dirty="0"/>
          </a:p>
          <a:p>
            <a:pPr marL="342900" indent="-342900">
              <a:buFontTx/>
              <a:buChar char="-"/>
            </a:pPr>
            <a:endParaRPr lang="bg-BG" dirty="0"/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14" name="Picture Placeholder 10">
            <a:extLst>
              <a:ext uri="{FF2B5EF4-FFF2-40B4-BE49-F238E27FC236}">
                <a16:creationId xmlns:a16="http://schemas.microsoft.com/office/drawing/2014/main" id="{96F33BB3-B5FD-4C91-8EF4-12A2D3F4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279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9" y="735102"/>
            <a:ext cx="5178690" cy="839912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Категории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73617"/>
            <a:ext cx="5178691" cy="44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J2SE (Java 2 Standard Edition)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J2EE (Java 2 Enterprise Edition)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J2ME</a:t>
            </a:r>
            <a:r>
              <a:rPr lang="bg-BG" dirty="0"/>
              <a:t> </a:t>
            </a:r>
            <a:r>
              <a:rPr lang="en-GB" dirty="0"/>
              <a:t>(Java 2 Micro or Mobile Edition)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dirty="0"/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8D63ED15-63F8-4227-8F6A-9C39509B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105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9" y="735102"/>
            <a:ext cx="5374832" cy="839912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Характеристики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73617"/>
            <a:ext cx="5178691" cy="44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байт код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JRE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JVM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Garbage collector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мрежово базирани приложения</a:t>
            </a:r>
            <a:endParaRPr lang="en-GB" dirty="0"/>
          </a:p>
          <a:p>
            <a:pPr marL="342900" indent="-342900">
              <a:buFontTx/>
              <a:buChar char="-"/>
            </a:pPr>
            <a:endParaRPr lang="bg-BG" dirty="0"/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21" name="Picture Placeholder 10">
            <a:extLst>
              <a:ext uri="{FF2B5EF4-FFF2-40B4-BE49-F238E27FC236}">
                <a16:creationId xmlns:a16="http://schemas.microsoft.com/office/drawing/2014/main" id="{48B924B2-DA9A-4F2F-BE9E-17997B98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424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3FE5827D-94A8-489D-BCF6-17A51E2A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79" y="735102"/>
            <a:ext cx="4434840" cy="839912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JVM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BCF3B1C-086E-4747-9DDD-FDE66ED87330}"/>
              </a:ext>
            </a:extLst>
          </p:cNvPr>
          <p:cNvSpPr txBox="1">
            <a:spLocks/>
          </p:cNvSpPr>
          <p:nvPr/>
        </p:nvSpPr>
        <p:spPr>
          <a:xfrm>
            <a:off x="6096000" y="1773617"/>
            <a:ext cx="5178691" cy="44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определение – виртуален машина, която предостава среда за  изпълняване на байткод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ОС зависимост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dirty="0"/>
              <a:t>архитекура</a:t>
            </a:r>
            <a:endParaRPr lang="en-US" dirty="0"/>
          </a:p>
          <a:p>
            <a:pPr marL="342900" indent="-342900">
              <a:buFontTx/>
              <a:buChar char="-"/>
            </a:pPr>
            <a:endParaRPr lang="bg-BG" dirty="0"/>
          </a:p>
          <a:p>
            <a:pPr marL="342900" indent="-342900">
              <a:buFontTx/>
              <a:buChar char="-"/>
            </a:pPr>
            <a:endParaRPr lang="bg-BG" dirty="0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BF826B48-642F-4395-A25E-D1FF02D4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1031609" y="2413429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55894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1003</TotalTime>
  <Words>264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Univers</vt:lpstr>
      <vt:lpstr>Wingdings</vt:lpstr>
      <vt:lpstr>GradientUnivers</vt:lpstr>
      <vt:lpstr>JAVA</vt:lpstr>
      <vt:lpstr>Съдържание</vt:lpstr>
      <vt:lpstr>История</vt:lpstr>
      <vt:lpstr>Цели</vt:lpstr>
      <vt:lpstr>Особености</vt:lpstr>
      <vt:lpstr>Употреба</vt:lpstr>
      <vt:lpstr>Категории</vt:lpstr>
      <vt:lpstr>Характеристики</vt:lpstr>
      <vt:lpstr>JVM</vt:lpstr>
      <vt:lpstr>PowerPoint Presentation</vt:lpstr>
      <vt:lpstr>PowerPoint Presentation</vt:lpstr>
      <vt:lpstr>JIT</vt:lpstr>
      <vt:lpstr>JDK, JRE, JVM</vt:lpstr>
      <vt:lpstr>PowerPoint Presentation</vt:lpstr>
      <vt:lpstr>PowerPoint Presentation</vt:lpstr>
      <vt:lpstr>Мрежово базирани приложения</vt:lpstr>
      <vt:lpstr>PowerPoint Presentation</vt:lpstr>
      <vt:lpstr>PowerPoint Presentation</vt:lpstr>
      <vt:lpstr>Предимства</vt:lpstr>
      <vt:lpstr>Недостатъци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Zornitsa Yohanova</dc:creator>
  <cp:lastModifiedBy>Zornitsa Yohanova</cp:lastModifiedBy>
  <cp:revision>35</cp:revision>
  <dcterms:created xsi:type="dcterms:W3CDTF">2021-06-15T20:10:12Z</dcterms:created>
  <dcterms:modified xsi:type="dcterms:W3CDTF">2021-06-16T12:53:24Z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