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4" r:id="rId3"/>
    <p:sldId id="257" r:id="rId4"/>
    <p:sldId id="258" r:id="rId5"/>
    <p:sldId id="259" r:id="rId6"/>
    <p:sldId id="260" r:id="rId7"/>
    <p:sldId id="263" r:id="rId8"/>
    <p:sldId id="261" r:id="rId9"/>
    <p:sldId id="262" r:id="rId10"/>
    <p:sldId id="267" r:id="rId11"/>
    <p:sldId id="265" r:id="rId12"/>
    <p:sldId id="266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1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BC6E0-67B8-4FFC-976A-4CD32654D6D7}" type="datetimeFigureOut">
              <a:rPr lang="en-US" smtClean="0"/>
              <a:t>17/07/2020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FDC60-6376-4A5E-ABBC-518C50B59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52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887133" y="8688049"/>
            <a:ext cx="2970868" cy="45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 anchor="b"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9pPr>
          </a:lstStyle>
          <a:p>
            <a:pPr algn="r"/>
            <a:fld id="{FEE44D20-A54E-4A53-B0C2-9100D3A90269}" type="slidenum">
              <a:rPr lang="en-US" sz="1200"/>
              <a:pPr algn="r"/>
              <a:t>14</a:t>
            </a:fld>
            <a:endParaRPr lang="en-U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 txBox="1">
            <a:spLocks noGrp="1" noChangeArrowheads="1"/>
          </p:cNvSpPr>
          <p:nvPr/>
        </p:nvSpPr>
        <p:spPr bwMode="auto">
          <a:xfrm>
            <a:off x="3887133" y="8688049"/>
            <a:ext cx="2970868" cy="45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 anchor="b"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9pPr>
          </a:lstStyle>
          <a:p>
            <a:pPr algn="r"/>
            <a:fld id="{E201D204-E2F5-4A0E-A64C-2C30EA896B9E}" type="slidenum">
              <a:rPr lang="en-US" sz="1200"/>
              <a:pPr algn="r"/>
              <a:t>15</a:t>
            </a:fld>
            <a:endParaRPr 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 txBox="1">
            <a:spLocks noGrp="1" noChangeArrowheads="1"/>
          </p:cNvSpPr>
          <p:nvPr/>
        </p:nvSpPr>
        <p:spPr bwMode="auto">
          <a:xfrm>
            <a:off x="3887133" y="8688049"/>
            <a:ext cx="2970868" cy="45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 anchor="b"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9pPr>
          </a:lstStyle>
          <a:p>
            <a:pPr algn="r"/>
            <a:fld id="{F32F73C9-3E48-475E-8521-E3FF80463DE3}" type="slidenum">
              <a:rPr lang="en-US" sz="1200"/>
              <a:pPr algn="r"/>
              <a:t>16</a:t>
            </a:fld>
            <a:endParaRPr 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FDC60-6376-4A5E-ABBC-518C50B5904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56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36AA-B97D-4431-AFF3-0FB7863C4D32}" type="datetimeFigureOut">
              <a:rPr lang="en-US" smtClean="0"/>
              <a:t>17/07/2020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F821-9DF9-4654-B0F1-A655E8A7E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2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36AA-B97D-4431-AFF3-0FB7863C4D32}" type="datetimeFigureOut">
              <a:rPr lang="en-US" smtClean="0"/>
              <a:t>17/07/2020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F821-9DF9-4654-B0F1-A655E8A7E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68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36AA-B97D-4431-AFF3-0FB7863C4D32}" type="datetimeFigureOut">
              <a:rPr lang="en-US" smtClean="0"/>
              <a:t>17/07/2020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F821-9DF9-4654-B0F1-A655E8A7E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8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36AA-B97D-4431-AFF3-0FB7863C4D32}" type="datetimeFigureOut">
              <a:rPr lang="en-US" smtClean="0"/>
              <a:t>17/07/2020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F821-9DF9-4654-B0F1-A655E8A7E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6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36AA-B97D-4431-AFF3-0FB7863C4D32}" type="datetimeFigureOut">
              <a:rPr lang="en-US" smtClean="0"/>
              <a:t>17/07/2020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F821-9DF9-4654-B0F1-A655E8A7E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4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36AA-B97D-4431-AFF3-0FB7863C4D32}" type="datetimeFigureOut">
              <a:rPr lang="en-US" smtClean="0"/>
              <a:t>17/07/2020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F821-9DF9-4654-B0F1-A655E8A7E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0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36AA-B97D-4431-AFF3-0FB7863C4D32}" type="datetimeFigureOut">
              <a:rPr lang="en-US" smtClean="0"/>
              <a:t>17/07/2020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F821-9DF9-4654-B0F1-A655E8A7E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5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36AA-B97D-4431-AFF3-0FB7863C4D32}" type="datetimeFigureOut">
              <a:rPr lang="en-US" smtClean="0"/>
              <a:t>17/07/2020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F821-9DF9-4654-B0F1-A655E8A7E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02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36AA-B97D-4431-AFF3-0FB7863C4D32}" type="datetimeFigureOut">
              <a:rPr lang="en-US" smtClean="0"/>
              <a:t>17/07/2020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F821-9DF9-4654-B0F1-A655E8A7E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40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36AA-B97D-4431-AFF3-0FB7863C4D32}" type="datetimeFigureOut">
              <a:rPr lang="en-US" smtClean="0"/>
              <a:t>17/07/2020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F821-9DF9-4654-B0F1-A655E8A7E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01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36AA-B97D-4431-AFF3-0FB7863C4D32}" type="datetimeFigureOut">
              <a:rPr lang="en-US" smtClean="0"/>
              <a:t>17/07/2020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F821-9DF9-4654-B0F1-A655E8A7E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23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736AA-B97D-4431-AFF3-0FB7863C4D32}" type="datetimeFigureOut">
              <a:rPr lang="en-US" smtClean="0"/>
              <a:t>17/07/2020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9F821-9DF9-4654-B0F1-A655E8A7E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600200"/>
            <a:ext cx="84582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600" b="1" dirty="0" smtClean="0">
                <a:solidFill>
                  <a:srgbClr val="C00000"/>
                </a:solidFill>
                <a:latin typeface="Book Antiqua" pitchFamily="18" charset="0"/>
                <a:ea typeface="ＭＳ Ｐゴシック" pitchFamily="34" charset="-128"/>
              </a:rPr>
              <a:t>Database Management System (DBMS)</a:t>
            </a:r>
            <a:endParaRPr lang="en-US" sz="4600" b="1" dirty="0">
              <a:solidFill>
                <a:srgbClr val="C00000"/>
              </a:solidFill>
              <a:latin typeface="Book Antiqua" pitchFamily="18" charset="0"/>
              <a:ea typeface="ＭＳ Ｐゴシック" pitchFamily="34" charset="-128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77982" y="3144982"/>
            <a:ext cx="84582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600" b="1" dirty="0" smtClean="0">
                <a:solidFill>
                  <a:srgbClr val="C00000"/>
                </a:solidFill>
                <a:latin typeface="Book Antiqua" pitchFamily="18" charset="0"/>
                <a:ea typeface="ＭＳ Ｐゴシック" pitchFamily="34" charset="-128"/>
              </a:rPr>
              <a:t>Unit-1</a:t>
            </a:r>
            <a:endParaRPr lang="en-US" sz="4600" b="1" dirty="0">
              <a:solidFill>
                <a:srgbClr val="C00000"/>
              </a:solidFill>
              <a:latin typeface="Book Antiqua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8853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VIEW of Data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800" dirty="0" smtClean="0"/>
              <a:t>A major </a:t>
            </a:r>
            <a:r>
              <a:rPr lang="en-US" sz="2800" dirty="0"/>
              <a:t>purpose of a </a:t>
            </a:r>
            <a:r>
              <a:rPr lang="en-US" sz="2800" dirty="0" smtClean="0"/>
              <a:t>database system </a:t>
            </a:r>
            <a:r>
              <a:rPr lang="en-US" sz="2800" dirty="0"/>
              <a:t>is to provide users with an </a:t>
            </a:r>
            <a:r>
              <a:rPr lang="en-US" sz="2800" b="1" i="1" dirty="0">
                <a:solidFill>
                  <a:srgbClr val="C00000"/>
                </a:solidFill>
              </a:rPr>
              <a:t>abstract</a:t>
            </a:r>
            <a:r>
              <a:rPr lang="en-US" sz="2800" i="1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view of the data. That is, the </a:t>
            </a:r>
            <a:r>
              <a:rPr lang="en-US" sz="2800" dirty="0" smtClean="0"/>
              <a:t>system hides </a:t>
            </a:r>
            <a:r>
              <a:rPr lang="en-US" sz="2800" dirty="0"/>
              <a:t>certain details of how the data are </a:t>
            </a:r>
            <a:r>
              <a:rPr lang="en-US" sz="2800" b="1" dirty="0">
                <a:solidFill>
                  <a:srgbClr val="C00000"/>
                </a:solidFill>
              </a:rPr>
              <a:t>stored and maintained</a:t>
            </a:r>
            <a:r>
              <a:rPr lang="en-US" sz="2800" b="1" dirty="0" smtClean="0">
                <a:solidFill>
                  <a:srgbClr val="C00000"/>
                </a:solidFill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C00000"/>
                </a:solidFill>
              </a:rPr>
              <a:t>Data Abstraction</a:t>
            </a:r>
          </a:p>
          <a:p>
            <a:pPr algn="just"/>
            <a:r>
              <a:rPr lang="en-US" sz="2800" dirty="0"/>
              <a:t>C</a:t>
            </a:r>
            <a:r>
              <a:rPr lang="en-US" sz="2800" dirty="0" smtClean="0"/>
              <a:t>omplex </a:t>
            </a:r>
            <a:r>
              <a:rPr lang="en-US" sz="2800" dirty="0"/>
              <a:t>data structures to represent data in the database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/>
              <a:t>D</a:t>
            </a:r>
            <a:r>
              <a:rPr lang="en-US" sz="2800" dirty="0" smtClean="0"/>
              <a:t>atabase-system </a:t>
            </a:r>
            <a:r>
              <a:rPr lang="en-US" sz="2800" dirty="0"/>
              <a:t>users are not computer </a:t>
            </a:r>
            <a:r>
              <a:rPr lang="en-US" sz="2800" dirty="0" smtClean="0"/>
              <a:t>trained</a:t>
            </a:r>
          </a:p>
          <a:p>
            <a:r>
              <a:rPr lang="en-US" sz="2800" dirty="0"/>
              <a:t>D</a:t>
            </a:r>
            <a:r>
              <a:rPr lang="en-US" sz="2800" dirty="0" smtClean="0"/>
              <a:t>evelopers </a:t>
            </a:r>
            <a:r>
              <a:rPr lang="en-US" sz="2800" dirty="0"/>
              <a:t>hide </a:t>
            </a:r>
            <a:r>
              <a:rPr lang="en-US" sz="2800" dirty="0" smtClean="0"/>
              <a:t>the complexity </a:t>
            </a:r>
            <a:r>
              <a:rPr lang="en-US" sz="2800" dirty="0"/>
              <a:t>from users through several levels of abstraction, to simplify </a:t>
            </a:r>
            <a:r>
              <a:rPr lang="en-US" sz="2800" dirty="0" smtClean="0"/>
              <a:t>users’ interactions </a:t>
            </a:r>
            <a:r>
              <a:rPr lang="en-US" sz="2800" dirty="0"/>
              <a:t>with the system: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171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70000" lnSpcReduction="20000"/>
          </a:bodyPr>
          <a:lstStyle/>
          <a:p>
            <a:pPr>
              <a:tabLst>
                <a:tab pos="1820863" algn="l"/>
                <a:tab pos="3659188" algn="l"/>
                <a:tab pos="3943350" algn="l"/>
              </a:tabLst>
            </a:pPr>
            <a:r>
              <a:rPr lang="en-US" b="1" dirty="0">
                <a:solidFill>
                  <a:srgbClr val="000099"/>
                </a:solidFill>
                <a:ea typeface="ＭＳ Ｐゴシック" pitchFamily="34" charset="-128"/>
              </a:rPr>
              <a:t>Physical level:</a:t>
            </a:r>
            <a:r>
              <a:rPr lang="en-US" dirty="0">
                <a:ea typeface="ＭＳ Ｐゴシック" pitchFamily="34" charset="-128"/>
              </a:rPr>
              <a:t> </a:t>
            </a:r>
            <a:endParaRPr lang="en-US" dirty="0" smtClean="0">
              <a:ea typeface="ＭＳ Ｐゴシック" pitchFamily="34" charset="-128"/>
            </a:endParaRPr>
          </a:p>
          <a:p>
            <a:pPr lvl="1">
              <a:tabLst>
                <a:tab pos="1820863" algn="l"/>
                <a:tab pos="3659188" algn="l"/>
                <a:tab pos="3943350" algn="l"/>
              </a:tabLst>
            </a:pPr>
            <a:r>
              <a:rPr lang="en-US" dirty="0" smtClean="0">
                <a:ea typeface="ＭＳ Ｐゴシック" pitchFamily="34" charset="-128"/>
              </a:rPr>
              <a:t>describes </a:t>
            </a:r>
            <a:r>
              <a:rPr lang="en-US" dirty="0">
                <a:ea typeface="ＭＳ Ｐゴシック" pitchFamily="34" charset="-128"/>
              </a:rPr>
              <a:t>how a record (e.g., instructor) is stored</a:t>
            </a:r>
            <a:r>
              <a:rPr lang="en-US" dirty="0" smtClean="0">
                <a:ea typeface="ＭＳ Ｐゴシック" pitchFamily="34" charset="-128"/>
              </a:rPr>
              <a:t>.</a:t>
            </a:r>
          </a:p>
          <a:p>
            <a:pPr lvl="1"/>
            <a:r>
              <a:rPr lang="en-US" dirty="0"/>
              <a:t>complex low-level data </a:t>
            </a:r>
            <a:r>
              <a:rPr lang="en-US" dirty="0" smtClean="0"/>
              <a:t>structures in </a:t>
            </a:r>
            <a:r>
              <a:rPr lang="en-US" dirty="0"/>
              <a:t>detail.</a:t>
            </a:r>
            <a:endParaRPr lang="en-US" dirty="0">
              <a:ea typeface="ＭＳ Ｐゴシック" pitchFamily="34" charset="-128"/>
            </a:endParaRPr>
          </a:p>
          <a:p>
            <a:r>
              <a:rPr lang="en-US" b="1" dirty="0">
                <a:solidFill>
                  <a:srgbClr val="000099"/>
                </a:solidFill>
                <a:ea typeface="ＭＳ Ｐゴシック" pitchFamily="34" charset="-128"/>
              </a:rPr>
              <a:t>Logical level:</a:t>
            </a:r>
            <a:r>
              <a:rPr lang="en-US" dirty="0">
                <a:ea typeface="ＭＳ Ｐゴシック" pitchFamily="34" charset="-128"/>
              </a:rPr>
              <a:t> </a:t>
            </a:r>
            <a:endParaRPr lang="en-US" dirty="0" smtClean="0">
              <a:ea typeface="ＭＳ Ｐゴシック" pitchFamily="34" charset="-128"/>
            </a:endParaRPr>
          </a:p>
          <a:p>
            <a:pPr lvl="1"/>
            <a:r>
              <a:rPr lang="en-US" sz="3100" dirty="0" smtClean="0"/>
              <a:t>describes </a:t>
            </a:r>
            <a:r>
              <a:rPr lang="en-US" sz="3100" i="1" dirty="0"/>
              <a:t>what </a:t>
            </a:r>
            <a:r>
              <a:rPr lang="en-US" sz="3100" dirty="0"/>
              <a:t>data </a:t>
            </a:r>
            <a:r>
              <a:rPr lang="en-US" sz="3100" dirty="0" smtClean="0"/>
              <a:t>are stored </a:t>
            </a:r>
            <a:r>
              <a:rPr lang="en-US" sz="3100" dirty="0"/>
              <a:t>in the database, and what relationships exist among those data.</a:t>
            </a:r>
            <a:endParaRPr lang="en-US" sz="3100" dirty="0">
              <a:ea typeface="ＭＳ Ｐゴシック" pitchFamily="34" charset="-128"/>
            </a:endParaRPr>
          </a:p>
          <a:p>
            <a:pPr lvl="1">
              <a:buFont typeface="Monotype Sorts" charset="2"/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 b="1" dirty="0">
                <a:ea typeface="ＭＳ Ｐゴシック" pitchFamily="34" charset="-128"/>
              </a:rPr>
              <a:t>	type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i="1" dirty="0">
                <a:ea typeface="ＭＳ Ｐゴシック" pitchFamily="34" charset="-128"/>
              </a:rPr>
              <a:t>instructor</a:t>
            </a:r>
            <a:r>
              <a:rPr lang="en-US" dirty="0">
                <a:ea typeface="ＭＳ Ｐゴシック" pitchFamily="34" charset="-128"/>
              </a:rPr>
              <a:t> = </a:t>
            </a:r>
            <a:r>
              <a:rPr lang="en-US" b="1" dirty="0">
                <a:ea typeface="ＭＳ Ｐゴシック" pitchFamily="34" charset="-128"/>
              </a:rPr>
              <a:t>record</a:t>
            </a:r>
            <a:endParaRPr lang="en-US" dirty="0">
              <a:ea typeface="ＭＳ Ｐゴシック" pitchFamily="34" charset="-128"/>
            </a:endParaRPr>
          </a:p>
          <a:p>
            <a:pPr lvl="1">
              <a:buFontTx/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 dirty="0">
                <a:ea typeface="ＭＳ Ｐゴシック" pitchFamily="34" charset="-128"/>
              </a:rPr>
              <a:t>		</a:t>
            </a:r>
            <a:r>
              <a:rPr lang="en-US" i="1" dirty="0">
                <a:ea typeface="ＭＳ Ｐゴシック" pitchFamily="34" charset="-128"/>
              </a:rPr>
              <a:t>ID</a:t>
            </a:r>
            <a:r>
              <a:rPr lang="en-US" dirty="0">
                <a:ea typeface="ＭＳ Ｐゴシック" pitchFamily="34" charset="-128"/>
              </a:rPr>
              <a:t> : string; </a:t>
            </a:r>
            <a:br>
              <a:rPr lang="en-US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	</a:t>
            </a:r>
            <a:r>
              <a:rPr lang="en-US" i="1" dirty="0">
                <a:ea typeface="ＭＳ Ｐゴシック" pitchFamily="34" charset="-128"/>
              </a:rPr>
              <a:t>name</a:t>
            </a:r>
            <a:r>
              <a:rPr lang="en-US" dirty="0">
                <a:ea typeface="ＭＳ Ｐゴシック" pitchFamily="34" charset="-128"/>
              </a:rPr>
              <a:t> : string;</a:t>
            </a:r>
            <a:br>
              <a:rPr lang="en-US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	</a:t>
            </a:r>
            <a:r>
              <a:rPr lang="en-US" i="1" dirty="0" err="1">
                <a:ea typeface="ＭＳ Ｐゴシック" pitchFamily="34" charset="-128"/>
              </a:rPr>
              <a:t>dept_name</a:t>
            </a:r>
            <a:r>
              <a:rPr lang="en-US" dirty="0">
                <a:ea typeface="ＭＳ Ｐゴシック" pitchFamily="34" charset="-128"/>
              </a:rPr>
              <a:t> : string;</a:t>
            </a:r>
            <a:br>
              <a:rPr lang="en-US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	</a:t>
            </a:r>
            <a:r>
              <a:rPr lang="en-US" i="1" dirty="0">
                <a:ea typeface="ＭＳ Ｐゴシック" pitchFamily="34" charset="-128"/>
              </a:rPr>
              <a:t>salary</a:t>
            </a:r>
            <a:r>
              <a:rPr lang="en-US" dirty="0">
                <a:ea typeface="ＭＳ Ｐゴシック" pitchFamily="34" charset="-128"/>
              </a:rPr>
              <a:t> : integer;</a:t>
            </a:r>
          </a:p>
          <a:p>
            <a:pPr lvl="4">
              <a:buFontTx/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 b="1" dirty="0">
                <a:ea typeface="ＭＳ Ｐゴシック" pitchFamily="34" charset="-128"/>
              </a:rPr>
              <a:t>end</a:t>
            </a:r>
            <a:r>
              <a:rPr lang="en-US" dirty="0">
                <a:ea typeface="ＭＳ Ｐゴシック" pitchFamily="34" charset="-128"/>
              </a:rPr>
              <a:t>;</a:t>
            </a:r>
          </a:p>
          <a:p>
            <a:pPr>
              <a:tabLst>
                <a:tab pos="1820863" algn="l"/>
                <a:tab pos="3659188" algn="l"/>
                <a:tab pos="3943350" algn="l"/>
              </a:tabLst>
            </a:pPr>
            <a:r>
              <a:rPr lang="en-US" b="1" dirty="0">
                <a:solidFill>
                  <a:srgbClr val="000099"/>
                </a:solidFill>
                <a:ea typeface="ＭＳ Ｐゴシック" pitchFamily="34" charset="-128"/>
              </a:rPr>
              <a:t>View level:</a:t>
            </a:r>
            <a:r>
              <a:rPr lang="en-US" dirty="0">
                <a:ea typeface="ＭＳ Ｐゴシック" pitchFamily="34" charset="-128"/>
              </a:rPr>
              <a:t> </a:t>
            </a:r>
            <a:endParaRPr lang="en-US" dirty="0" smtClean="0">
              <a:ea typeface="ＭＳ Ｐゴシック" pitchFamily="34" charset="-128"/>
            </a:endParaRPr>
          </a:p>
          <a:p>
            <a:pPr lvl="1"/>
            <a:r>
              <a:rPr lang="en-US" dirty="0"/>
              <a:t>describes only part of the </a:t>
            </a:r>
            <a:r>
              <a:rPr lang="en-US" dirty="0" smtClean="0"/>
              <a:t>entire database.</a:t>
            </a:r>
          </a:p>
          <a:p>
            <a:pPr lvl="1"/>
            <a:r>
              <a:rPr lang="en-US" dirty="0"/>
              <a:t>because of the variety of information stored in a large database.</a:t>
            </a:r>
            <a:endParaRPr lang="en-US" dirty="0">
              <a:ea typeface="ＭＳ Ｐゴシック" pitchFamily="34" charset="-128"/>
            </a:endParaRPr>
          </a:p>
          <a:p>
            <a:pPr lvl="1">
              <a:tabLst>
                <a:tab pos="1820863" algn="l"/>
                <a:tab pos="3659188" algn="l"/>
                <a:tab pos="3943350" algn="l"/>
              </a:tabLst>
            </a:pPr>
            <a:r>
              <a:rPr lang="en-US" dirty="0" smtClean="0">
                <a:ea typeface="ＭＳ Ｐゴシック" pitchFamily="34" charset="-128"/>
              </a:rPr>
              <a:t>application </a:t>
            </a:r>
            <a:r>
              <a:rPr lang="en-US" dirty="0">
                <a:ea typeface="ＭＳ Ｐゴシック" pitchFamily="34" charset="-128"/>
              </a:rPr>
              <a:t>programs hide details of data types.  Views can also hide information (such as an employee’s salary) for security purposes. 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effectLst/>
                <a:ea typeface="ＭＳ Ｐゴシック" pitchFamily="34" charset="-128"/>
              </a:rPr>
              <a:t>Levels of Abstraction</a:t>
            </a:r>
          </a:p>
        </p:txBody>
      </p:sp>
    </p:spTree>
    <p:extLst>
      <p:ext uri="{BB962C8B-B14F-4D97-AF65-F5344CB8AC3E}">
        <p14:creationId xmlns:p14="http://schemas.microsoft.com/office/powerpoint/2010/main" val="2168940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ea typeface="ＭＳ Ｐゴシック" pitchFamily="34" charset="-128"/>
              </a:rPr>
              <a:t>View of Data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88" y="1795463"/>
            <a:ext cx="7402512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8823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8350" y="117475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  <a:effectLst/>
                <a:ea typeface="ＭＳ Ｐゴシック" pitchFamily="34" charset="-128"/>
              </a:rPr>
              <a:t>Instances and Schemas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077912"/>
            <a:ext cx="8632825" cy="539908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Logical Schema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smtClean="0"/>
              <a:t>– the overall logical structure of the database </a:t>
            </a:r>
          </a:p>
          <a:p>
            <a:pPr lvl="1">
              <a:defRPr/>
            </a:pPr>
            <a:r>
              <a:rPr lang="en-US" dirty="0" smtClean="0"/>
              <a:t>Example: The database consists of information about a set of customers and accounts in a bank and the relationship between them</a:t>
            </a:r>
          </a:p>
          <a:p>
            <a:pPr lvl="2">
              <a:buFont typeface="Webdings" charset="2"/>
              <a:buChar char="4"/>
              <a:defRPr/>
            </a:pPr>
            <a:r>
              <a:rPr lang="en-US" dirty="0" smtClean="0"/>
              <a:t>Analogous to type information of a variable in a program</a:t>
            </a:r>
          </a:p>
          <a:p>
            <a:pPr>
              <a:defRPr/>
            </a:pPr>
            <a:r>
              <a:rPr lang="en-US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Physical schema</a:t>
            </a:r>
            <a:r>
              <a:rPr lang="en-US" dirty="0" smtClean="0"/>
              <a:t>– the overall physical  structure of the database </a:t>
            </a:r>
          </a:p>
          <a:p>
            <a:pPr>
              <a:defRPr/>
            </a:pPr>
            <a:r>
              <a:rPr lang="en-US" b="1" dirty="0" smtClean="0">
                <a:solidFill>
                  <a:srgbClr val="000099"/>
                </a:solidFill>
              </a:rPr>
              <a:t>Instance</a:t>
            </a:r>
            <a:r>
              <a:rPr lang="en-US" dirty="0" smtClean="0"/>
              <a:t> – the actual content of the database at a particular point in time </a:t>
            </a:r>
          </a:p>
          <a:p>
            <a:pPr lvl="1">
              <a:defRPr/>
            </a:pPr>
            <a:r>
              <a:rPr lang="en-US" dirty="0" smtClean="0"/>
              <a:t>Analogous to the value of a variable</a:t>
            </a:r>
          </a:p>
          <a:p>
            <a:pPr>
              <a:defRPr/>
            </a:pPr>
            <a:r>
              <a:rPr lang="en-US" b="1" dirty="0" smtClean="0">
                <a:solidFill>
                  <a:srgbClr val="000099"/>
                </a:solidFill>
              </a:rPr>
              <a:t>Physical Data Independence</a:t>
            </a:r>
            <a:r>
              <a:rPr lang="en-US" dirty="0" smtClean="0"/>
              <a:t> – the ability to modify the physical schema without changing the logical schema</a:t>
            </a:r>
          </a:p>
          <a:p>
            <a:pPr lvl="1">
              <a:defRPr/>
            </a:pPr>
            <a:r>
              <a:rPr lang="en-US" dirty="0" smtClean="0"/>
              <a:t>Applications depend on the logical schema</a:t>
            </a:r>
          </a:p>
          <a:p>
            <a:pPr lvl="1">
              <a:defRPr/>
            </a:pPr>
            <a:r>
              <a:rPr lang="en-US" dirty="0" smtClean="0"/>
              <a:t>In general, the interfaces between the various levels and components should be well defined so that changes in some parts do not seriously influence others.</a:t>
            </a:r>
          </a:p>
          <a:p>
            <a:pPr>
              <a:defRPr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698039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09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effectLst/>
                <a:ea typeface="ＭＳ Ｐゴシック" pitchFamily="34" charset="-128"/>
              </a:rPr>
              <a:t>Data Models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219200"/>
            <a:ext cx="7435850" cy="49720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ea typeface="ＭＳ Ｐゴシック" pitchFamily="34" charset="-128"/>
              </a:rPr>
              <a:t>A collection of tools for describing 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ea typeface="ＭＳ Ｐゴシック" pitchFamily="34" charset="-128"/>
              </a:rPr>
              <a:t>Data 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ea typeface="ＭＳ Ｐゴシック" pitchFamily="34" charset="-128"/>
              </a:rPr>
              <a:t>Data relationships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ea typeface="ＭＳ Ｐゴシック" pitchFamily="34" charset="-128"/>
              </a:rPr>
              <a:t>Data semantics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ea typeface="ＭＳ Ｐゴシック" pitchFamily="34" charset="-128"/>
              </a:rPr>
              <a:t>Data constraints</a:t>
            </a:r>
          </a:p>
          <a:p>
            <a:r>
              <a:rPr lang="en-US" dirty="0" smtClean="0">
                <a:ea typeface="ＭＳ Ｐゴシック" pitchFamily="34" charset="-128"/>
              </a:rPr>
              <a:t>Relational model</a:t>
            </a:r>
          </a:p>
          <a:p>
            <a:r>
              <a:rPr lang="en-US" dirty="0" smtClean="0">
                <a:ea typeface="ＭＳ Ｐゴシック" pitchFamily="34" charset="-128"/>
              </a:rPr>
              <a:t>Entity-Relationship data model (mainly for database design) </a:t>
            </a:r>
          </a:p>
          <a:p>
            <a:r>
              <a:rPr lang="en-US" dirty="0" smtClean="0">
                <a:ea typeface="ＭＳ Ｐゴシック" pitchFamily="34" charset="-128"/>
              </a:rPr>
              <a:t>Object-based data models (Object-oriented and Object-relational)</a:t>
            </a:r>
          </a:p>
          <a:p>
            <a:r>
              <a:rPr lang="en-US" dirty="0" err="1" smtClean="0">
                <a:ea typeface="ＭＳ Ｐゴシック" pitchFamily="34" charset="-128"/>
              </a:rPr>
              <a:t>Semistructured</a:t>
            </a:r>
            <a:r>
              <a:rPr lang="en-US" dirty="0" smtClean="0">
                <a:ea typeface="ＭＳ Ｐゴシック" pitchFamily="34" charset="-128"/>
              </a:rPr>
              <a:t> data model  (XML)</a:t>
            </a:r>
          </a:p>
          <a:p>
            <a:r>
              <a:rPr lang="en-US" dirty="0" smtClean="0">
                <a:ea typeface="ＭＳ Ｐゴシック" pitchFamily="34" charset="-128"/>
              </a:rPr>
              <a:t>Other older models:</a:t>
            </a:r>
          </a:p>
          <a:p>
            <a:pPr lvl="1">
              <a:lnSpc>
                <a:spcPct val="60000"/>
              </a:lnSpc>
            </a:pPr>
            <a:r>
              <a:rPr lang="en-US" dirty="0" smtClean="0">
                <a:ea typeface="ＭＳ Ｐゴシック" pitchFamily="34" charset="-128"/>
              </a:rPr>
              <a:t>Network model  </a:t>
            </a:r>
          </a:p>
          <a:p>
            <a:pPr lvl="1">
              <a:lnSpc>
                <a:spcPct val="60000"/>
              </a:lnSpc>
            </a:pPr>
            <a:r>
              <a:rPr lang="en-US" dirty="0" smtClean="0">
                <a:ea typeface="ＭＳ Ｐゴシック" pitchFamily="34" charset="-128"/>
              </a:rPr>
              <a:t>Hierarchical model</a:t>
            </a:r>
          </a:p>
          <a:p>
            <a:endParaRPr 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607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effectLst/>
                <a:ea typeface="ＭＳ Ｐゴシック" pitchFamily="34" charset="-128"/>
              </a:rPr>
              <a:t>Relational Model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23900" y="1018019"/>
            <a:ext cx="7661275" cy="896938"/>
          </a:xfrm>
        </p:spPr>
        <p:txBody>
          <a:bodyPr>
            <a:normAutofit fontScale="55000" lnSpcReduction="20000"/>
          </a:bodyPr>
          <a:lstStyle/>
          <a:p>
            <a:pPr>
              <a:buFont typeface="Monotype Sorts" charset="2"/>
              <a:buNone/>
            </a:pPr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All the data is stored in various tables.</a:t>
            </a:r>
          </a:p>
          <a:p>
            <a:r>
              <a:rPr lang="en-US" dirty="0" smtClean="0">
                <a:ea typeface="ＭＳ Ｐゴシック" pitchFamily="34" charset="-128"/>
              </a:rPr>
              <a:t>Example of tabular data in the relational model</a:t>
            </a:r>
          </a:p>
        </p:txBody>
      </p:sp>
      <p:sp>
        <p:nvSpPr>
          <p:cNvPr id="13316" name="Line 31"/>
          <p:cNvSpPr>
            <a:spLocks noChangeShapeType="1"/>
          </p:cNvSpPr>
          <p:nvPr/>
        </p:nvSpPr>
        <p:spPr bwMode="auto">
          <a:xfrm flipH="1">
            <a:off x="6456363" y="1609725"/>
            <a:ext cx="857250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17" name="Text Box 32"/>
          <p:cNvSpPr txBox="1">
            <a:spLocks noChangeArrowheads="1"/>
          </p:cNvSpPr>
          <p:nvPr/>
        </p:nvSpPr>
        <p:spPr bwMode="auto">
          <a:xfrm>
            <a:off x="6858000" y="1322388"/>
            <a:ext cx="984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9pPr>
          </a:lstStyle>
          <a:p>
            <a:r>
              <a:rPr lang="en-US"/>
              <a:t>Columns</a:t>
            </a:r>
          </a:p>
        </p:txBody>
      </p:sp>
      <p:sp>
        <p:nvSpPr>
          <p:cNvPr id="13318" name="Line 33"/>
          <p:cNvSpPr>
            <a:spLocks noChangeShapeType="1"/>
          </p:cNvSpPr>
          <p:nvPr/>
        </p:nvSpPr>
        <p:spPr bwMode="auto">
          <a:xfrm flipH="1">
            <a:off x="5572125" y="1638300"/>
            <a:ext cx="1509713" cy="623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3319" name="Picture 37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30"/>
          <a:stretch>
            <a:fillRect/>
          </a:stretch>
        </p:blipFill>
        <p:spPr bwMode="auto">
          <a:xfrm>
            <a:off x="1614488" y="2259013"/>
            <a:ext cx="5526087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0" name="Text Box 38"/>
          <p:cNvSpPr txBox="1">
            <a:spLocks noChangeArrowheads="1"/>
          </p:cNvSpPr>
          <p:nvPr/>
        </p:nvSpPr>
        <p:spPr bwMode="auto">
          <a:xfrm>
            <a:off x="7696200" y="2590800"/>
            <a:ext cx="688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9pPr>
          </a:lstStyle>
          <a:p>
            <a:r>
              <a:rPr lang="en-US"/>
              <a:t>Rows</a:t>
            </a:r>
          </a:p>
        </p:txBody>
      </p:sp>
      <p:sp>
        <p:nvSpPr>
          <p:cNvPr id="13321" name="Line 39"/>
          <p:cNvSpPr>
            <a:spLocks noChangeShapeType="1"/>
          </p:cNvSpPr>
          <p:nvPr/>
        </p:nvSpPr>
        <p:spPr bwMode="auto">
          <a:xfrm flipH="1">
            <a:off x="7167563" y="2765425"/>
            <a:ext cx="527050" cy="2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22" name="Line 40"/>
          <p:cNvSpPr>
            <a:spLocks noChangeShapeType="1"/>
          </p:cNvSpPr>
          <p:nvPr/>
        </p:nvSpPr>
        <p:spPr bwMode="auto">
          <a:xfrm flipH="1">
            <a:off x="7180263" y="2841625"/>
            <a:ext cx="527050" cy="2416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effectLst/>
                <a:ea typeface="ＭＳ Ｐゴシック" pitchFamily="34" charset="-128"/>
              </a:rPr>
              <a:t>A Sample Relational Database</a:t>
            </a:r>
          </a:p>
        </p:txBody>
      </p:sp>
      <p:pic>
        <p:nvPicPr>
          <p:cNvPr id="14339" name="Picture 3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50" y="1408113"/>
            <a:ext cx="4170363" cy="498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182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9600" y="2057400"/>
            <a:ext cx="8077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solidFill>
                  <a:srgbClr val="C00000"/>
                </a:solidFill>
                <a:ea typeface="ＭＳ Ｐゴシック" pitchFamily="34" charset="-128"/>
              </a:rPr>
              <a:t>Database System Structure</a:t>
            </a:r>
          </a:p>
        </p:txBody>
      </p:sp>
    </p:spTree>
    <p:extLst>
      <p:ext uri="{BB962C8B-B14F-4D97-AF65-F5344CB8AC3E}">
        <p14:creationId xmlns:p14="http://schemas.microsoft.com/office/powerpoint/2010/main" val="343194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-8712"/>
            <a:ext cx="4773811" cy="68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621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68350" y="373062"/>
            <a:ext cx="8077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ea typeface="ＭＳ Ｐゴシック" pitchFamily="34" charset="-128"/>
              </a:rPr>
              <a:t>Database Users and Administrators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729038" y="5334000"/>
            <a:ext cx="171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9pPr>
          </a:lstStyle>
          <a:p>
            <a:r>
              <a:rPr lang="en-US" sz="2400" b="1" dirty="0">
                <a:solidFill>
                  <a:srgbClr val="000099"/>
                </a:solidFill>
              </a:rPr>
              <a:t>Database</a:t>
            </a:r>
          </a:p>
        </p:txBody>
      </p:sp>
      <p:pic>
        <p:nvPicPr>
          <p:cNvPr id="4" name="Picture 9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981" y="1676400"/>
            <a:ext cx="7153788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0035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solidFill>
                  <a:srgbClr val="C00000"/>
                </a:solidFill>
              </a:rPr>
              <a:t>Basic Concepts</a:t>
            </a:r>
            <a:endParaRPr lang="en-US" sz="38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Data</a:t>
            </a:r>
            <a:r>
              <a:rPr lang="en-US" dirty="0" smtClean="0">
                <a:solidFill>
                  <a:srgbClr val="C00000"/>
                </a:solidFill>
              </a:rPr>
              <a:t>-</a:t>
            </a:r>
            <a:r>
              <a:rPr lang="en-US" dirty="0" smtClean="0"/>
              <a:t> </a:t>
            </a:r>
            <a:r>
              <a:rPr lang="en-US" sz="2800" dirty="0" smtClean="0"/>
              <a:t>Data is a collection of facts and figures that can be processed so produce information</a:t>
            </a:r>
          </a:p>
          <a:p>
            <a:pPr>
              <a:buNone/>
            </a:pPr>
            <a:r>
              <a:rPr lang="en-US" sz="2800" dirty="0" smtClean="0"/>
              <a:t>     </a:t>
            </a:r>
            <a:r>
              <a:rPr lang="en-US" sz="2800" dirty="0" err="1" smtClean="0"/>
              <a:t>e.g</a:t>
            </a:r>
            <a:r>
              <a:rPr lang="en-US" sz="2800" dirty="0" smtClean="0"/>
              <a:t>: 25, “</a:t>
            </a:r>
            <a:r>
              <a:rPr lang="en-US" sz="2800" dirty="0" err="1" smtClean="0"/>
              <a:t>ajit</a:t>
            </a:r>
            <a:r>
              <a:rPr lang="en-US" sz="2800" dirty="0" smtClean="0"/>
              <a:t>” etc.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Information</a:t>
            </a:r>
            <a:r>
              <a:rPr lang="en-US" dirty="0" smtClean="0">
                <a:solidFill>
                  <a:srgbClr val="C00000"/>
                </a:solidFill>
              </a:rPr>
              <a:t>-</a:t>
            </a:r>
            <a:r>
              <a:rPr lang="en-US" dirty="0" smtClean="0"/>
              <a:t> </a:t>
            </a:r>
            <a:r>
              <a:rPr lang="en-US" sz="2800" dirty="0" smtClean="0"/>
              <a:t>When the data is processed and converted into meaningful and useful form. </a:t>
            </a:r>
          </a:p>
          <a:p>
            <a:pPr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Eg</a:t>
            </a:r>
            <a:r>
              <a:rPr lang="en-US" sz="2800" dirty="0" smtClean="0"/>
              <a:t>: “The age of Ravi is 25”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Knowledge</a:t>
            </a:r>
            <a:r>
              <a:rPr lang="en-US" dirty="0" smtClean="0">
                <a:solidFill>
                  <a:srgbClr val="C00000"/>
                </a:solidFill>
              </a:rPr>
              <a:t>-</a:t>
            </a:r>
            <a:r>
              <a:rPr lang="en-US" sz="2800" dirty="0" smtClean="0"/>
              <a:t>Knowledge refers to the relevant and objective information gained through experience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4262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116013" y="117475"/>
            <a:ext cx="69310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600" b="1" dirty="0" smtClean="0">
                <a:solidFill>
                  <a:srgbClr val="C00000"/>
                </a:solidFill>
                <a:ea typeface="ＭＳ Ｐゴシック" pitchFamily="34" charset="-128"/>
              </a:rPr>
              <a:t>Query Processing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14388" y="1084263"/>
            <a:ext cx="6545262" cy="13795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charset="2"/>
              <a:buNone/>
            </a:pPr>
            <a:r>
              <a:rPr lang="en-US" dirty="0" smtClean="0">
                <a:solidFill>
                  <a:srgbClr val="C00000"/>
                </a:solidFill>
                <a:ea typeface="ＭＳ Ｐゴシック" pitchFamily="34" charset="-128"/>
              </a:rPr>
              <a:t>1.	Parsing and translation</a:t>
            </a:r>
          </a:p>
          <a:p>
            <a:pPr>
              <a:buFont typeface="Monotype Sorts" charset="2"/>
              <a:buNone/>
            </a:pPr>
            <a:r>
              <a:rPr lang="en-US" dirty="0" smtClean="0">
                <a:solidFill>
                  <a:srgbClr val="C00000"/>
                </a:solidFill>
                <a:ea typeface="ＭＳ Ｐゴシック" pitchFamily="34" charset="-128"/>
              </a:rPr>
              <a:t>2.	Optimization</a:t>
            </a:r>
          </a:p>
          <a:p>
            <a:pPr>
              <a:buFont typeface="Monotype Sorts" charset="2"/>
              <a:buNone/>
            </a:pPr>
            <a:r>
              <a:rPr lang="en-US" dirty="0" smtClean="0">
                <a:solidFill>
                  <a:srgbClr val="C00000"/>
                </a:solidFill>
                <a:ea typeface="ＭＳ Ｐゴシック" pitchFamily="34" charset="-128"/>
              </a:rPr>
              <a:t>3.	Evaluation</a:t>
            </a: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325" y="2417763"/>
            <a:ext cx="6115050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237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422400" y="139700"/>
            <a:ext cx="6611938" cy="58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ea typeface="ＭＳ Ｐゴシック" pitchFamily="34" charset="-128"/>
              </a:rPr>
              <a:t>Query Processing (Cont.)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27088" y="1077913"/>
            <a:ext cx="7285037" cy="5238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>
                <a:ea typeface="ＭＳ Ｐゴシック" pitchFamily="34" charset="-128"/>
              </a:rPr>
              <a:t>Alternative ways of evaluating a given query</a:t>
            </a:r>
          </a:p>
          <a:p>
            <a:pPr lvl="1" algn="just"/>
            <a:r>
              <a:rPr lang="en-US" sz="2400" dirty="0" smtClean="0">
                <a:ea typeface="ＭＳ Ｐゴシック" pitchFamily="34" charset="-128"/>
              </a:rPr>
              <a:t>Equivalent expressions</a:t>
            </a:r>
          </a:p>
          <a:p>
            <a:pPr lvl="1" algn="just"/>
            <a:r>
              <a:rPr lang="en-US" sz="2400" dirty="0" smtClean="0">
                <a:ea typeface="ＭＳ Ｐゴシック" pitchFamily="34" charset="-128"/>
              </a:rPr>
              <a:t>Different algorithms for each operation</a:t>
            </a:r>
          </a:p>
          <a:p>
            <a:pPr algn="just"/>
            <a:r>
              <a:rPr lang="en-US" sz="2400" dirty="0" smtClean="0">
                <a:ea typeface="ＭＳ Ｐゴシック" pitchFamily="34" charset="-128"/>
              </a:rPr>
              <a:t>Cost difference between a good and a bad way of evaluating a query can be enormous</a:t>
            </a:r>
          </a:p>
          <a:p>
            <a:pPr algn="just"/>
            <a:r>
              <a:rPr lang="en-US" sz="2400" dirty="0" smtClean="0">
                <a:ea typeface="ＭＳ Ｐゴシック" pitchFamily="34" charset="-128"/>
              </a:rPr>
              <a:t>Need to estimate the cost of operations</a:t>
            </a:r>
          </a:p>
          <a:p>
            <a:pPr lvl="1" algn="just"/>
            <a:r>
              <a:rPr lang="en-US" sz="2400" dirty="0" smtClean="0">
                <a:ea typeface="ＭＳ Ｐゴシック" pitchFamily="34" charset="-128"/>
              </a:rPr>
              <a:t>Depends critically on statistical information about relations which the database must maintain</a:t>
            </a:r>
          </a:p>
          <a:p>
            <a:pPr lvl="1" algn="just"/>
            <a:r>
              <a:rPr lang="en-US" sz="2400" dirty="0" smtClean="0">
                <a:ea typeface="ＭＳ Ｐゴシック" pitchFamily="34" charset="-128"/>
              </a:rPr>
              <a:t>Need to estimate statistics for intermediate results to compute cost of complex expressions</a:t>
            </a:r>
          </a:p>
          <a:p>
            <a:pPr lvl="1" algn="just"/>
            <a:endParaRPr lang="en-US" sz="240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3064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ea typeface="ＭＳ Ｐゴシック" pitchFamily="34" charset="-128"/>
              </a:rPr>
              <a:t>Storage Management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14388" y="1093788"/>
            <a:ext cx="7661275" cy="49037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1" dirty="0" smtClean="0">
                <a:solidFill>
                  <a:srgbClr val="000099"/>
                </a:solidFill>
                <a:ea typeface="ＭＳ Ｐゴシック" pitchFamily="34" charset="-128"/>
              </a:rPr>
              <a:t>Storage manager</a:t>
            </a:r>
            <a:r>
              <a:rPr lang="en-US" sz="2400" dirty="0" smtClean="0">
                <a:ea typeface="ＭＳ Ｐゴシック" pitchFamily="34" charset="-128"/>
              </a:rPr>
              <a:t> is a program module that provides the interface between the low-level data stored in the database and the application programs and queries submitted to the system.</a:t>
            </a:r>
          </a:p>
          <a:p>
            <a:pPr algn="just"/>
            <a:r>
              <a:rPr lang="en-US" sz="2400" dirty="0" smtClean="0">
                <a:ea typeface="ＭＳ Ｐゴシック" pitchFamily="34" charset="-128"/>
              </a:rPr>
              <a:t>The storage manager is responsible to the following tasks: </a:t>
            </a:r>
          </a:p>
          <a:p>
            <a:pPr lvl="1" algn="just"/>
            <a:r>
              <a:rPr lang="en-US" sz="2400" dirty="0" smtClean="0">
                <a:ea typeface="ＭＳ Ｐゴシック" pitchFamily="34" charset="-128"/>
              </a:rPr>
              <a:t>Interaction with the OS file manager </a:t>
            </a:r>
          </a:p>
          <a:p>
            <a:pPr lvl="1" algn="just"/>
            <a:r>
              <a:rPr lang="en-US" sz="2400" dirty="0" smtClean="0">
                <a:ea typeface="ＭＳ Ｐゴシック" pitchFamily="34" charset="-128"/>
              </a:rPr>
              <a:t>Efficient storing, retrieving and updating of data</a:t>
            </a:r>
          </a:p>
          <a:p>
            <a:pPr algn="just"/>
            <a:r>
              <a:rPr lang="en-US" sz="2400" dirty="0" smtClean="0">
                <a:ea typeface="ＭＳ Ｐゴシック" pitchFamily="34" charset="-128"/>
              </a:rPr>
              <a:t>Issues:</a:t>
            </a:r>
          </a:p>
          <a:p>
            <a:pPr lvl="1" algn="just"/>
            <a:r>
              <a:rPr lang="en-US" sz="2400" dirty="0" smtClean="0">
                <a:ea typeface="ＭＳ Ｐゴシック" pitchFamily="34" charset="-128"/>
              </a:rPr>
              <a:t>Storage access</a:t>
            </a:r>
          </a:p>
          <a:p>
            <a:pPr lvl="1" algn="just"/>
            <a:r>
              <a:rPr lang="en-US" sz="2400" dirty="0" smtClean="0">
                <a:ea typeface="ＭＳ Ｐゴシック" pitchFamily="34" charset="-128"/>
              </a:rPr>
              <a:t>File organization</a:t>
            </a:r>
          </a:p>
          <a:p>
            <a:pPr lvl="1" algn="just"/>
            <a:r>
              <a:rPr lang="en-US" sz="2400" dirty="0" smtClean="0">
                <a:ea typeface="ＭＳ Ｐゴシック" pitchFamily="34" charset="-128"/>
              </a:rPr>
              <a:t>Indexing and hashing</a:t>
            </a:r>
          </a:p>
          <a:p>
            <a:pPr lvl="1" algn="just">
              <a:buFont typeface="Monotype Sorts" charset="2"/>
              <a:buNone/>
            </a:pPr>
            <a:endParaRPr lang="en-US" sz="240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1780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ea typeface="ＭＳ Ｐゴシック" pitchFamily="34" charset="-128"/>
              </a:rPr>
              <a:t>Transaction Management	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27088" y="1077913"/>
            <a:ext cx="7062787" cy="4903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ea typeface="ＭＳ Ｐゴシック" pitchFamily="34" charset="-128"/>
              </a:rPr>
              <a:t>What if the system fails?</a:t>
            </a:r>
          </a:p>
          <a:p>
            <a:pPr algn="just"/>
            <a:r>
              <a:rPr lang="en-US" dirty="0" smtClean="0">
                <a:ea typeface="ＭＳ Ｐゴシック" pitchFamily="34" charset="-128"/>
              </a:rPr>
              <a:t>What if more than one user is concurrently updating the same data?</a:t>
            </a:r>
          </a:p>
          <a:p>
            <a:pPr algn="just"/>
            <a:r>
              <a:rPr lang="en-US" dirty="0" smtClean="0">
                <a:ea typeface="ＭＳ Ｐゴシック" pitchFamily="34" charset="-128"/>
              </a:rPr>
              <a:t>A </a:t>
            </a:r>
            <a:r>
              <a:rPr lang="en-US" b="1" dirty="0" smtClean="0">
                <a:solidFill>
                  <a:srgbClr val="000099"/>
                </a:solidFill>
                <a:ea typeface="ＭＳ Ｐゴシック" pitchFamily="34" charset="-128"/>
              </a:rPr>
              <a:t>transaction</a:t>
            </a:r>
            <a:r>
              <a:rPr lang="en-US" dirty="0" smtClean="0">
                <a:ea typeface="ＭＳ Ｐゴシック" pitchFamily="34" charset="-128"/>
              </a:rPr>
              <a:t> is a collection of operations that performs a single logical function in a database application</a:t>
            </a:r>
          </a:p>
          <a:p>
            <a:pPr algn="just"/>
            <a:r>
              <a:rPr lang="en-US" b="1" dirty="0" smtClean="0">
                <a:solidFill>
                  <a:srgbClr val="000099"/>
                </a:solidFill>
                <a:ea typeface="ＭＳ Ｐゴシック" pitchFamily="34" charset="-128"/>
              </a:rPr>
              <a:t>Transaction-management component</a:t>
            </a:r>
            <a:r>
              <a:rPr lang="en-US" dirty="0" smtClean="0">
                <a:ea typeface="ＭＳ Ｐゴシック" pitchFamily="34" charset="-128"/>
              </a:rPr>
              <a:t> ensures that the database remains in a consistent (correct) state despite system failures (e.g., power failures and operating system crashes) and transaction failures.</a:t>
            </a:r>
          </a:p>
          <a:p>
            <a:pPr algn="just"/>
            <a:r>
              <a:rPr lang="en-US" b="1" dirty="0" smtClean="0">
                <a:solidFill>
                  <a:srgbClr val="000099"/>
                </a:solidFill>
                <a:ea typeface="ＭＳ Ｐゴシック" pitchFamily="34" charset="-128"/>
              </a:rPr>
              <a:t>Concurrency-control manager</a:t>
            </a:r>
            <a:r>
              <a:rPr lang="en-US" dirty="0" smtClean="0">
                <a:ea typeface="ＭＳ Ｐゴシック" pitchFamily="34" charset="-128"/>
              </a:rPr>
              <a:t> controls the interaction among the concurrent transactions, to ensure the consistency of the database.</a:t>
            </a:r>
            <a:r>
              <a:rPr lang="en-US" b="1" dirty="0" smtClean="0">
                <a:solidFill>
                  <a:schemeClr val="tx2"/>
                </a:solidFill>
                <a:ea typeface="ＭＳ Ｐゴシック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180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38175" y="66675"/>
            <a:ext cx="8077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ea typeface="ＭＳ Ｐゴシック" pitchFamily="34" charset="-128"/>
              </a:rPr>
              <a:t>Database Architecture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54075" y="1152525"/>
            <a:ext cx="7607300" cy="29908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charset="2"/>
              <a:buNone/>
            </a:pPr>
            <a:r>
              <a:rPr lang="en-US" dirty="0" smtClean="0">
                <a:ea typeface="ＭＳ Ｐゴシック" pitchFamily="34" charset="-128"/>
              </a:rPr>
              <a:t>The architecture of a database systems is greatly influenced by</a:t>
            </a:r>
          </a:p>
          <a:p>
            <a:pPr>
              <a:buFont typeface="Monotype Sorts" charset="2"/>
              <a:buNone/>
            </a:pPr>
            <a:r>
              <a:rPr lang="en-US" dirty="0" smtClean="0">
                <a:ea typeface="ＭＳ Ｐゴシック" pitchFamily="34" charset="-128"/>
              </a:rPr>
              <a:t> the underlying computer system on which the database is running:</a:t>
            </a:r>
          </a:p>
          <a:p>
            <a:r>
              <a:rPr lang="en-US" dirty="0" smtClean="0">
                <a:ea typeface="ＭＳ Ｐゴシック" pitchFamily="34" charset="-128"/>
              </a:rPr>
              <a:t>Centralized</a:t>
            </a:r>
          </a:p>
          <a:p>
            <a:r>
              <a:rPr lang="en-US" dirty="0" smtClean="0">
                <a:ea typeface="ＭＳ Ｐゴシック" pitchFamily="34" charset="-128"/>
              </a:rPr>
              <a:t>Client-server</a:t>
            </a:r>
          </a:p>
          <a:p>
            <a:r>
              <a:rPr lang="en-US" dirty="0" smtClean="0">
                <a:ea typeface="ＭＳ Ｐゴシック" pitchFamily="34" charset="-128"/>
              </a:rPr>
              <a:t>Parallel (multi-processor)</a:t>
            </a:r>
          </a:p>
          <a:p>
            <a:r>
              <a:rPr lang="en-US" dirty="0" smtClean="0">
                <a:ea typeface="ＭＳ Ｐゴシック" pitchFamily="34" charset="-128"/>
              </a:rPr>
              <a:t>Distributed</a:t>
            </a:r>
            <a:r>
              <a:rPr lang="en-US" dirty="0" smtClean="0">
                <a:ea typeface="ＭＳ Ｐゴシック" pitchFamily="34" charset="-128"/>
                <a:sym typeface="Symbol" pitchFamily="18" charset="2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90804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</a:rPr>
              <a:t>EER Diagram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400" dirty="0" smtClean="0"/>
              <a:t>   The </a:t>
            </a:r>
            <a:r>
              <a:rPr lang="en-US" sz="2400" dirty="0" smtClean="0">
                <a:solidFill>
                  <a:srgbClr val="C00000"/>
                </a:solidFill>
              </a:rPr>
              <a:t>E-R model </a:t>
            </a:r>
            <a:r>
              <a:rPr lang="en-US" sz="2400" dirty="0" smtClean="0"/>
              <a:t>that is supported with the additional semantic concepts called the Enhanced Entity- relationship model (EER) model. they were:</a:t>
            </a:r>
          </a:p>
          <a:p>
            <a:r>
              <a:rPr lang="en-US" sz="2800" b="1" dirty="0" smtClean="0">
                <a:solidFill>
                  <a:srgbClr val="002060"/>
                </a:solidFill>
              </a:rPr>
              <a:t>Generalization</a:t>
            </a:r>
          </a:p>
          <a:p>
            <a:r>
              <a:rPr lang="en-US" sz="2800" b="1" dirty="0" smtClean="0">
                <a:solidFill>
                  <a:srgbClr val="002060"/>
                </a:solidFill>
              </a:rPr>
              <a:t>Specialization</a:t>
            </a:r>
          </a:p>
          <a:p>
            <a:r>
              <a:rPr lang="en-US" sz="2800" b="1" dirty="0" smtClean="0">
                <a:solidFill>
                  <a:srgbClr val="002060"/>
                </a:solidFill>
              </a:rPr>
              <a:t>Aggregation</a:t>
            </a:r>
            <a:endParaRPr lang="en-US" sz="2800" b="1" dirty="0" smtClean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fld id="{D4D1999B-FDFB-4048-862D-E8FE724D16B9}" type="datetime1">
              <a:rPr lang="en-US" spc="-5" smtClean="0"/>
              <a:pPr marL="12700">
                <a:lnSpc>
                  <a:spcPct val="100000"/>
                </a:lnSpc>
              </a:pPr>
              <a:t>17/07/2020</a:t>
            </a:fld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1.</a:t>
            </a:r>
            <a:fld id="{81D60167-4931-47E6-BA6A-407CBD079E47}" type="slidenum">
              <a:rPr lang="en-US" spc="-5" smtClean="0"/>
              <a:pPr marL="12700">
                <a:lnSpc>
                  <a:spcPct val="100000"/>
                </a:lnSpc>
              </a:pPr>
              <a:t>25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69925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68350" y="117475"/>
            <a:ext cx="80772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</a:rPr>
              <a:t>Specialization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2624" y="1208088"/>
            <a:ext cx="8162925" cy="394493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dirty="0" smtClean="0">
                <a:ea typeface="ＭＳ Ｐゴシック" pitchFamily="34" charset="-128"/>
              </a:rPr>
              <a:t>Top-down design process; we designate sub-groupings within an entity set that are distinctive from other entities in the set.</a:t>
            </a:r>
          </a:p>
          <a:p>
            <a:pPr algn="just"/>
            <a:r>
              <a:rPr lang="en-US" altLang="en-US" sz="2400" dirty="0" smtClean="0">
                <a:ea typeface="ＭＳ Ｐゴシック" pitchFamily="34" charset="-128"/>
              </a:rPr>
              <a:t>These sub-groupings become lower-level entity sets that have attributes or participate in relationships that do not apply to the higher-level entity set.</a:t>
            </a:r>
          </a:p>
          <a:p>
            <a:pPr algn="just"/>
            <a:r>
              <a:rPr lang="en-US" altLang="en-US" sz="2400" dirty="0" smtClean="0">
                <a:ea typeface="ＭＳ Ｐゴシック" pitchFamily="34" charset="-128"/>
              </a:rPr>
              <a:t>Depicted by a </a:t>
            </a:r>
            <a:r>
              <a:rPr lang="en-US" altLang="en-US" sz="2400" i="1" dirty="0" smtClean="0">
                <a:ea typeface="ＭＳ Ｐゴシック" pitchFamily="34" charset="-128"/>
              </a:rPr>
              <a:t>triangle</a:t>
            </a:r>
            <a:r>
              <a:rPr lang="en-US" altLang="en-US" sz="2400" dirty="0" smtClean="0">
                <a:ea typeface="ＭＳ Ｐゴシック" pitchFamily="34" charset="-128"/>
              </a:rPr>
              <a:t> component labeled ISA (e.g., </a:t>
            </a:r>
            <a:r>
              <a:rPr lang="en-US" altLang="en-US" sz="2400" i="1" dirty="0" smtClean="0">
                <a:ea typeface="ＭＳ Ｐゴシック" pitchFamily="34" charset="-128"/>
              </a:rPr>
              <a:t>instructor</a:t>
            </a:r>
            <a:r>
              <a:rPr lang="en-US" altLang="en-US" sz="2400" dirty="0" smtClean="0">
                <a:ea typeface="ＭＳ Ｐゴシック" pitchFamily="34" charset="-128"/>
              </a:rPr>
              <a:t> “is a” </a:t>
            </a:r>
            <a:r>
              <a:rPr lang="en-US" altLang="en-US" sz="2400" i="1" dirty="0" smtClean="0">
                <a:ea typeface="ＭＳ Ｐゴシック" pitchFamily="34" charset="-128"/>
              </a:rPr>
              <a:t>person</a:t>
            </a:r>
            <a:r>
              <a:rPr lang="en-US" altLang="en-US" sz="2400" dirty="0" smtClean="0">
                <a:ea typeface="ＭＳ Ｐゴシック" pitchFamily="34" charset="-128"/>
              </a:rPr>
              <a:t>).</a:t>
            </a:r>
          </a:p>
          <a:p>
            <a:pPr algn="just"/>
            <a:r>
              <a:rPr lang="en-US" altLang="en-US" sz="2400" b="1" dirty="0" smtClean="0">
                <a:solidFill>
                  <a:srgbClr val="000099"/>
                </a:solidFill>
                <a:ea typeface="ＭＳ Ｐゴシック" pitchFamily="34" charset="-128"/>
              </a:rPr>
              <a:t>Attribute inheritance</a:t>
            </a:r>
            <a:r>
              <a:rPr lang="en-US" altLang="en-US" sz="2400" dirty="0" smtClean="0">
                <a:ea typeface="ＭＳ Ｐゴシック" pitchFamily="34" charset="-128"/>
              </a:rPr>
              <a:t> – a lower-level entity set inherits all the attributes and relationship participation of the higher-level entity set to which it is linked.</a:t>
            </a:r>
          </a:p>
          <a:p>
            <a:pPr algn="just"/>
            <a:endParaRPr lang="en-US" altLang="en-US" sz="240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655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68350" y="117475"/>
            <a:ext cx="80772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</a:rPr>
              <a:t>Specialization Example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39788" y="993775"/>
            <a:ext cx="6989762" cy="26749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600" b="1" dirty="0" smtClean="0">
                <a:solidFill>
                  <a:srgbClr val="000099"/>
                </a:solidFill>
                <a:ea typeface="ＭＳ Ｐゴシック" pitchFamily="34" charset="-128"/>
              </a:rPr>
              <a:t>Overlapping</a:t>
            </a:r>
            <a:r>
              <a:rPr lang="en-US" altLang="en-US" sz="2600" dirty="0" smtClean="0">
                <a:ea typeface="ＭＳ Ｐゴシック" pitchFamily="34" charset="-128"/>
              </a:rPr>
              <a:t> – </a:t>
            </a:r>
            <a:r>
              <a:rPr lang="en-US" altLang="en-US" sz="2600" i="1" dirty="0" smtClean="0">
                <a:ea typeface="ＭＳ Ｐゴシック" pitchFamily="34" charset="-128"/>
              </a:rPr>
              <a:t>employee</a:t>
            </a:r>
            <a:r>
              <a:rPr lang="en-US" altLang="en-US" sz="2600" dirty="0" smtClean="0">
                <a:ea typeface="ＭＳ Ｐゴシック" pitchFamily="34" charset="-128"/>
              </a:rPr>
              <a:t> and </a:t>
            </a:r>
            <a:r>
              <a:rPr lang="en-US" altLang="en-US" sz="2600" i="1" dirty="0" smtClean="0">
                <a:ea typeface="ＭＳ Ｐゴシック" pitchFamily="34" charset="-128"/>
              </a:rPr>
              <a:t>student</a:t>
            </a:r>
          </a:p>
          <a:p>
            <a:r>
              <a:rPr lang="en-US" altLang="en-US" sz="2600" b="1" dirty="0" smtClean="0">
                <a:solidFill>
                  <a:srgbClr val="000099"/>
                </a:solidFill>
                <a:ea typeface="ＭＳ Ｐゴシック" pitchFamily="34" charset="-128"/>
              </a:rPr>
              <a:t>Disjoint</a:t>
            </a:r>
            <a:r>
              <a:rPr lang="en-US" altLang="en-US" sz="2600" dirty="0" smtClean="0">
                <a:ea typeface="ＭＳ Ｐゴシック" pitchFamily="34" charset="-128"/>
              </a:rPr>
              <a:t> – </a:t>
            </a:r>
            <a:r>
              <a:rPr lang="en-US" altLang="en-US" sz="2600" i="1" dirty="0" smtClean="0">
                <a:ea typeface="ＭＳ Ｐゴシック" pitchFamily="34" charset="-128"/>
              </a:rPr>
              <a:t>instructor</a:t>
            </a:r>
            <a:r>
              <a:rPr lang="en-US" altLang="en-US" sz="2600" dirty="0" smtClean="0">
                <a:ea typeface="ＭＳ Ｐゴシック" pitchFamily="34" charset="-128"/>
              </a:rPr>
              <a:t> and </a:t>
            </a:r>
            <a:r>
              <a:rPr lang="en-US" altLang="en-US" sz="2600" i="1" dirty="0" smtClean="0">
                <a:ea typeface="ＭＳ Ｐゴシック" pitchFamily="34" charset="-128"/>
              </a:rPr>
              <a:t>secretary</a:t>
            </a:r>
          </a:p>
          <a:p>
            <a:r>
              <a:rPr lang="en-US" altLang="en-US" sz="2600" dirty="0" smtClean="0">
                <a:ea typeface="ＭＳ Ｐゴシック" pitchFamily="34" charset="-128"/>
              </a:rPr>
              <a:t>Total and partial</a:t>
            </a:r>
            <a:endParaRPr lang="en-US" altLang="en-US" sz="2600" dirty="0" smtClean="0">
              <a:ea typeface="ＭＳ Ｐゴシック" pitchFamily="34" charset="-128"/>
            </a:endParaRP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56804"/>
            <a:ext cx="3667125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127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68350" y="117475"/>
            <a:ext cx="80772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</a:rPr>
              <a:t>Generalization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14388" y="1206500"/>
            <a:ext cx="8031162" cy="26749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600" b="1" dirty="0" smtClean="0">
                <a:solidFill>
                  <a:schemeClr val="accent3">
                    <a:lumMod val="50000"/>
                  </a:schemeClr>
                </a:solidFill>
                <a:ea typeface="ＭＳ Ｐゴシック" pitchFamily="34" charset="-128"/>
              </a:rPr>
              <a:t>A bottom-up design process</a:t>
            </a:r>
            <a:r>
              <a:rPr lang="en-US" altLang="en-US" sz="2600" dirty="0" smtClean="0">
                <a:solidFill>
                  <a:schemeClr val="accent3">
                    <a:lumMod val="50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altLang="en-US" sz="2600" dirty="0" smtClean="0">
                <a:ea typeface="ＭＳ Ｐゴシック" pitchFamily="34" charset="-128"/>
              </a:rPr>
              <a:t>– combine a number of entity sets that share the same features into a higher-level entity set.</a:t>
            </a:r>
          </a:p>
          <a:p>
            <a:r>
              <a:rPr lang="en-US" altLang="en-US" sz="2600" dirty="0" smtClean="0">
                <a:ea typeface="ＭＳ Ｐゴシック" pitchFamily="34" charset="-128"/>
              </a:rPr>
              <a:t>Specialization and generalization are simple inversions of each other; they are represented in an E-R diagram in the same way.</a:t>
            </a:r>
          </a:p>
          <a:p>
            <a:r>
              <a:rPr lang="en-US" altLang="en-US" sz="2600" dirty="0" smtClean="0">
                <a:ea typeface="ＭＳ Ｐゴシック" pitchFamily="34" charset="-128"/>
              </a:rPr>
              <a:t>The terms specialization and generalization are used interchangeably.</a:t>
            </a:r>
            <a:endParaRPr lang="en-US" altLang="en-US" sz="260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050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209675" y="52388"/>
            <a:ext cx="6726238" cy="6223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</a:t>
            </a:r>
            <a:endParaRPr lang="en-US" b="1" dirty="0" smtClean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30225" y="1071563"/>
            <a:ext cx="785018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742950" lvl="1" indent="-285750" algn="just">
              <a:spcBef>
                <a:spcPct val="50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en-US" sz="2400" dirty="0"/>
              <a:t>Consider the ternary relationship </a:t>
            </a:r>
            <a:r>
              <a:rPr kumimoji="1" lang="en-US" altLang="en-US" sz="2400" i="1" dirty="0" err="1"/>
              <a:t>proj_guide</a:t>
            </a:r>
            <a:r>
              <a:rPr kumimoji="1" lang="en-US" altLang="en-US" sz="2400" dirty="0"/>
              <a:t>, which we saw earlier</a:t>
            </a:r>
          </a:p>
          <a:p>
            <a:pPr marL="742950" lvl="1" indent="-285750" algn="just">
              <a:spcBef>
                <a:spcPct val="50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en-US" sz="2400" dirty="0"/>
              <a:t>Suppose we want to record evaluations of a student by a guide </a:t>
            </a:r>
            <a:r>
              <a:rPr kumimoji="1" lang="en-US" altLang="en-US" sz="2400" dirty="0" smtClean="0"/>
              <a:t>on </a:t>
            </a:r>
            <a:r>
              <a:rPr kumimoji="1" lang="en-US" altLang="en-US" sz="2400" dirty="0"/>
              <a:t>a project</a:t>
            </a:r>
          </a:p>
        </p:txBody>
      </p:sp>
      <p:pic>
        <p:nvPicPr>
          <p:cNvPr id="4" name="Picture 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599" y="2895600"/>
            <a:ext cx="4497387" cy="356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74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838200"/>
            <a:ext cx="86868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Definition:</a:t>
            </a:r>
            <a:r>
              <a:rPr lang="en-US" dirty="0" smtClean="0"/>
              <a:t> </a:t>
            </a:r>
          </a:p>
          <a:p>
            <a:r>
              <a:rPr lang="en-US" sz="2400" dirty="0" smtClean="0"/>
              <a:t>A </a:t>
            </a:r>
            <a:r>
              <a:rPr lang="en-US" sz="2400" b="1" dirty="0"/>
              <a:t>database-management system (DBMS) </a:t>
            </a:r>
            <a:r>
              <a:rPr lang="en-US" sz="2400" dirty="0"/>
              <a:t>is a collection of interrelated data </a:t>
            </a:r>
            <a:r>
              <a:rPr lang="en-US" sz="2400" dirty="0" smtClean="0"/>
              <a:t>and a </a:t>
            </a:r>
            <a:r>
              <a:rPr lang="en-US" sz="2400" dirty="0"/>
              <a:t>set of programs to access those data. </a:t>
            </a:r>
            <a:endParaRPr lang="en-US" sz="2400" dirty="0" smtClean="0"/>
          </a:p>
          <a:p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collection of </a:t>
            </a:r>
            <a:r>
              <a:rPr lang="en-US" sz="2400" dirty="0" smtClean="0"/>
              <a:t>data can be </a:t>
            </a:r>
            <a:r>
              <a:rPr lang="en-US" sz="2400" dirty="0"/>
              <a:t>information relevant to an enterprise. 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DBMS </a:t>
            </a:r>
            <a:r>
              <a:rPr lang="en-US" sz="2400" dirty="0"/>
              <a:t>provide a way to store and retrieve database information that </a:t>
            </a:r>
            <a:r>
              <a:rPr lang="en-US" sz="2400" dirty="0" smtClean="0"/>
              <a:t>is both </a:t>
            </a:r>
            <a:r>
              <a:rPr lang="en-US" sz="2400" b="1" i="1" dirty="0"/>
              <a:t>convenient </a:t>
            </a:r>
            <a:r>
              <a:rPr lang="en-US" sz="2400" b="1" dirty="0"/>
              <a:t>and </a:t>
            </a:r>
            <a:r>
              <a:rPr lang="en-US" sz="2400" b="1" i="1" dirty="0"/>
              <a:t>efficient</a:t>
            </a:r>
            <a:r>
              <a:rPr lang="en-US" sz="2400" b="1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Manage </a:t>
            </a:r>
            <a:r>
              <a:rPr lang="en-US" sz="2400" dirty="0"/>
              <a:t>large bodies of information. 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Management of </a:t>
            </a:r>
            <a:r>
              <a:rPr lang="en-US" sz="2400" dirty="0"/>
              <a:t>data involves both </a:t>
            </a:r>
            <a:r>
              <a:rPr lang="en-US" sz="2400" b="1" dirty="0"/>
              <a:t>defining structures</a:t>
            </a:r>
            <a:r>
              <a:rPr lang="en-US" sz="2400" dirty="0"/>
              <a:t> for storage of </a:t>
            </a:r>
            <a:r>
              <a:rPr lang="en-US" sz="2400" dirty="0" smtClean="0"/>
              <a:t>information and </a:t>
            </a:r>
            <a:r>
              <a:rPr lang="en-US" sz="2400" dirty="0"/>
              <a:t>providing </a:t>
            </a:r>
            <a:r>
              <a:rPr lang="en-US" sz="2400" b="1" dirty="0"/>
              <a:t>mechanisms</a:t>
            </a:r>
            <a:r>
              <a:rPr lang="en-US" sz="2400" dirty="0"/>
              <a:t> for the manipulation of information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It must </a:t>
            </a:r>
            <a:r>
              <a:rPr lang="en-US" sz="2400" dirty="0"/>
              <a:t>ensure the </a:t>
            </a:r>
            <a:r>
              <a:rPr lang="en-US" sz="2400" b="1" dirty="0"/>
              <a:t>safety</a:t>
            </a:r>
            <a:r>
              <a:rPr lang="en-US" sz="2400" dirty="0"/>
              <a:t> of the information stored, despite </a:t>
            </a:r>
            <a:r>
              <a:rPr lang="en-US" sz="2400" dirty="0" smtClean="0"/>
              <a:t>system crashes </a:t>
            </a:r>
            <a:r>
              <a:rPr lang="en-US" sz="2400" dirty="0"/>
              <a:t>or attempts at unauthorized access. 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Data must be </a:t>
            </a:r>
            <a:r>
              <a:rPr lang="en-US" sz="2400" dirty="0"/>
              <a:t>shared among </a:t>
            </a:r>
            <a:r>
              <a:rPr lang="en-US" sz="2400" dirty="0" smtClean="0"/>
              <a:t>several users.</a:t>
            </a:r>
            <a:endParaRPr lang="en-US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592116" y="304800"/>
            <a:ext cx="77878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Database Management System (DBMS) 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867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68350" y="117475"/>
            <a:ext cx="80772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</a:rPr>
              <a:t>Aggregation (Cont.)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1" y="1184275"/>
            <a:ext cx="8229600" cy="52260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dirty="0" smtClean="0">
                <a:ea typeface="ＭＳ Ｐゴシック" pitchFamily="34" charset="-128"/>
              </a:rPr>
              <a:t>Relationship sets </a:t>
            </a:r>
            <a:r>
              <a:rPr lang="en-US" altLang="en-US" sz="2400" i="1" dirty="0" err="1" smtClean="0">
                <a:ea typeface="ＭＳ Ｐゴシック" pitchFamily="34" charset="-128"/>
              </a:rPr>
              <a:t>eval_for</a:t>
            </a:r>
            <a:r>
              <a:rPr lang="en-US" altLang="en-US" sz="2400" i="1" dirty="0" smtClean="0">
                <a:ea typeface="ＭＳ Ｐゴシック" pitchFamily="34" charset="-128"/>
              </a:rPr>
              <a:t> </a:t>
            </a:r>
            <a:r>
              <a:rPr lang="en-US" altLang="en-US" sz="2400" dirty="0" smtClean="0">
                <a:ea typeface="ＭＳ Ｐゴシック" pitchFamily="34" charset="-128"/>
              </a:rPr>
              <a:t>and </a:t>
            </a:r>
            <a:r>
              <a:rPr lang="en-US" altLang="en-US" sz="2400" i="1" dirty="0" err="1" smtClean="0">
                <a:ea typeface="ＭＳ Ｐゴシック" pitchFamily="34" charset="-128"/>
              </a:rPr>
              <a:t>proj_guide</a:t>
            </a:r>
            <a:r>
              <a:rPr lang="en-US" altLang="en-US" sz="2400" dirty="0" smtClean="0">
                <a:ea typeface="ＭＳ Ｐゴシック" pitchFamily="34" charset="-128"/>
              </a:rPr>
              <a:t> represent overlapping information</a:t>
            </a:r>
          </a:p>
          <a:p>
            <a:pPr lvl="1" algn="just"/>
            <a:r>
              <a:rPr lang="en-US" altLang="en-US" sz="2400" dirty="0" smtClean="0">
                <a:ea typeface="ＭＳ Ｐゴシック" pitchFamily="34" charset="-128"/>
              </a:rPr>
              <a:t>Every </a:t>
            </a:r>
            <a:r>
              <a:rPr lang="en-US" altLang="en-US" sz="2400" i="1" dirty="0" err="1" smtClean="0">
                <a:ea typeface="ＭＳ Ｐゴシック" pitchFamily="34" charset="-128"/>
              </a:rPr>
              <a:t>eval_for</a:t>
            </a:r>
            <a:r>
              <a:rPr lang="en-US" altLang="en-US" sz="2400" dirty="0" smtClean="0">
                <a:ea typeface="ＭＳ Ｐゴシック" pitchFamily="34" charset="-128"/>
              </a:rPr>
              <a:t> relationship corresponds to a </a:t>
            </a:r>
            <a:r>
              <a:rPr lang="en-US" altLang="en-US" sz="2400" i="1" dirty="0" err="1" smtClean="0">
                <a:ea typeface="ＭＳ Ｐゴシック" pitchFamily="34" charset="-128"/>
              </a:rPr>
              <a:t>proj_guide</a:t>
            </a:r>
            <a:r>
              <a:rPr lang="en-US" altLang="en-US" sz="2400" dirty="0" smtClean="0">
                <a:ea typeface="ＭＳ Ｐゴシック" pitchFamily="34" charset="-128"/>
              </a:rPr>
              <a:t> relationship</a:t>
            </a:r>
          </a:p>
          <a:p>
            <a:pPr lvl="1" algn="just"/>
            <a:r>
              <a:rPr lang="en-US" altLang="en-US" sz="2400" dirty="0" smtClean="0">
                <a:ea typeface="ＭＳ Ｐゴシック" pitchFamily="34" charset="-128"/>
              </a:rPr>
              <a:t>However, some </a:t>
            </a:r>
            <a:r>
              <a:rPr lang="en-US" altLang="en-US" sz="2400" i="1" dirty="0" err="1" smtClean="0">
                <a:ea typeface="ＭＳ Ｐゴシック" pitchFamily="34" charset="-128"/>
              </a:rPr>
              <a:t>proj_guide</a:t>
            </a:r>
            <a:r>
              <a:rPr lang="en-US" altLang="en-US" sz="2400" dirty="0" smtClean="0">
                <a:ea typeface="ＭＳ Ｐゴシック" pitchFamily="34" charset="-128"/>
              </a:rPr>
              <a:t> relationships may not correspond to any </a:t>
            </a:r>
            <a:r>
              <a:rPr lang="en-US" altLang="en-US" sz="2400" i="1" dirty="0" err="1" smtClean="0">
                <a:ea typeface="ＭＳ Ｐゴシック" pitchFamily="34" charset="-128"/>
              </a:rPr>
              <a:t>eval_for</a:t>
            </a:r>
            <a:r>
              <a:rPr lang="en-US" altLang="en-US" sz="2400" dirty="0" smtClean="0">
                <a:ea typeface="ＭＳ Ｐゴシック" pitchFamily="34" charset="-128"/>
              </a:rPr>
              <a:t> relationships </a:t>
            </a:r>
          </a:p>
          <a:p>
            <a:pPr lvl="2" algn="just"/>
            <a:r>
              <a:rPr lang="en-US" altLang="en-US" dirty="0" smtClean="0">
                <a:ea typeface="ＭＳ Ｐゴシック" pitchFamily="34" charset="-128"/>
              </a:rPr>
              <a:t>So we can’t discard the </a:t>
            </a:r>
            <a:r>
              <a:rPr lang="en-US" altLang="en-US" i="1" dirty="0" err="1" smtClean="0">
                <a:ea typeface="ＭＳ Ｐゴシック" pitchFamily="34" charset="-128"/>
              </a:rPr>
              <a:t>proj_guide</a:t>
            </a:r>
            <a:r>
              <a:rPr lang="en-US" altLang="en-US" dirty="0" smtClean="0">
                <a:ea typeface="ＭＳ Ｐゴシック" pitchFamily="34" charset="-128"/>
              </a:rPr>
              <a:t> relationship</a:t>
            </a:r>
          </a:p>
          <a:p>
            <a:pPr algn="just"/>
            <a:r>
              <a:rPr lang="en-US" altLang="en-US" sz="2400" dirty="0" smtClean="0">
                <a:ea typeface="ＭＳ Ｐゴシック" pitchFamily="34" charset="-128"/>
              </a:rPr>
              <a:t>Eliminate this redundancy via </a:t>
            </a:r>
            <a:r>
              <a:rPr lang="en-US" altLang="en-US" sz="2400" i="1" dirty="0" smtClean="0">
                <a:ea typeface="ＭＳ Ｐゴシック" pitchFamily="34" charset="-128"/>
              </a:rPr>
              <a:t>aggregation</a:t>
            </a:r>
            <a:endParaRPr lang="en-US" altLang="en-US" sz="2400" dirty="0" smtClean="0">
              <a:ea typeface="ＭＳ Ｐゴシック" pitchFamily="34" charset="-128"/>
            </a:endParaRPr>
          </a:p>
          <a:p>
            <a:pPr lvl="1" algn="just"/>
            <a:r>
              <a:rPr lang="en-US" altLang="en-US" sz="2400" dirty="0" smtClean="0">
                <a:ea typeface="ＭＳ Ｐゴシック" pitchFamily="34" charset="-128"/>
              </a:rPr>
              <a:t>Treat relationship as an abstract entity</a:t>
            </a:r>
          </a:p>
          <a:p>
            <a:pPr lvl="1" algn="just"/>
            <a:r>
              <a:rPr lang="en-US" altLang="en-US" sz="2400" dirty="0" smtClean="0">
                <a:ea typeface="ＭＳ Ｐゴシック" pitchFamily="34" charset="-128"/>
              </a:rPr>
              <a:t>Allows relationships between relationships </a:t>
            </a:r>
          </a:p>
          <a:p>
            <a:pPr lvl="1" algn="just"/>
            <a:r>
              <a:rPr lang="en-US" altLang="en-US" sz="2400" dirty="0" smtClean="0">
                <a:ea typeface="ＭＳ Ｐゴシック" pitchFamily="34" charset="-128"/>
              </a:rPr>
              <a:t>Abstraction of relationship into new entity</a:t>
            </a:r>
            <a:endParaRPr lang="en-US" altLang="en-US" sz="240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695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68350" y="0"/>
            <a:ext cx="8077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</a:rPr>
              <a:t>Aggregation (Cont.)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81001" y="739054"/>
            <a:ext cx="8464550" cy="17732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200" dirty="0" smtClean="0">
                <a:ea typeface="ＭＳ Ｐゴシック" pitchFamily="34" charset="-128"/>
              </a:rPr>
              <a:t>Eliminate this redundancy via </a:t>
            </a:r>
            <a:r>
              <a:rPr lang="en-US" altLang="en-US" sz="2200" i="1" dirty="0" smtClean="0">
                <a:ea typeface="ＭＳ Ｐゴシック" pitchFamily="34" charset="-128"/>
              </a:rPr>
              <a:t>aggregation</a:t>
            </a:r>
            <a:r>
              <a:rPr lang="en-US" altLang="en-US" sz="2200" dirty="0" smtClean="0">
                <a:ea typeface="ＭＳ Ｐゴシック" pitchFamily="34" charset="-128"/>
              </a:rPr>
              <a:t> without introducing redundancy, the following diagram represents:</a:t>
            </a:r>
          </a:p>
          <a:p>
            <a:pPr lvl="1" algn="just"/>
            <a:r>
              <a:rPr lang="en-US" altLang="en-US" sz="2200" dirty="0" smtClean="0">
                <a:ea typeface="ＭＳ Ｐゴシック" pitchFamily="34" charset="-128"/>
              </a:rPr>
              <a:t>A student is guided by a particular instructor on a particular project </a:t>
            </a:r>
          </a:p>
          <a:p>
            <a:pPr lvl="1" algn="just"/>
            <a:r>
              <a:rPr lang="en-US" altLang="en-US" sz="2200" dirty="0" smtClean="0">
                <a:ea typeface="ＭＳ Ｐゴシック" pitchFamily="34" charset="-128"/>
              </a:rPr>
              <a:t>A student, instructor, project combination may have an associated evaluation</a:t>
            </a:r>
            <a:endParaRPr lang="en-US" altLang="en-US" sz="2200" dirty="0" smtClean="0">
              <a:ea typeface="ＭＳ Ｐゴシック" pitchFamily="34" charset="-128"/>
            </a:endParaRPr>
          </a:p>
        </p:txBody>
      </p:sp>
      <p:pic>
        <p:nvPicPr>
          <p:cNvPr id="4" name="Picture 3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13" y="3186113"/>
            <a:ext cx="4478839" cy="359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162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609600"/>
            <a:ext cx="7848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Identify Entities </a:t>
            </a:r>
          </a:p>
          <a:p>
            <a:r>
              <a:rPr lang="en-US" sz="3200" dirty="0" smtClean="0"/>
              <a:t>Identify attributes</a:t>
            </a:r>
          </a:p>
          <a:p>
            <a:r>
              <a:rPr lang="en-US" sz="3200" dirty="0" smtClean="0"/>
              <a:t>Identify Relationships</a:t>
            </a:r>
          </a:p>
          <a:p>
            <a:r>
              <a:rPr lang="en-US" sz="3200" dirty="0" smtClean="0"/>
              <a:t>Draw ER Diagram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99310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2618" y="1143000"/>
            <a:ext cx="8153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ea typeface="ＭＳ Ｐゴシック" pitchFamily="34" charset="-128"/>
              </a:rPr>
              <a:t>Banking</a:t>
            </a:r>
            <a:r>
              <a:rPr lang="en-US" sz="2400" dirty="0">
                <a:ea typeface="ＭＳ Ｐゴシック" pitchFamily="34" charset="-128"/>
              </a:rPr>
              <a:t>: transactions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ea typeface="ＭＳ Ｐゴシック" pitchFamily="34" charset="-128"/>
              </a:rPr>
              <a:t>Airlines: reservations, schedules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ea typeface="ＭＳ Ｐゴシック" pitchFamily="34" charset="-128"/>
              </a:rPr>
              <a:t>Universities:  registration, grades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ea typeface="ＭＳ Ｐゴシック" pitchFamily="34" charset="-128"/>
              </a:rPr>
              <a:t>Sales: customers, products, purchases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ea typeface="ＭＳ Ｐゴシック" pitchFamily="34" charset="-128"/>
              </a:rPr>
              <a:t>Online retailers: order tracking, customized recommendations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ea typeface="ＭＳ Ｐゴシック" pitchFamily="34" charset="-128"/>
              </a:rPr>
              <a:t>Manufacturing: production, inventory, orders, supply chain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ea typeface="ＭＳ Ｐゴシック" pitchFamily="34" charset="-128"/>
              </a:rPr>
              <a:t>Human resources:  employee records, salaries, tax deductions</a:t>
            </a:r>
          </a:p>
          <a:p>
            <a:r>
              <a:rPr lang="en-US" sz="2400" dirty="0">
                <a:ea typeface="ＭＳ Ｐゴシック" pitchFamily="34" charset="-128"/>
              </a:rPr>
              <a:t>Databases can be very large.</a:t>
            </a:r>
          </a:p>
          <a:p>
            <a:r>
              <a:rPr lang="en-US" sz="2400" dirty="0">
                <a:ea typeface="ＭＳ Ｐゴシック" pitchFamily="34" charset="-128"/>
              </a:rPr>
              <a:t>Databases touch all aspects of our lives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228600"/>
            <a:ext cx="769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ea typeface="ＭＳ Ｐゴシック" pitchFamily="34" charset="-128"/>
              </a:rPr>
              <a:t>Database Applications:</a:t>
            </a:r>
          </a:p>
        </p:txBody>
      </p:sp>
    </p:spTree>
    <p:extLst>
      <p:ext uri="{BB962C8B-B14F-4D97-AF65-F5344CB8AC3E}">
        <p14:creationId xmlns:p14="http://schemas.microsoft.com/office/powerpoint/2010/main" val="1590933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572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sz="4000" b="1" i="1" dirty="0">
                <a:solidFill>
                  <a:srgbClr val="C00000"/>
                </a:solidFill>
              </a:rPr>
              <a:t>Enterprise </a:t>
            </a:r>
            <a:r>
              <a:rPr lang="en-US" sz="4000" b="1" i="1" dirty="0" smtClean="0">
                <a:solidFill>
                  <a:srgbClr val="C00000"/>
                </a:solidFill>
              </a:rPr>
              <a:t>Information</a:t>
            </a:r>
          </a:p>
          <a:p>
            <a:endParaRPr lang="en-US" sz="4000" i="1" dirty="0">
              <a:solidFill>
                <a:srgbClr val="C00000"/>
              </a:solidFill>
            </a:endParaRPr>
          </a:p>
          <a:p>
            <a:r>
              <a:rPr lang="en-US" sz="2800" b="1" dirty="0" smtClean="0"/>
              <a:t>Sales</a:t>
            </a:r>
            <a:r>
              <a:rPr lang="en-US" sz="2800" b="1" dirty="0"/>
              <a:t>:</a:t>
            </a:r>
            <a:r>
              <a:rPr lang="en-US" sz="2800" dirty="0"/>
              <a:t> For customer, product, and purchase information.</a:t>
            </a:r>
          </a:p>
          <a:p>
            <a:r>
              <a:rPr lang="en-US" sz="2800" dirty="0" smtClean="0"/>
              <a:t>Accounting</a:t>
            </a:r>
            <a:r>
              <a:rPr lang="en-US" sz="2800" dirty="0"/>
              <a:t>: For payments, receipts, account balances, assets and </a:t>
            </a:r>
            <a:r>
              <a:rPr lang="en-US" sz="2800" dirty="0" smtClean="0"/>
              <a:t>other accounting </a:t>
            </a:r>
            <a:r>
              <a:rPr lang="en-US" sz="2800" dirty="0"/>
              <a:t>information.</a:t>
            </a:r>
          </a:p>
          <a:p>
            <a:r>
              <a:rPr lang="en-US" sz="2800" b="1" dirty="0" smtClean="0"/>
              <a:t>Human </a:t>
            </a:r>
            <a:r>
              <a:rPr lang="en-US" sz="2800" b="1" dirty="0"/>
              <a:t>resources: </a:t>
            </a:r>
            <a:r>
              <a:rPr lang="en-US" sz="2800" dirty="0"/>
              <a:t>For information about employees, salaries, payroll </a:t>
            </a:r>
            <a:r>
              <a:rPr lang="en-US" sz="2800" dirty="0" smtClean="0"/>
              <a:t>taxes, and </a:t>
            </a:r>
            <a:r>
              <a:rPr lang="en-US" sz="2800" dirty="0"/>
              <a:t>benefits, and for generation of paychecks.</a:t>
            </a:r>
          </a:p>
          <a:p>
            <a:r>
              <a:rPr lang="en-US" sz="2800" b="1" dirty="0" smtClean="0"/>
              <a:t>Manufacturing</a:t>
            </a:r>
            <a:r>
              <a:rPr lang="en-US" sz="2800" b="1" dirty="0"/>
              <a:t>:</a:t>
            </a:r>
            <a:r>
              <a:rPr lang="en-US" sz="2800" dirty="0"/>
              <a:t> For management of the supply chain and for tracking </a:t>
            </a:r>
            <a:r>
              <a:rPr lang="en-US" sz="2800" dirty="0" smtClean="0"/>
              <a:t>production of </a:t>
            </a:r>
            <a:r>
              <a:rPr lang="en-US" sz="2800" dirty="0"/>
              <a:t>items in factories, inventories of items </a:t>
            </a:r>
            <a:r>
              <a:rPr lang="en-US" sz="2800" dirty="0" smtClean="0"/>
              <a:t>in warehouses </a:t>
            </a:r>
            <a:r>
              <a:rPr lang="en-US" sz="2800" dirty="0"/>
              <a:t>and stores</a:t>
            </a:r>
            <a:r>
              <a:rPr lang="en-US" sz="2800" dirty="0" smtClean="0"/>
              <a:t>, and </a:t>
            </a:r>
            <a:r>
              <a:rPr lang="en-US" sz="2800" dirty="0"/>
              <a:t>orders for items</a:t>
            </a:r>
            <a:r>
              <a:rPr lang="en-US" sz="2800" dirty="0" smtClean="0"/>
              <a:t>.</a:t>
            </a:r>
          </a:p>
          <a:p>
            <a:r>
              <a:rPr lang="en-US" sz="2800" b="1" dirty="0"/>
              <a:t>Online retailers: </a:t>
            </a:r>
            <a:r>
              <a:rPr lang="en-US" sz="2800" dirty="0"/>
              <a:t>For sales data noted above plus online order </a:t>
            </a:r>
            <a:r>
              <a:rPr lang="en-US" sz="2800" dirty="0" smtClean="0"/>
              <a:t>tracking, generation </a:t>
            </a:r>
            <a:r>
              <a:rPr lang="en-US" sz="2800" dirty="0"/>
              <a:t>of recommendation lists, and maintenance of online </a:t>
            </a:r>
            <a:r>
              <a:rPr lang="en-US" sz="2800" dirty="0" smtClean="0"/>
              <a:t>	product evaluations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0555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sz="4000" b="1" dirty="0">
                <a:solidFill>
                  <a:srgbClr val="C00000"/>
                </a:solidFill>
              </a:rPr>
              <a:t>• </a:t>
            </a:r>
            <a:r>
              <a:rPr lang="en-US" sz="4000" b="1" i="1" dirty="0">
                <a:solidFill>
                  <a:srgbClr val="C00000"/>
                </a:solidFill>
              </a:rPr>
              <a:t>Banking and Finance</a:t>
            </a:r>
          </a:p>
          <a:p>
            <a:pPr marL="0" indent="0" algn="just">
              <a:buNone/>
            </a:pPr>
            <a:r>
              <a:rPr lang="en-US" b="1" i="1" dirty="0" smtClean="0"/>
              <a:t>Banking</a:t>
            </a:r>
            <a:r>
              <a:rPr lang="en-US" b="1" dirty="0"/>
              <a:t>:</a:t>
            </a:r>
            <a:r>
              <a:rPr lang="en-US" dirty="0"/>
              <a:t> For customer information, accounts, loans, and banking transactions.</a:t>
            </a:r>
          </a:p>
          <a:p>
            <a:pPr marL="0" indent="0" algn="just">
              <a:buNone/>
            </a:pPr>
            <a:r>
              <a:rPr lang="en-US" b="1" i="1" dirty="0" smtClean="0"/>
              <a:t>Credit </a:t>
            </a:r>
            <a:r>
              <a:rPr lang="en-US" b="1" i="1" dirty="0"/>
              <a:t>card transactions</a:t>
            </a:r>
            <a:r>
              <a:rPr lang="en-US" b="1" dirty="0"/>
              <a:t>: </a:t>
            </a:r>
            <a:r>
              <a:rPr lang="en-US" dirty="0"/>
              <a:t>For purchases on credit cards and generation </a:t>
            </a:r>
            <a:r>
              <a:rPr lang="en-US" dirty="0" smtClean="0"/>
              <a:t>of monthly statements.</a:t>
            </a:r>
          </a:p>
          <a:p>
            <a:pPr marL="0" indent="0" algn="just">
              <a:buNone/>
            </a:pPr>
            <a:r>
              <a:rPr lang="en-US" b="1" i="1" dirty="0" smtClean="0"/>
              <a:t>Finance</a:t>
            </a:r>
            <a:r>
              <a:rPr lang="en-US" b="1" dirty="0"/>
              <a:t>:</a:t>
            </a:r>
            <a:r>
              <a:rPr lang="en-US" dirty="0"/>
              <a:t> For storing information about holdings, sales, and purchases </a:t>
            </a:r>
            <a:r>
              <a:rPr lang="en-US" dirty="0" smtClean="0"/>
              <a:t>of financial </a:t>
            </a:r>
            <a:r>
              <a:rPr lang="en-US" dirty="0"/>
              <a:t>instruments such as stocks and bonds; also for storing </a:t>
            </a:r>
            <a:r>
              <a:rPr lang="en-US" dirty="0" smtClean="0"/>
              <a:t>real-time market </a:t>
            </a:r>
            <a:r>
              <a:rPr lang="en-US" dirty="0"/>
              <a:t>data to enable online trading by customers and automated </a:t>
            </a:r>
            <a:r>
              <a:rPr lang="en-US" dirty="0" smtClean="0"/>
              <a:t>trading by </a:t>
            </a:r>
            <a:r>
              <a:rPr lang="en-US" dirty="0"/>
              <a:t>the </a:t>
            </a:r>
            <a:r>
              <a:rPr lang="en-US" dirty="0" smtClean="0"/>
              <a:t>firm.</a:t>
            </a:r>
          </a:p>
          <a:p>
            <a:pPr marL="0" indent="0" algn="just">
              <a:buNone/>
            </a:pPr>
            <a:r>
              <a:rPr lang="en-US" sz="4000" b="1" i="1" dirty="0" smtClean="0">
                <a:solidFill>
                  <a:srgbClr val="C00000"/>
                </a:solidFill>
              </a:rPr>
              <a:t>Universities</a:t>
            </a:r>
            <a:r>
              <a:rPr lang="en-US" sz="4000" b="1" dirty="0">
                <a:solidFill>
                  <a:srgbClr val="C00000"/>
                </a:solidFill>
              </a:rPr>
              <a:t>:</a:t>
            </a:r>
            <a:r>
              <a:rPr lang="en-US" sz="4000" dirty="0">
                <a:solidFill>
                  <a:srgbClr val="C00000"/>
                </a:solidFill>
              </a:rPr>
              <a:t> </a:t>
            </a:r>
            <a:r>
              <a:rPr lang="en-US" dirty="0"/>
              <a:t>For student information, course registrations, and grades (</a:t>
            </a:r>
            <a:r>
              <a:rPr lang="en-US" dirty="0" smtClean="0"/>
              <a:t>in addition </a:t>
            </a:r>
            <a:r>
              <a:rPr lang="en-US" dirty="0"/>
              <a:t>to standard enterprise information such as human resources </a:t>
            </a:r>
            <a:r>
              <a:rPr lang="en-US" dirty="0" smtClean="0"/>
              <a:t>and accounting</a:t>
            </a:r>
            <a:r>
              <a:rPr lang="en-US" dirty="0"/>
              <a:t>).</a:t>
            </a:r>
          </a:p>
          <a:p>
            <a:pPr marL="0" indent="0" algn="just">
              <a:buNone/>
            </a:pPr>
            <a:r>
              <a:rPr lang="en-US" sz="4000" b="1" i="1" dirty="0" smtClean="0">
                <a:solidFill>
                  <a:srgbClr val="C00000"/>
                </a:solidFill>
              </a:rPr>
              <a:t>Airlines</a:t>
            </a:r>
            <a:r>
              <a:rPr lang="en-US" sz="4000" b="1" dirty="0">
                <a:solidFill>
                  <a:srgbClr val="C00000"/>
                </a:solidFill>
              </a:rPr>
              <a:t>:</a:t>
            </a:r>
            <a:r>
              <a:rPr lang="en-US" dirty="0"/>
              <a:t> For reservations and schedule information. Airlines were among </a:t>
            </a:r>
            <a:r>
              <a:rPr lang="en-US" dirty="0" smtClean="0"/>
              <a:t>the first </a:t>
            </a:r>
            <a:r>
              <a:rPr lang="en-US" dirty="0"/>
              <a:t>to use databases in a geographically distributed manner.</a:t>
            </a:r>
          </a:p>
          <a:p>
            <a:pPr marL="0" indent="0" algn="just">
              <a:buNone/>
            </a:pPr>
            <a:r>
              <a:rPr lang="en-US" sz="4000" b="1" i="1" dirty="0" smtClean="0">
                <a:solidFill>
                  <a:srgbClr val="C00000"/>
                </a:solidFill>
              </a:rPr>
              <a:t>Telecommunication</a:t>
            </a:r>
            <a:r>
              <a:rPr lang="en-US" sz="4000" b="1" dirty="0">
                <a:solidFill>
                  <a:srgbClr val="C00000"/>
                </a:solidFill>
              </a:rPr>
              <a:t>: </a:t>
            </a:r>
            <a:r>
              <a:rPr lang="en-US" dirty="0"/>
              <a:t>For keeping records of calls made, generating </a:t>
            </a:r>
            <a:r>
              <a:rPr lang="en-US" dirty="0" smtClean="0"/>
              <a:t>monthly bills</a:t>
            </a:r>
            <a:r>
              <a:rPr lang="en-US" dirty="0"/>
              <a:t>, maintaining balances on prepaid calling cards, and storing </a:t>
            </a:r>
            <a:r>
              <a:rPr lang="en-US" dirty="0" smtClean="0"/>
              <a:t>information about </a:t>
            </a:r>
            <a:r>
              <a:rPr lang="en-US" dirty="0"/>
              <a:t>the communication networks.</a:t>
            </a:r>
          </a:p>
        </p:txBody>
      </p:sp>
    </p:spTree>
    <p:extLst>
      <p:ext uri="{BB962C8B-B14F-4D97-AF65-F5344CB8AC3E}">
        <p14:creationId xmlns:p14="http://schemas.microsoft.com/office/powerpoint/2010/main" val="3502342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Purpose of </a:t>
            </a:r>
            <a:r>
              <a:rPr lang="en-US" sz="3600" b="1" dirty="0">
                <a:solidFill>
                  <a:srgbClr val="C00000"/>
                </a:solidFill>
              </a:rPr>
              <a:t>t</a:t>
            </a:r>
            <a:r>
              <a:rPr lang="en-US" sz="3600" b="1" dirty="0" smtClean="0">
                <a:solidFill>
                  <a:srgbClr val="C00000"/>
                </a:solidFill>
              </a:rPr>
              <a:t>he Database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  <a:ea typeface="ＭＳ Ｐゴシック" pitchFamily="34" charset="-128"/>
              </a:rPr>
              <a:t>University Database Example</a:t>
            </a:r>
            <a:endParaRPr lang="en-US" sz="2800" dirty="0" smtClean="0">
              <a:solidFill>
                <a:srgbClr val="C00000"/>
              </a:solidFill>
              <a:ea typeface="ＭＳ Ｐゴシック" pitchFamily="34" charset="-128"/>
            </a:endParaRPr>
          </a:p>
          <a:p>
            <a:r>
              <a:rPr lang="en-US" sz="2400" dirty="0" smtClean="0">
                <a:solidFill>
                  <a:srgbClr val="C00000"/>
                </a:solidFill>
                <a:ea typeface="ＭＳ Ｐゴシック" pitchFamily="34" charset="-128"/>
              </a:rPr>
              <a:t>Application </a:t>
            </a:r>
            <a:r>
              <a:rPr lang="en-US" sz="2400" dirty="0">
                <a:solidFill>
                  <a:srgbClr val="C00000"/>
                </a:solidFill>
                <a:ea typeface="ＭＳ Ｐゴシック" pitchFamily="34" charset="-128"/>
              </a:rPr>
              <a:t>program examples</a:t>
            </a:r>
          </a:p>
          <a:p>
            <a:pPr lvl="1"/>
            <a:r>
              <a:rPr lang="en-US" sz="2400" dirty="0">
                <a:ea typeface="ＭＳ Ｐゴシック" pitchFamily="34" charset="-128"/>
              </a:rPr>
              <a:t>Add new students, instructors, and courses</a:t>
            </a:r>
          </a:p>
          <a:p>
            <a:pPr lvl="1"/>
            <a:r>
              <a:rPr lang="en-US" sz="2400" dirty="0">
                <a:ea typeface="ＭＳ Ｐゴシック" pitchFamily="34" charset="-128"/>
              </a:rPr>
              <a:t>Register students for courses, and generate class rosters</a:t>
            </a:r>
          </a:p>
          <a:p>
            <a:pPr lvl="1"/>
            <a:r>
              <a:rPr lang="en-US" sz="2400" dirty="0">
                <a:ea typeface="ＭＳ Ｐゴシック" pitchFamily="34" charset="-128"/>
              </a:rPr>
              <a:t>Assign grades to students, compute grade point averages (GPA) and generate transcripts</a:t>
            </a:r>
          </a:p>
          <a:p>
            <a:r>
              <a:rPr lang="en-US" sz="2400" dirty="0">
                <a:ea typeface="ＭＳ Ｐゴシック" pitchFamily="34" charset="-128"/>
              </a:rPr>
              <a:t>In the early days, database applications were built directly on top of file </a:t>
            </a:r>
            <a:r>
              <a:rPr lang="en-US" sz="2400" dirty="0" smtClean="0">
                <a:ea typeface="ＭＳ Ｐゴシック" pitchFamily="34" charset="-128"/>
              </a:rPr>
              <a:t>systems</a:t>
            </a:r>
          </a:p>
          <a:p>
            <a:pPr marL="0" indent="0" algn="just">
              <a:buNone/>
            </a:pPr>
            <a:r>
              <a:rPr lang="en-US" sz="2400" dirty="0" smtClean="0"/>
              <a:t>Typical </a:t>
            </a:r>
            <a:r>
              <a:rPr lang="en-US" sz="2400" b="1" dirty="0"/>
              <a:t>file-processing system </a:t>
            </a:r>
            <a:r>
              <a:rPr lang="en-US" sz="2400" dirty="0"/>
              <a:t>is supported by a conventional operating</a:t>
            </a:r>
          </a:p>
          <a:p>
            <a:pPr marL="0" indent="0" algn="just">
              <a:buNone/>
            </a:pPr>
            <a:r>
              <a:rPr lang="en-US" sz="2400" dirty="0"/>
              <a:t>system. The system stores permanent records in various files, and it needs</a:t>
            </a:r>
          </a:p>
          <a:p>
            <a:pPr marL="0" indent="0" algn="just">
              <a:buNone/>
            </a:pPr>
            <a:r>
              <a:rPr lang="en-US" sz="2400" dirty="0"/>
              <a:t>different application programs to extract records from, and add records to, the </a:t>
            </a:r>
            <a:r>
              <a:rPr lang="en-US" sz="2400" dirty="0" smtClean="0"/>
              <a:t>appropriate files</a:t>
            </a:r>
            <a:r>
              <a:rPr lang="en-US" sz="2400" dirty="0"/>
              <a:t>. Before database management systems (DBMSs) were </a:t>
            </a:r>
            <a:r>
              <a:rPr lang="en-US" sz="2400" dirty="0" smtClean="0"/>
              <a:t>introduced, organizations </a:t>
            </a:r>
            <a:r>
              <a:rPr lang="en-US" sz="2400" dirty="0"/>
              <a:t>usually stored information in such systems.</a:t>
            </a:r>
            <a:endParaRPr lang="en-US" sz="2400" dirty="0">
              <a:ea typeface="ＭＳ Ｐゴシック" pitchFamily="34" charset="-128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7938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  <a:ea typeface="ＭＳ Ｐゴシック" pitchFamily="34" charset="-128"/>
              </a:rPr>
              <a:t>Drawbacks of using file systems to store data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C00000"/>
                </a:solidFill>
                <a:ea typeface="ＭＳ Ｐゴシック" pitchFamily="34" charset="-128"/>
              </a:rPr>
              <a:t>Data redundancy and inconsistency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Multiple file formats, duplication of information in different files</a:t>
            </a:r>
          </a:p>
          <a:p>
            <a:r>
              <a:rPr lang="en-US" dirty="0">
                <a:solidFill>
                  <a:srgbClr val="C00000"/>
                </a:solidFill>
                <a:ea typeface="ＭＳ Ｐゴシック" pitchFamily="34" charset="-128"/>
              </a:rPr>
              <a:t>Difficulty in accessing data 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Need to write a new program to carry out each new task</a:t>
            </a:r>
          </a:p>
          <a:p>
            <a:r>
              <a:rPr lang="en-US" dirty="0">
                <a:solidFill>
                  <a:srgbClr val="C00000"/>
                </a:solidFill>
                <a:ea typeface="ＭＳ Ｐゴシック" pitchFamily="34" charset="-128"/>
              </a:rPr>
              <a:t>Data isolation 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Multiple files and formats</a:t>
            </a:r>
          </a:p>
          <a:p>
            <a:r>
              <a:rPr lang="en-US" dirty="0">
                <a:solidFill>
                  <a:srgbClr val="C00000"/>
                </a:solidFill>
                <a:ea typeface="ＭＳ Ｐゴシック" pitchFamily="34" charset="-128"/>
              </a:rPr>
              <a:t>Integrity problems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Integrity constraints  (e.g., account balance &gt; 0) become “buried” in program code rather than being stated explicitly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Hard to add new constraints or change existing ones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264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  <a:ea typeface="ＭＳ Ｐゴシック" pitchFamily="34" charset="-128"/>
              </a:rPr>
              <a:t>Drawbacks of using file systems to store data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C00000"/>
                </a:solidFill>
                <a:ea typeface="ＭＳ Ｐゴシック" pitchFamily="34" charset="-128"/>
              </a:rPr>
              <a:t>Atomicity of updates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Failures may leave database in an inconsistent state with partial updates carried out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Example: Transfer of funds from one account to another should either complete or not happen at all</a:t>
            </a:r>
          </a:p>
          <a:p>
            <a:r>
              <a:rPr lang="en-US" dirty="0">
                <a:solidFill>
                  <a:srgbClr val="C00000"/>
                </a:solidFill>
                <a:ea typeface="ＭＳ Ｐゴシック" pitchFamily="34" charset="-128"/>
              </a:rPr>
              <a:t>Concurrent access by multiple users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Concurrent access needed for performance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Uncontrolled concurrent accesses can lead to inconsistencies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Example: Two people reading a balance (say 100) and updating it by withdrawing money (say 50 each) at the same time</a:t>
            </a:r>
          </a:p>
          <a:p>
            <a:r>
              <a:rPr lang="en-US" dirty="0">
                <a:solidFill>
                  <a:srgbClr val="C00000"/>
                </a:solidFill>
                <a:ea typeface="ＭＳ Ｐゴシック" pitchFamily="34" charset="-128"/>
              </a:rPr>
              <a:t>Security problems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Hard to provide user access to some, but not all,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882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1706</Words>
  <Application>Microsoft Office PowerPoint</Application>
  <PresentationFormat>On-screen Show (4:3)</PresentationFormat>
  <Paragraphs>206</Paragraphs>
  <Slides>32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PowerPoint Presentation</vt:lpstr>
      <vt:lpstr>Basic Concepts</vt:lpstr>
      <vt:lpstr>PowerPoint Presentation</vt:lpstr>
      <vt:lpstr>PowerPoint Presentation</vt:lpstr>
      <vt:lpstr>PowerPoint Presentation</vt:lpstr>
      <vt:lpstr>PowerPoint Presentation</vt:lpstr>
      <vt:lpstr>Purpose of the Database</vt:lpstr>
      <vt:lpstr>Drawbacks of using file systems to store data</vt:lpstr>
      <vt:lpstr>Drawbacks of using file systems to store data</vt:lpstr>
      <vt:lpstr>VIEW of Data</vt:lpstr>
      <vt:lpstr>Levels of Abstraction</vt:lpstr>
      <vt:lpstr>View of Data</vt:lpstr>
      <vt:lpstr>Instances and Schemas</vt:lpstr>
      <vt:lpstr>Data Models</vt:lpstr>
      <vt:lpstr>Relational Model</vt:lpstr>
      <vt:lpstr>A Sample Relational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</dc:creator>
  <cp:lastModifiedBy>Rahul</cp:lastModifiedBy>
  <cp:revision>49</cp:revision>
  <dcterms:created xsi:type="dcterms:W3CDTF">2020-07-03T04:43:27Z</dcterms:created>
  <dcterms:modified xsi:type="dcterms:W3CDTF">2020-07-17T06:05:06Z</dcterms:modified>
</cp:coreProperties>
</file>