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61" r:id="rId7"/>
    <p:sldId id="265" r:id="rId8"/>
    <p:sldId id="266" r:id="rId9"/>
    <p:sldId id="262"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1" r:id="rId34"/>
    <p:sldId id="292" r:id="rId35"/>
    <p:sldId id="289" r:id="rId36"/>
    <p:sldId id="290" r:id="rId37"/>
    <p:sldId id="293" r:id="rId38"/>
    <p:sldId id="294" r:id="rId39"/>
    <p:sldId id="295" r:id="rId40"/>
    <p:sldId id="296" r:id="rId41"/>
    <p:sldId id="297" r:id="rId42"/>
    <p:sldId id="298" r:id="rId43"/>
    <p:sldId id="318" r:id="rId44"/>
    <p:sldId id="319" r:id="rId45"/>
    <p:sldId id="320" r:id="rId46"/>
    <p:sldId id="299" r:id="rId47"/>
    <p:sldId id="300"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21" r:id="rId65"/>
    <p:sldId id="322" r:id="rId66"/>
    <p:sldId id="323" r:id="rId67"/>
    <p:sldId id="304" r:id="rId68"/>
    <p:sldId id="325" r:id="rId69"/>
    <p:sldId id="328" r:id="rId70"/>
    <p:sldId id="324" r:id="rId71"/>
    <p:sldId id="326" r:id="rId72"/>
    <p:sldId id="327" r:id="rId73"/>
    <p:sldId id="329" r:id="rId74"/>
    <p:sldId id="33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25/08/2020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219200"/>
            <a:ext cx="8305800" cy="259080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txBox="1">
            <a:spLocks/>
          </p:cNvSpPr>
          <p:nvPr/>
        </p:nvSpPr>
        <p:spPr>
          <a:xfrm>
            <a:off x="533400" y="2362200"/>
            <a:ext cx="8229600" cy="1143000"/>
          </a:xfrm>
          <a:prstGeom prst="rect">
            <a:avLst/>
          </a:prstGeom>
        </p:spPr>
        <p:txBody>
          <a:bodyPr vert="horz" lIns="91440" tIns="45720" rIns="91440" bIns="45720" rtlCol="0" anchor="ctr">
            <a:noAutofit/>
            <a:scene3d>
              <a:camera prst="obliqueTopRight"/>
              <a:lightRig rig="threePt" dir="t"/>
            </a:scene3d>
            <a:sp3d extrusionH="57150">
              <a:bevelT w="38100" h="38100"/>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600" b="1" dirty="0">
                <a:solidFill>
                  <a:srgbClr val="C00000"/>
                </a:solidFill>
                <a:latin typeface="Book Antiqua" pitchFamily="18" charset="0"/>
              </a:rPr>
              <a:t>Relational Database Design </a:t>
            </a:r>
            <a:endParaRPr lang="en-US" sz="4600" dirty="0">
              <a:solidFill>
                <a:srgbClr val="C00000"/>
              </a:solidFill>
              <a:latin typeface="Book Antiqua" pitchFamily="18" charset="0"/>
            </a:endParaRPr>
          </a:p>
        </p:txBody>
      </p:sp>
      <p:sp>
        <p:nvSpPr>
          <p:cNvPr id="9" name="Title 1"/>
          <p:cNvSpPr txBox="1">
            <a:spLocks/>
          </p:cNvSpPr>
          <p:nvPr/>
        </p:nvSpPr>
        <p:spPr>
          <a:xfrm>
            <a:off x="457200" y="1371600"/>
            <a:ext cx="8229600" cy="1143000"/>
          </a:xfrm>
          <a:prstGeom prst="rect">
            <a:avLst/>
          </a:prstGeom>
        </p:spPr>
        <p:txBody>
          <a:bodyPr vert="horz" lIns="91440" tIns="45720" rIns="91440" bIns="45720" rtlCol="0" anchor="ctr">
            <a:normAutofit/>
            <a:scene3d>
              <a:camera prst="obliqueTopRight"/>
              <a:lightRig rig="threePt" dir="t"/>
            </a:scene3d>
            <a:sp3d extrusionH="57150">
              <a:bevelT w="38100" h="38100"/>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solidFill>
                  <a:schemeClr val="accent5">
                    <a:lumMod val="50000"/>
                  </a:schemeClr>
                </a:solidFill>
              </a:rPr>
              <a:t>UNIT-III</a:t>
            </a:r>
            <a:endParaRPr lang="en-US" sz="6000" dirty="0">
              <a:solidFill>
                <a:schemeClr val="accent5">
                  <a:lumMod val="50000"/>
                </a:schemeClr>
              </a:solidFill>
            </a:endParaRPr>
          </a:p>
        </p:txBody>
      </p:sp>
    </p:spTree>
    <p:extLst>
      <p:ext uri="{BB962C8B-B14F-4D97-AF65-F5344CB8AC3E}">
        <p14:creationId xmlns:p14="http://schemas.microsoft.com/office/powerpoint/2010/main" val="3915322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104775"/>
            <a:ext cx="8077200" cy="609600"/>
          </a:xfrm>
        </p:spPr>
        <p:txBody>
          <a:bodyPr>
            <a:normAutofit fontScale="90000"/>
          </a:bodyPr>
          <a:lstStyle/>
          <a:p>
            <a:r>
              <a:rPr lang="en-US" b="1" dirty="0">
                <a:solidFill>
                  <a:srgbClr val="C00000"/>
                </a:solidFill>
                <a:latin typeface="Book Antiqua" pitchFamily="18" charset="0"/>
                <a:cs typeface="Arial" pitchFamily="34" charset="0"/>
              </a:rPr>
              <a:t>First Normal Form (Cont’d)</a:t>
            </a:r>
          </a:p>
        </p:txBody>
      </p:sp>
      <p:sp>
        <p:nvSpPr>
          <p:cNvPr id="5" name="Rectangle 3"/>
          <p:cNvSpPr txBox="1">
            <a:spLocks noChangeArrowheads="1"/>
          </p:cNvSpPr>
          <p:nvPr/>
        </p:nvSpPr>
        <p:spPr>
          <a:xfrm>
            <a:off x="814388" y="1093788"/>
            <a:ext cx="7661275" cy="37068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smtClean="0">
                <a:latin typeface="Arial" pitchFamily="34" charset="0"/>
                <a:cs typeface="Arial" pitchFamily="34" charset="0"/>
              </a:rPr>
              <a:t>Atomicity is actually a property of how the elements of the domain are used.</a:t>
            </a:r>
          </a:p>
          <a:p>
            <a:pPr lvl="1" algn="just"/>
            <a:r>
              <a:rPr lang="en-US" sz="2000" dirty="0" smtClean="0">
                <a:latin typeface="Arial" pitchFamily="34" charset="0"/>
                <a:cs typeface="Arial" pitchFamily="34" charset="0"/>
              </a:rPr>
              <a:t>Example: Strings would normally be considered indivisible </a:t>
            </a:r>
          </a:p>
          <a:p>
            <a:pPr lvl="1" algn="just"/>
            <a:r>
              <a:rPr lang="en-US" sz="2000" dirty="0" smtClean="0">
                <a:latin typeface="Arial" pitchFamily="34" charset="0"/>
                <a:cs typeface="Arial" pitchFamily="34" charset="0"/>
              </a:rPr>
              <a:t>Suppose that students are given roll numbers which are strings of the form </a:t>
            </a:r>
            <a:r>
              <a:rPr lang="en-US" sz="2000" i="1" dirty="0" smtClean="0">
                <a:latin typeface="Arial" pitchFamily="34" charset="0"/>
                <a:cs typeface="Arial" pitchFamily="34" charset="0"/>
              </a:rPr>
              <a:t>CS0012 </a:t>
            </a:r>
            <a:r>
              <a:rPr lang="en-US" sz="2000" dirty="0" smtClean="0">
                <a:latin typeface="Arial" pitchFamily="34" charset="0"/>
                <a:cs typeface="Arial" pitchFamily="34" charset="0"/>
              </a:rPr>
              <a:t>or </a:t>
            </a:r>
            <a:r>
              <a:rPr lang="en-US" sz="2000" i="1" dirty="0" smtClean="0">
                <a:latin typeface="Arial" pitchFamily="34" charset="0"/>
                <a:cs typeface="Arial" pitchFamily="34" charset="0"/>
              </a:rPr>
              <a:t>EE1127</a:t>
            </a:r>
          </a:p>
          <a:p>
            <a:pPr lvl="1" algn="just"/>
            <a:r>
              <a:rPr lang="en-US" sz="2000" dirty="0" smtClean="0">
                <a:latin typeface="Arial" pitchFamily="34" charset="0"/>
                <a:cs typeface="Arial" pitchFamily="34" charset="0"/>
              </a:rPr>
              <a:t>If the first two characters are extracted to find the department, the domain of roll numbers is not atomic.</a:t>
            </a:r>
          </a:p>
          <a:p>
            <a:pPr lvl="1" algn="just"/>
            <a:r>
              <a:rPr lang="en-US" sz="2000" dirty="0" smtClean="0">
                <a:latin typeface="Arial" pitchFamily="34" charset="0"/>
                <a:cs typeface="Arial" pitchFamily="34" charset="0"/>
              </a:rPr>
              <a:t>Doing so is a bad idea: leads to encoding of information in application program rather than in the database.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46403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b="1" i="1" dirty="0" err="1">
                <a:solidFill>
                  <a:srgbClr val="C00000"/>
                </a:solidFill>
                <a:latin typeface="Book Antiqua" pitchFamily="18" charset="0"/>
              </a:rPr>
              <a:t>Codd’s</a:t>
            </a:r>
            <a:r>
              <a:rPr lang="en-US" sz="4000" b="1" i="1" dirty="0">
                <a:solidFill>
                  <a:srgbClr val="C00000"/>
                </a:solidFill>
                <a:latin typeface="Book Antiqua" pitchFamily="18" charset="0"/>
              </a:rPr>
              <a:t> </a:t>
            </a:r>
            <a:r>
              <a:rPr lang="en-US" sz="4000" b="1" i="1" dirty="0" smtClean="0">
                <a:solidFill>
                  <a:srgbClr val="C00000"/>
                </a:solidFill>
                <a:latin typeface="Book Antiqua" pitchFamily="18" charset="0"/>
              </a:rPr>
              <a:t>Rule</a:t>
            </a:r>
            <a:endParaRPr lang="en-US" sz="4000" b="1" dirty="0">
              <a:solidFill>
                <a:srgbClr val="C00000"/>
              </a:solidFill>
              <a:latin typeface="Book Antiqua"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pPr algn="just"/>
            <a:r>
              <a:rPr lang="en-US" sz="2000" dirty="0">
                <a:latin typeface="Arial" pitchFamily="34" charset="0"/>
                <a:cs typeface="Arial" pitchFamily="34" charset="0"/>
              </a:rPr>
              <a:t>Every database which has tables and constraints need not be a relational database system. Any database which simply has relational data model is not a relational database system (RDBMS). </a:t>
            </a:r>
            <a:endParaRPr lang="en-US" sz="2000" dirty="0" smtClean="0">
              <a:latin typeface="Arial" pitchFamily="34" charset="0"/>
              <a:cs typeface="Arial" pitchFamily="34" charset="0"/>
            </a:endParaRPr>
          </a:p>
          <a:p>
            <a:pPr algn="just"/>
            <a:r>
              <a:rPr lang="en-US" sz="2000" dirty="0" smtClean="0">
                <a:solidFill>
                  <a:srgbClr val="C00000"/>
                </a:solidFill>
                <a:latin typeface="Arial" pitchFamily="34" charset="0"/>
                <a:cs typeface="Arial" pitchFamily="34" charset="0"/>
              </a:rPr>
              <a:t>“</a:t>
            </a:r>
            <a:r>
              <a:rPr lang="en-US" sz="2000" dirty="0">
                <a:solidFill>
                  <a:srgbClr val="C00000"/>
                </a:solidFill>
                <a:latin typeface="Arial" pitchFamily="34" charset="0"/>
                <a:cs typeface="Arial" pitchFamily="34" charset="0"/>
              </a:rPr>
              <a:t>Is Your DBMS Really Relational?” and “Does Your DBMS Run By </a:t>
            </a:r>
            <a:r>
              <a:rPr lang="en-US" sz="2000" dirty="0" smtClean="0">
                <a:solidFill>
                  <a:srgbClr val="C00000"/>
                </a:solidFill>
                <a:latin typeface="Arial" pitchFamily="34" charset="0"/>
                <a:cs typeface="Arial" pitchFamily="34" charset="0"/>
              </a:rPr>
              <a:t>the Rules</a:t>
            </a:r>
            <a:r>
              <a:rPr lang="en-US" sz="2000" dirty="0">
                <a:solidFill>
                  <a:srgbClr val="C00000"/>
                </a:solidFill>
                <a:latin typeface="Arial" pitchFamily="34" charset="0"/>
                <a:cs typeface="Arial" pitchFamily="34" charset="0"/>
              </a:rPr>
              <a:t>?” </a:t>
            </a:r>
            <a:r>
              <a:rPr lang="en-US" sz="2000" dirty="0">
                <a:latin typeface="Arial" pitchFamily="34" charset="0"/>
                <a:cs typeface="Arial" pitchFamily="34" charset="0"/>
              </a:rPr>
              <a:t>by E. F. </a:t>
            </a:r>
            <a:r>
              <a:rPr lang="en-US" sz="2000" dirty="0" err="1">
                <a:latin typeface="Arial" pitchFamily="34" charset="0"/>
                <a:cs typeface="Arial" pitchFamily="34" charset="0"/>
              </a:rPr>
              <a:t>Codd</a:t>
            </a:r>
            <a:r>
              <a:rPr lang="en-US" sz="2000" dirty="0">
                <a:latin typeface="Arial" pitchFamily="34" charset="0"/>
                <a:cs typeface="Arial" pitchFamily="34" charset="0"/>
              </a:rPr>
              <a:t>, </a:t>
            </a:r>
            <a:r>
              <a:rPr lang="en-US" sz="2000" i="1" dirty="0">
                <a:latin typeface="Arial" pitchFamily="34" charset="0"/>
                <a:cs typeface="Arial" pitchFamily="34" charset="0"/>
              </a:rPr>
              <a:t>Computerworld</a:t>
            </a:r>
            <a:r>
              <a:rPr lang="en-US" sz="2000" dirty="0">
                <a:latin typeface="Arial" pitchFamily="34" charset="0"/>
                <a:cs typeface="Arial" pitchFamily="34" charset="0"/>
              </a:rPr>
              <a:t>, October 14 and October 21, </a:t>
            </a:r>
            <a:r>
              <a:rPr lang="en-US" sz="2000" dirty="0" smtClean="0">
                <a:latin typeface="Arial" pitchFamily="34" charset="0"/>
                <a:cs typeface="Arial" pitchFamily="34" charset="0"/>
              </a:rPr>
              <a:t>1985.</a:t>
            </a:r>
          </a:p>
          <a:p>
            <a:pPr algn="just"/>
            <a:r>
              <a:rPr lang="en-US" sz="2000" dirty="0">
                <a:latin typeface="Arial" pitchFamily="34" charset="0"/>
                <a:cs typeface="Arial" pitchFamily="34" charset="0"/>
              </a:rPr>
              <a:t>All these rules are based upon what’s sometimes referred to as </a:t>
            </a:r>
            <a:r>
              <a:rPr lang="en-US" sz="2000" dirty="0" smtClean="0">
                <a:latin typeface="Arial" pitchFamily="34" charset="0"/>
                <a:cs typeface="Arial" pitchFamily="34" charset="0"/>
              </a:rPr>
              <a:t>the </a:t>
            </a:r>
            <a:r>
              <a:rPr lang="en-US" sz="2000" i="1" dirty="0" smtClean="0">
                <a:latin typeface="Arial" pitchFamily="34" charset="0"/>
                <a:cs typeface="Arial" pitchFamily="34" charset="0"/>
              </a:rPr>
              <a:t>foundation </a:t>
            </a:r>
            <a:r>
              <a:rPr lang="en-US" sz="2000" i="1" dirty="0">
                <a:latin typeface="Arial" pitchFamily="34" charset="0"/>
                <a:cs typeface="Arial" pitchFamily="34" charset="0"/>
              </a:rPr>
              <a:t>principle</a:t>
            </a:r>
            <a:r>
              <a:rPr lang="en-US" sz="2000" dirty="0">
                <a:latin typeface="Arial" pitchFamily="34" charset="0"/>
                <a:cs typeface="Arial" pitchFamily="34" charset="0"/>
              </a:rPr>
              <a:t>, </a:t>
            </a:r>
            <a:r>
              <a:rPr lang="en-US" sz="2000" dirty="0" smtClean="0">
                <a:latin typeface="Arial" pitchFamily="34" charset="0"/>
                <a:cs typeface="Arial" pitchFamily="34" charset="0"/>
              </a:rPr>
              <a:t>which states </a:t>
            </a:r>
            <a:r>
              <a:rPr lang="en-US" sz="2000" dirty="0">
                <a:latin typeface="Arial" pitchFamily="34" charset="0"/>
                <a:cs typeface="Arial" pitchFamily="34" charset="0"/>
              </a:rPr>
              <a:t>that for any system to be called a relational database management system, the </a:t>
            </a:r>
            <a:r>
              <a:rPr lang="en-US" sz="2000" dirty="0" smtClean="0">
                <a:latin typeface="Arial" pitchFamily="34" charset="0"/>
                <a:cs typeface="Arial" pitchFamily="34" charset="0"/>
              </a:rPr>
              <a:t>relational capabilities </a:t>
            </a:r>
            <a:r>
              <a:rPr lang="en-US" sz="2000" dirty="0">
                <a:latin typeface="Arial" pitchFamily="34" charset="0"/>
                <a:cs typeface="Arial" pitchFamily="34" charset="0"/>
              </a:rPr>
              <a:t>must be able to manage it completely</a:t>
            </a:r>
            <a:r>
              <a:rPr lang="en-US" sz="2000" dirty="0" smtClean="0">
                <a:latin typeface="Arial" pitchFamily="34" charset="0"/>
                <a:cs typeface="Arial" pitchFamily="34" charset="0"/>
              </a:rPr>
              <a:t>.</a:t>
            </a:r>
          </a:p>
          <a:p>
            <a:pPr algn="just"/>
            <a:r>
              <a:rPr lang="en-US" sz="2000" dirty="0">
                <a:latin typeface="Arial" pitchFamily="34" charset="0"/>
                <a:cs typeface="Arial" pitchFamily="34" charset="0"/>
              </a:rPr>
              <a:t>But no RDBMS can obey all his rules.</a:t>
            </a:r>
          </a:p>
          <a:p>
            <a:pPr algn="just"/>
            <a:r>
              <a:rPr lang="en-US" sz="2000" dirty="0">
                <a:latin typeface="Arial" pitchFamily="34" charset="0"/>
                <a:cs typeface="Arial" pitchFamily="34" charset="0"/>
              </a:rPr>
              <a:t>EF </a:t>
            </a:r>
            <a:r>
              <a:rPr lang="en-US" sz="2000" dirty="0" err="1">
                <a:latin typeface="Arial" pitchFamily="34" charset="0"/>
                <a:cs typeface="Arial" pitchFamily="34" charset="0"/>
              </a:rPr>
              <a:t>Codd</a:t>
            </a:r>
            <a:r>
              <a:rPr lang="en-US" sz="2000" dirty="0">
                <a:latin typeface="Arial" pitchFamily="34" charset="0"/>
                <a:cs typeface="Arial" pitchFamily="34" charset="0"/>
              </a:rPr>
              <a:t> has developed 13 rules for a database to be a RDBMS</a:t>
            </a:r>
            <a:r>
              <a:rPr lang="en-US" sz="2000" dirty="0" smtClean="0">
                <a:latin typeface="Arial" pitchFamily="34" charset="0"/>
                <a:cs typeface="Arial" pitchFamily="34" charset="0"/>
              </a:rPr>
              <a:t>.</a:t>
            </a:r>
          </a:p>
          <a:p>
            <a:pPr algn="just"/>
            <a:r>
              <a:rPr lang="en-US" sz="2000" dirty="0" smtClean="0">
                <a:latin typeface="Arial" pitchFamily="34" charset="0"/>
                <a:cs typeface="Arial" pitchFamily="34" charset="0"/>
              </a:rPr>
              <a:t>Oracle </a:t>
            </a:r>
            <a:r>
              <a:rPr lang="en-US" sz="2000" dirty="0">
                <a:latin typeface="Arial" pitchFamily="34" charset="0"/>
                <a:cs typeface="Arial" pitchFamily="34" charset="0"/>
              </a:rPr>
              <a:t>follows only 8.5 </a:t>
            </a:r>
            <a:r>
              <a:rPr lang="en-US" sz="2000" dirty="0" err="1">
                <a:latin typeface="Arial" pitchFamily="34" charset="0"/>
                <a:cs typeface="Arial" pitchFamily="34" charset="0"/>
              </a:rPr>
              <a:t>Codd’s</a:t>
            </a:r>
            <a:r>
              <a:rPr lang="en-US" sz="2000" dirty="0">
                <a:latin typeface="Arial" pitchFamily="34" charset="0"/>
                <a:cs typeface="Arial" pitchFamily="34" charset="0"/>
              </a:rPr>
              <a:t> rules.</a:t>
            </a:r>
          </a:p>
          <a:p>
            <a:pPr algn="just"/>
            <a:endParaRPr lang="en-US" sz="2000" dirty="0">
              <a:latin typeface="Arial" pitchFamily="34" charset="0"/>
              <a:cs typeface="Arial" pitchFamily="34" charset="0"/>
            </a:endParaRPr>
          </a:p>
        </p:txBody>
      </p:sp>
    </p:spTree>
    <p:extLst>
      <p:ext uri="{BB962C8B-B14F-4D97-AF65-F5344CB8AC3E}">
        <p14:creationId xmlns:p14="http://schemas.microsoft.com/office/powerpoint/2010/main" val="274580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lnSpcReduction="10000"/>
          </a:bodyPr>
          <a:lstStyle/>
          <a:p>
            <a:pPr marL="0" indent="0">
              <a:buNone/>
            </a:pPr>
            <a:r>
              <a:rPr lang="en-US" b="1" i="1" dirty="0" err="1">
                <a:solidFill>
                  <a:srgbClr val="C00000"/>
                </a:solidFill>
              </a:rPr>
              <a:t>Codd's</a:t>
            </a:r>
            <a:r>
              <a:rPr lang="en-US" b="1" i="1" dirty="0">
                <a:solidFill>
                  <a:srgbClr val="C00000"/>
                </a:solidFill>
              </a:rPr>
              <a:t> Rule </a:t>
            </a:r>
            <a:r>
              <a:rPr lang="en-US" b="1" i="1" dirty="0" smtClean="0">
                <a:solidFill>
                  <a:srgbClr val="C00000"/>
                </a:solidFill>
              </a:rPr>
              <a:t>0</a:t>
            </a:r>
            <a:endParaRPr lang="en-US" b="1" i="1" dirty="0" smtClean="0">
              <a:solidFill>
                <a:srgbClr val="C00000"/>
              </a:solidFill>
              <a:latin typeface="+mj-lt"/>
            </a:endParaRPr>
          </a:p>
          <a:p>
            <a:pPr marL="0" indent="0" algn="just">
              <a:buNone/>
            </a:pPr>
            <a:r>
              <a:rPr lang="en-US" sz="2000" b="1" i="1" dirty="0">
                <a:latin typeface="Cambria" pitchFamily="18" charset="0"/>
                <a:cs typeface="Arial" pitchFamily="34" charset="0"/>
              </a:rPr>
              <a:t>This is the foundational Rule. This rule states that any database system should have characteristics as relational, as a database and as a management system to </a:t>
            </a:r>
            <a:r>
              <a:rPr lang="en-US" sz="2000" b="1" i="1" dirty="0" smtClean="0">
                <a:latin typeface="Cambria" pitchFamily="18" charset="0"/>
                <a:cs typeface="Arial" pitchFamily="34" charset="0"/>
              </a:rPr>
              <a:t>be </a:t>
            </a:r>
            <a:r>
              <a:rPr lang="en-US" sz="2000" b="1" i="1" dirty="0">
                <a:latin typeface="Cambria" pitchFamily="18" charset="0"/>
                <a:cs typeface="Arial" pitchFamily="34" charset="0"/>
              </a:rPr>
              <a:t>RDBMS</a:t>
            </a:r>
            <a:r>
              <a:rPr lang="en-US" sz="2000" b="1" i="1" dirty="0" smtClean="0">
                <a:latin typeface="Cambria" pitchFamily="18" charset="0"/>
                <a:cs typeface="Arial" pitchFamily="34" charset="0"/>
              </a:rPr>
              <a:t>.</a:t>
            </a:r>
          </a:p>
          <a:p>
            <a:pPr marL="0" indent="0" algn="just">
              <a:buNone/>
            </a:pPr>
            <a:endParaRPr lang="en-US" sz="2000" dirty="0" smtClean="0">
              <a:latin typeface="Arial" pitchFamily="34" charset="0"/>
              <a:cs typeface="Arial" pitchFamily="34" charset="0"/>
            </a:endParaRPr>
          </a:p>
          <a:p>
            <a:pPr lvl="1" algn="just"/>
            <a:r>
              <a:rPr lang="en-US" sz="2000" dirty="0">
                <a:latin typeface="Arial" pitchFamily="34" charset="0"/>
                <a:cs typeface="Arial" pitchFamily="34" charset="0"/>
              </a:rPr>
              <a:t>That means a database should be a relational by having the relation / mapping among the tables in the database. They have to be related to one another by means of constraints/ relation. There should not be any independent tables hanging in the database.</a:t>
            </a:r>
          </a:p>
          <a:p>
            <a:pPr lvl="1" algn="just"/>
            <a:r>
              <a:rPr lang="en-US" sz="2000" dirty="0">
                <a:latin typeface="Arial" pitchFamily="34" charset="0"/>
                <a:cs typeface="Arial" pitchFamily="34" charset="0"/>
              </a:rPr>
              <a:t>RDBMS is a database i.e.; it stores the data in a well organized form called tables. It should be able to handle large amount of information too. In short, it should meet the objectives of a database.</a:t>
            </a:r>
          </a:p>
          <a:p>
            <a:pPr lvl="1" algn="just"/>
            <a:r>
              <a:rPr lang="en-US" sz="2000" dirty="0">
                <a:latin typeface="Arial" pitchFamily="34" charset="0"/>
                <a:cs typeface="Arial" pitchFamily="34" charset="0"/>
              </a:rPr>
              <a:t>RDBMS is management system – that means it should be able to manage the data, relation, retrieval, update, delete, permission on the objects. It should be able handle all these administrative tasks without affecting the objectives of database. It should be performing all these tasks by using query languages.</a:t>
            </a:r>
            <a:endParaRPr lang="en-US" sz="20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583149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i="1" dirty="0" err="1">
                <a:solidFill>
                  <a:srgbClr val="C00000"/>
                </a:solidFill>
              </a:rPr>
              <a:t>Codd's</a:t>
            </a:r>
            <a:r>
              <a:rPr lang="en-US" b="1" i="1" dirty="0">
                <a:solidFill>
                  <a:srgbClr val="C00000"/>
                </a:solidFill>
              </a:rPr>
              <a:t> Rule </a:t>
            </a:r>
            <a:r>
              <a:rPr lang="en-US" b="1" i="1" dirty="0" smtClean="0">
                <a:solidFill>
                  <a:srgbClr val="C00000"/>
                </a:solidFill>
              </a:rPr>
              <a:t>1: </a:t>
            </a:r>
            <a:r>
              <a:rPr lang="en-US" b="1" i="1" dirty="0">
                <a:solidFill>
                  <a:srgbClr val="C00000"/>
                </a:solidFill>
              </a:rPr>
              <a:t>The Information Rule </a:t>
            </a:r>
            <a:endParaRPr lang="en-US" b="1" i="1" dirty="0" smtClean="0">
              <a:solidFill>
                <a:srgbClr val="C00000"/>
              </a:solidFill>
            </a:endParaRPr>
          </a:p>
          <a:p>
            <a:pPr marL="0" indent="0">
              <a:buNone/>
            </a:pPr>
            <a:r>
              <a:rPr lang="en-US" sz="2000" b="1" i="1" dirty="0" smtClean="0">
                <a:latin typeface="Cambria" pitchFamily="18" charset="0"/>
                <a:cs typeface="Times New Roman" pitchFamily="18" charset="0"/>
              </a:rPr>
              <a:t>All </a:t>
            </a:r>
            <a:r>
              <a:rPr lang="en-US" sz="2000" b="1" i="1" dirty="0">
                <a:latin typeface="Cambria" pitchFamily="18" charset="0"/>
                <a:cs typeface="Times New Roman" pitchFamily="18" charset="0"/>
              </a:rPr>
              <a:t>information in the relational database is represented in exactly one and only one </a:t>
            </a:r>
            <a:r>
              <a:rPr lang="en-US" sz="2000" b="1" i="1" dirty="0" smtClean="0">
                <a:latin typeface="Cambria" pitchFamily="18" charset="0"/>
                <a:cs typeface="Times New Roman" pitchFamily="18" charset="0"/>
              </a:rPr>
              <a:t>way—by values </a:t>
            </a:r>
            <a:r>
              <a:rPr lang="en-US" sz="2000" b="1" i="1" dirty="0">
                <a:latin typeface="Cambria" pitchFamily="18" charset="0"/>
                <a:cs typeface="Times New Roman" pitchFamily="18" charset="0"/>
              </a:rPr>
              <a:t>in tables</a:t>
            </a:r>
            <a:r>
              <a:rPr lang="en-US" sz="2000" b="1" i="1" dirty="0" smtClean="0">
                <a:latin typeface="Cambria" pitchFamily="18" charset="0"/>
                <a:cs typeface="Times New Roman" pitchFamily="18" charset="0"/>
              </a:rPr>
              <a:t>.</a:t>
            </a:r>
          </a:p>
          <a:p>
            <a:pPr marL="0" indent="0">
              <a:buNone/>
            </a:pPr>
            <a:endParaRPr lang="en-US" sz="2000" b="1" i="1" dirty="0" smtClean="0">
              <a:latin typeface="Times New Roman" pitchFamily="18" charset="0"/>
              <a:cs typeface="Times New Roman" pitchFamily="18" charset="0"/>
            </a:endParaRPr>
          </a:p>
          <a:p>
            <a:pPr algn="just"/>
            <a:r>
              <a:rPr lang="en-US" sz="2000" dirty="0">
                <a:latin typeface="Arial" pitchFamily="34" charset="0"/>
                <a:cs typeface="Arial" pitchFamily="34" charset="0"/>
              </a:rPr>
              <a:t>The order of rows and columns in the table should not affect the meaning of the table</a:t>
            </a:r>
            <a:r>
              <a:rPr lang="en-US" sz="2000" dirty="0" smtClean="0">
                <a:latin typeface="Arial" pitchFamily="34" charset="0"/>
                <a:cs typeface="Arial" pitchFamily="34" charset="0"/>
              </a:rPr>
              <a:t>.</a:t>
            </a:r>
          </a:p>
          <a:p>
            <a:pPr algn="just"/>
            <a:r>
              <a:rPr lang="en-US" sz="2000" dirty="0">
                <a:latin typeface="Arial" pitchFamily="34" charset="0"/>
                <a:cs typeface="Arial" pitchFamily="34" charset="0"/>
              </a:rPr>
              <a:t>Each cell should have single data. There should not be any group/range of values separated by comma, space or hyphen (Normalized data).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This </a:t>
            </a:r>
            <a:r>
              <a:rPr lang="en-US" sz="2000" dirty="0">
                <a:latin typeface="Arial" pitchFamily="34" charset="0"/>
                <a:cs typeface="Arial" pitchFamily="34" charset="0"/>
              </a:rPr>
              <a:t>should be the only way to store the data in a database.</a:t>
            </a:r>
            <a:endParaRPr lang="en-US" sz="2000" b="1" i="1" dirty="0">
              <a:solidFill>
                <a:srgbClr val="C00000"/>
              </a:solidFill>
              <a:latin typeface="Arial" pitchFamily="34" charset="0"/>
              <a:cs typeface="Arial" pitchFamily="34" charset="0"/>
            </a:endParaRPr>
          </a:p>
          <a:p>
            <a:pPr algn="just"/>
            <a:endParaRPr lang="en-US" b="1" i="1" dirty="0"/>
          </a:p>
        </p:txBody>
      </p:sp>
    </p:spTree>
    <p:extLst>
      <p:ext uri="{BB962C8B-B14F-4D97-AF65-F5344CB8AC3E}">
        <p14:creationId xmlns:p14="http://schemas.microsoft.com/office/powerpoint/2010/main" val="288753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i="1" dirty="0" err="1">
                <a:solidFill>
                  <a:srgbClr val="C00000"/>
                </a:solidFill>
              </a:rPr>
              <a:t>Codd's</a:t>
            </a:r>
            <a:r>
              <a:rPr lang="en-US" b="1" i="1" dirty="0">
                <a:solidFill>
                  <a:srgbClr val="C00000"/>
                </a:solidFill>
              </a:rPr>
              <a:t> Rule </a:t>
            </a:r>
            <a:r>
              <a:rPr lang="en-US" b="1" i="1" dirty="0" smtClean="0">
                <a:solidFill>
                  <a:srgbClr val="C00000"/>
                </a:solidFill>
              </a:rPr>
              <a:t>2: </a:t>
            </a:r>
            <a:r>
              <a:rPr lang="en-US" b="1" i="1" dirty="0">
                <a:solidFill>
                  <a:srgbClr val="C00000"/>
                </a:solidFill>
              </a:rPr>
              <a:t>Guaranteed Access Rule</a:t>
            </a:r>
            <a:endParaRPr lang="en-US" b="1" i="1" dirty="0" smtClean="0">
              <a:solidFill>
                <a:srgbClr val="C00000"/>
              </a:solidFill>
            </a:endParaRPr>
          </a:p>
          <a:p>
            <a:pPr marL="0" indent="0" algn="just">
              <a:buNone/>
            </a:pPr>
            <a:r>
              <a:rPr lang="en-US" sz="2000" b="1" i="1" dirty="0">
                <a:latin typeface="Cambria" pitchFamily="18" charset="0"/>
                <a:cs typeface="Times New Roman" pitchFamily="18" charset="0"/>
              </a:rPr>
              <a:t>Each and every datum (atomic value) is guaranteed to be logically accessible by resorting to </a:t>
            </a:r>
            <a:r>
              <a:rPr lang="en-US" sz="2000" b="1" i="1" dirty="0" smtClean="0">
                <a:latin typeface="Cambria" pitchFamily="18" charset="0"/>
                <a:cs typeface="Times New Roman" pitchFamily="18" charset="0"/>
              </a:rPr>
              <a:t>a combination </a:t>
            </a:r>
            <a:r>
              <a:rPr lang="en-US" sz="2000" b="1" i="1" dirty="0">
                <a:latin typeface="Cambria" pitchFamily="18" charset="0"/>
                <a:cs typeface="Times New Roman" pitchFamily="18" charset="0"/>
              </a:rPr>
              <a:t>of table name, primary key value, and column name.</a:t>
            </a:r>
            <a:endParaRPr lang="en-US" sz="2000" b="1" i="1" dirty="0">
              <a:solidFill>
                <a:srgbClr val="C00000"/>
              </a:solidFill>
              <a:latin typeface="Cambria" pitchFamily="18" charset="0"/>
              <a:cs typeface="Times New Roman" pitchFamily="18" charset="0"/>
            </a:endParaRPr>
          </a:p>
          <a:p>
            <a:pPr marL="0" indent="0" algn="just">
              <a:buNone/>
            </a:pPr>
            <a:endParaRPr lang="en-US" sz="2000" b="1" dirty="0" smtClean="0">
              <a:latin typeface="Cambria" pitchFamily="18" charset="0"/>
              <a:cs typeface="Times New Roman" pitchFamily="18" charset="0"/>
            </a:endParaRPr>
          </a:p>
          <a:p>
            <a:pPr algn="just"/>
            <a:r>
              <a:rPr lang="en-US" sz="2000" dirty="0">
                <a:latin typeface="Arial" pitchFamily="34" charset="0"/>
                <a:cs typeface="Arial" pitchFamily="34" charset="0"/>
              </a:rPr>
              <a:t>This rule stresses the importance of primary keys for locating data in the database. The table </a:t>
            </a:r>
            <a:r>
              <a:rPr lang="en-US" sz="2000" dirty="0" smtClean="0">
                <a:latin typeface="Arial" pitchFamily="34" charset="0"/>
                <a:cs typeface="Arial" pitchFamily="34" charset="0"/>
              </a:rPr>
              <a:t>name locates </a:t>
            </a:r>
            <a:r>
              <a:rPr lang="en-US" sz="2000" dirty="0">
                <a:latin typeface="Arial" pitchFamily="34" charset="0"/>
                <a:cs typeface="Arial" pitchFamily="34" charset="0"/>
              </a:rPr>
              <a:t>the correct table, the column name finds the correct column, and the primary key </a:t>
            </a:r>
            <a:r>
              <a:rPr lang="en-US" sz="2000" dirty="0" smtClean="0">
                <a:latin typeface="Arial" pitchFamily="34" charset="0"/>
                <a:cs typeface="Arial" pitchFamily="34" charset="0"/>
              </a:rPr>
              <a:t>value finds </a:t>
            </a:r>
            <a:r>
              <a:rPr lang="en-US" sz="2000" dirty="0">
                <a:latin typeface="Arial" pitchFamily="34" charset="0"/>
                <a:cs typeface="Arial" pitchFamily="34" charset="0"/>
              </a:rPr>
              <a:t>the row containing an individual data item of interest</a:t>
            </a:r>
            <a:r>
              <a:rPr lang="en-US" sz="2000" dirty="0" smtClean="0">
                <a:latin typeface="Arial" pitchFamily="34" charset="0"/>
                <a:cs typeface="Arial" pitchFamily="34" charset="0"/>
              </a:rPr>
              <a:t>.</a:t>
            </a:r>
          </a:p>
          <a:p>
            <a:pPr algn="just"/>
            <a:r>
              <a:rPr lang="en-US" sz="2000" dirty="0" smtClean="0">
                <a:latin typeface="Arial" pitchFamily="34" charset="0"/>
                <a:cs typeface="Arial" pitchFamily="34" charset="0"/>
              </a:rPr>
              <a:t> </a:t>
            </a:r>
            <a:r>
              <a:rPr lang="en-US" sz="2000" dirty="0">
                <a:latin typeface="Arial" pitchFamily="34" charset="0"/>
                <a:cs typeface="Arial" pitchFamily="34" charset="0"/>
              </a:rPr>
              <a:t>In other words, each (atomic) piece </a:t>
            </a:r>
            <a:r>
              <a:rPr lang="en-US" sz="2000" dirty="0" smtClean="0">
                <a:latin typeface="Arial" pitchFamily="34" charset="0"/>
                <a:cs typeface="Arial" pitchFamily="34" charset="0"/>
              </a:rPr>
              <a:t>of data </a:t>
            </a:r>
            <a:r>
              <a:rPr lang="en-US" sz="2000" dirty="0">
                <a:latin typeface="Arial" pitchFamily="34" charset="0"/>
                <a:cs typeface="Arial" pitchFamily="34" charset="0"/>
              </a:rPr>
              <a:t>is accessible by the combination of table name, primary key value, and column name.</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285618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172200"/>
          </a:xfrm>
        </p:spPr>
        <p:txBody>
          <a:bodyPr>
            <a:normAutofit/>
          </a:bodyPr>
          <a:lstStyle/>
          <a:p>
            <a:pPr marL="0" indent="0" algn="just">
              <a:buNone/>
            </a:pPr>
            <a:r>
              <a:rPr lang="en-US" sz="2800" b="1" i="1" dirty="0" err="1" smtClean="0">
                <a:solidFill>
                  <a:srgbClr val="C00000"/>
                </a:solidFill>
              </a:rPr>
              <a:t>Codd's</a:t>
            </a:r>
            <a:r>
              <a:rPr lang="en-US" sz="2800" b="1" i="1" dirty="0" smtClean="0">
                <a:solidFill>
                  <a:srgbClr val="C00000"/>
                </a:solidFill>
              </a:rPr>
              <a:t> </a:t>
            </a:r>
            <a:r>
              <a:rPr lang="en-US" sz="2800" b="1" i="1" dirty="0">
                <a:solidFill>
                  <a:srgbClr val="C00000"/>
                </a:solidFill>
              </a:rPr>
              <a:t>Rule </a:t>
            </a:r>
            <a:r>
              <a:rPr lang="en-US" sz="2800" b="1" i="1" dirty="0" smtClean="0">
                <a:solidFill>
                  <a:srgbClr val="C00000"/>
                </a:solidFill>
              </a:rPr>
              <a:t>3: Systematic </a:t>
            </a:r>
            <a:r>
              <a:rPr lang="en-US" sz="2800" b="1" i="1" dirty="0">
                <a:solidFill>
                  <a:srgbClr val="C00000"/>
                </a:solidFill>
              </a:rPr>
              <a:t>Treatment of NULL </a:t>
            </a:r>
            <a:r>
              <a:rPr lang="en-US" sz="2800" b="1" i="1" dirty="0" smtClean="0">
                <a:solidFill>
                  <a:srgbClr val="C00000"/>
                </a:solidFill>
              </a:rPr>
              <a:t>Values</a:t>
            </a:r>
          </a:p>
          <a:p>
            <a:pPr marL="0" indent="0" algn="just">
              <a:buNone/>
            </a:pPr>
            <a:r>
              <a:rPr lang="en-US" sz="2000" b="1" dirty="0">
                <a:latin typeface="Cambria" pitchFamily="18" charset="0"/>
              </a:rPr>
              <a:t>NULL </a:t>
            </a:r>
            <a:r>
              <a:rPr lang="en-US" sz="2000" b="1" i="1" dirty="0">
                <a:latin typeface="Cambria" pitchFamily="18" charset="0"/>
              </a:rPr>
              <a:t>values (distinct from empty character string or a string of blank characters and </a:t>
            </a:r>
            <a:r>
              <a:rPr lang="en-US" sz="2000" b="1" i="1" dirty="0" smtClean="0">
                <a:latin typeface="Cambria" pitchFamily="18" charset="0"/>
              </a:rPr>
              <a:t>distinct from </a:t>
            </a:r>
            <a:r>
              <a:rPr lang="en-US" sz="2000" b="1" i="1" dirty="0">
                <a:latin typeface="Cambria" pitchFamily="18" charset="0"/>
              </a:rPr>
              <a:t>zero or any other number) are supported in the fully relational RDBMS for </a:t>
            </a:r>
            <a:r>
              <a:rPr lang="en-US" sz="2000" b="1" i="1" dirty="0" smtClean="0">
                <a:latin typeface="Cambria" pitchFamily="18" charset="0"/>
              </a:rPr>
              <a:t>representing missing </a:t>
            </a:r>
            <a:r>
              <a:rPr lang="en-US" sz="2000" b="1" i="1" dirty="0">
                <a:latin typeface="Cambria" pitchFamily="18" charset="0"/>
              </a:rPr>
              <a:t>information in a systematic way, independent </a:t>
            </a:r>
            <a:r>
              <a:rPr lang="en-US" sz="2000" b="1" i="1" dirty="0" smtClean="0">
                <a:latin typeface="Cambria" pitchFamily="18" charset="0"/>
              </a:rPr>
              <a:t>of </a:t>
            </a:r>
            <a:r>
              <a:rPr lang="en-US" sz="2000" b="1" i="1" dirty="0">
                <a:latin typeface="Cambria" pitchFamily="18" charset="0"/>
              </a:rPr>
              <a:t>data type</a:t>
            </a:r>
            <a:r>
              <a:rPr lang="en-US" sz="2000" b="1" i="1" dirty="0" smtClean="0">
                <a:latin typeface="Cambria" pitchFamily="18" charset="0"/>
              </a:rPr>
              <a:t>.</a:t>
            </a:r>
          </a:p>
          <a:p>
            <a:pPr marL="0" indent="0" algn="just">
              <a:buNone/>
            </a:pPr>
            <a:endParaRPr lang="en-US" sz="2000" b="1" i="1" dirty="0" smtClean="0">
              <a:solidFill>
                <a:srgbClr val="C00000"/>
              </a:solidFill>
              <a:latin typeface="Cambria" pitchFamily="18" charset="0"/>
            </a:endParaRPr>
          </a:p>
          <a:p>
            <a:pPr algn="just"/>
            <a:r>
              <a:rPr lang="en-US" sz="1900" dirty="0" smtClean="0">
                <a:latin typeface="Arial" pitchFamily="34" charset="0"/>
                <a:cs typeface="Arial" pitchFamily="34" charset="0"/>
              </a:rPr>
              <a:t>If </a:t>
            </a:r>
            <a:r>
              <a:rPr lang="en-US" sz="1900" dirty="0">
                <a:latin typeface="Arial" pitchFamily="34" charset="0"/>
                <a:cs typeface="Arial" pitchFamily="34" charset="0"/>
              </a:rPr>
              <a:t>any of the cell value is unknown, or not applicable or missing, it cannot be represent as zero or empty. It will be always represented as NULL</a:t>
            </a:r>
            <a:r>
              <a:rPr lang="en-US" sz="1900" dirty="0" smtClean="0">
                <a:latin typeface="Arial" pitchFamily="34" charset="0"/>
                <a:cs typeface="Arial" pitchFamily="34" charset="0"/>
              </a:rPr>
              <a:t>.</a:t>
            </a:r>
          </a:p>
          <a:p>
            <a:pPr algn="just"/>
            <a:r>
              <a:rPr lang="en-US" sz="1900" dirty="0" smtClean="0">
                <a:latin typeface="Arial" pitchFamily="34" charset="0"/>
                <a:cs typeface="Arial" pitchFamily="34" charset="0"/>
              </a:rPr>
              <a:t> </a:t>
            </a:r>
            <a:r>
              <a:rPr lang="en-US" sz="1900" dirty="0">
                <a:latin typeface="Arial" pitchFamily="34" charset="0"/>
                <a:cs typeface="Arial" pitchFamily="34" charset="0"/>
              </a:rPr>
              <a:t>This NULL should be acting </a:t>
            </a:r>
            <a:r>
              <a:rPr lang="en-US" sz="1900" dirty="0" smtClean="0">
                <a:latin typeface="Arial" pitchFamily="34" charset="0"/>
                <a:cs typeface="Arial" pitchFamily="34" charset="0"/>
              </a:rPr>
              <a:t>irrespective </a:t>
            </a:r>
            <a:r>
              <a:rPr lang="en-US" sz="1900" dirty="0">
                <a:latin typeface="Arial" pitchFamily="34" charset="0"/>
                <a:cs typeface="Arial" pitchFamily="34" charset="0"/>
              </a:rPr>
              <a:t>of the </a:t>
            </a:r>
            <a:r>
              <a:rPr lang="en-US" sz="1900" dirty="0" err="1">
                <a:latin typeface="Arial" pitchFamily="34" charset="0"/>
                <a:cs typeface="Arial" pitchFamily="34" charset="0"/>
              </a:rPr>
              <a:t>datatype</a:t>
            </a:r>
            <a:r>
              <a:rPr lang="en-US" sz="1900" dirty="0">
                <a:latin typeface="Arial" pitchFamily="34" charset="0"/>
                <a:cs typeface="Arial" pitchFamily="34" charset="0"/>
              </a:rPr>
              <a:t> used for the cell. When used in logical or arithmetical operation, it should result the value correctly.</a:t>
            </a:r>
          </a:p>
          <a:p>
            <a:pPr marL="0" indent="0" algn="just">
              <a:buNone/>
            </a:pPr>
            <a:r>
              <a:rPr lang="en-US" sz="1900" b="1" dirty="0">
                <a:latin typeface="Arial" pitchFamily="34" charset="0"/>
                <a:cs typeface="Arial" pitchFamily="34" charset="0"/>
              </a:rPr>
              <a:t>For example:</a:t>
            </a:r>
            <a:endParaRPr lang="en-US" sz="1900" dirty="0">
              <a:latin typeface="Arial" pitchFamily="34" charset="0"/>
              <a:cs typeface="Arial" pitchFamily="34" charset="0"/>
            </a:endParaRPr>
          </a:p>
          <a:p>
            <a:pPr marL="0" indent="0" algn="just">
              <a:buNone/>
            </a:pPr>
            <a:r>
              <a:rPr lang="en-US" sz="1900" dirty="0">
                <a:latin typeface="Arial" pitchFamily="34" charset="0"/>
                <a:cs typeface="Arial" pitchFamily="34" charset="0"/>
              </a:rPr>
              <a:t>Adding NULL to numeric 5 should result NULL –</a:t>
            </a:r>
          </a:p>
          <a:p>
            <a:pPr marL="0" indent="0" algn="just">
              <a:buNone/>
            </a:pPr>
            <a:r>
              <a:rPr lang="en-US" sz="1900" b="1" dirty="0">
                <a:latin typeface="Arial" pitchFamily="34" charset="0"/>
                <a:cs typeface="Arial" pitchFamily="34" charset="0"/>
              </a:rPr>
              <a:t>5+ unknown = unknown    5+ NULL = NULL   </a:t>
            </a:r>
            <a:endParaRPr lang="en-US" sz="1900" dirty="0">
              <a:latin typeface="Arial" pitchFamily="34" charset="0"/>
              <a:cs typeface="Arial" pitchFamily="34" charset="0"/>
            </a:endParaRPr>
          </a:p>
          <a:p>
            <a:pPr marL="0" indent="0" algn="just">
              <a:buNone/>
            </a:pPr>
            <a:r>
              <a:rPr lang="en-US" sz="1900" b="1" dirty="0">
                <a:latin typeface="Arial" pitchFamily="34" charset="0"/>
                <a:cs typeface="Arial" pitchFamily="34" charset="0"/>
              </a:rPr>
              <a:t>5+ NULL! = 5 or 0    </a:t>
            </a:r>
            <a:endParaRPr lang="en-US" sz="1900" dirty="0">
              <a:latin typeface="Arial" pitchFamily="34" charset="0"/>
              <a:cs typeface="Arial" pitchFamily="34" charset="0"/>
            </a:endParaRPr>
          </a:p>
          <a:p>
            <a:pPr algn="just"/>
            <a:r>
              <a:rPr lang="en-US" sz="1900" dirty="0" smtClean="0">
                <a:latin typeface="Arial" pitchFamily="34" charset="0"/>
                <a:cs typeface="Arial" pitchFamily="34" charset="0"/>
              </a:rPr>
              <a:t>It </a:t>
            </a:r>
            <a:r>
              <a:rPr lang="en-US" sz="1900" dirty="0">
                <a:latin typeface="Arial" pitchFamily="34" charset="0"/>
                <a:cs typeface="Arial" pitchFamily="34" charset="0"/>
              </a:rPr>
              <a:t>should not result in any zero or numeric value. DBMS should be strong enough to handle these NULLs according to the situation and the </a:t>
            </a:r>
            <a:r>
              <a:rPr lang="en-US" sz="1900" dirty="0" err="1">
                <a:latin typeface="Arial" pitchFamily="34" charset="0"/>
                <a:cs typeface="Arial" pitchFamily="34" charset="0"/>
              </a:rPr>
              <a:t>datatypes</a:t>
            </a:r>
            <a:r>
              <a:rPr lang="en-US" sz="1900" dirty="0">
                <a:latin typeface="Arial" pitchFamily="34" charset="0"/>
                <a:cs typeface="Arial" pitchFamily="34" charset="0"/>
              </a:rPr>
              <a:t>.</a:t>
            </a:r>
          </a:p>
          <a:p>
            <a:pPr marL="0" indent="0" algn="just">
              <a:buNone/>
            </a:pPr>
            <a:endParaRPr lang="en-US" sz="2000" b="1" i="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48154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248400"/>
          </a:xfrm>
        </p:spPr>
        <p:txBody>
          <a:bodyPr>
            <a:normAutofit/>
          </a:bodyPr>
          <a:lstStyle/>
          <a:p>
            <a:r>
              <a:rPr lang="en-US" sz="2800" b="1" i="1" dirty="0" err="1" smtClean="0">
                <a:solidFill>
                  <a:srgbClr val="C00000"/>
                </a:solidFill>
              </a:rPr>
              <a:t>Codd’s</a:t>
            </a:r>
            <a:r>
              <a:rPr lang="en-US" sz="2800" b="1" i="1" dirty="0" smtClean="0">
                <a:solidFill>
                  <a:srgbClr val="C00000"/>
                </a:solidFill>
              </a:rPr>
              <a:t> Rule </a:t>
            </a:r>
            <a:r>
              <a:rPr lang="en-US" sz="2800" b="1" i="1" dirty="0">
                <a:solidFill>
                  <a:srgbClr val="C00000"/>
                </a:solidFill>
              </a:rPr>
              <a:t>4: Dynamic Online Catalog Based on </a:t>
            </a:r>
            <a:r>
              <a:rPr lang="en-US" sz="2800" b="1" i="1" dirty="0" smtClean="0">
                <a:solidFill>
                  <a:srgbClr val="C00000"/>
                </a:solidFill>
              </a:rPr>
              <a:t>the Relational Model</a:t>
            </a:r>
          </a:p>
          <a:p>
            <a:pPr marL="0" indent="0">
              <a:buNone/>
            </a:pPr>
            <a:r>
              <a:rPr lang="en-US" sz="2000" b="1" i="1" dirty="0">
                <a:latin typeface="Cambria" pitchFamily="18" charset="0"/>
              </a:rPr>
              <a:t>The database description is represented at the logical level in the same way as ordinary data, so authorized users can apply the same relational </a:t>
            </a:r>
            <a:r>
              <a:rPr lang="en-US" sz="2000" b="1" i="1" dirty="0" smtClean="0">
                <a:latin typeface="Cambria" pitchFamily="18" charset="0"/>
              </a:rPr>
              <a:t>language </a:t>
            </a:r>
            <a:r>
              <a:rPr lang="en-US" sz="2000" b="1" i="1" dirty="0">
                <a:latin typeface="Cambria" pitchFamily="18" charset="0"/>
              </a:rPr>
              <a:t>to its interrogation as they apply to regular data</a:t>
            </a:r>
            <a:r>
              <a:rPr lang="en-US" sz="2000" b="1" i="1" dirty="0" smtClean="0">
                <a:latin typeface="Cambria" pitchFamily="18" charset="0"/>
              </a:rPr>
              <a:t>.</a:t>
            </a:r>
          </a:p>
          <a:p>
            <a:pPr marL="0" indent="0">
              <a:buNone/>
            </a:pPr>
            <a:endParaRPr lang="en-US" sz="2000" b="1" i="1" dirty="0" smtClean="0">
              <a:solidFill>
                <a:srgbClr val="C00000"/>
              </a:solidFill>
              <a:latin typeface="Cambria" pitchFamily="18" charset="0"/>
            </a:endParaRPr>
          </a:p>
          <a:p>
            <a:pPr algn="just"/>
            <a:r>
              <a:rPr lang="en-US" sz="1900" dirty="0" smtClean="0">
                <a:latin typeface="Arial" pitchFamily="34" charset="0"/>
                <a:cs typeface="Arial" pitchFamily="34" charset="0"/>
              </a:rPr>
              <a:t>This </a:t>
            </a:r>
            <a:r>
              <a:rPr lang="en-US" sz="1900" dirty="0">
                <a:latin typeface="Arial" pitchFamily="34" charset="0"/>
                <a:cs typeface="Arial" pitchFamily="34" charset="0"/>
              </a:rPr>
              <a:t>rule requires that a relational database be </a:t>
            </a:r>
            <a:r>
              <a:rPr lang="en-US" sz="1900" dirty="0" smtClean="0">
                <a:latin typeface="Arial" pitchFamily="34" charset="0"/>
                <a:cs typeface="Arial" pitchFamily="34" charset="0"/>
              </a:rPr>
              <a:t>self-describing i.e. data </a:t>
            </a:r>
            <a:r>
              <a:rPr lang="en-US" sz="1900" dirty="0">
                <a:latin typeface="Arial" pitchFamily="34" charset="0"/>
                <a:cs typeface="Arial" pitchFamily="34" charset="0"/>
              </a:rPr>
              <a:t>dictionary. </a:t>
            </a:r>
            <a:endParaRPr lang="en-US" sz="1900" dirty="0" smtClean="0">
              <a:latin typeface="Arial" pitchFamily="34" charset="0"/>
              <a:cs typeface="Arial" pitchFamily="34" charset="0"/>
            </a:endParaRPr>
          </a:p>
          <a:p>
            <a:pPr algn="just"/>
            <a:r>
              <a:rPr lang="en-US" sz="1900" dirty="0" smtClean="0">
                <a:latin typeface="Arial" pitchFamily="34" charset="0"/>
                <a:cs typeface="Arial" pitchFamily="34" charset="0"/>
              </a:rPr>
              <a:t>Metadata </a:t>
            </a:r>
            <a:r>
              <a:rPr lang="en-US" sz="1900" dirty="0">
                <a:latin typeface="Arial" pitchFamily="34" charset="0"/>
                <a:cs typeface="Arial" pitchFamily="34" charset="0"/>
              </a:rPr>
              <a:t>should be maintained for all the data in the </a:t>
            </a:r>
            <a:r>
              <a:rPr lang="en-US" sz="1900" dirty="0" smtClean="0">
                <a:latin typeface="Arial" pitchFamily="34" charset="0"/>
                <a:cs typeface="Arial" pitchFamily="34" charset="0"/>
              </a:rPr>
              <a:t>database and must </a:t>
            </a:r>
            <a:r>
              <a:rPr lang="en-US" sz="1900" dirty="0">
                <a:latin typeface="Arial" pitchFamily="34" charset="0"/>
                <a:cs typeface="Arial" pitchFamily="34" charset="0"/>
              </a:rPr>
              <a:t>be stored as tables, rows and columns. </a:t>
            </a:r>
            <a:endParaRPr lang="en-US" sz="1900" dirty="0" smtClean="0">
              <a:latin typeface="Arial" pitchFamily="34" charset="0"/>
              <a:cs typeface="Arial" pitchFamily="34" charset="0"/>
            </a:endParaRPr>
          </a:p>
          <a:p>
            <a:pPr algn="just"/>
            <a:r>
              <a:rPr lang="en-US" sz="1900" dirty="0" smtClean="0">
                <a:latin typeface="Arial" pitchFamily="34" charset="0"/>
                <a:cs typeface="Arial" pitchFamily="34" charset="0"/>
              </a:rPr>
              <a:t>It </a:t>
            </a:r>
            <a:r>
              <a:rPr lang="en-US" sz="1900" dirty="0">
                <a:latin typeface="Arial" pitchFamily="34" charset="0"/>
                <a:cs typeface="Arial" pitchFamily="34" charset="0"/>
              </a:rPr>
              <a:t>should also have access privileges. </a:t>
            </a:r>
            <a:endParaRPr lang="en-US" sz="1900" dirty="0" smtClean="0">
              <a:latin typeface="Arial" pitchFamily="34" charset="0"/>
              <a:cs typeface="Arial" pitchFamily="34" charset="0"/>
            </a:endParaRPr>
          </a:p>
          <a:p>
            <a:pPr algn="just"/>
            <a:r>
              <a:rPr lang="en-US" sz="1900" dirty="0" smtClean="0">
                <a:latin typeface="Arial" pitchFamily="34" charset="0"/>
                <a:cs typeface="Arial" pitchFamily="34" charset="0"/>
              </a:rPr>
              <a:t>In </a:t>
            </a:r>
            <a:r>
              <a:rPr lang="en-US" sz="1900" dirty="0">
                <a:latin typeface="Arial" pitchFamily="34" charset="0"/>
                <a:cs typeface="Arial" pitchFamily="34" charset="0"/>
              </a:rPr>
              <a:t>short, these metadata </a:t>
            </a:r>
            <a:r>
              <a:rPr lang="en-US" sz="1900" dirty="0" smtClean="0">
                <a:latin typeface="Arial" pitchFamily="34" charset="0"/>
                <a:cs typeface="Arial" pitchFamily="34" charset="0"/>
              </a:rPr>
              <a:t>also </a:t>
            </a:r>
            <a:r>
              <a:rPr lang="en-US" sz="1900" dirty="0">
                <a:latin typeface="Arial" pitchFamily="34" charset="0"/>
                <a:cs typeface="Arial" pitchFamily="34" charset="0"/>
              </a:rPr>
              <a:t>obey all the characteristics of a database. </a:t>
            </a:r>
            <a:endParaRPr lang="en-US" sz="1900" dirty="0" smtClean="0">
              <a:latin typeface="Arial" pitchFamily="34" charset="0"/>
              <a:cs typeface="Arial" pitchFamily="34" charset="0"/>
            </a:endParaRPr>
          </a:p>
          <a:p>
            <a:pPr algn="just"/>
            <a:r>
              <a:rPr lang="en-US" sz="1900" dirty="0" smtClean="0">
                <a:latin typeface="Arial" pitchFamily="34" charset="0"/>
                <a:cs typeface="Arial" pitchFamily="34" charset="0"/>
              </a:rPr>
              <a:t>We </a:t>
            </a:r>
            <a:r>
              <a:rPr lang="en-US" sz="1900" dirty="0">
                <a:latin typeface="Arial" pitchFamily="34" charset="0"/>
                <a:cs typeface="Arial" pitchFamily="34" charset="0"/>
              </a:rPr>
              <a:t>should be able to access these metadata by using same query language that we use to access the database.</a:t>
            </a:r>
          </a:p>
          <a:p>
            <a:pPr algn="just"/>
            <a:endParaRPr lang="en-US" sz="1900" i="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315990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pPr marL="0" indent="0">
              <a:buNone/>
            </a:pPr>
            <a:r>
              <a:rPr lang="en-US" sz="3000" b="1" i="1" dirty="0" err="1" smtClean="0">
                <a:solidFill>
                  <a:srgbClr val="C00000"/>
                </a:solidFill>
              </a:rPr>
              <a:t>Codd’s</a:t>
            </a:r>
            <a:r>
              <a:rPr lang="en-US" sz="3000" b="1" i="1" dirty="0" smtClean="0">
                <a:solidFill>
                  <a:srgbClr val="C00000"/>
                </a:solidFill>
              </a:rPr>
              <a:t> Rule </a:t>
            </a:r>
            <a:r>
              <a:rPr lang="en-US" sz="3000" b="1" i="1" dirty="0">
                <a:solidFill>
                  <a:srgbClr val="C00000"/>
                </a:solidFill>
              </a:rPr>
              <a:t>5: Comprehensive Data Sublanguage Rule</a:t>
            </a:r>
          </a:p>
          <a:p>
            <a:pPr marL="0" indent="0" algn="just">
              <a:buNone/>
            </a:pPr>
            <a:r>
              <a:rPr lang="en-US" sz="1900" b="1" i="1" dirty="0">
                <a:latin typeface="Cambria" pitchFamily="18" charset="0"/>
                <a:cs typeface="Arial" pitchFamily="34" charset="0"/>
              </a:rPr>
              <a:t>A relational system may support </a:t>
            </a:r>
            <a:r>
              <a:rPr lang="en-US" sz="1900" b="1" i="1" dirty="0" smtClean="0">
                <a:latin typeface="Cambria" pitchFamily="18" charset="0"/>
                <a:cs typeface="Arial" pitchFamily="34" charset="0"/>
              </a:rPr>
              <a:t>several languages </a:t>
            </a:r>
            <a:r>
              <a:rPr lang="en-US" sz="1900" b="1" i="1" dirty="0">
                <a:latin typeface="Cambria" pitchFamily="18" charset="0"/>
                <a:cs typeface="Arial" pitchFamily="34" charset="0"/>
              </a:rPr>
              <a:t>and various modes of terminal </a:t>
            </a:r>
            <a:r>
              <a:rPr lang="en-US" sz="1900" b="1" i="1" dirty="0" smtClean="0">
                <a:latin typeface="Cambria" pitchFamily="18" charset="0"/>
                <a:cs typeface="Arial" pitchFamily="34" charset="0"/>
              </a:rPr>
              <a:t>use. However, there </a:t>
            </a:r>
            <a:r>
              <a:rPr lang="en-US" sz="1900" b="1" i="1" dirty="0">
                <a:latin typeface="Cambria" pitchFamily="18" charset="0"/>
                <a:cs typeface="Arial" pitchFamily="34" charset="0"/>
              </a:rPr>
              <a:t>must be at least one language whose statements are expressible, per </a:t>
            </a:r>
            <a:r>
              <a:rPr lang="en-US" sz="1900" b="1" i="1" dirty="0" smtClean="0">
                <a:latin typeface="Cambria" pitchFamily="18" charset="0"/>
                <a:cs typeface="Arial" pitchFamily="34" charset="0"/>
              </a:rPr>
              <a:t>some well-defined </a:t>
            </a:r>
            <a:r>
              <a:rPr lang="en-US" sz="1900" b="1" i="1" dirty="0">
                <a:latin typeface="Cambria" pitchFamily="18" charset="0"/>
                <a:cs typeface="Arial" pitchFamily="34" charset="0"/>
              </a:rPr>
              <a:t>syntax, as character strings and whose ability to support all of the following </a:t>
            </a:r>
            <a:r>
              <a:rPr lang="en-US" sz="1900" b="1" i="1" dirty="0" smtClean="0">
                <a:latin typeface="Cambria" pitchFamily="18" charset="0"/>
                <a:cs typeface="Arial" pitchFamily="34" charset="0"/>
              </a:rPr>
              <a:t>is comprehensible</a:t>
            </a:r>
            <a:r>
              <a:rPr lang="en-US" sz="1900" b="1" i="1" dirty="0">
                <a:latin typeface="Cambria" pitchFamily="18" charset="0"/>
                <a:cs typeface="Arial" pitchFamily="34" charset="0"/>
              </a:rPr>
              <a:t>: a. data definition b. view definition c. data manipulation (interactive </a:t>
            </a:r>
            <a:r>
              <a:rPr lang="en-US" sz="1900" b="1" i="1" dirty="0" smtClean="0">
                <a:latin typeface="Cambria" pitchFamily="18" charset="0"/>
                <a:cs typeface="Arial" pitchFamily="34" charset="0"/>
              </a:rPr>
              <a:t>and by </a:t>
            </a:r>
            <a:r>
              <a:rPr lang="en-US" sz="1900" b="1" i="1" dirty="0">
                <a:latin typeface="Cambria" pitchFamily="18" charset="0"/>
                <a:cs typeface="Arial" pitchFamily="34" charset="0"/>
              </a:rPr>
              <a:t>program) d. integrity constraints e. authorization f. transaction boundaries (begin, </a:t>
            </a:r>
            <a:r>
              <a:rPr lang="en-US" sz="1900" b="1" i="1" dirty="0" smtClean="0">
                <a:latin typeface="Cambria" pitchFamily="18" charset="0"/>
                <a:cs typeface="Arial" pitchFamily="34" charset="0"/>
              </a:rPr>
              <a:t>commit, and </a:t>
            </a:r>
            <a:r>
              <a:rPr lang="en-US" sz="1900" b="1" i="1" dirty="0">
                <a:latin typeface="Cambria" pitchFamily="18" charset="0"/>
                <a:cs typeface="Arial" pitchFamily="34" charset="0"/>
              </a:rPr>
              <a:t>rollback</a:t>
            </a:r>
            <a:r>
              <a:rPr lang="en-US" sz="1900" b="1" i="1" dirty="0" smtClean="0">
                <a:latin typeface="Cambria" pitchFamily="18" charset="0"/>
                <a:cs typeface="Arial" pitchFamily="34" charset="0"/>
              </a:rPr>
              <a:t>).</a:t>
            </a:r>
          </a:p>
          <a:p>
            <a:pPr marL="0" indent="0" algn="just">
              <a:buNone/>
            </a:pPr>
            <a:endParaRPr lang="en-US" sz="1800" b="1" i="1" dirty="0">
              <a:latin typeface="Cambria" pitchFamily="18" charset="0"/>
              <a:cs typeface="Arial" pitchFamily="34" charset="0"/>
            </a:endParaRPr>
          </a:p>
          <a:p>
            <a:pPr algn="just"/>
            <a:r>
              <a:rPr lang="en-US" sz="1700" dirty="0">
                <a:latin typeface="Arial" pitchFamily="34" charset="0"/>
                <a:cs typeface="Arial" pitchFamily="34" charset="0"/>
              </a:rPr>
              <a:t>Any RDBMS database </a:t>
            </a:r>
            <a:r>
              <a:rPr lang="en-US" sz="1700" dirty="0" smtClean="0">
                <a:latin typeface="Arial" pitchFamily="34" charset="0"/>
                <a:cs typeface="Arial" pitchFamily="34" charset="0"/>
              </a:rPr>
              <a:t>should </a:t>
            </a:r>
            <a:r>
              <a:rPr lang="en-US" sz="1700" dirty="0">
                <a:latin typeface="Arial" pitchFamily="34" charset="0"/>
                <a:cs typeface="Arial" pitchFamily="34" charset="0"/>
              </a:rPr>
              <a:t>always be accessed by using some strong query </a:t>
            </a:r>
            <a:r>
              <a:rPr lang="en-US" sz="1700" dirty="0" smtClean="0">
                <a:latin typeface="Arial" pitchFamily="34" charset="0"/>
                <a:cs typeface="Arial" pitchFamily="34" charset="0"/>
              </a:rPr>
              <a:t>language</a:t>
            </a:r>
            <a:r>
              <a:rPr lang="en-US" sz="1700" dirty="0">
                <a:latin typeface="Arial" pitchFamily="34" charset="0"/>
                <a:cs typeface="Arial" pitchFamily="34" charset="0"/>
              </a:rPr>
              <a:t> </a:t>
            </a:r>
            <a:r>
              <a:rPr lang="en-US" sz="1700" dirty="0" smtClean="0">
                <a:latin typeface="Arial" pitchFamily="34" charset="0"/>
                <a:cs typeface="Arial" pitchFamily="34" charset="0"/>
              </a:rPr>
              <a:t>for accessing </a:t>
            </a:r>
            <a:r>
              <a:rPr lang="en-US" sz="1700" dirty="0">
                <a:latin typeface="Arial" pitchFamily="34" charset="0"/>
                <a:cs typeface="Arial" pitchFamily="34" charset="0"/>
              </a:rPr>
              <a:t>the data, manipulate the data and maintain the consistency and integrity of the database. They query should make sure that the transaction is fully complete or not done at all.</a:t>
            </a:r>
          </a:p>
          <a:p>
            <a:pPr marL="0" indent="0" algn="just">
              <a:buNone/>
            </a:pPr>
            <a:endParaRPr lang="en-US" sz="1700" dirty="0">
              <a:latin typeface="Arial" pitchFamily="34" charset="0"/>
              <a:cs typeface="Arial" pitchFamily="34" charset="0"/>
            </a:endParaRPr>
          </a:p>
          <a:p>
            <a:pPr algn="just"/>
            <a:r>
              <a:rPr lang="en-US" sz="1700" dirty="0">
                <a:latin typeface="Arial" pitchFamily="34" charset="0"/>
                <a:cs typeface="Arial" pitchFamily="34" charset="0"/>
              </a:rPr>
              <a:t>For example:</a:t>
            </a:r>
          </a:p>
          <a:p>
            <a:pPr algn="just"/>
            <a:r>
              <a:rPr lang="en-US" sz="1700" dirty="0">
                <a:latin typeface="Arial" pitchFamily="34" charset="0"/>
                <a:cs typeface="Arial" pitchFamily="34" charset="0"/>
              </a:rPr>
              <a:t>SQL is a structured query language which support creating tables / views/ constraints/indexes, accessing  </a:t>
            </a:r>
            <a:r>
              <a:rPr lang="en-US" sz="1700" dirty="0" smtClean="0">
                <a:latin typeface="Arial" pitchFamily="34" charset="0"/>
                <a:cs typeface="Arial" pitchFamily="34" charset="0"/>
              </a:rPr>
              <a:t>the </a:t>
            </a:r>
            <a:r>
              <a:rPr lang="en-US" sz="1700" dirty="0">
                <a:latin typeface="Arial" pitchFamily="34" charset="0"/>
                <a:cs typeface="Arial" pitchFamily="34" charset="0"/>
              </a:rPr>
              <a:t>records of tables/views (SELECT), manipulating the records by insert/delete/update, provides security by giving different level of access rights (GRANT and REVOKE) and integrity and consistency by using constraints.</a:t>
            </a:r>
          </a:p>
          <a:p>
            <a:pPr algn="just"/>
            <a:r>
              <a:rPr lang="en-US" sz="1700" dirty="0">
                <a:latin typeface="Arial" pitchFamily="34" charset="0"/>
                <a:cs typeface="Arial" pitchFamily="34" charset="0"/>
              </a:rPr>
              <a:t>Any database without any query language is not a RDBMS. Database can be accessed by using query language directly or using them in the application.</a:t>
            </a:r>
          </a:p>
          <a:p>
            <a:pPr marL="0" indent="0" algn="just">
              <a:buNone/>
            </a:pPr>
            <a:endParaRPr lang="en-US" sz="1700" dirty="0">
              <a:latin typeface="Arial" pitchFamily="34" charset="0"/>
              <a:cs typeface="Arial" pitchFamily="34" charset="0"/>
            </a:endParaRPr>
          </a:p>
        </p:txBody>
      </p:sp>
    </p:spTree>
    <p:extLst>
      <p:ext uri="{BB962C8B-B14F-4D97-AF65-F5344CB8AC3E}">
        <p14:creationId xmlns:p14="http://schemas.microsoft.com/office/powerpoint/2010/main" val="347617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i="1" dirty="0" err="1">
                <a:solidFill>
                  <a:srgbClr val="C00000"/>
                </a:solidFill>
              </a:rPr>
              <a:t>Codd's</a:t>
            </a:r>
            <a:r>
              <a:rPr lang="en-US" b="1" i="1" dirty="0">
                <a:solidFill>
                  <a:srgbClr val="C00000"/>
                </a:solidFill>
              </a:rPr>
              <a:t> Rule </a:t>
            </a:r>
            <a:r>
              <a:rPr lang="en-US" b="1" i="1" dirty="0" smtClean="0">
                <a:solidFill>
                  <a:srgbClr val="C00000"/>
                </a:solidFill>
              </a:rPr>
              <a:t>6: </a:t>
            </a:r>
            <a:r>
              <a:rPr lang="en-US" b="1" i="1" dirty="0">
                <a:solidFill>
                  <a:srgbClr val="C00000"/>
                </a:solidFill>
              </a:rPr>
              <a:t>View Updating Rule</a:t>
            </a:r>
          </a:p>
          <a:p>
            <a:pPr marL="0" indent="0">
              <a:buNone/>
            </a:pPr>
            <a:r>
              <a:rPr lang="en-US" sz="2000" b="1" i="1" dirty="0">
                <a:latin typeface="Cambria" pitchFamily="18" charset="0"/>
              </a:rPr>
              <a:t>All views that are theoretically updateable are also updateable by the system</a:t>
            </a:r>
            <a:r>
              <a:rPr lang="en-US" sz="2000" b="1" i="1" dirty="0" smtClean="0">
                <a:latin typeface="Cambria" pitchFamily="18" charset="0"/>
              </a:rPr>
              <a:t>.</a:t>
            </a:r>
          </a:p>
          <a:p>
            <a:pPr marL="0" indent="0">
              <a:buNone/>
            </a:pPr>
            <a:endParaRPr lang="en-US" sz="2000" b="1" i="1" dirty="0">
              <a:latin typeface="Cambria" pitchFamily="18" charset="0"/>
            </a:endParaRPr>
          </a:p>
          <a:p>
            <a:r>
              <a:rPr lang="en-US" sz="1900" dirty="0">
                <a:latin typeface="Arial" pitchFamily="34" charset="0"/>
                <a:cs typeface="Arial" pitchFamily="34" charset="0"/>
              </a:rPr>
              <a:t>Views are the virtual tables created by using queries to show the partial view of the table. That is views are subset of table, it is only partial table with few rows and columns. This rule states that views are also be able to get updated as we do with its table</a:t>
            </a:r>
            <a:r>
              <a:rPr lang="en-US" sz="1900" dirty="0" smtClean="0">
                <a:latin typeface="Arial" pitchFamily="34" charset="0"/>
                <a:cs typeface="Arial" pitchFamily="34" charset="0"/>
              </a:rPr>
              <a:t>.</a:t>
            </a:r>
          </a:p>
          <a:p>
            <a:r>
              <a:rPr lang="en-US" sz="1900" dirty="0">
                <a:latin typeface="Arial" pitchFamily="34" charset="0"/>
                <a:cs typeface="Arial" pitchFamily="34" charset="0"/>
              </a:rPr>
              <a:t>updating the view will update the table used for creating it, it is not recommended by most of the database. Hence this rule is not used in most of the database.</a:t>
            </a:r>
          </a:p>
          <a:p>
            <a:pPr marL="0" indent="0">
              <a:buNone/>
            </a:pPr>
            <a:endParaRPr lang="en-US" sz="2000" b="1" dirty="0">
              <a:latin typeface="Cambria" pitchFamily="18" charset="0"/>
            </a:endParaRPr>
          </a:p>
        </p:txBody>
      </p:sp>
    </p:spTree>
    <p:extLst>
      <p:ext uri="{BB962C8B-B14F-4D97-AF65-F5344CB8AC3E}">
        <p14:creationId xmlns:p14="http://schemas.microsoft.com/office/powerpoint/2010/main" val="13202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sz="2800" b="1" i="1" dirty="0" err="1" smtClean="0">
                <a:solidFill>
                  <a:srgbClr val="C00000"/>
                </a:solidFill>
              </a:rPr>
              <a:t>Codd’s</a:t>
            </a:r>
            <a:r>
              <a:rPr lang="en-US" sz="2800" b="1" i="1" dirty="0" smtClean="0">
                <a:solidFill>
                  <a:srgbClr val="C00000"/>
                </a:solidFill>
              </a:rPr>
              <a:t> Rule </a:t>
            </a:r>
            <a:r>
              <a:rPr lang="en-US" sz="2800" b="1" i="1" dirty="0">
                <a:solidFill>
                  <a:srgbClr val="C00000"/>
                </a:solidFill>
              </a:rPr>
              <a:t>7: High-Level Insert, Update, and Delete</a:t>
            </a:r>
          </a:p>
          <a:p>
            <a:pPr marL="0" indent="0" algn="just">
              <a:buNone/>
            </a:pPr>
            <a:r>
              <a:rPr lang="en-US" sz="2000" b="1" i="1" dirty="0" smtClean="0">
                <a:latin typeface="Cambria" pitchFamily="18" charset="0"/>
                <a:cs typeface="Arial" pitchFamily="34" charset="0"/>
              </a:rPr>
              <a:t>The </a:t>
            </a:r>
            <a:r>
              <a:rPr lang="en-US" sz="2000" b="1" i="1" dirty="0">
                <a:latin typeface="Cambria" pitchFamily="18" charset="0"/>
                <a:cs typeface="Arial" pitchFamily="34" charset="0"/>
              </a:rPr>
              <a:t>capability of handling a base relation or a derived relation as a single operand </a:t>
            </a:r>
            <a:r>
              <a:rPr lang="en-US" sz="2000" b="1" i="1" dirty="0" smtClean="0">
                <a:latin typeface="Cambria" pitchFamily="18" charset="0"/>
                <a:cs typeface="Arial" pitchFamily="34" charset="0"/>
              </a:rPr>
              <a:t>applies not </a:t>
            </a:r>
            <a:r>
              <a:rPr lang="en-US" sz="2000" b="1" i="1" dirty="0">
                <a:latin typeface="Cambria" pitchFamily="18" charset="0"/>
                <a:cs typeface="Arial" pitchFamily="34" charset="0"/>
              </a:rPr>
              <a:t>only to the retrieval of data but also to the insertion, update, and deletion </a:t>
            </a:r>
            <a:r>
              <a:rPr lang="en-US" sz="2000" b="1" i="1" dirty="0" smtClean="0">
                <a:latin typeface="Cambria" pitchFamily="18" charset="0"/>
                <a:cs typeface="Arial" pitchFamily="34" charset="0"/>
              </a:rPr>
              <a:t>of </a:t>
            </a:r>
            <a:r>
              <a:rPr lang="en-US" sz="2000" b="1" i="1" dirty="0">
                <a:latin typeface="Cambria" pitchFamily="18" charset="0"/>
                <a:cs typeface="Arial" pitchFamily="34" charset="0"/>
              </a:rPr>
              <a:t>data</a:t>
            </a:r>
            <a:r>
              <a:rPr lang="en-US" sz="2000" b="1" i="1" dirty="0" smtClean="0">
                <a:latin typeface="Cambria" pitchFamily="18" charset="0"/>
                <a:cs typeface="Arial" pitchFamily="34" charset="0"/>
              </a:rPr>
              <a:t>.</a:t>
            </a:r>
          </a:p>
          <a:p>
            <a:pPr marL="0" indent="0" algn="just">
              <a:buNone/>
            </a:pPr>
            <a:endParaRPr lang="en-US" sz="2000" b="1" i="1" dirty="0" smtClean="0">
              <a:latin typeface="Cambria" pitchFamily="18" charset="0"/>
              <a:cs typeface="Arial" pitchFamily="34" charset="0"/>
            </a:endParaRPr>
          </a:p>
          <a:p>
            <a:pPr algn="just"/>
            <a:r>
              <a:rPr lang="en-US" sz="2000" dirty="0">
                <a:latin typeface="Arial" pitchFamily="34" charset="0"/>
                <a:cs typeface="Arial" pitchFamily="34" charset="0"/>
              </a:rPr>
              <a:t>This rule stresses the set-oriented nature of a relational database</a:t>
            </a:r>
            <a:r>
              <a:rPr lang="en-US" sz="2000" dirty="0" smtClean="0">
                <a:latin typeface="Arial" pitchFamily="34" charset="0"/>
                <a:cs typeface="Arial" pitchFamily="34" charset="0"/>
              </a:rPr>
              <a:t>.</a:t>
            </a:r>
          </a:p>
          <a:p>
            <a:pPr algn="just"/>
            <a:r>
              <a:rPr lang="en-US" sz="2000" dirty="0" smtClean="0">
                <a:latin typeface="Arial" pitchFamily="34" charset="0"/>
                <a:cs typeface="Arial" pitchFamily="34" charset="0"/>
              </a:rPr>
              <a:t> </a:t>
            </a:r>
            <a:r>
              <a:rPr lang="en-US" sz="2000" dirty="0">
                <a:latin typeface="Arial" pitchFamily="34" charset="0"/>
                <a:cs typeface="Arial" pitchFamily="34" charset="0"/>
              </a:rPr>
              <a:t>It requires that rows be treated </a:t>
            </a:r>
            <a:r>
              <a:rPr lang="en-US" sz="2000" dirty="0" smtClean="0">
                <a:latin typeface="Arial" pitchFamily="34" charset="0"/>
                <a:cs typeface="Arial" pitchFamily="34" charset="0"/>
              </a:rPr>
              <a:t>as sets </a:t>
            </a:r>
            <a:r>
              <a:rPr lang="en-US" sz="2000" dirty="0">
                <a:latin typeface="Arial" pitchFamily="34" charset="0"/>
                <a:cs typeface="Arial" pitchFamily="34" charset="0"/>
              </a:rPr>
              <a:t>in insert, delete, and update operations. The rule is designed to prohibit implementations </a:t>
            </a:r>
            <a:r>
              <a:rPr lang="en-US" sz="2000" dirty="0" smtClean="0">
                <a:latin typeface="Arial" pitchFamily="34" charset="0"/>
                <a:cs typeface="Arial" pitchFamily="34" charset="0"/>
              </a:rPr>
              <a:t>that support </a:t>
            </a:r>
            <a:r>
              <a:rPr lang="en-US" sz="2000" dirty="0">
                <a:latin typeface="Arial" pitchFamily="34" charset="0"/>
                <a:cs typeface="Arial" pitchFamily="34" charset="0"/>
              </a:rPr>
              <a:t>only row-at-a-time, navigational modification of the database.</a:t>
            </a:r>
            <a:endParaRPr lang="en-US" sz="2000" i="1" dirty="0">
              <a:latin typeface="Arial" pitchFamily="34" charset="0"/>
              <a:cs typeface="Arial" pitchFamily="34" charset="0"/>
            </a:endParaRPr>
          </a:p>
          <a:p>
            <a:pPr algn="just"/>
            <a:r>
              <a:rPr lang="en-US" sz="2000" dirty="0">
                <a:latin typeface="Arial" pitchFamily="34" charset="0"/>
                <a:cs typeface="Arial" pitchFamily="34" charset="0"/>
              </a:rPr>
              <a:t>Suppose employees got 5% hike in a year</a:t>
            </a:r>
            <a:r>
              <a:rPr lang="en-US" sz="2000" dirty="0" smtClean="0">
                <a:latin typeface="Arial" pitchFamily="34" charset="0"/>
                <a:cs typeface="Arial" pitchFamily="34" charset="0"/>
              </a:rPr>
              <a:t>. </a:t>
            </a:r>
            <a:r>
              <a:rPr lang="en-US" sz="2000" dirty="0">
                <a:latin typeface="Arial" pitchFamily="34" charset="0"/>
                <a:cs typeface="Arial" pitchFamily="34" charset="0"/>
              </a:rPr>
              <a:t>. A single query should be strong enough to update the entire employee’s salary at a time.</a:t>
            </a:r>
            <a:endParaRPr lang="en-US" sz="2000" i="1" dirty="0" smtClean="0">
              <a:latin typeface="Arial" pitchFamily="34" charset="0"/>
              <a:cs typeface="Arial" pitchFamily="34" charset="0"/>
            </a:endParaRPr>
          </a:p>
          <a:p>
            <a:pPr marL="0" indent="0" algn="just">
              <a:buNone/>
            </a:pPr>
            <a:endParaRPr lang="en-US" sz="2000" i="1" dirty="0">
              <a:latin typeface="Arial" pitchFamily="34" charset="0"/>
              <a:cs typeface="Arial" pitchFamily="34" charset="0"/>
            </a:endParaRPr>
          </a:p>
        </p:txBody>
      </p:sp>
    </p:spTree>
    <p:extLst>
      <p:ext uri="{BB962C8B-B14F-4D97-AF65-F5344CB8AC3E}">
        <p14:creationId xmlns:p14="http://schemas.microsoft.com/office/powerpoint/2010/main" val="415073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a:solidFill>
                  <a:srgbClr val="C00000"/>
                </a:solidFill>
                <a:latin typeface="Book Antiqua" pitchFamily="18" charset="0"/>
              </a:rPr>
              <a:t>Features of Good Relational Designs</a:t>
            </a:r>
          </a:p>
        </p:txBody>
      </p:sp>
      <p:sp>
        <p:nvSpPr>
          <p:cNvPr id="3" name="Content Placeholder 2"/>
          <p:cNvSpPr>
            <a:spLocks noGrp="1"/>
          </p:cNvSpPr>
          <p:nvPr>
            <p:ph idx="1"/>
          </p:nvPr>
        </p:nvSpPr>
        <p:spPr>
          <a:xfrm>
            <a:off x="457200" y="1143000"/>
            <a:ext cx="8305800" cy="4525963"/>
          </a:xfrm>
        </p:spPr>
        <p:txBody>
          <a:bodyPr>
            <a:normAutofit/>
          </a:bodyPr>
          <a:lstStyle/>
          <a:p>
            <a:pPr algn="just"/>
            <a:r>
              <a:rPr lang="en-US" sz="2000" dirty="0" smtClean="0">
                <a:latin typeface="Arial" pitchFamily="34" charset="0"/>
                <a:cs typeface="Arial" pitchFamily="34" charset="0"/>
              </a:rPr>
              <a:t>The </a:t>
            </a:r>
            <a:r>
              <a:rPr lang="en-US" sz="2000" dirty="0">
                <a:latin typeface="Arial" pitchFamily="34" charset="0"/>
                <a:cs typeface="Arial" pitchFamily="34" charset="0"/>
              </a:rPr>
              <a:t>goal of relational database design is to generate a set </a:t>
            </a:r>
            <a:r>
              <a:rPr lang="en-US" sz="2000" dirty="0" smtClean="0">
                <a:latin typeface="Arial" pitchFamily="34" charset="0"/>
                <a:cs typeface="Arial" pitchFamily="34" charset="0"/>
              </a:rPr>
              <a:t>of relation schemas </a:t>
            </a:r>
            <a:r>
              <a:rPr lang="en-US" sz="2000" dirty="0">
                <a:latin typeface="Arial" pitchFamily="34" charset="0"/>
                <a:cs typeface="Arial" pitchFamily="34" charset="0"/>
              </a:rPr>
              <a:t>that allows us to store information without unnecessary redundancy, </a:t>
            </a:r>
            <a:r>
              <a:rPr lang="en-US" sz="2000" dirty="0" smtClean="0">
                <a:latin typeface="Arial" pitchFamily="34" charset="0"/>
                <a:cs typeface="Arial" pitchFamily="34" charset="0"/>
              </a:rPr>
              <a:t>yet also </a:t>
            </a:r>
            <a:r>
              <a:rPr lang="en-US" sz="2000" dirty="0">
                <a:latin typeface="Arial" pitchFamily="34" charset="0"/>
                <a:cs typeface="Arial" pitchFamily="34" charset="0"/>
              </a:rPr>
              <a:t>allows us to retrieve information easily</a:t>
            </a:r>
            <a:r>
              <a:rPr lang="en-US" sz="2000" dirty="0" smtClean="0">
                <a:latin typeface="Arial" pitchFamily="34" charset="0"/>
                <a:cs typeface="Arial" pitchFamily="34" charset="0"/>
              </a:rPr>
              <a:t>.</a:t>
            </a:r>
          </a:p>
          <a:p>
            <a:pPr algn="just"/>
            <a:r>
              <a:rPr lang="en-US" sz="2000" dirty="0">
                <a:latin typeface="Arial" pitchFamily="34" charset="0"/>
                <a:cs typeface="Arial" pitchFamily="34" charset="0"/>
              </a:rPr>
              <a:t>This is accomplished by </a:t>
            </a:r>
            <a:r>
              <a:rPr lang="en-US" sz="2000" dirty="0" smtClean="0">
                <a:latin typeface="Arial" pitchFamily="34" charset="0"/>
                <a:cs typeface="Arial" pitchFamily="34" charset="0"/>
              </a:rPr>
              <a:t>designing schemas </a:t>
            </a:r>
            <a:r>
              <a:rPr lang="en-US" sz="2000" dirty="0">
                <a:latin typeface="Arial" pitchFamily="34" charset="0"/>
                <a:cs typeface="Arial" pitchFamily="34" charset="0"/>
              </a:rPr>
              <a:t>that are in an appropriate </a:t>
            </a:r>
            <a:r>
              <a:rPr lang="en-US" sz="2000" i="1" dirty="0">
                <a:latin typeface="Arial" pitchFamily="34" charset="0"/>
                <a:cs typeface="Arial" pitchFamily="34" charset="0"/>
              </a:rPr>
              <a:t>normal form</a:t>
            </a:r>
            <a:r>
              <a:rPr lang="en-US" sz="2000" dirty="0">
                <a:latin typeface="Arial" pitchFamily="34" charset="0"/>
                <a:cs typeface="Arial" pitchFamily="34" charset="0"/>
              </a:rPr>
              <a:t>.</a:t>
            </a:r>
          </a:p>
        </p:txBody>
      </p:sp>
    </p:spTree>
    <p:extLst>
      <p:ext uri="{BB962C8B-B14F-4D97-AF65-F5344CB8AC3E}">
        <p14:creationId xmlns:p14="http://schemas.microsoft.com/office/powerpoint/2010/main" val="347254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i="1" dirty="0" err="1" smtClean="0">
                <a:solidFill>
                  <a:srgbClr val="C00000"/>
                </a:solidFill>
              </a:rPr>
              <a:t>Codd’s</a:t>
            </a:r>
            <a:r>
              <a:rPr lang="en-US" b="1" i="1" dirty="0" smtClean="0">
                <a:solidFill>
                  <a:srgbClr val="C00000"/>
                </a:solidFill>
              </a:rPr>
              <a:t> Rule </a:t>
            </a:r>
            <a:r>
              <a:rPr lang="en-US" b="1" i="1" dirty="0">
                <a:solidFill>
                  <a:srgbClr val="C00000"/>
                </a:solidFill>
              </a:rPr>
              <a:t>8: Physical Data </a:t>
            </a:r>
            <a:r>
              <a:rPr lang="en-US" b="1" i="1" dirty="0" smtClean="0">
                <a:solidFill>
                  <a:srgbClr val="C00000"/>
                </a:solidFill>
              </a:rPr>
              <a:t>Independence</a:t>
            </a:r>
          </a:p>
          <a:p>
            <a:pPr marL="0" indent="0" algn="just">
              <a:buNone/>
            </a:pPr>
            <a:r>
              <a:rPr lang="en-US" sz="2000" b="1" i="1" dirty="0">
                <a:latin typeface="Cambria" pitchFamily="18" charset="0"/>
              </a:rPr>
              <a:t>Application programs and terminal activities remain logically unimpaired whenever </a:t>
            </a:r>
            <a:r>
              <a:rPr lang="en-US" sz="2000" b="1" i="1" dirty="0" smtClean="0">
                <a:latin typeface="Cambria" pitchFamily="18" charset="0"/>
              </a:rPr>
              <a:t>any changes </a:t>
            </a:r>
            <a:r>
              <a:rPr lang="en-US" sz="2000" b="1" i="1" dirty="0">
                <a:latin typeface="Cambria" pitchFamily="18" charset="0"/>
              </a:rPr>
              <a:t>are made in either storage representation or access methods</a:t>
            </a:r>
            <a:r>
              <a:rPr lang="en-US" sz="2000" b="1" i="1" dirty="0" smtClean="0">
                <a:latin typeface="Cambria" pitchFamily="18" charset="0"/>
              </a:rPr>
              <a:t>.</a:t>
            </a:r>
          </a:p>
          <a:p>
            <a:pPr marL="0" indent="0" algn="just">
              <a:buNone/>
            </a:pPr>
            <a:endParaRPr lang="en-US" sz="2000" b="1" i="1" dirty="0">
              <a:solidFill>
                <a:srgbClr val="C00000"/>
              </a:solidFill>
              <a:latin typeface="Cambria" pitchFamily="18" charset="0"/>
            </a:endParaRPr>
          </a:p>
          <a:p>
            <a:pPr algn="just"/>
            <a:r>
              <a:rPr lang="en-US" sz="1900" dirty="0">
                <a:latin typeface="Arial" pitchFamily="34" charset="0"/>
                <a:cs typeface="Arial" pitchFamily="34" charset="0"/>
              </a:rPr>
              <a:t>If there is any change in the physical storage of the data, it should not affect the data at the logical or external view</a:t>
            </a:r>
            <a:r>
              <a:rPr lang="en-US" sz="1900" dirty="0" smtClean="0">
                <a:latin typeface="Arial" pitchFamily="34" charset="0"/>
                <a:cs typeface="Arial" pitchFamily="34" charset="0"/>
              </a:rPr>
              <a:t>.</a:t>
            </a:r>
            <a:endParaRPr lang="en-US" sz="1900" i="1" dirty="0" smtClean="0">
              <a:solidFill>
                <a:srgbClr val="C00000"/>
              </a:solidFill>
              <a:latin typeface="Arial" pitchFamily="34" charset="0"/>
              <a:cs typeface="Arial" pitchFamily="34" charset="0"/>
            </a:endParaRPr>
          </a:p>
          <a:p>
            <a:pPr marL="0" indent="0" algn="just">
              <a:buNone/>
            </a:pPr>
            <a:r>
              <a:rPr lang="en-US" sz="1900" b="1" dirty="0">
                <a:solidFill>
                  <a:srgbClr val="C00000"/>
                </a:solidFill>
                <a:latin typeface="Arial" pitchFamily="34" charset="0"/>
                <a:cs typeface="Arial" pitchFamily="34" charset="0"/>
              </a:rPr>
              <a:t>For example</a:t>
            </a:r>
            <a:r>
              <a:rPr lang="en-US" sz="1900" dirty="0">
                <a:solidFill>
                  <a:srgbClr val="C00000"/>
                </a:solidFill>
                <a:latin typeface="Arial" pitchFamily="34" charset="0"/>
                <a:cs typeface="Arial" pitchFamily="34" charset="0"/>
              </a:rPr>
              <a:t>:</a:t>
            </a:r>
          </a:p>
          <a:p>
            <a:pPr algn="just"/>
            <a:r>
              <a:rPr lang="en-US" sz="1900" dirty="0">
                <a:latin typeface="Arial" pitchFamily="34" charset="0"/>
                <a:cs typeface="Arial" pitchFamily="34" charset="0"/>
              </a:rPr>
              <a:t>If the data stored in one disk is </a:t>
            </a:r>
            <a:r>
              <a:rPr lang="en-US" sz="1900" b="1" dirty="0">
                <a:latin typeface="Arial" pitchFamily="34" charset="0"/>
                <a:cs typeface="Arial" pitchFamily="34" charset="0"/>
              </a:rPr>
              <a:t>transferred</a:t>
            </a:r>
            <a:r>
              <a:rPr lang="en-US" sz="1900" dirty="0">
                <a:latin typeface="Arial" pitchFamily="34" charset="0"/>
                <a:cs typeface="Arial" pitchFamily="34" charset="0"/>
              </a:rPr>
              <a:t> to another disk, then the user viewing the data should not feel the difference or delay in access time. The user should be able to access the data as he was accessing before. Similarly, if the file name for the table is changed in the memory, it should not affect the table or the user viewing the table. This is known as physical independence and database should support this feature</a:t>
            </a:r>
            <a:r>
              <a:rPr lang="en-US" sz="1900" dirty="0" smtClean="0">
                <a:latin typeface="Arial" pitchFamily="34" charset="0"/>
                <a:cs typeface="Arial" pitchFamily="34" charset="0"/>
              </a:rPr>
              <a:t>.</a:t>
            </a:r>
          </a:p>
          <a:p>
            <a:pPr algn="just"/>
            <a:r>
              <a:rPr lang="en-US" sz="2000" b="1" i="1" dirty="0"/>
              <a:t>Adding </a:t>
            </a:r>
            <a:r>
              <a:rPr lang="en-US" sz="2000" b="1" i="1" dirty="0" smtClean="0"/>
              <a:t>indexes, </a:t>
            </a:r>
            <a:r>
              <a:rPr lang="en-US" sz="2000" b="1" i="1" dirty="0"/>
              <a:t>Changing the </a:t>
            </a:r>
            <a:r>
              <a:rPr lang="en-US" sz="2000" b="1" i="1" dirty="0" smtClean="0"/>
              <a:t>file group </a:t>
            </a:r>
            <a:r>
              <a:rPr lang="en-US" sz="2000" b="1" i="1" dirty="0"/>
              <a:t>of an </a:t>
            </a:r>
            <a:r>
              <a:rPr lang="en-US" sz="2000" b="1" i="1" dirty="0" smtClean="0"/>
              <a:t>object, </a:t>
            </a:r>
            <a:r>
              <a:rPr lang="en-US" sz="2000" b="1" i="1" dirty="0"/>
              <a:t>Using </a:t>
            </a:r>
            <a:r>
              <a:rPr lang="en-US" sz="2000" b="1" i="1" dirty="0" smtClean="0"/>
              <a:t>partitioning,</a:t>
            </a:r>
            <a:r>
              <a:rPr lang="en-US" sz="2000" b="1" i="1" dirty="0"/>
              <a:t> Modifying the storage engine</a:t>
            </a:r>
            <a:endParaRPr lang="en-US" sz="1900" b="1" dirty="0">
              <a:latin typeface="Arial" pitchFamily="34" charset="0"/>
              <a:cs typeface="Arial" pitchFamily="34" charset="0"/>
            </a:endParaRPr>
          </a:p>
          <a:p>
            <a:pPr marL="0" indent="0" algn="just">
              <a:buNone/>
            </a:pPr>
            <a:endParaRPr lang="en-US" sz="1900" i="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62293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b="1" i="1" dirty="0" err="1" smtClean="0">
                <a:solidFill>
                  <a:srgbClr val="C00000"/>
                </a:solidFill>
              </a:rPr>
              <a:t>Codd’s</a:t>
            </a:r>
            <a:r>
              <a:rPr lang="en-US" b="1" i="1" dirty="0" smtClean="0">
                <a:solidFill>
                  <a:srgbClr val="C00000"/>
                </a:solidFill>
              </a:rPr>
              <a:t> Rule </a:t>
            </a:r>
            <a:r>
              <a:rPr lang="en-US" b="1" i="1" dirty="0">
                <a:solidFill>
                  <a:srgbClr val="C00000"/>
                </a:solidFill>
              </a:rPr>
              <a:t>9: Logical Data </a:t>
            </a:r>
            <a:r>
              <a:rPr lang="en-US" b="1" i="1" dirty="0" smtClean="0">
                <a:solidFill>
                  <a:srgbClr val="C00000"/>
                </a:solidFill>
              </a:rPr>
              <a:t>Independence</a:t>
            </a:r>
          </a:p>
          <a:p>
            <a:pPr marL="0" indent="0" algn="just">
              <a:buNone/>
            </a:pPr>
            <a:r>
              <a:rPr lang="en-US" sz="2000" b="1" i="1" dirty="0" smtClean="0">
                <a:latin typeface="Cambria" pitchFamily="18" charset="0"/>
              </a:rPr>
              <a:t>Application </a:t>
            </a:r>
            <a:r>
              <a:rPr lang="en-US" sz="2000" b="1" i="1" dirty="0">
                <a:latin typeface="Cambria" pitchFamily="18" charset="0"/>
              </a:rPr>
              <a:t>programs and terminal activities remain logically unimpaired when </a:t>
            </a:r>
            <a:r>
              <a:rPr lang="en-US" sz="2000" b="1" i="1" dirty="0" smtClean="0">
                <a:latin typeface="Cambria" pitchFamily="18" charset="0"/>
              </a:rPr>
              <a:t>information preserving </a:t>
            </a:r>
            <a:r>
              <a:rPr lang="en-US" sz="2000" b="1" i="1" dirty="0">
                <a:latin typeface="Cambria" pitchFamily="18" charset="0"/>
              </a:rPr>
              <a:t>changes of any kind that </a:t>
            </a:r>
            <a:r>
              <a:rPr lang="en-US" sz="2000" b="1" i="1" dirty="0" smtClean="0">
                <a:latin typeface="Cambria" pitchFamily="18" charset="0"/>
              </a:rPr>
              <a:t>theoretically </a:t>
            </a:r>
            <a:r>
              <a:rPr lang="en-US" sz="2000" b="1" i="1" dirty="0">
                <a:latin typeface="Cambria" pitchFamily="18" charset="0"/>
              </a:rPr>
              <a:t>permit </a:t>
            </a:r>
            <a:r>
              <a:rPr lang="en-US" sz="2000" b="1" i="1" dirty="0" err="1">
                <a:latin typeface="Cambria" pitchFamily="18" charset="0"/>
              </a:rPr>
              <a:t>unimpairment</a:t>
            </a:r>
            <a:r>
              <a:rPr lang="en-US" sz="2000" b="1" i="1" dirty="0">
                <a:latin typeface="Cambria" pitchFamily="18" charset="0"/>
              </a:rPr>
              <a:t> are made to </a:t>
            </a:r>
            <a:r>
              <a:rPr lang="en-US" sz="2000" b="1" i="1" dirty="0" smtClean="0">
                <a:latin typeface="Cambria" pitchFamily="18" charset="0"/>
              </a:rPr>
              <a:t>the base </a:t>
            </a:r>
            <a:r>
              <a:rPr lang="en-US" sz="2000" b="1" i="1" dirty="0">
                <a:latin typeface="Cambria" pitchFamily="18" charset="0"/>
              </a:rPr>
              <a:t>tables</a:t>
            </a:r>
            <a:r>
              <a:rPr lang="en-US" sz="2000" b="1" i="1" dirty="0" smtClean="0">
                <a:latin typeface="Cambria" pitchFamily="18" charset="0"/>
              </a:rPr>
              <a:t>.</a:t>
            </a:r>
          </a:p>
          <a:p>
            <a:pPr marL="0" indent="0" algn="just">
              <a:buNone/>
            </a:pPr>
            <a:endParaRPr lang="en-US" sz="2000" b="1" i="1" dirty="0">
              <a:solidFill>
                <a:srgbClr val="C00000"/>
              </a:solidFill>
              <a:latin typeface="Cambria" pitchFamily="18" charset="0"/>
            </a:endParaRPr>
          </a:p>
          <a:p>
            <a:pPr algn="just"/>
            <a:r>
              <a:rPr lang="en-US" sz="1900" dirty="0">
                <a:latin typeface="Arial" pitchFamily="34" charset="0"/>
                <a:cs typeface="Arial" pitchFamily="34" charset="0"/>
              </a:rPr>
              <a:t>This is similar to physical data independence. Here if there are any changes to the logical view, then it should not be reflected in the user view.</a:t>
            </a:r>
          </a:p>
          <a:p>
            <a:pPr marL="0" indent="0" algn="just">
              <a:buNone/>
            </a:pPr>
            <a:r>
              <a:rPr lang="en-US" sz="1900" b="1" dirty="0">
                <a:solidFill>
                  <a:srgbClr val="C00000"/>
                </a:solidFill>
                <a:latin typeface="Arial" pitchFamily="34" charset="0"/>
                <a:cs typeface="Arial" pitchFamily="34" charset="0"/>
              </a:rPr>
              <a:t>For example:</a:t>
            </a:r>
          </a:p>
          <a:p>
            <a:pPr algn="just"/>
            <a:r>
              <a:rPr lang="en-US" sz="1900" dirty="0">
                <a:latin typeface="Arial" pitchFamily="34" charset="0"/>
                <a:cs typeface="Arial" pitchFamily="34" charset="0"/>
              </a:rPr>
              <a:t>If we split the EMPLOYEE table according to his department into multiple employee tables, the user viewing the employee table should not feel that these records are coming from different tables. These split tables should be able to get joined and show the result. In our example we can use UNION and display the results to the user.</a:t>
            </a:r>
          </a:p>
          <a:p>
            <a:pPr algn="just"/>
            <a:r>
              <a:rPr lang="en-US" sz="1900" dirty="0">
                <a:latin typeface="Arial" pitchFamily="34" charset="0"/>
                <a:cs typeface="Arial" pitchFamily="34" charset="0"/>
              </a:rPr>
              <a:t>But in ideal scenario, this is difficult to achieve since all the logical and user view will be tied so strongly that they will be almost same.</a:t>
            </a:r>
          </a:p>
          <a:p>
            <a:pPr marL="0" indent="0" algn="just">
              <a:buNone/>
            </a:pPr>
            <a:endParaRPr lang="en-US" sz="1900" i="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557626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b="1" i="1" dirty="0" err="1" smtClean="0">
                <a:solidFill>
                  <a:srgbClr val="C00000"/>
                </a:solidFill>
              </a:rPr>
              <a:t>Codd’s</a:t>
            </a:r>
            <a:r>
              <a:rPr lang="en-US" b="1" i="1" dirty="0" smtClean="0">
                <a:solidFill>
                  <a:srgbClr val="C00000"/>
                </a:solidFill>
              </a:rPr>
              <a:t> Rule </a:t>
            </a:r>
            <a:r>
              <a:rPr lang="en-US" b="1" i="1" dirty="0">
                <a:solidFill>
                  <a:srgbClr val="C00000"/>
                </a:solidFill>
              </a:rPr>
              <a:t>10: Integrity </a:t>
            </a:r>
            <a:r>
              <a:rPr lang="en-US" b="1" i="1" dirty="0" smtClean="0">
                <a:solidFill>
                  <a:srgbClr val="C00000"/>
                </a:solidFill>
              </a:rPr>
              <a:t>Independence</a:t>
            </a:r>
          </a:p>
          <a:p>
            <a:pPr marL="0" indent="0" algn="just">
              <a:buNone/>
            </a:pPr>
            <a:r>
              <a:rPr lang="en-US" sz="2200" b="1" i="1" dirty="0">
                <a:latin typeface="Cambria" pitchFamily="18" charset="0"/>
              </a:rPr>
              <a:t>Integrity constraints specific to a particular relational database must be definable in the </a:t>
            </a:r>
            <a:r>
              <a:rPr lang="en-US" sz="2200" b="1" i="1" dirty="0" smtClean="0">
                <a:latin typeface="Cambria" pitchFamily="18" charset="0"/>
              </a:rPr>
              <a:t>relational data </a:t>
            </a:r>
            <a:r>
              <a:rPr lang="en-US" sz="2200" b="1" i="1" dirty="0">
                <a:latin typeface="Cambria" pitchFamily="18" charset="0"/>
              </a:rPr>
              <a:t>sublanguage and storable in the catalog, not in the application programs</a:t>
            </a:r>
            <a:r>
              <a:rPr lang="en-US" sz="2200" b="1" i="1" dirty="0" smtClean="0">
                <a:latin typeface="Cambria" pitchFamily="18" charset="0"/>
              </a:rPr>
              <a:t>.</a:t>
            </a:r>
          </a:p>
          <a:p>
            <a:pPr marL="0" indent="0" algn="just">
              <a:buNone/>
            </a:pPr>
            <a:endParaRPr lang="en-US" sz="2200" b="1" i="1" dirty="0">
              <a:latin typeface="Cambria" pitchFamily="18" charset="0"/>
            </a:endParaRPr>
          </a:p>
          <a:p>
            <a:pPr algn="just"/>
            <a:r>
              <a:rPr lang="en-US" sz="1900" dirty="0">
                <a:latin typeface="Arial" pitchFamily="34" charset="0"/>
                <a:cs typeface="Arial" pitchFamily="34" charset="0"/>
              </a:rPr>
              <a:t>The database must support a minimum of the following two integrity constraints:</a:t>
            </a:r>
          </a:p>
          <a:p>
            <a:pPr lvl="1" algn="just"/>
            <a:r>
              <a:rPr lang="en-US" sz="1900" b="1" i="1" dirty="0" smtClean="0">
                <a:latin typeface="Arial" pitchFamily="34" charset="0"/>
                <a:cs typeface="Arial" pitchFamily="34" charset="0"/>
              </a:rPr>
              <a:t>Entity </a:t>
            </a:r>
            <a:r>
              <a:rPr lang="en-US" sz="1900" b="1" i="1" dirty="0">
                <a:latin typeface="Arial" pitchFamily="34" charset="0"/>
                <a:cs typeface="Arial" pitchFamily="34" charset="0"/>
              </a:rPr>
              <a:t>integrity</a:t>
            </a:r>
            <a:r>
              <a:rPr lang="en-US" sz="1900" b="1" dirty="0">
                <a:latin typeface="Arial" pitchFamily="34" charset="0"/>
                <a:cs typeface="Arial" pitchFamily="34" charset="0"/>
              </a:rPr>
              <a:t>: </a:t>
            </a:r>
            <a:r>
              <a:rPr lang="en-US" sz="1900" dirty="0">
                <a:latin typeface="Arial" pitchFamily="34" charset="0"/>
                <a:cs typeface="Arial" pitchFamily="34" charset="0"/>
              </a:rPr>
              <a:t>No component of a primary key is allowed to have a NULL </a:t>
            </a:r>
            <a:r>
              <a:rPr lang="en-US" sz="1900" dirty="0" smtClean="0">
                <a:latin typeface="Arial" pitchFamily="34" charset="0"/>
                <a:cs typeface="Arial" pitchFamily="34" charset="0"/>
              </a:rPr>
              <a:t>value.</a:t>
            </a:r>
          </a:p>
          <a:p>
            <a:pPr lvl="1" algn="just"/>
            <a:r>
              <a:rPr lang="en-US" sz="1900" b="1" i="1" dirty="0" smtClean="0">
                <a:latin typeface="Arial" pitchFamily="34" charset="0"/>
                <a:cs typeface="Arial" pitchFamily="34" charset="0"/>
              </a:rPr>
              <a:t>Referential </a:t>
            </a:r>
            <a:r>
              <a:rPr lang="en-US" sz="1900" b="1" i="1" dirty="0">
                <a:latin typeface="Arial" pitchFamily="34" charset="0"/>
                <a:cs typeface="Arial" pitchFamily="34" charset="0"/>
              </a:rPr>
              <a:t>integrity</a:t>
            </a:r>
            <a:r>
              <a:rPr lang="en-US" sz="1900" b="1" dirty="0">
                <a:latin typeface="Arial" pitchFamily="34" charset="0"/>
                <a:cs typeface="Arial" pitchFamily="34" charset="0"/>
              </a:rPr>
              <a:t>: </a:t>
            </a:r>
            <a:r>
              <a:rPr lang="en-US" sz="1900" dirty="0">
                <a:latin typeface="Arial" pitchFamily="34" charset="0"/>
                <a:cs typeface="Arial" pitchFamily="34" charset="0"/>
              </a:rPr>
              <a:t>For each distinct non-NULL foreign key value in a relational </a:t>
            </a:r>
            <a:r>
              <a:rPr lang="en-US" sz="1900" dirty="0" smtClean="0">
                <a:latin typeface="Arial" pitchFamily="34" charset="0"/>
                <a:cs typeface="Arial" pitchFamily="34" charset="0"/>
              </a:rPr>
              <a:t>database, there </a:t>
            </a:r>
            <a:r>
              <a:rPr lang="en-US" sz="1900" dirty="0">
                <a:latin typeface="Arial" pitchFamily="34" charset="0"/>
                <a:cs typeface="Arial" pitchFamily="34" charset="0"/>
              </a:rPr>
              <a:t>must exist a matching primary key value from the same domain</a:t>
            </a:r>
            <a:r>
              <a:rPr lang="en-US" sz="1900" dirty="0" smtClean="0">
                <a:latin typeface="Arial" pitchFamily="34" charset="0"/>
                <a:cs typeface="Arial" pitchFamily="34" charset="0"/>
              </a:rPr>
              <a:t>.</a:t>
            </a:r>
          </a:p>
          <a:p>
            <a:pPr algn="just"/>
            <a:r>
              <a:rPr lang="en-US" sz="1900" dirty="0">
                <a:latin typeface="Arial" pitchFamily="34" charset="0"/>
                <a:cs typeface="Arial" pitchFamily="34" charset="0"/>
              </a:rPr>
              <a:t>It requires that the database be able to implement constraints to protect the data from </a:t>
            </a:r>
            <a:r>
              <a:rPr lang="en-US" sz="1900" dirty="0" smtClean="0">
                <a:latin typeface="Arial" pitchFamily="34" charset="0"/>
                <a:cs typeface="Arial" pitchFamily="34" charset="0"/>
              </a:rPr>
              <a:t>invalid values </a:t>
            </a:r>
            <a:r>
              <a:rPr lang="en-US" sz="1900" dirty="0">
                <a:latin typeface="Arial" pitchFamily="34" charset="0"/>
                <a:cs typeface="Arial" pitchFamily="34" charset="0"/>
              </a:rPr>
              <a:t>and that careful database design is needed to ensure that referential integrity is achieved.</a:t>
            </a:r>
            <a:endParaRPr lang="en-US" sz="1900" i="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55293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b="1" i="1" dirty="0" err="1" smtClean="0">
                <a:solidFill>
                  <a:srgbClr val="C00000"/>
                </a:solidFill>
              </a:rPr>
              <a:t>Codd’s</a:t>
            </a:r>
            <a:r>
              <a:rPr lang="en-US" b="1" i="1" dirty="0" smtClean="0">
                <a:solidFill>
                  <a:srgbClr val="C00000"/>
                </a:solidFill>
              </a:rPr>
              <a:t> Rule </a:t>
            </a:r>
            <a:r>
              <a:rPr lang="en-US" b="1" i="1" dirty="0">
                <a:solidFill>
                  <a:srgbClr val="C00000"/>
                </a:solidFill>
              </a:rPr>
              <a:t>11: Distribution Independence</a:t>
            </a:r>
          </a:p>
          <a:p>
            <a:pPr marL="0" indent="0" algn="just">
              <a:buNone/>
            </a:pPr>
            <a:r>
              <a:rPr lang="en-US" sz="2000" b="1" i="1" dirty="0">
                <a:latin typeface="Cambria" pitchFamily="18" charset="0"/>
              </a:rPr>
              <a:t>The data manipulation sublanguage of a relational DBMS must enable application </a:t>
            </a:r>
            <a:r>
              <a:rPr lang="en-US" sz="2000" b="1" i="1" dirty="0" smtClean="0">
                <a:latin typeface="Cambria" pitchFamily="18" charset="0"/>
              </a:rPr>
              <a:t>programs and </a:t>
            </a:r>
            <a:r>
              <a:rPr lang="en-US" sz="2000" b="1" i="1" dirty="0">
                <a:latin typeface="Cambria" pitchFamily="18" charset="0"/>
              </a:rPr>
              <a:t>terminal activities to remain logically unimpaired whether and whenever </a:t>
            </a:r>
            <a:r>
              <a:rPr lang="en-US" sz="2000" b="1" i="1" dirty="0" smtClean="0">
                <a:latin typeface="Cambria" pitchFamily="18" charset="0"/>
              </a:rPr>
              <a:t>data are </a:t>
            </a:r>
            <a:r>
              <a:rPr lang="en-US" sz="2000" b="1" i="1" dirty="0">
                <a:latin typeface="Cambria" pitchFamily="18" charset="0"/>
              </a:rPr>
              <a:t>physically centralized or distributed</a:t>
            </a:r>
            <a:r>
              <a:rPr lang="en-US" i="1" dirty="0" smtClean="0"/>
              <a:t>.</a:t>
            </a:r>
          </a:p>
          <a:p>
            <a:pPr marL="0" indent="0" algn="just">
              <a:buNone/>
            </a:pPr>
            <a:endParaRPr lang="en-US" i="1" dirty="0"/>
          </a:p>
          <a:p>
            <a:pPr algn="just"/>
            <a:r>
              <a:rPr lang="en-US" sz="1900" dirty="0">
                <a:latin typeface="Arial" pitchFamily="34" charset="0"/>
                <a:cs typeface="Arial" pitchFamily="34" charset="0"/>
              </a:rPr>
              <a:t>This rule says that the database language must be able to manipulate data located on other </a:t>
            </a:r>
            <a:r>
              <a:rPr lang="en-US" sz="1900" dirty="0" smtClean="0">
                <a:latin typeface="Arial" pitchFamily="34" charset="0"/>
                <a:cs typeface="Arial" pitchFamily="34" charset="0"/>
              </a:rPr>
              <a:t>computer systems</a:t>
            </a:r>
            <a:r>
              <a:rPr lang="en-US" sz="1900" dirty="0">
                <a:latin typeface="Arial" pitchFamily="34" charset="0"/>
                <a:cs typeface="Arial" pitchFamily="34" charset="0"/>
              </a:rPr>
              <a:t>. In essence, we should be able to split the data on the RDBMS out onto </a:t>
            </a:r>
            <a:r>
              <a:rPr lang="en-US" sz="1900" dirty="0" smtClean="0">
                <a:latin typeface="Arial" pitchFamily="34" charset="0"/>
                <a:cs typeface="Arial" pitchFamily="34" charset="0"/>
              </a:rPr>
              <a:t>multiple physical </a:t>
            </a:r>
            <a:r>
              <a:rPr lang="en-US" sz="1900" dirty="0">
                <a:latin typeface="Arial" pitchFamily="34" charset="0"/>
                <a:cs typeface="Arial" pitchFamily="34" charset="0"/>
              </a:rPr>
              <a:t>systems without the user realizing it</a:t>
            </a:r>
            <a:r>
              <a:rPr lang="en-US" sz="1900" dirty="0" smtClean="0">
                <a:latin typeface="Arial" pitchFamily="34" charset="0"/>
                <a:cs typeface="Arial" pitchFamily="34" charset="0"/>
              </a:rPr>
              <a:t>.</a:t>
            </a:r>
          </a:p>
          <a:p>
            <a:pPr algn="just"/>
            <a:r>
              <a:rPr lang="en-US" sz="1900" dirty="0">
                <a:latin typeface="Arial" pitchFamily="34" charset="0"/>
                <a:cs typeface="Arial" pitchFamily="34" charset="0"/>
              </a:rPr>
              <a:t>The database can be located at the user server or at any other network. The end user should not be able to know about the database servers. He should be able to get the records as if he is pulling the records locally. Even if the database is located in different servers, the accessibility time should be comparatively less. </a:t>
            </a:r>
          </a:p>
          <a:p>
            <a:pPr algn="just"/>
            <a:endParaRPr lang="en-US" sz="1900" dirty="0">
              <a:latin typeface="Arial" pitchFamily="34" charset="0"/>
              <a:cs typeface="Arial" pitchFamily="34" charset="0"/>
            </a:endParaRPr>
          </a:p>
        </p:txBody>
      </p:sp>
    </p:spTree>
    <p:extLst>
      <p:ext uri="{BB962C8B-B14F-4D97-AF65-F5344CB8AC3E}">
        <p14:creationId xmlns:p14="http://schemas.microsoft.com/office/powerpoint/2010/main" val="1066906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marL="0" indent="0">
              <a:buNone/>
            </a:pPr>
            <a:r>
              <a:rPr lang="en-US" b="1" i="1" dirty="0" err="1" smtClean="0">
                <a:solidFill>
                  <a:srgbClr val="C00000"/>
                </a:solidFill>
              </a:rPr>
              <a:t>Codd’s</a:t>
            </a:r>
            <a:r>
              <a:rPr lang="en-US" b="1" i="1" dirty="0" smtClean="0">
                <a:solidFill>
                  <a:srgbClr val="C00000"/>
                </a:solidFill>
              </a:rPr>
              <a:t> Rule </a:t>
            </a:r>
            <a:r>
              <a:rPr lang="en-US" b="1" i="1" dirty="0">
                <a:solidFill>
                  <a:srgbClr val="C00000"/>
                </a:solidFill>
              </a:rPr>
              <a:t>12: Non-Subversion Rule</a:t>
            </a:r>
          </a:p>
          <a:p>
            <a:pPr marL="0" indent="0" algn="just">
              <a:buNone/>
            </a:pPr>
            <a:r>
              <a:rPr lang="en-US" sz="2000" b="1" i="1" dirty="0">
                <a:latin typeface="Cambria" pitchFamily="18" charset="0"/>
              </a:rPr>
              <a:t>If a relational system has or supports a low-level (single-record-at-a-time) language, </a:t>
            </a:r>
            <a:r>
              <a:rPr lang="en-US" sz="2000" b="1" i="1" dirty="0" smtClean="0">
                <a:latin typeface="Cambria" pitchFamily="18" charset="0"/>
              </a:rPr>
              <a:t>that low-level </a:t>
            </a:r>
            <a:r>
              <a:rPr lang="en-US" sz="2000" b="1" i="1" dirty="0">
                <a:latin typeface="Cambria" pitchFamily="18" charset="0"/>
              </a:rPr>
              <a:t>language cannot be used to subvert or bypass the integrity rules or </a:t>
            </a:r>
            <a:r>
              <a:rPr lang="en-US" sz="2000" b="1" i="1" dirty="0" smtClean="0">
                <a:latin typeface="Cambria" pitchFamily="18" charset="0"/>
              </a:rPr>
              <a:t>constraints expressed </a:t>
            </a:r>
            <a:r>
              <a:rPr lang="en-US" sz="2000" b="1" i="1" dirty="0">
                <a:latin typeface="Cambria" pitchFamily="18" charset="0"/>
              </a:rPr>
              <a:t>in the higher-level (multiple-records-at-a-time) relational language</a:t>
            </a:r>
            <a:r>
              <a:rPr lang="en-US" sz="2000" b="1" i="1" dirty="0" smtClean="0">
                <a:latin typeface="Cambria" pitchFamily="18" charset="0"/>
              </a:rPr>
              <a:t>.</a:t>
            </a:r>
          </a:p>
          <a:p>
            <a:pPr marL="0" indent="0" algn="just">
              <a:buNone/>
            </a:pPr>
            <a:endParaRPr lang="en-US" sz="2200" b="1" i="1" dirty="0">
              <a:latin typeface="Cambria" pitchFamily="18" charset="0"/>
            </a:endParaRPr>
          </a:p>
          <a:p>
            <a:pPr algn="just"/>
            <a:r>
              <a:rPr lang="en-US" sz="1900" dirty="0">
                <a:latin typeface="Arial" pitchFamily="34" charset="0"/>
                <a:cs typeface="Arial" pitchFamily="34" charset="0"/>
              </a:rPr>
              <a:t>This rule requires that alternate methods of accessing the data are not able to bypass integrity </a:t>
            </a:r>
            <a:r>
              <a:rPr lang="en-US" sz="1900" dirty="0" smtClean="0">
                <a:latin typeface="Arial" pitchFamily="34" charset="0"/>
                <a:cs typeface="Arial" pitchFamily="34" charset="0"/>
              </a:rPr>
              <a:t>constraints, which </a:t>
            </a:r>
            <a:r>
              <a:rPr lang="en-US" sz="1900" dirty="0">
                <a:latin typeface="Arial" pitchFamily="34" charset="0"/>
                <a:cs typeface="Arial" pitchFamily="34" charset="0"/>
              </a:rPr>
              <a:t>means that users can’t violate the rules of the database in any way</a:t>
            </a:r>
            <a:r>
              <a:rPr lang="en-US" sz="1900" dirty="0" smtClean="0">
                <a:latin typeface="Arial" pitchFamily="34" charset="0"/>
                <a:cs typeface="Arial" pitchFamily="34" charset="0"/>
              </a:rPr>
              <a:t>.</a:t>
            </a:r>
          </a:p>
          <a:p>
            <a:pPr algn="just"/>
            <a:r>
              <a:rPr lang="en-US" sz="1900" dirty="0">
                <a:latin typeface="Arial" pitchFamily="34" charset="0"/>
                <a:cs typeface="Arial" pitchFamily="34" charset="0"/>
              </a:rPr>
              <a:t>When a query is fired in the database, it will be converted into low level language so that it can be understood by the underlying systems to retrieve the data. In such case, when accessing or manipulating the records at low level language, there should not be any loopholes that alter the integrity of the database. </a:t>
            </a:r>
            <a:endParaRPr lang="en-US" sz="1900" dirty="0" smtClean="0">
              <a:latin typeface="Arial" pitchFamily="34" charset="0"/>
              <a:cs typeface="Arial" pitchFamily="34" charset="0"/>
            </a:endParaRPr>
          </a:p>
          <a:p>
            <a:pPr algn="just"/>
            <a:r>
              <a:rPr lang="en-US" sz="1900" dirty="0" smtClean="0">
                <a:latin typeface="Arial" pitchFamily="34" charset="0"/>
                <a:cs typeface="Arial" pitchFamily="34" charset="0"/>
              </a:rPr>
              <a:t>In </a:t>
            </a:r>
            <a:r>
              <a:rPr lang="en-US" sz="1900" dirty="0">
                <a:latin typeface="Arial" pitchFamily="34" charset="0"/>
                <a:cs typeface="Arial" pitchFamily="34" charset="0"/>
              </a:rPr>
              <a:t>other words, even thought the query written does not change the integrity of the tables, the converted low level language should be same as the query written. It should not be converted into some other low level language which changes the data integrity in the database or performs some unwanted actions in the database</a:t>
            </a:r>
            <a:r>
              <a:rPr lang="en-US" sz="2000" dirty="0">
                <a:latin typeface="Arial" pitchFamily="34" charset="0"/>
                <a:cs typeface="Arial" pitchFamily="34" charset="0"/>
              </a:rPr>
              <a:t>.</a:t>
            </a: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4143408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b="1" dirty="0">
                <a:solidFill>
                  <a:srgbClr val="C00000"/>
                </a:solidFill>
                <a:latin typeface="Book Antiqua" pitchFamily="18" charset="0"/>
              </a:rPr>
              <a:t>Relational Integrity 	</a:t>
            </a:r>
          </a:p>
        </p:txBody>
      </p:sp>
      <p:sp>
        <p:nvSpPr>
          <p:cNvPr id="3" name="Content Placeholder 2"/>
          <p:cNvSpPr>
            <a:spLocks noGrp="1"/>
          </p:cNvSpPr>
          <p:nvPr>
            <p:ph idx="1"/>
          </p:nvPr>
        </p:nvSpPr>
        <p:spPr>
          <a:xfrm>
            <a:off x="457200" y="990600"/>
            <a:ext cx="8229600" cy="5638800"/>
          </a:xfrm>
        </p:spPr>
        <p:txBody>
          <a:bodyPr>
            <a:normAutofit/>
          </a:bodyPr>
          <a:lstStyle/>
          <a:p>
            <a:pPr marL="0" indent="0" algn="just">
              <a:buNone/>
            </a:pPr>
            <a:r>
              <a:rPr lang="en-US" sz="2000" dirty="0">
                <a:latin typeface="Arial" pitchFamily="34" charset="0"/>
                <a:cs typeface="Arial" pitchFamily="34" charset="0"/>
              </a:rPr>
              <a:t>Integrity constraints ensure that changes made to the database by </a:t>
            </a:r>
            <a:r>
              <a:rPr lang="en-US" sz="2000" dirty="0" smtClean="0">
                <a:latin typeface="Arial" pitchFamily="34" charset="0"/>
                <a:cs typeface="Arial" pitchFamily="34" charset="0"/>
              </a:rPr>
              <a:t>authorized users </a:t>
            </a:r>
            <a:r>
              <a:rPr lang="en-US" sz="2000" dirty="0">
                <a:latin typeface="Arial" pitchFamily="34" charset="0"/>
                <a:cs typeface="Arial" pitchFamily="34" charset="0"/>
              </a:rPr>
              <a:t>do not result in a loss of </a:t>
            </a:r>
            <a:r>
              <a:rPr lang="en-US" sz="2000" dirty="0" smtClean="0">
                <a:latin typeface="Arial" pitchFamily="34" charset="0"/>
                <a:cs typeface="Arial" pitchFamily="34" charset="0"/>
              </a:rPr>
              <a:t>data consistency</a:t>
            </a:r>
            <a:r>
              <a:rPr lang="en-US" sz="2000" dirty="0">
                <a:latin typeface="Arial" pitchFamily="34" charset="0"/>
                <a:cs typeface="Arial" pitchFamily="34" charset="0"/>
              </a:rPr>
              <a:t>. Thus, integrity constraints </a:t>
            </a:r>
            <a:r>
              <a:rPr lang="en-US" sz="2000" dirty="0" smtClean="0">
                <a:latin typeface="Arial" pitchFamily="34" charset="0"/>
                <a:cs typeface="Arial" pitchFamily="34" charset="0"/>
              </a:rPr>
              <a:t>guard against </a:t>
            </a:r>
            <a:r>
              <a:rPr lang="en-US" sz="2000" dirty="0">
                <a:latin typeface="Arial" pitchFamily="34" charset="0"/>
                <a:cs typeface="Arial" pitchFamily="34" charset="0"/>
              </a:rPr>
              <a:t>accidental damage to the database</a:t>
            </a:r>
            <a:r>
              <a:rPr lang="en-US" sz="2000" dirty="0" smtClean="0">
                <a:latin typeface="Arial" pitchFamily="34" charset="0"/>
                <a:cs typeface="Arial" pitchFamily="34" charset="0"/>
              </a:rPr>
              <a:t>.</a:t>
            </a:r>
          </a:p>
          <a:p>
            <a:pPr marL="0" indent="0" algn="just">
              <a:buNone/>
            </a:pPr>
            <a:r>
              <a:rPr lang="en-US" sz="1900" dirty="0">
                <a:latin typeface="Arial" pitchFamily="34" charset="0"/>
                <a:cs typeface="Arial" pitchFamily="34" charset="0"/>
              </a:rPr>
              <a:t>Examples of integrity constraints are:</a:t>
            </a:r>
          </a:p>
          <a:p>
            <a:pPr algn="just"/>
            <a:r>
              <a:rPr lang="en-US" sz="1900" dirty="0" smtClean="0">
                <a:latin typeface="Arial" pitchFamily="34" charset="0"/>
                <a:cs typeface="Arial" pitchFamily="34" charset="0"/>
              </a:rPr>
              <a:t>An </a:t>
            </a:r>
            <a:r>
              <a:rPr lang="en-US" sz="1900" dirty="0">
                <a:latin typeface="Arial" pitchFamily="34" charset="0"/>
                <a:cs typeface="Arial" pitchFamily="34" charset="0"/>
              </a:rPr>
              <a:t>instructor name cannot be </a:t>
            </a:r>
            <a:r>
              <a:rPr lang="en-US" sz="1900" i="1" dirty="0">
                <a:latin typeface="Arial" pitchFamily="34" charset="0"/>
                <a:cs typeface="Arial" pitchFamily="34" charset="0"/>
              </a:rPr>
              <a:t>null</a:t>
            </a:r>
            <a:r>
              <a:rPr lang="en-US" sz="1900" dirty="0" smtClean="0">
                <a:latin typeface="Arial" pitchFamily="34" charset="0"/>
                <a:cs typeface="Arial" pitchFamily="34" charset="0"/>
              </a:rPr>
              <a:t>.</a:t>
            </a:r>
          </a:p>
          <a:p>
            <a:pPr algn="just"/>
            <a:r>
              <a:rPr lang="en-US" sz="1900" dirty="0" smtClean="0">
                <a:latin typeface="Arial" pitchFamily="34" charset="0"/>
                <a:cs typeface="Arial" pitchFamily="34" charset="0"/>
              </a:rPr>
              <a:t>No two instructors can have the same instructor ID.</a:t>
            </a:r>
          </a:p>
          <a:p>
            <a:pPr algn="just"/>
            <a:r>
              <a:rPr lang="en-US" sz="1900" dirty="0" smtClean="0">
                <a:latin typeface="Arial" pitchFamily="34" charset="0"/>
                <a:cs typeface="Arial" pitchFamily="34" charset="0"/>
              </a:rPr>
              <a:t>Every </a:t>
            </a:r>
            <a:r>
              <a:rPr lang="en-US" sz="1900" dirty="0">
                <a:latin typeface="Arial" pitchFamily="34" charset="0"/>
                <a:cs typeface="Arial" pitchFamily="34" charset="0"/>
              </a:rPr>
              <a:t>department name in the </a:t>
            </a:r>
            <a:r>
              <a:rPr lang="en-US" sz="1900" i="1" dirty="0">
                <a:latin typeface="Arial" pitchFamily="34" charset="0"/>
                <a:cs typeface="Arial" pitchFamily="34" charset="0"/>
              </a:rPr>
              <a:t>course </a:t>
            </a:r>
            <a:r>
              <a:rPr lang="en-US" sz="1900" dirty="0">
                <a:latin typeface="Arial" pitchFamily="34" charset="0"/>
                <a:cs typeface="Arial" pitchFamily="34" charset="0"/>
              </a:rPr>
              <a:t>relation must have a matching </a:t>
            </a:r>
            <a:r>
              <a:rPr lang="en-US" sz="1900" dirty="0" smtClean="0">
                <a:latin typeface="Arial" pitchFamily="34" charset="0"/>
                <a:cs typeface="Arial" pitchFamily="34" charset="0"/>
              </a:rPr>
              <a:t>department name </a:t>
            </a:r>
            <a:r>
              <a:rPr lang="en-US" sz="1900" dirty="0">
                <a:latin typeface="Arial" pitchFamily="34" charset="0"/>
                <a:cs typeface="Arial" pitchFamily="34" charset="0"/>
              </a:rPr>
              <a:t>in the </a:t>
            </a:r>
            <a:r>
              <a:rPr lang="en-US" sz="1900" i="1" dirty="0">
                <a:latin typeface="Arial" pitchFamily="34" charset="0"/>
                <a:cs typeface="Arial" pitchFamily="34" charset="0"/>
              </a:rPr>
              <a:t>department </a:t>
            </a:r>
            <a:r>
              <a:rPr lang="en-US" sz="1900" dirty="0">
                <a:latin typeface="Arial" pitchFamily="34" charset="0"/>
                <a:cs typeface="Arial" pitchFamily="34" charset="0"/>
              </a:rPr>
              <a:t>relation.</a:t>
            </a:r>
          </a:p>
          <a:p>
            <a:pPr algn="just"/>
            <a:r>
              <a:rPr lang="en-US" sz="1900" dirty="0" smtClean="0">
                <a:latin typeface="Arial" pitchFamily="34" charset="0"/>
                <a:cs typeface="Arial" pitchFamily="34" charset="0"/>
              </a:rPr>
              <a:t>The </a:t>
            </a:r>
            <a:r>
              <a:rPr lang="en-US" sz="1900" dirty="0">
                <a:latin typeface="Arial" pitchFamily="34" charset="0"/>
                <a:cs typeface="Arial" pitchFamily="34" charset="0"/>
              </a:rPr>
              <a:t>budget of a department must be greater than $0.00</a:t>
            </a:r>
            <a:r>
              <a:rPr lang="en-US" sz="1900" dirty="0" smtClean="0">
                <a:latin typeface="Arial" pitchFamily="34" charset="0"/>
                <a:cs typeface="Arial" pitchFamily="34" charset="0"/>
              </a:rPr>
              <a:t>.</a:t>
            </a:r>
          </a:p>
          <a:p>
            <a:pPr marL="0" indent="0" algn="just">
              <a:buNone/>
            </a:pPr>
            <a:endParaRPr lang="en-US" sz="1900" dirty="0" smtClean="0">
              <a:latin typeface="Arial" pitchFamily="34" charset="0"/>
              <a:cs typeface="Arial" pitchFamily="34" charset="0"/>
            </a:endParaRPr>
          </a:p>
          <a:p>
            <a:pPr marL="0" indent="0" algn="just">
              <a:buNone/>
            </a:pPr>
            <a:r>
              <a:rPr lang="en-US" sz="1900" dirty="0">
                <a:latin typeface="Arial" pitchFamily="34" charset="0"/>
                <a:cs typeface="Arial" pitchFamily="34" charset="0"/>
              </a:rPr>
              <a:t>In general, an integrity constraint can be an arbitrary predicate </a:t>
            </a:r>
            <a:r>
              <a:rPr lang="en-US" sz="1900" dirty="0" smtClean="0">
                <a:latin typeface="Arial" pitchFamily="34" charset="0"/>
                <a:cs typeface="Arial" pitchFamily="34" charset="0"/>
              </a:rPr>
              <a:t>pertaining to </a:t>
            </a:r>
            <a:r>
              <a:rPr lang="en-US" sz="1900" dirty="0">
                <a:latin typeface="Arial" pitchFamily="34" charset="0"/>
                <a:cs typeface="Arial" pitchFamily="34" charset="0"/>
              </a:rPr>
              <a:t>the database. However, arbitrary predicates may be costly to test. </a:t>
            </a:r>
            <a:r>
              <a:rPr lang="en-US" sz="1900" dirty="0" smtClean="0">
                <a:latin typeface="Arial" pitchFamily="34" charset="0"/>
                <a:cs typeface="Arial" pitchFamily="34" charset="0"/>
              </a:rPr>
              <a:t>Thus, most</a:t>
            </a:r>
            <a:r>
              <a:rPr lang="en-US" sz="1900" dirty="0">
                <a:latin typeface="Arial" pitchFamily="34" charset="0"/>
                <a:cs typeface="Arial" pitchFamily="34" charset="0"/>
              </a:rPr>
              <a:t> </a:t>
            </a:r>
            <a:r>
              <a:rPr lang="en-US" sz="1900" dirty="0" smtClean="0">
                <a:latin typeface="Arial" pitchFamily="34" charset="0"/>
                <a:cs typeface="Arial" pitchFamily="34" charset="0"/>
              </a:rPr>
              <a:t>database </a:t>
            </a:r>
            <a:r>
              <a:rPr lang="en-US" sz="1900" dirty="0">
                <a:latin typeface="Arial" pitchFamily="34" charset="0"/>
                <a:cs typeface="Arial" pitchFamily="34" charset="0"/>
              </a:rPr>
              <a:t>systems allow one to specify integrity constraints that can be tested </a:t>
            </a:r>
            <a:r>
              <a:rPr lang="en-US" sz="1900" dirty="0" smtClean="0">
                <a:latin typeface="Arial" pitchFamily="34" charset="0"/>
                <a:cs typeface="Arial" pitchFamily="34" charset="0"/>
              </a:rPr>
              <a:t>with minimal </a:t>
            </a:r>
            <a:r>
              <a:rPr lang="en-US" sz="1900" dirty="0">
                <a:latin typeface="Arial" pitchFamily="34" charset="0"/>
                <a:cs typeface="Arial" pitchFamily="34" charset="0"/>
              </a:rPr>
              <a:t>overhead.</a:t>
            </a:r>
          </a:p>
        </p:txBody>
      </p:sp>
    </p:spTree>
    <p:extLst>
      <p:ext uri="{BB962C8B-B14F-4D97-AF65-F5344CB8AC3E}">
        <p14:creationId xmlns:p14="http://schemas.microsoft.com/office/powerpoint/2010/main" val="3997349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b="1" dirty="0">
                <a:solidFill>
                  <a:srgbClr val="C00000"/>
                </a:solidFill>
              </a:rPr>
              <a:t>Domain Constraints</a:t>
            </a:r>
            <a:r>
              <a:rPr lang="en-US" dirty="0">
                <a:solidFill>
                  <a:srgbClr val="C00000"/>
                </a:solidFill>
              </a:rPr>
              <a:t>. </a:t>
            </a:r>
            <a:endParaRPr lang="en-US" dirty="0" smtClean="0">
              <a:solidFill>
                <a:srgbClr val="C00000"/>
              </a:solidFill>
            </a:endParaRPr>
          </a:p>
          <a:p>
            <a:r>
              <a:rPr lang="en-US" sz="2200" dirty="0" smtClean="0">
                <a:latin typeface="Arial" pitchFamily="34" charset="0"/>
                <a:cs typeface="Arial" pitchFamily="34" charset="0"/>
              </a:rPr>
              <a:t>A </a:t>
            </a:r>
            <a:r>
              <a:rPr lang="en-US" sz="2200" dirty="0">
                <a:latin typeface="Arial" pitchFamily="34" charset="0"/>
                <a:cs typeface="Arial" pitchFamily="34" charset="0"/>
              </a:rPr>
              <a:t>domain of possible values must be associated </a:t>
            </a:r>
            <a:r>
              <a:rPr lang="en-US" sz="2200" dirty="0" smtClean="0">
                <a:latin typeface="Arial" pitchFamily="34" charset="0"/>
                <a:cs typeface="Arial" pitchFamily="34" charset="0"/>
              </a:rPr>
              <a:t>with every </a:t>
            </a:r>
            <a:r>
              <a:rPr lang="en-US" sz="2200" dirty="0">
                <a:latin typeface="Arial" pitchFamily="34" charset="0"/>
                <a:cs typeface="Arial" pitchFamily="34" charset="0"/>
              </a:rPr>
              <a:t>attribute (</a:t>
            </a:r>
            <a:r>
              <a:rPr lang="en-US" sz="2200" dirty="0" smtClean="0">
                <a:latin typeface="Arial" pitchFamily="34" charset="0"/>
                <a:cs typeface="Arial" pitchFamily="34" charset="0"/>
              </a:rPr>
              <a:t>for example</a:t>
            </a:r>
            <a:r>
              <a:rPr lang="en-US" sz="2200" dirty="0">
                <a:latin typeface="Arial" pitchFamily="34" charset="0"/>
                <a:cs typeface="Arial" pitchFamily="34" charset="0"/>
              </a:rPr>
              <a:t>, integer types, character types, date/time types).</a:t>
            </a:r>
          </a:p>
          <a:p>
            <a:r>
              <a:rPr lang="en-US" sz="2200" dirty="0">
                <a:latin typeface="Arial" pitchFamily="34" charset="0"/>
                <a:cs typeface="Arial" pitchFamily="34" charset="0"/>
              </a:rPr>
              <a:t>Declaring an attribute to be of a particular domain acts as a constraint on </a:t>
            </a:r>
            <a:r>
              <a:rPr lang="en-US" sz="2200" dirty="0" smtClean="0">
                <a:latin typeface="Arial" pitchFamily="34" charset="0"/>
                <a:cs typeface="Arial" pitchFamily="34" charset="0"/>
              </a:rPr>
              <a:t>the values </a:t>
            </a:r>
            <a:r>
              <a:rPr lang="en-US" sz="2200" dirty="0">
                <a:latin typeface="Arial" pitchFamily="34" charset="0"/>
                <a:cs typeface="Arial" pitchFamily="34" charset="0"/>
              </a:rPr>
              <a:t>that it can take. </a:t>
            </a:r>
            <a:endParaRPr lang="en-US" sz="2200" dirty="0" smtClean="0">
              <a:latin typeface="Arial" pitchFamily="34" charset="0"/>
              <a:cs typeface="Arial" pitchFamily="34" charset="0"/>
            </a:endParaRPr>
          </a:p>
          <a:p>
            <a:r>
              <a:rPr lang="en-US" sz="2200" dirty="0" smtClean="0">
                <a:latin typeface="Arial" pitchFamily="34" charset="0"/>
                <a:cs typeface="Arial" pitchFamily="34" charset="0"/>
              </a:rPr>
              <a:t>Domain </a:t>
            </a:r>
            <a:r>
              <a:rPr lang="en-US" sz="2200" dirty="0">
                <a:latin typeface="Arial" pitchFamily="34" charset="0"/>
                <a:cs typeface="Arial" pitchFamily="34" charset="0"/>
              </a:rPr>
              <a:t>constraints are the most elementary form </a:t>
            </a:r>
            <a:r>
              <a:rPr lang="en-US" sz="2200" dirty="0" smtClean="0">
                <a:latin typeface="Arial" pitchFamily="34" charset="0"/>
                <a:cs typeface="Arial" pitchFamily="34" charset="0"/>
              </a:rPr>
              <a:t>of integrity </a:t>
            </a:r>
            <a:r>
              <a:rPr lang="en-US" sz="2200" dirty="0">
                <a:latin typeface="Arial" pitchFamily="34" charset="0"/>
                <a:cs typeface="Arial" pitchFamily="34" charset="0"/>
              </a:rPr>
              <a:t>constraint. </a:t>
            </a:r>
            <a:endParaRPr lang="en-US" sz="2200" dirty="0" smtClean="0">
              <a:latin typeface="Arial" pitchFamily="34" charset="0"/>
              <a:cs typeface="Arial" pitchFamily="34" charset="0"/>
            </a:endParaRPr>
          </a:p>
          <a:p>
            <a:r>
              <a:rPr lang="en-US" sz="2200" dirty="0" smtClean="0">
                <a:latin typeface="Arial" pitchFamily="34" charset="0"/>
                <a:cs typeface="Arial" pitchFamily="34" charset="0"/>
              </a:rPr>
              <a:t>They </a:t>
            </a:r>
            <a:r>
              <a:rPr lang="en-US" sz="2200" dirty="0">
                <a:latin typeface="Arial" pitchFamily="34" charset="0"/>
                <a:cs typeface="Arial" pitchFamily="34" charset="0"/>
              </a:rPr>
              <a:t>are tested easily by the system whenever a </a:t>
            </a:r>
            <a:r>
              <a:rPr lang="en-US" sz="2200" dirty="0" smtClean="0">
                <a:latin typeface="Arial" pitchFamily="34" charset="0"/>
                <a:cs typeface="Arial" pitchFamily="34" charset="0"/>
              </a:rPr>
              <a:t>new data </a:t>
            </a:r>
            <a:r>
              <a:rPr lang="en-US" sz="2200" dirty="0">
                <a:latin typeface="Arial" pitchFamily="34" charset="0"/>
                <a:cs typeface="Arial" pitchFamily="34" charset="0"/>
              </a:rPr>
              <a:t>item is entered into the database.</a:t>
            </a:r>
          </a:p>
        </p:txBody>
      </p:sp>
    </p:spTree>
    <p:extLst>
      <p:ext uri="{BB962C8B-B14F-4D97-AF65-F5344CB8AC3E}">
        <p14:creationId xmlns:p14="http://schemas.microsoft.com/office/powerpoint/2010/main" val="4244645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92500" lnSpcReduction="10000"/>
          </a:bodyPr>
          <a:lstStyle/>
          <a:p>
            <a:pPr marL="0" indent="0">
              <a:buNone/>
            </a:pPr>
            <a:r>
              <a:rPr lang="en-US" b="1" dirty="0">
                <a:solidFill>
                  <a:srgbClr val="C00000"/>
                </a:solidFill>
              </a:rPr>
              <a:t>Referential Integrity</a:t>
            </a:r>
            <a:r>
              <a:rPr lang="en-US" dirty="0">
                <a:solidFill>
                  <a:srgbClr val="C00000"/>
                </a:solidFill>
              </a:rPr>
              <a:t>. </a:t>
            </a:r>
            <a:endParaRPr lang="en-US" dirty="0" smtClean="0">
              <a:solidFill>
                <a:srgbClr val="C00000"/>
              </a:solidFill>
            </a:endParaRPr>
          </a:p>
          <a:p>
            <a:r>
              <a:rPr lang="en-US" sz="2000" dirty="0" smtClean="0">
                <a:latin typeface="Arial" pitchFamily="34" charset="0"/>
                <a:cs typeface="Arial" pitchFamily="34" charset="0"/>
              </a:rPr>
              <a:t>There </a:t>
            </a:r>
            <a:r>
              <a:rPr lang="en-US" sz="2000" dirty="0">
                <a:latin typeface="Arial" pitchFamily="34" charset="0"/>
                <a:cs typeface="Arial" pitchFamily="34" charset="0"/>
              </a:rPr>
              <a:t>are cases where we wish to ensure that a </a:t>
            </a:r>
            <a:r>
              <a:rPr lang="en-US" sz="2000" dirty="0" smtClean="0">
                <a:latin typeface="Arial" pitchFamily="34" charset="0"/>
                <a:cs typeface="Arial" pitchFamily="34" charset="0"/>
              </a:rPr>
              <a:t>value that </a:t>
            </a:r>
            <a:r>
              <a:rPr lang="en-US" sz="2000" dirty="0">
                <a:latin typeface="Arial" pitchFamily="34" charset="0"/>
                <a:cs typeface="Arial" pitchFamily="34" charset="0"/>
              </a:rPr>
              <a:t>appears in one relation for a given set of attributes also appears in a </a:t>
            </a:r>
            <a:r>
              <a:rPr lang="en-US" sz="2000" dirty="0" smtClean="0">
                <a:latin typeface="Arial" pitchFamily="34" charset="0"/>
                <a:cs typeface="Arial" pitchFamily="34" charset="0"/>
              </a:rPr>
              <a:t>certain set </a:t>
            </a:r>
            <a:r>
              <a:rPr lang="en-US" sz="2000" dirty="0">
                <a:latin typeface="Arial" pitchFamily="34" charset="0"/>
                <a:cs typeface="Arial" pitchFamily="34" charset="0"/>
              </a:rPr>
              <a:t>of attributes </a:t>
            </a:r>
            <a:r>
              <a:rPr lang="en-US" sz="2000" dirty="0" smtClean="0">
                <a:latin typeface="Arial" pitchFamily="34" charset="0"/>
                <a:cs typeface="Arial" pitchFamily="34" charset="0"/>
              </a:rPr>
              <a:t>in another relation. </a:t>
            </a:r>
            <a:r>
              <a:rPr lang="en-US" sz="2000" dirty="0" smtClean="0"/>
              <a:t>This condition </a:t>
            </a:r>
            <a:r>
              <a:rPr lang="en-US" sz="2000" dirty="0"/>
              <a:t>is called </a:t>
            </a:r>
            <a:r>
              <a:rPr lang="en-US" sz="2000" b="1" dirty="0"/>
              <a:t>referential integrity</a:t>
            </a:r>
            <a:r>
              <a:rPr lang="en-US" sz="2000" dirty="0" smtClean="0"/>
              <a:t>.</a:t>
            </a:r>
          </a:p>
          <a:p>
            <a:endParaRPr lang="en-US" sz="2000" dirty="0">
              <a:latin typeface="Arial" pitchFamily="34" charset="0"/>
              <a:cs typeface="Arial" pitchFamily="34" charset="0"/>
            </a:endParaRPr>
          </a:p>
          <a:p>
            <a:pPr marL="0" indent="0">
              <a:buNone/>
            </a:pPr>
            <a:r>
              <a:rPr lang="en-US" sz="2000" b="1" dirty="0"/>
              <a:t>create table </a:t>
            </a:r>
            <a:r>
              <a:rPr lang="en-US" sz="2000" i="1" dirty="0"/>
              <a:t>department</a:t>
            </a:r>
          </a:p>
          <a:p>
            <a:pPr marL="0" indent="0">
              <a:buNone/>
            </a:pPr>
            <a:r>
              <a:rPr lang="en-US" sz="2000" dirty="0"/>
              <a:t>(</a:t>
            </a:r>
            <a:r>
              <a:rPr lang="en-US" sz="2000" i="1" dirty="0" err="1"/>
              <a:t>dept</a:t>
            </a:r>
            <a:r>
              <a:rPr lang="en-US" sz="2000" i="1" dirty="0"/>
              <a:t> name </a:t>
            </a:r>
            <a:r>
              <a:rPr lang="en-US" sz="2000" b="1" dirty="0" err="1"/>
              <a:t>varchar</a:t>
            </a:r>
            <a:r>
              <a:rPr lang="en-US" sz="2000" b="1" dirty="0"/>
              <a:t> </a:t>
            </a:r>
            <a:r>
              <a:rPr lang="en-US" sz="2000" dirty="0"/>
              <a:t>(20),</a:t>
            </a:r>
          </a:p>
          <a:p>
            <a:pPr marL="0" indent="0">
              <a:buNone/>
            </a:pPr>
            <a:r>
              <a:rPr lang="en-US" sz="2000" i="1" dirty="0"/>
              <a:t>building </a:t>
            </a:r>
            <a:r>
              <a:rPr lang="en-US" sz="2000" b="1" dirty="0" err="1"/>
              <a:t>varchar</a:t>
            </a:r>
            <a:r>
              <a:rPr lang="en-US" sz="2000" b="1" dirty="0"/>
              <a:t> </a:t>
            </a:r>
            <a:r>
              <a:rPr lang="en-US" sz="2000" dirty="0"/>
              <a:t>(15),</a:t>
            </a:r>
          </a:p>
          <a:p>
            <a:pPr marL="0" indent="0">
              <a:buNone/>
            </a:pPr>
            <a:r>
              <a:rPr lang="en-US" sz="2000" i="1" dirty="0"/>
              <a:t>budget </a:t>
            </a:r>
            <a:r>
              <a:rPr lang="en-US" sz="2000" b="1" dirty="0"/>
              <a:t>numeric </a:t>
            </a:r>
            <a:r>
              <a:rPr lang="en-US" sz="2000" dirty="0"/>
              <a:t>(12,2) </a:t>
            </a:r>
            <a:r>
              <a:rPr lang="en-US" sz="2000" b="1" dirty="0"/>
              <a:t>check </a:t>
            </a:r>
            <a:r>
              <a:rPr lang="en-US" sz="2000" dirty="0"/>
              <a:t>(</a:t>
            </a:r>
            <a:r>
              <a:rPr lang="en-US" sz="2000" i="1" dirty="0"/>
              <a:t>budget </a:t>
            </a:r>
            <a:r>
              <a:rPr lang="en-US" sz="2000" dirty="0"/>
              <a:t>&gt; 0),</a:t>
            </a:r>
          </a:p>
          <a:p>
            <a:pPr marL="0" indent="0">
              <a:buNone/>
            </a:pPr>
            <a:r>
              <a:rPr lang="en-US" sz="2000" b="1" dirty="0"/>
              <a:t>primary key </a:t>
            </a:r>
            <a:r>
              <a:rPr lang="en-US" sz="2000" dirty="0"/>
              <a:t>(</a:t>
            </a:r>
            <a:r>
              <a:rPr lang="en-US" sz="2000" i="1" dirty="0" err="1"/>
              <a:t>dept</a:t>
            </a:r>
            <a:r>
              <a:rPr lang="en-US" sz="2000" i="1" dirty="0"/>
              <a:t> name</a:t>
            </a:r>
            <a:r>
              <a:rPr lang="en-US" sz="2000" dirty="0" smtClean="0"/>
              <a:t>))</a:t>
            </a:r>
          </a:p>
          <a:p>
            <a:pPr marL="0" indent="0">
              <a:buNone/>
            </a:pPr>
            <a:endParaRPr lang="en-US" sz="2000" dirty="0">
              <a:latin typeface="Arial" pitchFamily="34" charset="0"/>
              <a:cs typeface="Arial" pitchFamily="34" charset="0"/>
            </a:endParaRPr>
          </a:p>
          <a:p>
            <a:pPr marL="0" indent="0">
              <a:buNone/>
            </a:pPr>
            <a:r>
              <a:rPr lang="en-US" sz="2000" b="1" dirty="0"/>
              <a:t>create table </a:t>
            </a:r>
            <a:r>
              <a:rPr lang="en-US" sz="2000" i="1" dirty="0"/>
              <a:t>course</a:t>
            </a:r>
          </a:p>
          <a:p>
            <a:pPr marL="0" indent="0">
              <a:buNone/>
            </a:pPr>
            <a:r>
              <a:rPr lang="en-US" sz="2000" dirty="0"/>
              <a:t>(</a:t>
            </a:r>
            <a:r>
              <a:rPr lang="en-US" sz="2000" i="1" dirty="0"/>
              <a:t>course id </a:t>
            </a:r>
            <a:r>
              <a:rPr lang="en-US" sz="2000" b="1" dirty="0" err="1"/>
              <a:t>varchar</a:t>
            </a:r>
            <a:r>
              <a:rPr lang="en-US" sz="2000" b="1" dirty="0"/>
              <a:t> </a:t>
            </a:r>
            <a:r>
              <a:rPr lang="en-US" sz="2000" dirty="0"/>
              <a:t>(8),</a:t>
            </a:r>
          </a:p>
          <a:p>
            <a:pPr marL="0" indent="0">
              <a:buNone/>
            </a:pPr>
            <a:r>
              <a:rPr lang="en-US" sz="2000" i="1" dirty="0"/>
              <a:t>title </a:t>
            </a:r>
            <a:r>
              <a:rPr lang="en-US" sz="2000" b="1" dirty="0" err="1"/>
              <a:t>varchar</a:t>
            </a:r>
            <a:r>
              <a:rPr lang="en-US" sz="2000" b="1" dirty="0"/>
              <a:t> </a:t>
            </a:r>
            <a:r>
              <a:rPr lang="en-US" sz="2000" dirty="0"/>
              <a:t>(50),</a:t>
            </a:r>
          </a:p>
          <a:p>
            <a:pPr marL="0" indent="0">
              <a:buNone/>
            </a:pPr>
            <a:r>
              <a:rPr lang="en-US" sz="2000" i="1" dirty="0" err="1"/>
              <a:t>dept</a:t>
            </a:r>
            <a:r>
              <a:rPr lang="en-US" sz="2000" i="1" dirty="0"/>
              <a:t> name </a:t>
            </a:r>
            <a:r>
              <a:rPr lang="en-US" sz="2000" b="1" dirty="0" err="1"/>
              <a:t>varchar</a:t>
            </a:r>
            <a:r>
              <a:rPr lang="en-US" sz="2000" b="1" dirty="0"/>
              <a:t> </a:t>
            </a:r>
            <a:r>
              <a:rPr lang="en-US" sz="2000" dirty="0"/>
              <a:t>(20),</a:t>
            </a:r>
          </a:p>
          <a:p>
            <a:pPr marL="0" indent="0">
              <a:buNone/>
            </a:pPr>
            <a:r>
              <a:rPr lang="en-US" sz="2000" i="1" dirty="0"/>
              <a:t>credits </a:t>
            </a:r>
            <a:r>
              <a:rPr lang="en-US" sz="2000" b="1" dirty="0"/>
              <a:t>numeric </a:t>
            </a:r>
            <a:r>
              <a:rPr lang="en-US" sz="2000" dirty="0"/>
              <a:t>(2,0) </a:t>
            </a:r>
            <a:r>
              <a:rPr lang="en-US" sz="2000" b="1" dirty="0"/>
              <a:t>check </a:t>
            </a:r>
            <a:r>
              <a:rPr lang="en-US" sz="2000" dirty="0"/>
              <a:t>(</a:t>
            </a:r>
            <a:r>
              <a:rPr lang="en-US" sz="2000" i="1" dirty="0"/>
              <a:t>credits </a:t>
            </a:r>
            <a:r>
              <a:rPr lang="en-US" sz="2000" dirty="0"/>
              <a:t>&gt; 0),</a:t>
            </a:r>
          </a:p>
          <a:p>
            <a:pPr marL="0" indent="0">
              <a:buNone/>
            </a:pPr>
            <a:r>
              <a:rPr lang="en-US" sz="2000" b="1" dirty="0"/>
              <a:t>primary key </a:t>
            </a:r>
            <a:r>
              <a:rPr lang="en-US" sz="2000" dirty="0"/>
              <a:t>(</a:t>
            </a:r>
            <a:r>
              <a:rPr lang="en-US" sz="2000" i="1" dirty="0"/>
              <a:t>course id</a:t>
            </a:r>
            <a:r>
              <a:rPr lang="en-US" sz="2000" dirty="0"/>
              <a:t>),</a:t>
            </a:r>
          </a:p>
          <a:p>
            <a:pPr marL="0" indent="0">
              <a:buNone/>
            </a:pPr>
            <a:r>
              <a:rPr lang="en-US" sz="2000" b="1" dirty="0"/>
              <a:t>foreign key </a:t>
            </a:r>
            <a:r>
              <a:rPr lang="en-US" sz="2000" dirty="0"/>
              <a:t>(</a:t>
            </a:r>
            <a:r>
              <a:rPr lang="en-US" sz="2000" i="1" dirty="0" err="1"/>
              <a:t>dept</a:t>
            </a:r>
            <a:r>
              <a:rPr lang="en-US" sz="2000" i="1" dirty="0"/>
              <a:t> name</a:t>
            </a:r>
            <a:r>
              <a:rPr lang="en-US" sz="2000" dirty="0"/>
              <a:t>) </a:t>
            </a:r>
            <a:r>
              <a:rPr lang="en-US" sz="2000" b="1" dirty="0"/>
              <a:t>references </a:t>
            </a:r>
            <a:r>
              <a:rPr lang="en-US" sz="2000" i="1" dirty="0"/>
              <a:t>department</a:t>
            </a:r>
            <a:r>
              <a:rPr lang="en-US" sz="2000" dirty="0"/>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060174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sz="2000" dirty="0">
                <a:latin typeface="Arial" pitchFamily="34" charset="0"/>
                <a:cs typeface="Arial" pitchFamily="34" charset="0"/>
              </a:rPr>
              <a:t>When a referential-integrity constraint </a:t>
            </a:r>
            <a:r>
              <a:rPr lang="en-US" sz="2000" dirty="0" smtClean="0">
                <a:latin typeface="Arial" pitchFamily="34" charset="0"/>
                <a:cs typeface="Arial" pitchFamily="34" charset="0"/>
              </a:rPr>
              <a:t>is violated</a:t>
            </a:r>
            <a:r>
              <a:rPr lang="en-US" sz="2000" dirty="0">
                <a:latin typeface="Arial" pitchFamily="34" charset="0"/>
                <a:cs typeface="Arial" pitchFamily="34" charset="0"/>
              </a:rPr>
              <a:t>, the normal procedure is </a:t>
            </a:r>
            <a:r>
              <a:rPr lang="en-US" sz="2000" dirty="0" smtClean="0">
                <a:latin typeface="Arial" pitchFamily="34" charset="0"/>
                <a:cs typeface="Arial" pitchFamily="34" charset="0"/>
              </a:rPr>
              <a:t>to reject </a:t>
            </a:r>
            <a:r>
              <a:rPr lang="en-US" sz="2000" dirty="0">
                <a:latin typeface="Arial" pitchFamily="34" charset="0"/>
                <a:cs typeface="Arial" pitchFamily="34" charset="0"/>
              </a:rPr>
              <a:t>the action that caused the violation (that is, the transaction performing </a:t>
            </a:r>
            <a:r>
              <a:rPr lang="en-US" sz="2000" dirty="0" smtClean="0">
                <a:latin typeface="Arial" pitchFamily="34" charset="0"/>
                <a:cs typeface="Arial" pitchFamily="34" charset="0"/>
              </a:rPr>
              <a:t>the update </a:t>
            </a:r>
            <a:r>
              <a:rPr lang="en-US" sz="2000" dirty="0">
                <a:latin typeface="Arial" pitchFamily="34" charset="0"/>
                <a:cs typeface="Arial" pitchFamily="34" charset="0"/>
              </a:rPr>
              <a:t>action is rolled back). However, a </a:t>
            </a:r>
            <a:r>
              <a:rPr lang="en-US" sz="2000" b="1" dirty="0">
                <a:latin typeface="Arial" pitchFamily="34" charset="0"/>
                <a:cs typeface="Arial" pitchFamily="34" charset="0"/>
              </a:rPr>
              <a:t>foreign key </a:t>
            </a:r>
            <a:r>
              <a:rPr lang="en-US" sz="2000" dirty="0">
                <a:latin typeface="Arial" pitchFamily="34" charset="0"/>
                <a:cs typeface="Arial" pitchFamily="34" charset="0"/>
              </a:rPr>
              <a:t>clause can specify that </a:t>
            </a:r>
            <a:r>
              <a:rPr lang="en-US" sz="2000" dirty="0" smtClean="0">
                <a:latin typeface="Arial" pitchFamily="34" charset="0"/>
                <a:cs typeface="Arial" pitchFamily="34" charset="0"/>
              </a:rPr>
              <a:t>if a </a:t>
            </a:r>
            <a:r>
              <a:rPr lang="en-US" sz="2000" dirty="0">
                <a:latin typeface="Arial" pitchFamily="34" charset="0"/>
                <a:cs typeface="Arial" pitchFamily="34" charset="0"/>
              </a:rPr>
              <a:t>delete or update action on the referenced relation violates the constraint, then</a:t>
            </a:r>
            <a:r>
              <a:rPr lang="en-US" sz="2000" dirty="0" smtClean="0">
                <a:latin typeface="Arial" pitchFamily="34" charset="0"/>
                <a:cs typeface="Arial" pitchFamily="34" charset="0"/>
              </a:rPr>
              <a:t>, </a:t>
            </a:r>
            <a:r>
              <a:rPr lang="en-US" sz="2000" dirty="0">
                <a:latin typeface="Arial" pitchFamily="34" charset="0"/>
                <a:cs typeface="Arial" pitchFamily="34" charset="0"/>
              </a:rPr>
              <a:t>instead </a:t>
            </a:r>
            <a:r>
              <a:rPr lang="en-US" sz="2000" dirty="0" smtClean="0">
                <a:latin typeface="Arial" pitchFamily="34" charset="0"/>
                <a:cs typeface="Arial" pitchFamily="34" charset="0"/>
              </a:rPr>
              <a:t>of rejecting </a:t>
            </a:r>
            <a:r>
              <a:rPr lang="en-US" sz="2000" dirty="0">
                <a:latin typeface="Arial" pitchFamily="34" charset="0"/>
                <a:cs typeface="Arial" pitchFamily="34" charset="0"/>
              </a:rPr>
              <a:t>the action, the system must take steps to change the tuple </a:t>
            </a:r>
            <a:r>
              <a:rPr lang="en-US" sz="2000" dirty="0" smtClean="0">
                <a:latin typeface="Arial" pitchFamily="34" charset="0"/>
                <a:cs typeface="Arial" pitchFamily="34" charset="0"/>
              </a:rPr>
              <a:t>in the </a:t>
            </a:r>
            <a:r>
              <a:rPr lang="en-US" sz="2000" dirty="0">
                <a:latin typeface="Arial" pitchFamily="34" charset="0"/>
                <a:cs typeface="Arial" pitchFamily="34" charset="0"/>
              </a:rPr>
              <a:t>referencing relation to </a:t>
            </a:r>
            <a:r>
              <a:rPr lang="en-US" sz="2000" dirty="0" smtClean="0">
                <a:latin typeface="Arial" pitchFamily="34" charset="0"/>
                <a:cs typeface="Arial" pitchFamily="34" charset="0"/>
              </a:rPr>
              <a:t>restore </a:t>
            </a:r>
            <a:r>
              <a:rPr lang="en-US" sz="2000" dirty="0">
                <a:latin typeface="Arial" pitchFamily="34" charset="0"/>
                <a:cs typeface="Arial" pitchFamily="34" charset="0"/>
              </a:rPr>
              <a:t>the constraint</a:t>
            </a:r>
            <a:r>
              <a:rPr lang="en-US" sz="2000" dirty="0" smtClean="0">
                <a:latin typeface="Arial" pitchFamily="34" charset="0"/>
                <a:cs typeface="Arial" pitchFamily="34" charset="0"/>
              </a:rPr>
              <a:t>. </a:t>
            </a:r>
          </a:p>
          <a:p>
            <a:endParaRPr lang="en-US" sz="2000" dirty="0">
              <a:latin typeface="Arial" pitchFamily="34" charset="0"/>
              <a:cs typeface="Arial" pitchFamily="34" charset="0"/>
            </a:endParaRPr>
          </a:p>
          <a:p>
            <a:pPr marL="0" indent="0">
              <a:buNone/>
            </a:pPr>
            <a:r>
              <a:rPr lang="en-US" sz="2000" dirty="0"/>
              <a:t>Consider this definition of </a:t>
            </a:r>
            <a:r>
              <a:rPr lang="en-US" sz="2000" dirty="0" smtClean="0"/>
              <a:t>an integrity </a:t>
            </a:r>
            <a:r>
              <a:rPr lang="en-US" sz="2000" dirty="0"/>
              <a:t>constraint on the relation </a:t>
            </a:r>
            <a:r>
              <a:rPr lang="en-US" sz="2000" i="1" dirty="0"/>
              <a:t>course</a:t>
            </a:r>
            <a:r>
              <a:rPr lang="en-US" sz="2000" dirty="0" smtClean="0"/>
              <a:t>:</a:t>
            </a:r>
          </a:p>
          <a:p>
            <a:pPr marL="0" indent="0">
              <a:buNone/>
            </a:pPr>
            <a:r>
              <a:rPr lang="en-US" sz="2000" b="1" dirty="0"/>
              <a:t>create table </a:t>
            </a:r>
            <a:r>
              <a:rPr lang="en-US" sz="2000" i="1" dirty="0"/>
              <a:t>course</a:t>
            </a:r>
          </a:p>
          <a:p>
            <a:pPr marL="0" indent="0">
              <a:buNone/>
            </a:pPr>
            <a:r>
              <a:rPr lang="en-US" sz="2000" dirty="0"/>
              <a:t>( </a:t>
            </a:r>
            <a:r>
              <a:rPr lang="en-US" sz="2000" i="1" dirty="0"/>
              <a:t>. . .</a:t>
            </a:r>
          </a:p>
          <a:p>
            <a:pPr marL="0" indent="0">
              <a:buNone/>
            </a:pPr>
            <a:r>
              <a:rPr lang="en-US" sz="2000" b="1" dirty="0"/>
              <a:t>foreign key </a:t>
            </a:r>
            <a:r>
              <a:rPr lang="en-US" sz="2000" dirty="0"/>
              <a:t>(</a:t>
            </a:r>
            <a:r>
              <a:rPr lang="en-US" sz="2000" i="1" dirty="0" err="1"/>
              <a:t>dept</a:t>
            </a:r>
            <a:r>
              <a:rPr lang="en-US" sz="2000" i="1" dirty="0"/>
              <a:t> name</a:t>
            </a:r>
            <a:r>
              <a:rPr lang="en-US" sz="2000" dirty="0"/>
              <a:t>) </a:t>
            </a:r>
            <a:r>
              <a:rPr lang="en-US" sz="2000" b="1" dirty="0"/>
              <a:t>references </a:t>
            </a:r>
            <a:r>
              <a:rPr lang="en-US" sz="2000" i="1" dirty="0" smtClean="0"/>
              <a:t>department</a:t>
            </a:r>
          </a:p>
          <a:p>
            <a:pPr marL="0" indent="0">
              <a:buNone/>
            </a:pPr>
            <a:r>
              <a:rPr lang="en-US" sz="2000" b="1" dirty="0"/>
              <a:t>on delete cascade</a:t>
            </a:r>
          </a:p>
          <a:p>
            <a:pPr marL="0" indent="0">
              <a:buNone/>
            </a:pPr>
            <a:r>
              <a:rPr lang="en-US" sz="2000" b="1" dirty="0" smtClean="0"/>
              <a:t>on </a:t>
            </a:r>
            <a:r>
              <a:rPr lang="en-US" sz="2000" b="1" dirty="0"/>
              <a:t>update cascade</a:t>
            </a:r>
            <a:r>
              <a:rPr lang="en-US" sz="2000" dirty="0"/>
              <a:t>,</a:t>
            </a:r>
          </a:p>
          <a:p>
            <a:pPr marL="0" indent="0">
              <a:buNone/>
            </a:pPr>
            <a:r>
              <a:rPr lang="en-US" sz="2000" i="1" dirty="0"/>
              <a:t>. . . </a:t>
            </a:r>
            <a:r>
              <a:rPr lang="en-US" sz="2000" dirty="0"/>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913527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normAutofit/>
          </a:bodyPr>
          <a:lstStyle/>
          <a:p>
            <a:pPr algn="just"/>
            <a:r>
              <a:rPr lang="en-US" sz="2000" dirty="0">
                <a:latin typeface="Arial" pitchFamily="34" charset="0"/>
                <a:cs typeface="Arial" pitchFamily="34" charset="0"/>
              </a:rPr>
              <a:t>Because of the clause </a:t>
            </a:r>
            <a:r>
              <a:rPr lang="en-US" sz="2000" b="1" dirty="0">
                <a:latin typeface="Arial" pitchFamily="34" charset="0"/>
                <a:cs typeface="Arial" pitchFamily="34" charset="0"/>
              </a:rPr>
              <a:t>on delete cascade </a:t>
            </a:r>
            <a:r>
              <a:rPr lang="en-US" sz="2000" dirty="0">
                <a:latin typeface="Arial" pitchFamily="34" charset="0"/>
                <a:cs typeface="Arial" pitchFamily="34" charset="0"/>
              </a:rPr>
              <a:t>associated with the foreign-key </a:t>
            </a:r>
            <a:r>
              <a:rPr lang="en-US" sz="2000" dirty="0" smtClean="0">
                <a:latin typeface="Arial" pitchFamily="34" charset="0"/>
                <a:cs typeface="Arial" pitchFamily="34" charset="0"/>
              </a:rPr>
              <a:t>declaration, if </a:t>
            </a:r>
            <a:r>
              <a:rPr lang="en-US" sz="2000" dirty="0">
                <a:latin typeface="Arial" pitchFamily="34" charset="0"/>
                <a:cs typeface="Arial" pitchFamily="34" charset="0"/>
              </a:rPr>
              <a:t>a delete of a tuple in </a:t>
            </a:r>
            <a:r>
              <a:rPr lang="en-US" sz="2000" i="1" dirty="0">
                <a:latin typeface="Arial" pitchFamily="34" charset="0"/>
                <a:cs typeface="Arial" pitchFamily="34" charset="0"/>
              </a:rPr>
              <a:t>department </a:t>
            </a:r>
            <a:r>
              <a:rPr lang="en-US" sz="2000" dirty="0">
                <a:latin typeface="Arial" pitchFamily="34" charset="0"/>
                <a:cs typeface="Arial" pitchFamily="34" charset="0"/>
              </a:rPr>
              <a:t>results in this </a:t>
            </a:r>
            <a:r>
              <a:rPr lang="en-US" sz="2000" dirty="0" smtClean="0">
                <a:latin typeface="Arial" pitchFamily="34" charset="0"/>
                <a:cs typeface="Arial" pitchFamily="34" charset="0"/>
              </a:rPr>
              <a:t>referential-integrity constraint </a:t>
            </a:r>
            <a:r>
              <a:rPr lang="en-US" sz="2000" dirty="0">
                <a:latin typeface="Arial" pitchFamily="34" charset="0"/>
                <a:cs typeface="Arial" pitchFamily="34" charset="0"/>
              </a:rPr>
              <a:t>being violated, the system does not reject the delete. Instead, the </a:t>
            </a:r>
            <a:r>
              <a:rPr lang="en-US" sz="2000" dirty="0" smtClean="0">
                <a:latin typeface="Arial" pitchFamily="34" charset="0"/>
                <a:cs typeface="Arial" pitchFamily="34" charset="0"/>
              </a:rPr>
              <a:t>delete “cascades</a:t>
            </a:r>
            <a:r>
              <a:rPr lang="en-US" sz="2000" dirty="0">
                <a:latin typeface="Arial" pitchFamily="34" charset="0"/>
                <a:cs typeface="Arial" pitchFamily="34" charset="0"/>
              </a:rPr>
              <a:t>” to the </a:t>
            </a:r>
            <a:r>
              <a:rPr lang="en-US" sz="2000" i="1" dirty="0">
                <a:latin typeface="Arial" pitchFamily="34" charset="0"/>
                <a:cs typeface="Arial" pitchFamily="34" charset="0"/>
              </a:rPr>
              <a:t>course </a:t>
            </a:r>
            <a:r>
              <a:rPr lang="en-US" sz="2000" dirty="0">
                <a:latin typeface="Arial" pitchFamily="34" charset="0"/>
                <a:cs typeface="Arial" pitchFamily="34" charset="0"/>
              </a:rPr>
              <a:t>relation, deleting the tuple that refers to the </a:t>
            </a:r>
            <a:r>
              <a:rPr lang="en-US" sz="2000" dirty="0" smtClean="0">
                <a:latin typeface="Arial" pitchFamily="34" charset="0"/>
                <a:cs typeface="Arial" pitchFamily="34" charset="0"/>
              </a:rPr>
              <a:t>department that </a:t>
            </a:r>
            <a:r>
              <a:rPr lang="en-US" sz="2000" dirty="0">
                <a:latin typeface="Arial" pitchFamily="34" charset="0"/>
                <a:cs typeface="Arial" pitchFamily="34" charset="0"/>
              </a:rPr>
              <a:t>was deleted</a:t>
            </a:r>
            <a:r>
              <a:rPr lang="en-US" sz="2000" dirty="0" smtClean="0">
                <a:latin typeface="Arial" pitchFamily="34" charset="0"/>
                <a:cs typeface="Arial" pitchFamily="34" charset="0"/>
              </a:rPr>
              <a:t>.</a:t>
            </a:r>
          </a:p>
          <a:p>
            <a:pPr algn="just"/>
            <a:r>
              <a:rPr lang="en-US" sz="2000" dirty="0">
                <a:latin typeface="Arial" pitchFamily="34" charset="0"/>
                <a:cs typeface="Arial" pitchFamily="34" charset="0"/>
              </a:rPr>
              <a:t>If there is a chain of foreign-key dependencies across multiple relations, </a:t>
            </a:r>
            <a:r>
              <a:rPr lang="en-US" sz="2000" dirty="0" smtClean="0">
                <a:latin typeface="Arial" pitchFamily="34" charset="0"/>
                <a:cs typeface="Arial" pitchFamily="34" charset="0"/>
              </a:rPr>
              <a:t>a deletion </a:t>
            </a:r>
            <a:r>
              <a:rPr lang="en-US" sz="2000" dirty="0">
                <a:latin typeface="Arial" pitchFamily="34" charset="0"/>
                <a:cs typeface="Arial" pitchFamily="34" charset="0"/>
              </a:rPr>
              <a:t>or update at one end of the chain can propagate across the entire chain</a:t>
            </a:r>
            <a:r>
              <a:rPr lang="en-US" sz="2000" dirty="0" smtClean="0">
                <a:latin typeface="Arial" pitchFamily="34" charset="0"/>
                <a:cs typeface="Arial" pitchFamily="34" charset="0"/>
              </a:rPr>
              <a:t>.</a:t>
            </a:r>
          </a:p>
          <a:p>
            <a:pPr algn="just"/>
            <a:r>
              <a:rPr lang="en-US" sz="2000" dirty="0">
                <a:latin typeface="Arial" pitchFamily="34" charset="0"/>
                <a:cs typeface="Arial" pitchFamily="34" charset="0"/>
              </a:rPr>
              <a:t>If a cascading update </a:t>
            </a:r>
            <a:r>
              <a:rPr lang="en-US" sz="2000" dirty="0" smtClean="0">
                <a:latin typeface="Arial" pitchFamily="34" charset="0"/>
                <a:cs typeface="Arial" pitchFamily="34" charset="0"/>
              </a:rPr>
              <a:t>or delete </a:t>
            </a:r>
            <a:r>
              <a:rPr lang="en-US" sz="2000" dirty="0">
                <a:latin typeface="Arial" pitchFamily="34" charset="0"/>
                <a:cs typeface="Arial" pitchFamily="34" charset="0"/>
              </a:rPr>
              <a:t>causes a constraint violation that cannot be handled by a further </a:t>
            </a:r>
            <a:r>
              <a:rPr lang="en-US" sz="2000" dirty="0" smtClean="0">
                <a:latin typeface="Arial" pitchFamily="34" charset="0"/>
                <a:cs typeface="Arial" pitchFamily="34" charset="0"/>
              </a:rPr>
              <a:t>cascading operation</a:t>
            </a:r>
            <a:r>
              <a:rPr lang="en-US" sz="2000" dirty="0">
                <a:latin typeface="Arial" pitchFamily="34" charset="0"/>
                <a:cs typeface="Arial" pitchFamily="34" charset="0"/>
              </a:rPr>
              <a:t>, the system aborts </a:t>
            </a:r>
            <a:r>
              <a:rPr lang="en-US" sz="2000" dirty="0" smtClean="0">
                <a:latin typeface="Arial" pitchFamily="34" charset="0"/>
                <a:cs typeface="Arial" pitchFamily="34" charset="0"/>
              </a:rPr>
              <a:t>the transaction</a:t>
            </a:r>
            <a:r>
              <a:rPr lang="en-US" sz="2000" dirty="0">
                <a:latin typeface="Arial" pitchFamily="34" charset="0"/>
                <a:cs typeface="Arial" pitchFamily="34" charset="0"/>
              </a:rPr>
              <a:t>. As a result, all the changes </a:t>
            </a:r>
            <a:r>
              <a:rPr lang="en-US" sz="2000" dirty="0" smtClean="0">
                <a:latin typeface="Arial" pitchFamily="34" charset="0"/>
                <a:cs typeface="Arial" pitchFamily="34" charset="0"/>
              </a:rPr>
              <a:t>caused by </a:t>
            </a:r>
            <a:r>
              <a:rPr lang="en-US" sz="2000" dirty="0">
                <a:latin typeface="Arial" pitchFamily="34" charset="0"/>
                <a:cs typeface="Arial" pitchFamily="34" charset="0"/>
              </a:rPr>
              <a:t>the transaction and its cascading actions are undone.</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Referential integrity is only checked at the end of the transaction. Intermediate steps are allowed to violate referential integrity provided later steps remove the violation. Otherwise it would be impossible to create some database states.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419661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85799"/>
            <a:ext cx="8839200" cy="3477875"/>
          </a:xfrm>
          <a:prstGeom prst="rect">
            <a:avLst/>
          </a:prstGeom>
        </p:spPr>
        <p:txBody>
          <a:bodyPr wrap="square">
            <a:spAutoFit/>
          </a:bodyPr>
          <a:lstStyle/>
          <a:p>
            <a:r>
              <a:rPr lang="en-US" sz="2000" i="1" dirty="0">
                <a:latin typeface="Arial" pitchFamily="34" charset="0"/>
                <a:cs typeface="Arial" pitchFamily="34" charset="0"/>
              </a:rPr>
              <a:t>classroom</a:t>
            </a:r>
            <a:r>
              <a:rPr lang="en-US" sz="2000" dirty="0">
                <a:latin typeface="Arial" pitchFamily="34" charset="0"/>
                <a:cs typeface="Arial" pitchFamily="34" charset="0"/>
              </a:rPr>
              <a:t>(</a:t>
            </a:r>
            <a:r>
              <a:rPr lang="en-US" sz="2000" i="1" dirty="0">
                <a:latin typeface="Arial" pitchFamily="34" charset="0"/>
                <a:cs typeface="Arial" pitchFamily="34" charset="0"/>
              </a:rPr>
              <a:t>building</a:t>
            </a:r>
            <a:r>
              <a:rPr lang="en-US" sz="2000" dirty="0">
                <a:latin typeface="Arial" pitchFamily="34" charset="0"/>
                <a:cs typeface="Arial" pitchFamily="34" charset="0"/>
              </a:rPr>
              <a:t>, </a:t>
            </a:r>
            <a:r>
              <a:rPr lang="en-US" sz="2000" i="1" dirty="0">
                <a:latin typeface="Arial" pitchFamily="34" charset="0"/>
                <a:cs typeface="Arial" pitchFamily="34" charset="0"/>
              </a:rPr>
              <a:t>room number</a:t>
            </a:r>
            <a:r>
              <a:rPr lang="en-US" sz="2000" dirty="0">
                <a:latin typeface="Arial" pitchFamily="34" charset="0"/>
                <a:cs typeface="Arial" pitchFamily="34" charset="0"/>
              </a:rPr>
              <a:t>, </a:t>
            </a:r>
            <a:r>
              <a:rPr lang="en-US" sz="2000" i="1" dirty="0">
                <a:latin typeface="Arial" pitchFamily="34" charset="0"/>
                <a:cs typeface="Arial" pitchFamily="34" charset="0"/>
              </a:rPr>
              <a:t>capacity</a:t>
            </a:r>
            <a:r>
              <a:rPr lang="en-US" sz="2000" dirty="0">
                <a:latin typeface="Arial" pitchFamily="34" charset="0"/>
                <a:cs typeface="Arial" pitchFamily="34" charset="0"/>
              </a:rPr>
              <a:t>)</a:t>
            </a:r>
          </a:p>
          <a:p>
            <a:r>
              <a:rPr lang="en-US" sz="2000" i="1" dirty="0">
                <a:latin typeface="Arial" pitchFamily="34" charset="0"/>
                <a:cs typeface="Arial" pitchFamily="34" charset="0"/>
              </a:rPr>
              <a:t>department</a:t>
            </a:r>
            <a:r>
              <a:rPr lang="en-US" sz="2000" dirty="0">
                <a:latin typeface="Arial" pitchFamily="34" charset="0"/>
                <a:cs typeface="Arial" pitchFamily="34" charset="0"/>
              </a:rPr>
              <a:t>(</a:t>
            </a:r>
            <a:r>
              <a:rPr lang="en-US" sz="2000" i="1" dirty="0" err="1">
                <a:latin typeface="Arial" pitchFamily="34" charset="0"/>
                <a:cs typeface="Arial" pitchFamily="34" charset="0"/>
              </a:rPr>
              <a:t>dept</a:t>
            </a:r>
            <a:r>
              <a:rPr lang="en-US" sz="2000" i="1" dirty="0">
                <a:latin typeface="Arial" pitchFamily="34" charset="0"/>
                <a:cs typeface="Arial" pitchFamily="34" charset="0"/>
              </a:rPr>
              <a:t> name</a:t>
            </a:r>
            <a:r>
              <a:rPr lang="en-US" sz="2000" dirty="0">
                <a:latin typeface="Arial" pitchFamily="34" charset="0"/>
                <a:cs typeface="Arial" pitchFamily="34" charset="0"/>
              </a:rPr>
              <a:t>, </a:t>
            </a:r>
            <a:r>
              <a:rPr lang="en-US" sz="2000" i="1" dirty="0">
                <a:latin typeface="Arial" pitchFamily="34" charset="0"/>
                <a:cs typeface="Arial" pitchFamily="34" charset="0"/>
              </a:rPr>
              <a:t>building</a:t>
            </a:r>
            <a:r>
              <a:rPr lang="en-US" sz="2000" dirty="0">
                <a:latin typeface="Arial" pitchFamily="34" charset="0"/>
                <a:cs typeface="Arial" pitchFamily="34" charset="0"/>
              </a:rPr>
              <a:t>, </a:t>
            </a:r>
            <a:r>
              <a:rPr lang="en-US" sz="2000" i="1" dirty="0">
                <a:latin typeface="Arial" pitchFamily="34" charset="0"/>
                <a:cs typeface="Arial" pitchFamily="34" charset="0"/>
              </a:rPr>
              <a:t>budget</a:t>
            </a:r>
            <a:r>
              <a:rPr lang="en-US" sz="2000" dirty="0">
                <a:latin typeface="Arial" pitchFamily="34" charset="0"/>
                <a:cs typeface="Arial" pitchFamily="34" charset="0"/>
              </a:rPr>
              <a:t>)</a:t>
            </a:r>
          </a:p>
          <a:p>
            <a:r>
              <a:rPr lang="en-US" sz="2000" i="1" dirty="0">
                <a:latin typeface="Arial" pitchFamily="34" charset="0"/>
                <a:cs typeface="Arial" pitchFamily="34" charset="0"/>
              </a:rPr>
              <a:t>course</a:t>
            </a:r>
            <a:r>
              <a:rPr lang="en-US" sz="2000" dirty="0">
                <a:latin typeface="Arial" pitchFamily="34" charset="0"/>
                <a:cs typeface="Arial" pitchFamily="34" charset="0"/>
              </a:rPr>
              <a:t>(</a:t>
            </a:r>
            <a:r>
              <a:rPr lang="en-US" sz="2000" i="1" dirty="0">
                <a:latin typeface="Arial" pitchFamily="34" charset="0"/>
                <a:cs typeface="Arial" pitchFamily="34" charset="0"/>
              </a:rPr>
              <a:t>course id</a:t>
            </a:r>
            <a:r>
              <a:rPr lang="en-US" sz="2000" dirty="0">
                <a:latin typeface="Arial" pitchFamily="34" charset="0"/>
                <a:cs typeface="Arial" pitchFamily="34" charset="0"/>
              </a:rPr>
              <a:t>, </a:t>
            </a:r>
            <a:r>
              <a:rPr lang="en-US" sz="2000" i="1" dirty="0">
                <a:latin typeface="Arial" pitchFamily="34" charset="0"/>
                <a:cs typeface="Arial" pitchFamily="34" charset="0"/>
              </a:rPr>
              <a:t>title</a:t>
            </a:r>
            <a:r>
              <a:rPr lang="en-US" sz="2000" dirty="0">
                <a:latin typeface="Arial" pitchFamily="34" charset="0"/>
                <a:cs typeface="Arial" pitchFamily="34" charset="0"/>
              </a:rPr>
              <a:t>, </a:t>
            </a:r>
            <a:r>
              <a:rPr lang="en-US" sz="2000" i="1" dirty="0" err="1">
                <a:latin typeface="Arial" pitchFamily="34" charset="0"/>
                <a:cs typeface="Arial" pitchFamily="34" charset="0"/>
              </a:rPr>
              <a:t>dept</a:t>
            </a:r>
            <a:r>
              <a:rPr lang="en-US" sz="2000" i="1" dirty="0">
                <a:latin typeface="Arial" pitchFamily="34" charset="0"/>
                <a:cs typeface="Arial" pitchFamily="34" charset="0"/>
              </a:rPr>
              <a:t> name</a:t>
            </a:r>
            <a:r>
              <a:rPr lang="en-US" sz="2000" dirty="0">
                <a:latin typeface="Arial" pitchFamily="34" charset="0"/>
                <a:cs typeface="Arial" pitchFamily="34" charset="0"/>
              </a:rPr>
              <a:t>, </a:t>
            </a:r>
            <a:r>
              <a:rPr lang="en-US" sz="2000" i="1" dirty="0">
                <a:latin typeface="Arial" pitchFamily="34" charset="0"/>
                <a:cs typeface="Arial" pitchFamily="34" charset="0"/>
              </a:rPr>
              <a:t>credits</a:t>
            </a:r>
            <a:r>
              <a:rPr lang="en-US" sz="2000" dirty="0">
                <a:latin typeface="Arial" pitchFamily="34" charset="0"/>
                <a:cs typeface="Arial" pitchFamily="34" charset="0"/>
              </a:rPr>
              <a:t>)</a:t>
            </a:r>
          </a:p>
          <a:p>
            <a:r>
              <a:rPr lang="en-US" sz="2000" i="1" dirty="0">
                <a:latin typeface="Arial" pitchFamily="34" charset="0"/>
                <a:cs typeface="Arial" pitchFamily="34" charset="0"/>
              </a:rPr>
              <a:t>instructor</a:t>
            </a:r>
            <a:r>
              <a:rPr lang="en-US" sz="2000" dirty="0">
                <a:latin typeface="Arial" pitchFamily="34" charset="0"/>
                <a:cs typeface="Arial" pitchFamily="34" charset="0"/>
              </a:rPr>
              <a:t>(</a:t>
            </a:r>
            <a:r>
              <a:rPr lang="en-US" sz="2000" i="1" dirty="0">
                <a:latin typeface="Arial" pitchFamily="34" charset="0"/>
                <a:cs typeface="Arial" pitchFamily="34" charset="0"/>
              </a:rPr>
              <a:t>ID</a:t>
            </a:r>
            <a:r>
              <a:rPr lang="en-US" sz="2000" dirty="0">
                <a:latin typeface="Arial" pitchFamily="34" charset="0"/>
                <a:cs typeface="Arial" pitchFamily="34" charset="0"/>
              </a:rPr>
              <a:t>, </a:t>
            </a:r>
            <a:r>
              <a:rPr lang="en-US" sz="2000" i="1" dirty="0">
                <a:latin typeface="Arial" pitchFamily="34" charset="0"/>
                <a:cs typeface="Arial" pitchFamily="34" charset="0"/>
              </a:rPr>
              <a:t>name</a:t>
            </a:r>
            <a:r>
              <a:rPr lang="en-US" sz="2000" dirty="0">
                <a:latin typeface="Arial" pitchFamily="34" charset="0"/>
                <a:cs typeface="Arial" pitchFamily="34" charset="0"/>
              </a:rPr>
              <a:t>, </a:t>
            </a:r>
            <a:r>
              <a:rPr lang="en-US" sz="2000" i="1" dirty="0" err="1">
                <a:latin typeface="Arial" pitchFamily="34" charset="0"/>
                <a:cs typeface="Arial" pitchFamily="34" charset="0"/>
              </a:rPr>
              <a:t>dept</a:t>
            </a:r>
            <a:r>
              <a:rPr lang="en-US" sz="2000" i="1" dirty="0">
                <a:latin typeface="Arial" pitchFamily="34" charset="0"/>
                <a:cs typeface="Arial" pitchFamily="34" charset="0"/>
              </a:rPr>
              <a:t> name</a:t>
            </a:r>
            <a:r>
              <a:rPr lang="en-US" sz="2000" dirty="0">
                <a:latin typeface="Arial" pitchFamily="34" charset="0"/>
                <a:cs typeface="Arial" pitchFamily="34" charset="0"/>
              </a:rPr>
              <a:t>, </a:t>
            </a:r>
            <a:r>
              <a:rPr lang="en-US" sz="2000" i="1" dirty="0">
                <a:latin typeface="Arial" pitchFamily="34" charset="0"/>
                <a:cs typeface="Arial" pitchFamily="34" charset="0"/>
              </a:rPr>
              <a:t>salary</a:t>
            </a:r>
            <a:r>
              <a:rPr lang="en-US" sz="2000" dirty="0">
                <a:latin typeface="Arial" pitchFamily="34" charset="0"/>
                <a:cs typeface="Arial" pitchFamily="34" charset="0"/>
              </a:rPr>
              <a:t>)</a:t>
            </a:r>
          </a:p>
          <a:p>
            <a:r>
              <a:rPr lang="en-US" sz="2000" i="1" dirty="0">
                <a:latin typeface="Arial" pitchFamily="34" charset="0"/>
                <a:cs typeface="Arial" pitchFamily="34" charset="0"/>
              </a:rPr>
              <a:t>section</a:t>
            </a:r>
            <a:r>
              <a:rPr lang="en-US" sz="2000" dirty="0">
                <a:latin typeface="Arial" pitchFamily="34" charset="0"/>
                <a:cs typeface="Arial" pitchFamily="34" charset="0"/>
              </a:rPr>
              <a:t>(</a:t>
            </a:r>
            <a:r>
              <a:rPr lang="en-US" sz="2000" i="1" dirty="0">
                <a:latin typeface="Arial" pitchFamily="34" charset="0"/>
                <a:cs typeface="Arial" pitchFamily="34" charset="0"/>
              </a:rPr>
              <a:t>course id</a:t>
            </a:r>
            <a:r>
              <a:rPr lang="en-US" sz="2000" dirty="0">
                <a:latin typeface="Arial" pitchFamily="34" charset="0"/>
                <a:cs typeface="Arial" pitchFamily="34" charset="0"/>
              </a:rPr>
              <a:t>, </a:t>
            </a:r>
            <a:r>
              <a:rPr lang="en-US" sz="2000" i="1" dirty="0">
                <a:latin typeface="Arial" pitchFamily="34" charset="0"/>
                <a:cs typeface="Arial" pitchFamily="34" charset="0"/>
              </a:rPr>
              <a:t>sec id</a:t>
            </a:r>
            <a:r>
              <a:rPr lang="en-US" sz="2000" dirty="0">
                <a:latin typeface="Arial" pitchFamily="34" charset="0"/>
                <a:cs typeface="Arial" pitchFamily="34" charset="0"/>
              </a:rPr>
              <a:t>, </a:t>
            </a:r>
            <a:r>
              <a:rPr lang="en-US" sz="2000" i="1" dirty="0">
                <a:latin typeface="Arial" pitchFamily="34" charset="0"/>
                <a:cs typeface="Arial" pitchFamily="34" charset="0"/>
              </a:rPr>
              <a:t>semester</a:t>
            </a:r>
            <a:r>
              <a:rPr lang="en-US" sz="2000" dirty="0">
                <a:latin typeface="Arial" pitchFamily="34" charset="0"/>
                <a:cs typeface="Arial" pitchFamily="34" charset="0"/>
              </a:rPr>
              <a:t>, </a:t>
            </a:r>
            <a:r>
              <a:rPr lang="en-US" sz="2000" i="1" dirty="0">
                <a:latin typeface="Arial" pitchFamily="34" charset="0"/>
                <a:cs typeface="Arial" pitchFamily="34" charset="0"/>
              </a:rPr>
              <a:t>year</a:t>
            </a:r>
            <a:r>
              <a:rPr lang="en-US" sz="2000" dirty="0">
                <a:latin typeface="Arial" pitchFamily="34" charset="0"/>
                <a:cs typeface="Arial" pitchFamily="34" charset="0"/>
              </a:rPr>
              <a:t>, </a:t>
            </a:r>
            <a:r>
              <a:rPr lang="en-US" sz="2000" i="1" dirty="0">
                <a:latin typeface="Arial" pitchFamily="34" charset="0"/>
                <a:cs typeface="Arial" pitchFamily="34" charset="0"/>
              </a:rPr>
              <a:t>building</a:t>
            </a:r>
            <a:r>
              <a:rPr lang="en-US" sz="2000" dirty="0">
                <a:latin typeface="Arial" pitchFamily="34" charset="0"/>
                <a:cs typeface="Arial" pitchFamily="34" charset="0"/>
              </a:rPr>
              <a:t>, </a:t>
            </a:r>
            <a:r>
              <a:rPr lang="en-US" sz="2000" i="1" dirty="0">
                <a:latin typeface="Arial" pitchFamily="34" charset="0"/>
                <a:cs typeface="Arial" pitchFamily="34" charset="0"/>
              </a:rPr>
              <a:t>room number</a:t>
            </a:r>
            <a:r>
              <a:rPr lang="en-US" sz="2000" dirty="0">
                <a:latin typeface="Arial" pitchFamily="34" charset="0"/>
                <a:cs typeface="Arial" pitchFamily="34" charset="0"/>
              </a:rPr>
              <a:t>, </a:t>
            </a:r>
            <a:r>
              <a:rPr lang="en-US" sz="2000" i="1" dirty="0">
                <a:latin typeface="Arial" pitchFamily="34" charset="0"/>
                <a:cs typeface="Arial" pitchFamily="34" charset="0"/>
              </a:rPr>
              <a:t>time slot id</a:t>
            </a:r>
            <a:r>
              <a:rPr lang="en-US" sz="2000" dirty="0">
                <a:latin typeface="Arial" pitchFamily="34" charset="0"/>
                <a:cs typeface="Arial" pitchFamily="34" charset="0"/>
              </a:rPr>
              <a:t>)</a:t>
            </a:r>
          </a:p>
          <a:p>
            <a:r>
              <a:rPr lang="en-US" sz="2000" i="1" dirty="0">
                <a:latin typeface="Arial" pitchFamily="34" charset="0"/>
                <a:cs typeface="Arial" pitchFamily="34" charset="0"/>
              </a:rPr>
              <a:t>teaches</a:t>
            </a:r>
            <a:r>
              <a:rPr lang="en-US" sz="2000" dirty="0">
                <a:latin typeface="Arial" pitchFamily="34" charset="0"/>
                <a:cs typeface="Arial" pitchFamily="34" charset="0"/>
              </a:rPr>
              <a:t>(</a:t>
            </a:r>
            <a:r>
              <a:rPr lang="en-US" sz="2000" i="1" dirty="0">
                <a:latin typeface="Arial" pitchFamily="34" charset="0"/>
                <a:cs typeface="Arial" pitchFamily="34" charset="0"/>
              </a:rPr>
              <a:t>ID</a:t>
            </a:r>
            <a:r>
              <a:rPr lang="en-US" sz="2000" dirty="0">
                <a:latin typeface="Arial" pitchFamily="34" charset="0"/>
                <a:cs typeface="Arial" pitchFamily="34" charset="0"/>
              </a:rPr>
              <a:t>, </a:t>
            </a:r>
            <a:r>
              <a:rPr lang="en-US" sz="2000" i="1" dirty="0">
                <a:latin typeface="Arial" pitchFamily="34" charset="0"/>
                <a:cs typeface="Arial" pitchFamily="34" charset="0"/>
              </a:rPr>
              <a:t>course id</a:t>
            </a:r>
            <a:r>
              <a:rPr lang="en-US" sz="2000" dirty="0">
                <a:latin typeface="Arial" pitchFamily="34" charset="0"/>
                <a:cs typeface="Arial" pitchFamily="34" charset="0"/>
              </a:rPr>
              <a:t>, </a:t>
            </a:r>
            <a:r>
              <a:rPr lang="en-US" sz="2000" i="1" dirty="0">
                <a:latin typeface="Arial" pitchFamily="34" charset="0"/>
                <a:cs typeface="Arial" pitchFamily="34" charset="0"/>
              </a:rPr>
              <a:t>sec id</a:t>
            </a:r>
            <a:r>
              <a:rPr lang="en-US" sz="2000" dirty="0">
                <a:latin typeface="Arial" pitchFamily="34" charset="0"/>
                <a:cs typeface="Arial" pitchFamily="34" charset="0"/>
              </a:rPr>
              <a:t>, </a:t>
            </a:r>
            <a:r>
              <a:rPr lang="en-US" sz="2000" i="1" dirty="0">
                <a:latin typeface="Arial" pitchFamily="34" charset="0"/>
                <a:cs typeface="Arial" pitchFamily="34" charset="0"/>
              </a:rPr>
              <a:t>semester</a:t>
            </a:r>
            <a:r>
              <a:rPr lang="en-US" sz="2000" dirty="0">
                <a:latin typeface="Arial" pitchFamily="34" charset="0"/>
                <a:cs typeface="Arial" pitchFamily="34" charset="0"/>
              </a:rPr>
              <a:t>, </a:t>
            </a:r>
            <a:r>
              <a:rPr lang="en-US" sz="2000" i="1" dirty="0">
                <a:latin typeface="Arial" pitchFamily="34" charset="0"/>
                <a:cs typeface="Arial" pitchFamily="34" charset="0"/>
              </a:rPr>
              <a:t>year</a:t>
            </a:r>
            <a:r>
              <a:rPr lang="en-US" sz="2000" dirty="0">
                <a:latin typeface="Arial" pitchFamily="34" charset="0"/>
                <a:cs typeface="Arial" pitchFamily="34" charset="0"/>
              </a:rPr>
              <a:t>)</a:t>
            </a:r>
          </a:p>
          <a:p>
            <a:r>
              <a:rPr lang="en-US" sz="2000" i="1" dirty="0">
                <a:latin typeface="Arial" pitchFamily="34" charset="0"/>
                <a:cs typeface="Arial" pitchFamily="34" charset="0"/>
              </a:rPr>
              <a:t>student</a:t>
            </a:r>
            <a:r>
              <a:rPr lang="en-US" sz="2000" dirty="0">
                <a:latin typeface="Arial" pitchFamily="34" charset="0"/>
                <a:cs typeface="Arial" pitchFamily="34" charset="0"/>
              </a:rPr>
              <a:t>(</a:t>
            </a:r>
            <a:r>
              <a:rPr lang="en-US" sz="2000" i="1" dirty="0">
                <a:latin typeface="Arial" pitchFamily="34" charset="0"/>
                <a:cs typeface="Arial" pitchFamily="34" charset="0"/>
              </a:rPr>
              <a:t>ID</a:t>
            </a:r>
            <a:r>
              <a:rPr lang="en-US" sz="2000" dirty="0">
                <a:latin typeface="Arial" pitchFamily="34" charset="0"/>
                <a:cs typeface="Arial" pitchFamily="34" charset="0"/>
              </a:rPr>
              <a:t>, </a:t>
            </a:r>
            <a:r>
              <a:rPr lang="en-US" sz="2000" i="1" dirty="0">
                <a:latin typeface="Arial" pitchFamily="34" charset="0"/>
                <a:cs typeface="Arial" pitchFamily="34" charset="0"/>
              </a:rPr>
              <a:t>name</a:t>
            </a:r>
            <a:r>
              <a:rPr lang="en-US" sz="2000" dirty="0">
                <a:latin typeface="Arial" pitchFamily="34" charset="0"/>
                <a:cs typeface="Arial" pitchFamily="34" charset="0"/>
              </a:rPr>
              <a:t>, </a:t>
            </a:r>
            <a:r>
              <a:rPr lang="en-US" sz="2000" i="1" dirty="0" err="1">
                <a:latin typeface="Arial" pitchFamily="34" charset="0"/>
                <a:cs typeface="Arial" pitchFamily="34" charset="0"/>
              </a:rPr>
              <a:t>dept</a:t>
            </a:r>
            <a:r>
              <a:rPr lang="en-US" sz="2000" i="1" dirty="0">
                <a:latin typeface="Arial" pitchFamily="34" charset="0"/>
                <a:cs typeface="Arial" pitchFamily="34" charset="0"/>
              </a:rPr>
              <a:t> name</a:t>
            </a:r>
            <a:r>
              <a:rPr lang="en-US" sz="2000" dirty="0">
                <a:latin typeface="Arial" pitchFamily="34" charset="0"/>
                <a:cs typeface="Arial" pitchFamily="34" charset="0"/>
              </a:rPr>
              <a:t>, </a:t>
            </a:r>
            <a:r>
              <a:rPr lang="en-US" sz="2000" i="1" dirty="0">
                <a:latin typeface="Arial" pitchFamily="34" charset="0"/>
                <a:cs typeface="Arial" pitchFamily="34" charset="0"/>
              </a:rPr>
              <a:t>tot cred</a:t>
            </a:r>
            <a:r>
              <a:rPr lang="en-US" sz="2000" dirty="0">
                <a:latin typeface="Arial" pitchFamily="34" charset="0"/>
                <a:cs typeface="Arial" pitchFamily="34" charset="0"/>
              </a:rPr>
              <a:t>)</a:t>
            </a:r>
          </a:p>
          <a:p>
            <a:r>
              <a:rPr lang="en-US" sz="2000" i="1" dirty="0">
                <a:latin typeface="Arial" pitchFamily="34" charset="0"/>
                <a:cs typeface="Arial" pitchFamily="34" charset="0"/>
              </a:rPr>
              <a:t>takes</a:t>
            </a:r>
            <a:r>
              <a:rPr lang="en-US" sz="2000" dirty="0">
                <a:latin typeface="Arial" pitchFamily="34" charset="0"/>
                <a:cs typeface="Arial" pitchFamily="34" charset="0"/>
              </a:rPr>
              <a:t>(</a:t>
            </a:r>
            <a:r>
              <a:rPr lang="en-US" sz="2000" i="1" dirty="0">
                <a:latin typeface="Arial" pitchFamily="34" charset="0"/>
                <a:cs typeface="Arial" pitchFamily="34" charset="0"/>
              </a:rPr>
              <a:t>ID</a:t>
            </a:r>
            <a:r>
              <a:rPr lang="en-US" sz="2000" dirty="0">
                <a:latin typeface="Arial" pitchFamily="34" charset="0"/>
                <a:cs typeface="Arial" pitchFamily="34" charset="0"/>
              </a:rPr>
              <a:t>, </a:t>
            </a:r>
            <a:r>
              <a:rPr lang="en-US" sz="2000" i="1" dirty="0">
                <a:latin typeface="Arial" pitchFamily="34" charset="0"/>
                <a:cs typeface="Arial" pitchFamily="34" charset="0"/>
              </a:rPr>
              <a:t>course id</a:t>
            </a:r>
            <a:r>
              <a:rPr lang="en-US" sz="2000" dirty="0">
                <a:latin typeface="Arial" pitchFamily="34" charset="0"/>
                <a:cs typeface="Arial" pitchFamily="34" charset="0"/>
              </a:rPr>
              <a:t>, </a:t>
            </a:r>
            <a:r>
              <a:rPr lang="en-US" sz="2000" i="1" dirty="0">
                <a:latin typeface="Arial" pitchFamily="34" charset="0"/>
                <a:cs typeface="Arial" pitchFamily="34" charset="0"/>
              </a:rPr>
              <a:t>sec id</a:t>
            </a:r>
            <a:r>
              <a:rPr lang="en-US" sz="2000" dirty="0">
                <a:latin typeface="Arial" pitchFamily="34" charset="0"/>
                <a:cs typeface="Arial" pitchFamily="34" charset="0"/>
              </a:rPr>
              <a:t>, </a:t>
            </a:r>
            <a:r>
              <a:rPr lang="en-US" sz="2000" i="1" dirty="0">
                <a:latin typeface="Arial" pitchFamily="34" charset="0"/>
                <a:cs typeface="Arial" pitchFamily="34" charset="0"/>
              </a:rPr>
              <a:t>semester</a:t>
            </a:r>
            <a:r>
              <a:rPr lang="en-US" sz="2000" dirty="0">
                <a:latin typeface="Arial" pitchFamily="34" charset="0"/>
                <a:cs typeface="Arial" pitchFamily="34" charset="0"/>
              </a:rPr>
              <a:t>, </a:t>
            </a:r>
            <a:r>
              <a:rPr lang="en-US" sz="2000" i="1" dirty="0">
                <a:latin typeface="Arial" pitchFamily="34" charset="0"/>
                <a:cs typeface="Arial" pitchFamily="34" charset="0"/>
              </a:rPr>
              <a:t>year</a:t>
            </a:r>
            <a:r>
              <a:rPr lang="en-US" sz="2000" dirty="0">
                <a:latin typeface="Arial" pitchFamily="34" charset="0"/>
                <a:cs typeface="Arial" pitchFamily="34" charset="0"/>
              </a:rPr>
              <a:t>, </a:t>
            </a:r>
            <a:r>
              <a:rPr lang="en-US" sz="2000" i="1" dirty="0">
                <a:latin typeface="Arial" pitchFamily="34" charset="0"/>
                <a:cs typeface="Arial" pitchFamily="34" charset="0"/>
              </a:rPr>
              <a:t>grade</a:t>
            </a:r>
            <a:r>
              <a:rPr lang="en-US" sz="2000" dirty="0">
                <a:latin typeface="Arial" pitchFamily="34" charset="0"/>
                <a:cs typeface="Arial" pitchFamily="34" charset="0"/>
              </a:rPr>
              <a:t>)</a:t>
            </a:r>
          </a:p>
          <a:p>
            <a:r>
              <a:rPr lang="en-US" sz="2000" i="1" dirty="0">
                <a:latin typeface="Arial" pitchFamily="34" charset="0"/>
                <a:cs typeface="Arial" pitchFamily="34" charset="0"/>
              </a:rPr>
              <a:t>advisor</a:t>
            </a:r>
            <a:r>
              <a:rPr lang="en-US" sz="2000" dirty="0">
                <a:latin typeface="Arial" pitchFamily="34" charset="0"/>
                <a:cs typeface="Arial" pitchFamily="34" charset="0"/>
              </a:rPr>
              <a:t>(</a:t>
            </a:r>
            <a:r>
              <a:rPr lang="en-US" sz="2000" i="1" dirty="0">
                <a:latin typeface="Arial" pitchFamily="34" charset="0"/>
                <a:cs typeface="Arial" pitchFamily="34" charset="0"/>
              </a:rPr>
              <a:t>s ID</a:t>
            </a:r>
            <a:r>
              <a:rPr lang="en-US" sz="2000" dirty="0">
                <a:latin typeface="Arial" pitchFamily="34" charset="0"/>
                <a:cs typeface="Arial" pitchFamily="34" charset="0"/>
              </a:rPr>
              <a:t>, </a:t>
            </a:r>
            <a:r>
              <a:rPr lang="en-US" sz="2000" i="1" dirty="0">
                <a:latin typeface="Arial" pitchFamily="34" charset="0"/>
                <a:cs typeface="Arial" pitchFamily="34" charset="0"/>
              </a:rPr>
              <a:t>i ID</a:t>
            </a:r>
            <a:r>
              <a:rPr lang="en-US" sz="2000" dirty="0">
                <a:latin typeface="Arial" pitchFamily="34" charset="0"/>
                <a:cs typeface="Arial" pitchFamily="34" charset="0"/>
              </a:rPr>
              <a:t>)</a:t>
            </a:r>
          </a:p>
          <a:p>
            <a:r>
              <a:rPr lang="en-US" sz="2000" i="1" dirty="0">
                <a:latin typeface="Arial" pitchFamily="34" charset="0"/>
                <a:cs typeface="Arial" pitchFamily="34" charset="0"/>
              </a:rPr>
              <a:t>time slot</a:t>
            </a:r>
            <a:r>
              <a:rPr lang="en-US" sz="2000" dirty="0">
                <a:latin typeface="Arial" pitchFamily="34" charset="0"/>
                <a:cs typeface="Arial" pitchFamily="34" charset="0"/>
              </a:rPr>
              <a:t>(</a:t>
            </a:r>
            <a:r>
              <a:rPr lang="en-US" sz="2000" i="1" dirty="0">
                <a:latin typeface="Arial" pitchFamily="34" charset="0"/>
                <a:cs typeface="Arial" pitchFamily="34" charset="0"/>
              </a:rPr>
              <a:t>time slot id</a:t>
            </a:r>
            <a:r>
              <a:rPr lang="en-US" sz="2000" dirty="0">
                <a:latin typeface="Arial" pitchFamily="34" charset="0"/>
                <a:cs typeface="Arial" pitchFamily="34" charset="0"/>
              </a:rPr>
              <a:t>, </a:t>
            </a:r>
            <a:r>
              <a:rPr lang="en-US" sz="2000" i="1" dirty="0">
                <a:latin typeface="Arial" pitchFamily="34" charset="0"/>
                <a:cs typeface="Arial" pitchFamily="34" charset="0"/>
              </a:rPr>
              <a:t>day</a:t>
            </a:r>
            <a:r>
              <a:rPr lang="en-US" sz="2000" dirty="0">
                <a:latin typeface="Arial" pitchFamily="34" charset="0"/>
                <a:cs typeface="Arial" pitchFamily="34" charset="0"/>
              </a:rPr>
              <a:t>, </a:t>
            </a:r>
            <a:r>
              <a:rPr lang="en-US" sz="2000" i="1" dirty="0">
                <a:latin typeface="Arial" pitchFamily="34" charset="0"/>
                <a:cs typeface="Arial" pitchFamily="34" charset="0"/>
              </a:rPr>
              <a:t>start time</a:t>
            </a:r>
            <a:r>
              <a:rPr lang="en-US" sz="2000" dirty="0">
                <a:latin typeface="Arial" pitchFamily="34" charset="0"/>
                <a:cs typeface="Arial" pitchFamily="34" charset="0"/>
              </a:rPr>
              <a:t>, </a:t>
            </a:r>
            <a:r>
              <a:rPr lang="en-US" sz="2000" i="1" dirty="0">
                <a:latin typeface="Arial" pitchFamily="34" charset="0"/>
                <a:cs typeface="Arial" pitchFamily="34" charset="0"/>
              </a:rPr>
              <a:t>end time</a:t>
            </a:r>
            <a:r>
              <a:rPr lang="en-US" sz="2000" dirty="0">
                <a:latin typeface="Arial" pitchFamily="34" charset="0"/>
                <a:cs typeface="Arial" pitchFamily="34" charset="0"/>
              </a:rPr>
              <a:t>)</a:t>
            </a:r>
          </a:p>
          <a:p>
            <a:r>
              <a:rPr lang="en-US" sz="2000" i="1" dirty="0" err="1">
                <a:latin typeface="Arial" pitchFamily="34" charset="0"/>
                <a:cs typeface="Arial" pitchFamily="34" charset="0"/>
              </a:rPr>
              <a:t>prereq</a:t>
            </a:r>
            <a:r>
              <a:rPr lang="en-US" sz="2000" dirty="0">
                <a:latin typeface="Arial" pitchFamily="34" charset="0"/>
                <a:cs typeface="Arial" pitchFamily="34" charset="0"/>
              </a:rPr>
              <a:t>(</a:t>
            </a:r>
            <a:r>
              <a:rPr lang="en-US" sz="2000" i="1" dirty="0">
                <a:latin typeface="Arial" pitchFamily="34" charset="0"/>
                <a:cs typeface="Arial" pitchFamily="34" charset="0"/>
              </a:rPr>
              <a:t>course id</a:t>
            </a:r>
            <a:r>
              <a:rPr lang="en-US" sz="2000" dirty="0">
                <a:latin typeface="Arial" pitchFamily="34" charset="0"/>
                <a:cs typeface="Arial" pitchFamily="34" charset="0"/>
              </a:rPr>
              <a:t>, </a:t>
            </a:r>
            <a:r>
              <a:rPr lang="en-US" sz="2000" i="1" dirty="0" err="1">
                <a:latin typeface="Arial" pitchFamily="34" charset="0"/>
                <a:cs typeface="Arial" pitchFamily="34" charset="0"/>
              </a:rPr>
              <a:t>prereq</a:t>
            </a:r>
            <a:r>
              <a:rPr lang="en-US" sz="2000" i="1" dirty="0">
                <a:latin typeface="Arial" pitchFamily="34" charset="0"/>
                <a:cs typeface="Arial" pitchFamily="34" charset="0"/>
              </a:rPr>
              <a:t> id</a:t>
            </a:r>
            <a:r>
              <a:rPr lang="en-US" sz="2000" dirty="0">
                <a:latin typeface="Arial" pitchFamily="34" charset="0"/>
                <a:cs typeface="Arial" pitchFamily="34" charset="0"/>
              </a:rPr>
              <a:t>)</a:t>
            </a:r>
          </a:p>
        </p:txBody>
      </p:sp>
    </p:spTree>
    <p:extLst>
      <p:ext uri="{BB962C8B-B14F-4D97-AF65-F5344CB8AC3E}">
        <p14:creationId xmlns:p14="http://schemas.microsoft.com/office/powerpoint/2010/main" val="167896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b="1" dirty="0" smtClean="0">
                <a:solidFill>
                  <a:srgbClr val="C00000"/>
                </a:solidFill>
                <a:latin typeface="Arial" pitchFamily="34" charset="0"/>
                <a:cs typeface="Arial" pitchFamily="34" charset="0"/>
              </a:rPr>
              <a:t>Enterprise Constraint:</a:t>
            </a:r>
          </a:p>
          <a:p>
            <a:r>
              <a:rPr lang="en-US" sz="2000" dirty="0" smtClean="0">
                <a:latin typeface="Arial" pitchFamily="34" charset="0"/>
                <a:cs typeface="Arial" pitchFamily="34" charset="0"/>
              </a:rPr>
              <a:t>They are additional rules specified by users or database administrators of a database.</a:t>
            </a:r>
          </a:p>
          <a:p>
            <a:r>
              <a:rPr lang="en-US" sz="2000" dirty="0" smtClean="0">
                <a:latin typeface="Arial" pitchFamily="34" charset="0"/>
                <a:cs typeface="Arial" pitchFamily="34" charset="0"/>
              </a:rPr>
              <a:t>It is also possible for users to specify additional constraints that the data must satisfy. </a:t>
            </a:r>
          </a:p>
          <a:p>
            <a:pPr marL="0" indent="0">
              <a:buNone/>
            </a:pPr>
            <a:r>
              <a:rPr lang="en-US" sz="2000" b="1" dirty="0" smtClean="0">
                <a:solidFill>
                  <a:srgbClr val="C00000"/>
                </a:solidFill>
                <a:latin typeface="Arial" pitchFamily="34" charset="0"/>
                <a:cs typeface="Arial" pitchFamily="34" charset="0"/>
              </a:rPr>
              <a:t>Example:</a:t>
            </a:r>
          </a:p>
          <a:p>
            <a:r>
              <a:rPr lang="en-US" sz="2000" dirty="0" smtClean="0">
                <a:latin typeface="Arial" pitchFamily="34" charset="0"/>
                <a:cs typeface="Arial" pitchFamily="34" charset="0"/>
              </a:rPr>
              <a:t>If limit on number of staff working at a branch is 20, then the user must be able to specify it and expect DBMS to enforce it. In this case, it should not be possible to add a new staff at that branch.</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427388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98425"/>
            <a:ext cx="8077200" cy="609600"/>
          </a:xfrm>
        </p:spPr>
        <p:txBody>
          <a:bodyPr>
            <a:normAutofit fontScale="90000"/>
          </a:bodyPr>
          <a:lstStyle/>
          <a:p>
            <a:pPr>
              <a:defRPr/>
            </a:pPr>
            <a:r>
              <a:rPr lang="en-US" b="1" dirty="0" smtClean="0">
                <a:solidFill>
                  <a:srgbClr val="C00000"/>
                </a:solidFill>
                <a:latin typeface="Book Antiqua" pitchFamily="18" charset="0"/>
              </a:rPr>
              <a:t>Functional Dependencies</a:t>
            </a:r>
          </a:p>
        </p:txBody>
      </p:sp>
      <p:sp>
        <p:nvSpPr>
          <p:cNvPr id="5" name="Rectangle 3"/>
          <p:cNvSpPr txBox="1">
            <a:spLocks noChangeArrowheads="1"/>
          </p:cNvSpPr>
          <p:nvPr/>
        </p:nvSpPr>
        <p:spPr>
          <a:xfrm>
            <a:off x="814388" y="1093788"/>
            <a:ext cx="7661275" cy="4903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smtClean="0">
                <a:latin typeface="Arial" pitchFamily="34" charset="0"/>
                <a:cs typeface="Arial" pitchFamily="34" charset="0"/>
              </a:rPr>
              <a:t>Constraints on the set of legal relations.</a:t>
            </a:r>
          </a:p>
          <a:p>
            <a:pPr algn="just"/>
            <a:r>
              <a:rPr lang="en-US" sz="2000" dirty="0" smtClean="0">
                <a:latin typeface="Arial" pitchFamily="34" charset="0"/>
                <a:cs typeface="Arial" pitchFamily="34" charset="0"/>
              </a:rPr>
              <a:t>Require that the value for a certain set of attributes determines uniquely the value for another set of attributes.</a:t>
            </a:r>
          </a:p>
          <a:p>
            <a:pPr algn="just"/>
            <a:r>
              <a:rPr lang="en-US" sz="2000" dirty="0" smtClean="0">
                <a:latin typeface="Arial" pitchFamily="34" charset="0"/>
                <a:cs typeface="Arial" pitchFamily="34" charset="0"/>
              </a:rPr>
              <a:t>A functional dependency is a generalization of the notion of a </a:t>
            </a:r>
            <a:r>
              <a:rPr lang="en-US" sz="2000" i="1" dirty="0" smtClean="0">
                <a:latin typeface="Arial" pitchFamily="34" charset="0"/>
                <a:cs typeface="Arial" pitchFamily="34" charset="0"/>
              </a:rPr>
              <a:t>key.</a:t>
            </a: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149950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14388" y="0"/>
            <a:ext cx="8077200" cy="609600"/>
          </a:xfrm>
        </p:spPr>
        <p:txBody>
          <a:bodyPr>
            <a:normAutofit fontScale="90000"/>
          </a:bodyPr>
          <a:lstStyle/>
          <a:p>
            <a:pPr>
              <a:defRPr/>
            </a:pPr>
            <a:r>
              <a:rPr lang="en-US" b="1" dirty="0" smtClean="0">
                <a:solidFill>
                  <a:srgbClr val="C00000"/>
                </a:solidFill>
                <a:latin typeface="Book Antiqua" pitchFamily="18" charset="0"/>
              </a:rPr>
              <a:t>Functional Dependencies</a:t>
            </a:r>
          </a:p>
        </p:txBody>
      </p:sp>
      <p:sp>
        <p:nvSpPr>
          <p:cNvPr id="5" name="Rectangle 3"/>
          <p:cNvSpPr txBox="1">
            <a:spLocks noChangeArrowheads="1"/>
          </p:cNvSpPr>
          <p:nvPr/>
        </p:nvSpPr>
        <p:spPr>
          <a:xfrm>
            <a:off x="800532" y="838200"/>
            <a:ext cx="7886267" cy="54594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tabLst>
                <a:tab pos="2917825" algn="ctr"/>
              </a:tabLst>
            </a:pPr>
            <a:r>
              <a:rPr lang="en-US" sz="1900" dirty="0" smtClean="0">
                <a:latin typeface="Arial" pitchFamily="34" charset="0"/>
                <a:cs typeface="Arial" pitchFamily="34" charset="0"/>
              </a:rPr>
              <a:t>Let </a:t>
            </a:r>
            <a:r>
              <a:rPr lang="en-US" sz="1900" i="1" dirty="0" smtClean="0">
                <a:latin typeface="Arial" pitchFamily="34" charset="0"/>
                <a:cs typeface="Arial" pitchFamily="34" charset="0"/>
              </a:rPr>
              <a:t>R</a:t>
            </a:r>
            <a:r>
              <a:rPr lang="en-US" sz="1900" dirty="0" smtClean="0">
                <a:latin typeface="Arial" pitchFamily="34" charset="0"/>
                <a:cs typeface="Arial" pitchFamily="34" charset="0"/>
              </a:rPr>
              <a:t> be a relation schema</a:t>
            </a:r>
          </a:p>
          <a:p>
            <a:pPr>
              <a:lnSpc>
                <a:spcPct val="90000"/>
              </a:lnSpc>
              <a:buFont typeface="Monotype Sorts" charset="2"/>
              <a:buNone/>
              <a:tabLst>
                <a:tab pos="2917825" algn="ctr"/>
              </a:tabLst>
            </a:pPr>
            <a:r>
              <a:rPr lang="en-US" sz="1900" dirty="0" smtClean="0">
                <a:latin typeface="Arial" pitchFamily="34" charset="0"/>
                <a:cs typeface="Arial" pitchFamily="34" charset="0"/>
              </a:rPr>
              <a:t>		</a:t>
            </a:r>
            <a:r>
              <a:rPr lang="en-US" sz="1900" dirty="0" smtClean="0">
                <a:latin typeface="Arial" pitchFamily="34" charset="0"/>
                <a:cs typeface="Arial" pitchFamily="34" charset="0"/>
                <a:sym typeface="Symbol" pitchFamily="18" charset="2"/>
              </a:rPr>
              <a:t>  </a:t>
            </a:r>
            <a:r>
              <a:rPr lang="en-US" sz="1900" i="1" dirty="0" smtClean="0">
                <a:latin typeface="Arial" pitchFamily="34" charset="0"/>
                <a:cs typeface="Arial" pitchFamily="34" charset="0"/>
                <a:sym typeface="Symbol" pitchFamily="18" charset="2"/>
              </a:rPr>
              <a:t>R  and   </a:t>
            </a:r>
            <a:r>
              <a:rPr lang="en-US" sz="1900" dirty="0" smtClean="0">
                <a:latin typeface="Arial" pitchFamily="34" charset="0"/>
                <a:cs typeface="Arial" pitchFamily="34" charset="0"/>
                <a:sym typeface="Symbol" pitchFamily="18" charset="2"/>
              </a:rPr>
              <a:t> </a:t>
            </a:r>
            <a:r>
              <a:rPr lang="en-US" sz="1900" i="1" dirty="0" smtClean="0">
                <a:latin typeface="Arial" pitchFamily="34" charset="0"/>
                <a:cs typeface="Arial" pitchFamily="34" charset="0"/>
                <a:sym typeface="Symbol" pitchFamily="18" charset="2"/>
              </a:rPr>
              <a:t>R</a:t>
            </a:r>
          </a:p>
          <a:p>
            <a:pPr>
              <a:lnSpc>
                <a:spcPct val="90000"/>
              </a:lnSpc>
              <a:tabLst>
                <a:tab pos="2917825" algn="ctr"/>
              </a:tabLst>
            </a:pPr>
            <a:r>
              <a:rPr lang="en-US" sz="1900" dirty="0" smtClean="0">
                <a:latin typeface="Arial" pitchFamily="34" charset="0"/>
                <a:cs typeface="Arial" pitchFamily="34" charset="0"/>
                <a:sym typeface="Symbol" pitchFamily="18" charset="2"/>
              </a:rPr>
              <a:t>The </a:t>
            </a:r>
            <a:r>
              <a:rPr lang="en-US" sz="1900" b="1" dirty="0" smtClean="0">
                <a:solidFill>
                  <a:srgbClr val="000099"/>
                </a:solidFill>
                <a:latin typeface="Arial" pitchFamily="34" charset="0"/>
                <a:cs typeface="Arial" pitchFamily="34" charset="0"/>
                <a:sym typeface="Symbol" pitchFamily="18" charset="2"/>
              </a:rPr>
              <a:t>functional dependency</a:t>
            </a:r>
          </a:p>
          <a:p>
            <a:pPr>
              <a:lnSpc>
                <a:spcPct val="90000"/>
              </a:lnSpc>
              <a:buFont typeface="Monotype Sorts" charset="2"/>
              <a:buNone/>
              <a:tabLst>
                <a:tab pos="2917825" algn="ctr"/>
              </a:tabLst>
            </a:pPr>
            <a:r>
              <a:rPr lang="en-US" sz="1900" i="1" dirty="0" smtClean="0">
                <a:latin typeface="Arial" pitchFamily="34" charset="0"/>
                <a:cs typeface="Arial" pitchFamily="34" charset="0"/>
                <a:sym typeface="Symbol" pitchFamily="18" charset="2"/>
              </a:rPr>
              <a:t>		 </a:t>
            </a:r>
            <a:r>
              <a:rPr lang="en-US" sz="1900" b="1" dirty="0" smtClean="0">
                <a:solidFill>
                  <a:srgbClr val="000099"/>
                </a:solidFill>
                <a:latin typeface="Arial" pitchFamily="34" charset="0"/>
                <a:cs typeface="Arial" pitchFamily="34" charset="0"/>
                <a:sym typeface="Symbol" pitchFamily="18" charset="2"/>
              </a:rPr>
              <a:t> </a:t>
            </a:r>
            <a:r>
              <a:rPr lang="en-US" sz="1900" b="1" dirty="0" smtClean="0">
                <a:solidFill>
                  <a:srgbClr val="000099"/>
                </a:solidFill>
                <a:latin typeface="Arial" pitchFamily="34" charset="0"/>
                <a:cs typeface="Arial" pitchFamily="34" charset="0"/>
                <a:sym typeface="Monotype Sorts" charset="2"/>
              </a:rPr>
              <a:t> </a:t>
            </a:r>
            <a:r>
              <a:rPr lang="en-US" sz="1900" b="1" i="1" dirty="0" smtClean="0">
                <a:solidFill>
                  <a:srgbClr val="000099"/>
                </a:solidFill>
                <a:latin typeface="Arial" pitchFamily="34" charset="0"/>
                <a:cs typeface="Arial" pitchFamily="34" charset="0"/>
                <a:sym typeface="Symbol" pitchFamily="18" charset="2"/>
              </a:rPr>
              <a:t></a:t>
            </a:r>
            <a:br>
              <a:rPr lang="en-US" sz="1900" b="1" i="1" dirty="0" smtClean="0">
                <a:solidFill>
                  <a:srgbClr val="000099"/>
                </a:solidFill>
                <a:latin typeface="Arial" pitchFamily="34" charset="0"/>
                <a:cs typeface="Arial" pitchFamily="34" charset="0"/>
                <a:sym typeface="Symbol" pitchFamily="18" charset="2"/>
              </a:rPr>
            </a:br>
            <a:r>
              <a:rPr lang="en-US" sz="1900" b="1" dirty="0" smtClean="0">
                <a:solidFill>
                  <a:srgbClr val="000099"/>
                </a:solidFill>
                <a:latin typeface="Arial" pitchFamily="34" charset="0"/>
                <a:cs typeface="Arial" pitchFamily="34" charset="0"/>
                <a:sym typeface="Symbol" pitchFamily="18" charset="2"/>
              </a:rPr>
              <a:t>holds on</a:t>
            </a:r>
            <a:r>
              <a:rPr lang="en-US" sz="1900" dirty="0" smtClean="0">
                <a:latin typeface="Arial" pitchFamily="34" charset="0"/>
                <a:cs typeface="Arial" pitchFamily="34" charset="0"/>
                <a:sym typeface="Symbol" pitchFamily="18" charset="2"/>
              </a:rPr>
              <a:t> </a:t>
            </a:r>
            <a:r>
              <a:rPr lang="en-US" sz="1900" i="1" dirty="0" smtClean="0">
                <a:latin typeface="Arial" pitchFamily="34" charset="0"/>
                <a:cs typeface="Arial" pitchFamily="34" charset="0"/>
                <a:sym typeface="Symbol" pitchFamily="18" charset="2"/>
              </a:rPr>
              <a:t>R</a:t>
            </a:r>
            <a:r>
              <a:rPr lang="en-US" sz="1900" dirty="0" smtClean="0">
                <a:latin typeface="Arial" pitchFamily="34" charset="0"/>
                <a:cs typeface="Arial" pitchFamily="34" charset="0"/>
                <a:sym typeface="Symbol" pitchFamily="18" charset="2"/>
              </a:rPr>
              <a:t> if and only if for any legal relations </a:t>
            </a:r>
            <a:r>
              <a:rPr lang="en-US" sz="1900" i="1" dirty="0" smtClean="0">
                <a:latin typeface="Arial" pitchFamily="34" charset="0"/>
                <a:cs typeface="Arial" pitchFamily="34" charset="0"/>
                <a:sym typeface="Symbol" pitchFamily="18" charset="2"/>
              </a:rPr>
              <a:t>r</a:t>
            </a:r>
            <a:r>
              <a:rPr lang="en-US" sz="1900" dirty="0" smtClean="0">
                <a:latin typeface="Arial" pitchFamily="34" charset="0"/>
                <a:cs typeface="Arial" pitchFamily="34" charset="0"/>
                <a:sym typeface="Symbol" pitchFamily="18" charset="2"/>
              </a:rPr>
              <a:t>(R), whenever any two tuples </a:t>
            </a:r>
            <a:r>
              <a:rPr lang="en-US" sz="1900" i="1" dirty="0" smtClean="0">
                <a:latin typeface="Arial" pitchFamily="34" charset="0"/>
                <a:cs typeface="Arial" pitchFamily="34" charset="0"/>
                <a:sym typeface="Symbol" pitchFamily="18" charset="2"/>
              </a:rPr>
              <a:t>t</a:t>
            </a:r>
            <a:r>
              <a:rPr lang="en-US" sz="1900" baseline="-25000" dirty="0" smtClean="0">
                <a:latin typeface="Arial" pitchFamily="34" charset="0"/>
                <a:cs typeface="Arial" pitchFamily="34" charset="0"/>
                <a:sym typeface="Symbol" pitchFamily="18" charset="2"/>
              </a:rPr>
              <a:t>1</a:t>
            </a:r>
            <a:r>
              <a:rPr lang="en-US" sz="1900" i="1" dirty="0" smtClean="0">
                <a:latin typeface="Arial" pitchFamily="34" charset="0"/>
                <a:cs typeface="Arial" pitchFamily="34" charset="0"/>
                <a:sym typeface="Symbol" pitchFamily="18" charset="2"/>
              </a:rPr>
              <a:t> </a:t>
            </a:r>
            <a:r>
              <a:rPr lang="en-US" sz="1900" dirty="0" smtClean="0">
                <a:latin typeface="Arial" pitchFamily="34" charset="0"/>
                <a:cs typeface="Arial" pitchFamily="34" charset="0"/>
                <a:sym typeface="Symbol" pitchFamily="18" charset="2"/>
              </a:rPr>
              <a:t>and </a:t>
            </a:r>
            <a:r>
              <a:rPr lang="en-US" sz="1900" i="1" dirty="0" smtClean="0">
                <a:latin typeface="Arial" pitchFamily="34" charset="0"/>
                <a:cs typeface="Arial" pitchFamily="34" charset="0"/>
                <a:sym typeface="Symbol" pitchFamily="18" charset="2"/>
              </a:rPr>
              <a:t>t</a:t>
            </a:r>
            <a:r>
              <a:rPr lang="en-US" sz="1900" baseline="-25000" dirty="0" smtClean="0">
                <a:latin typeface="Arial" pitchFamily="34" charset="0"/>
                <a:cs typeface="Arial" pitchFamily="34" charset="0"/>
                <a:sym typeface="Symbol" pitchFamily="18" charset="2"/>
              </a:rPr>
              <a:t>2</a:t>
            </a:r>
            <a:r>
              <a:rPr lang="en-US" sz="1900" dirty="0" smtClean="0">
                <a:latin typeface="Arial" pitchFamily="34" charset="0"/>
                <a:cs typeface="Arial" pitchFamily="34" charset="0"/>
                <a:sym typeface="Symbol" pitchFamily="18" charset="2"/>
              </a:rPr>
              <a:t> of </a:t>
            </a:r>
            <a:r>
              <a:rPr lang="en-US" sz="1900" i="1" dirty="0" smtClean="0">
                <a:latin typeface="Arial" pitchFamily="34" charset="0"/>
                <a:cs typeface="Arial" pitchFamily="34" charset="0"/>
                <a:sym typeface="Symbol" pitchFamily="18" charset="2"/>
              </a:rPr>
              <a:t>r</a:t>
            </a:r>
            <a:r>
              <a:rPr lang="en-US" sz="1900" dirty="0" smtClean="0">
                <a:latin typeface="Arial" pitchFamily="34" charset="0"/>
                <a:cs typeface="Arial" pitchFamily="34" charset="0"/>
                <a:sym typeface="Symbol" pitchFamily="18" charset="2"/>
              </a:rPr>
              <a:t> agree on the attributes , they also agree on the attributes </a:t>
            </a:r>
            <a:r>
              <a:rPr lang="en-US" sz="1900" i="1" dirty="0" smtClean="0">
                <a:latin typeface="Arial" pitchFamily="34" charset="0"/>
                <a:cs typeface="Arial" pitchFamily="34" charset="0"/>
                <a:sym typeface="Symbol" pitchFamily="18" charset="2"/>
              </a:rPr>
              <a:t>. </a:t>
            </a:r>
            <a:r>
              <a:rPr lang="en-US" sz="1900" dirty="0" smtClean="0">
                <a:latin typeface="Arial" pitchFamily="34" charset="0"/>
                <a:cs typeface="Arial" pitchFamily="34" charset="0"/>
                <a:sym typeface="Symbol" pitchFamily="18" charset="2"/>
              </a:rPr>
              <a:t> That is, </a:t>
            </a:r>
          </a:p>
          <a:p>
            <a:pPr>
              <a:lnSpc>
                <a:spcPct val="90000"/>
              </a:lnSpc>
              <a:buFont typeface="Monotype Sorts" charset="2"/>
              <a:buNone/>
              <a:tabLst>
                <a:tab pos="2917825" algn="ctr"/>
              </a:tabLst>
            </a:pPr>
            <a:r>
              <a:rPr lang="en-US" sz="1900" i="1" dirty="0" smtClean="0">
                <a:latin typeface="Arial" pitchFamily="34" charset="0"/>
                <a:cs typeface="Arial" pitchFamily="34" charset="0"/>
                <a:sym typeface="Symbol" pitchFamily="18" charset="2"/>
              </a:rPr>
              <a:t>		 t</a:t>
            </a:r>
            <a:r>
              <a:rPr lang="en-US" sz="1900" baseline="-25000" dirty="0" smtClean="0">
                <a:latin typeface="Arial" pitchFamily="34" charset="0"/>
                <a:cs typeface="Arial" pitchFamily="34" charset="0"/>
                <a:sym typeface="Symbol" pitchFamily="18" charset="2"/>
              </a:rPr>
              <a:t>1</a:t>
            </a:r>
            <a:r>
              <a:rPr lang="en-US" sz="1900" dirty="0" smtClean="0">
                <a:latin typeface="Arial" pitchFamily="34" charset="0"/>
                <a:cs typeface="Arial" pitchFamily="34" charset="0"/>
                <a:sym typeface="Symbol" pitchFamily="18" charset="2"/>
              </a:rPr>
              <a:t>[] = </a:t>
            </a:r>
            <a:r>
              <a:rPr lang="en-US" sz="1900" i="1" dirty="0" smtClean="0">
                <a:latin typeface="Arial" pitchFamily="34" charset="0"/>
                <a:cs typeface="Arial" pitchFamily="34" charset="0"/>
                <a:sym typeface="Symbol" pitchFamily="18" charset="2"/>
              </a:rPr>
              <a:t>t</a:t>
            </a:r>
            <a:r>
              <a:rPr lang="en-US" sz="1900" baseline="-25000" dirty="0" smtClean="0">
                <a:latin typeface="Arial" pitchFamily="34" charset="0"/>
                <a:cs typeface="Arial" pitchFamily="34" charset="0"/>
                <a:sym typeface="Symbol" pitchFamily="18" charset="2"/>
              </a:rPr>
              <a:t>2 </a:t>
            </a:r>
            <a:r>
              <a:rPr lang="en-US" sz="1900" dirty="0" smtClean="0">
                <a:latin typeface="Arial" pitchFamily="34" charset="0"/>
                <a:cs typeface="Arial" pitchFamily="34" charset="0"/>
                <a:sym typeface="Symbol" pitchFamily="18" charset="2"/>
              </a:rPr>
              <a:t>[]      </a:t>
            </a:r>
            <a:r>
              <a:rPr lang="en-US" sz="1900" i="1" dirty="0" smtClean="0">
                <a:latin typeface="Arial" pitchFamily="34" charset="0"/>
                <a:cs typeface="Arial" pitchFamily="34" charset="0"/>
                <a:sym typeface="Symbol" pitchFamily="18" charset="2"/>
              </a:rPr>
              <a:t>t</a:t>
            </a:r>
            <a:r>
              <a:rPr lang="en-US" sz="1900" baseline="-25000" dirty="0" smtClean="0">
                <a:latin typeface="Arial" pitchFamily="34" charset="0"/>
                <a:cs typeface="Arial" pitchFamily="34" charset="0"/>
                <a:sym typeface="Symbol" pitchFamily="18" charset="2"/>
              </a:rPr>
              <a:t>1</a:t>
            </a:r>
            <a:r>
              <a:rPr lang="en-US" sz="1900" dirty="0" smtClean="0">
                <a:latin typeface="Arial" pitchFamily="34" charset="0"/>
                <a:cs typeface="Arial" pitchFamily="34" charset="0"/>
                <a:sym typeface="Symbol" pitchFamily="18" charset="2"/>
              </a:rPr>
              <a:t>[</a:t>
            </a:r>
            <a:r>
              <a:rPr lang="en-US" sz="1900" i="1" dirty="0" smtClean="0">
                <a:latin typeface="Arial" pitchFamily="34" charset="0"/>
                <a:cs typeface="Arial" pitchFamily="34" charset="0"/>
                <a:sym typeface="Symbol" pitchFamily="18" charset="2"/>
              </a:rPr>
              <a:t> </a:t>
            </a:r>
            <a:r>
              <a:rPr lang="en-US" sz="1900" dirty="0" smtClean="0">
                <a:latin typeface="Arial" pitchFamily="34" charset="0"/>
                <a:cs typeface="Arial" pitchFamily="34" charset="0"/>
                <a:sym typeface="Symbol" pitchFamily="18" charset="2"/>
              </a:rPr>
              <a:t>]  = </a:t>
            </a:r>
            <a:r>
              <a:rPr lang="en-US" sz="1900" i="1" dirty="0" smtClean="0">
                <a:latin typeface="Arial" pitchFamily="34" charset="0"/>
                <a:cs typeface="Arial" pitchFamily="34" charset="0"/>
                <a:sym typeface="Symbol" pitchFamily="18" charset="2"/>
              </a:rPr>
              <a:t>t</a:t>
            </a:r>
            <a:r>
              <a:rPr lang="en-US" sz="1900" baseline="-25000" dirty="0" smtClean="0">
                <a:latin typeface="Arial" pitchFamily="34" charset="0"/>
                <a:cs typeface="Arial" pitchFamily="34" charset="0"/>
                <a:sym typeface="Symbol" pitchFamily="18" charset="2"/>
              </a:rPr>
              <a:t>2 </a:t>
            </a:r>
            <a:r>
              <a:rPr lang="en-US" sz="1900" dirty="0" smtClean="0">
                <a:latin typeface="Arial" pitchFamily="34" charset="0"/>
                <a:cs typeface="Arial" pitchFamily="34" charset="0"/>
                <a:sym typeface="Symbol" pitchFamily="18" charset="2"/>
              </a:rPr>
              <a:t>[</a:t>
            </a:r>
            <a:r>
              <a:rPr lang="en-US" sz="1900" i="1" dirty="0" smtClean="0">
                <a:latin typeface="Arial" pitchFamily="34" charset="0"/>
                <a:cs typeface="Arial" pitchFamily="34" charset="0"/>
                <a:sym typeface="Symbol" pitchFamily="18" charset="2"/>
              </a:rPr>
              <a:t> </a:t>
            </a:r>
            <a:r>
              <a:rPr lang="en-US" sz="1900" dirty="0" smtClean="0">
                <a:latin typeface="Arial" pitchFamily="34" charset="0"/>
                <a:cs typeface="Arial" pitchFamily="34" charset="0"/>
                <a:sym typeface="Symbol" pitchFamily="18" charset="2"/>
              </a:rPr>
              <a:t>] </a:t>
            </a:r>
          </a:p>
          <a:p>
            <a:endParaRPr lang="en-US" sz="1900" dirty="0" smtClean="0">
              <a:latin typeface="Arial" pitchFamily="34" charset="0"/>
              <a:cs typeface="Arial" pitchFamily="34" charset="0"/>
            </a:endParaRPr>
          </a:p>
          <a:p>
            <a:r>
              <a:rPr lang="en-US" sz="1900" dirty="0" smtClean="0">
                <a:latin typeface="Arial" pitchFamily="34" charset="0"/>
                <a:cs typeface="Arial" pitchFamily="34" charset="0"/>
              </a:rPr>
              <a:t>Using </a:t>
            </a:r>
            <a:r>
              <a:rPr lang="en-US" sz="1900" dirty="0">
                <a:latin typeface="Arial" pitchFamily="34" charset="0"/>
                <a:cs typeface="Arial" pitchFamily="34" charset="0"/>
              </a:rPr>
              <a:t>the functional-dependency notation, we say that </a:t>
            </a:r>
            <a:r>
              <a:rPr lang="en-US" sz="1900" i="1" dirty="0">
                <a:latin typeface="Arial" pitchFamily="34" charset="0"/>
                <a:cs typeface="Arial" pitchFamily="34" charset="0"/>
              </a:rPr>
              <a:t>K is a </a:t>
            </a:r>
            <a:r>
              <a:rPr lang="en-US" sz="1900" i="1" dirty="0" err="1">
                <a:latin typeface="Arial" pitchFamily="34" charset="0"/>
                <a:cs typeface="Arial" pitchFamily="34" charset="0"/>
              </a:rPr>
              <a:t>superkey</a:t>
            </a:r>
            <a:r>
              <a:rPr lang="en-US" sz="1900" i="1" dirty="0">
                <a:latin typeface="Arial" pitchFamily="34" charset="0"/>
                <a:cs typeface="Arial" pitchFamily="34" charset="0"/>
              </a:rPr>
              <a:t> of r </a:t>
            </a:r>
            <a:r>
              <a:rPr lang="en-US" sz="1900" dirty="0">
                <a:latin typeface="Arial" pitchFamily="34" charset="0"/>
                <a:cs typeface="Arial" pitchFamily="34" charset="0"/>
              </a:rPr>
              <a:t>(</a:t>
            </a:r>
            <a:r>
              <a:rPr lang="en-US" sz="1900" i="1" dirty="0">
                <a:latin typeface="Arial" pitchFamily="34" charset="0"/>
                <a:cs typeface="Arial" pitchFamily="34" charset="0"/>
              </a:rPr>
              <a:t>R</a:t>
            </a:r>
            <a:r>
              <a:rPr lang="en-US" sz="1900" dirty="0">
                <a:latin typeface="Arial" pitchFamily="34" charset="0"/>
                <a:cs typeface="Arial" pitchFamily="34" charset="0"/>
              </a:rPr>
              <a:t>) </a:t>
            </a:r>
            <a:r>
              <a:rPr lang="en-US" sz="1900" dirty="0" smtClean="0">
                <a:latin typeface="Arial" pitchFamily="34" charset="0"/>
                <a:cs typeface="Arial" pitchFamily="34" charset="0"/>
              </a:rPr>
              <a:t>if the </a:t>
            </a:r>
            <a:r>
              <a:rPr lang="en-US" sz="1900" dirty="0">
                <a:latin typeface="Arial" pitchFamily="34" charset="0"/>
                <a:cs typeface="Arial" pitchFamily="34" charset="0"/>
              </a:rPr>
              <a:t>functional dependency </a:t>
            </a:r>
            <a:r>
              <a:rPr lang="en-US" sz="1900" i="1" dirty="0">
                <a:latin typeface="Arial" pitchFamily="34" charset="0"/>
                <a:cs typeface="Arial" pitchFamily="34" charset="0"/>
              </a:rPr>
              <a:t>K</a:t>
            </a:r>
            <a:r>
              <a:rPr lang="en-US" sz="1900" dirty="0">
                <a:latin typeface="Arial" pitchFamily="34" charset="0"/>
                <a:cs typeface="Arial" pitchFamily="34" charset="0"/>
              </a:rPr>
              <a:t>→</a:t>
            </a:r>
            <a:r>
              <a:rPr lang="en-US" sz="1900" i="1" dirty="0">
                <a:latin typeface="Arial" pitchFamily="34" charset="0"/>
                <a:cs typeface="Arial" pitchFamily="34" charset="0"/>
              </a:rPr>
              <a:t>R </a:t>
            </a:r>
            <a:r>
              <a:rPr lang="en-US" sz="1900" dirty="0">
                <a:latin typeface="Arial" pitchFamily="34" charset="0"/>
                <a:cs typeface="Arial" pitchFamily="34" charset="0"/>
              </a:rPr>
              <a:t>holds on </a:t>
            </a:r>
            <a:r>
              <a:rPr lang="en-US" sz="1900" i="1" dirty="0">
                <a:latin typeface="Arial" pitchFamily="34" charset="0"/>
                <a:cs typeface="Arial" pitchFamily="34" charset="0"/>
              </a:rPr>
              <a:t>r </a:t>
            </a:r>
            <a:r>
              <a:rPr lang="en-US" sz="1900" dirty="0">
                <a:latin typeface="Arial" pitchFamily="34" charset="0"/>
                <a:cs typeface="Arial" pitchFamily="34" charset="0"/>
              </a:rPr>
              <a:t>(</a:t>
            </a:r>
            <a:r>
              <a:rPr lang="en-US" sz="1900" i="1" dirty="0">
                <a:latin typeface="Arial" pitchFamily="34" charset="0"/>
                <a:cs typeface="Arial" pitchFamily="34" charset="0"/>
              </a:rPr>
              <a:t>R</a:t>
            </a:r>
            <a:r>
              <a:rPr lang="en-US" sz="1900" dirty="0" smtClean="0">
                <a:latin typeface="Arial" pitchFamily="34" charset="0"/>
                <a:cs typeface="Arial" pitchFamily="34" charset="0"/>
              </a:rPr>
              <a:t>).</a:t>
            </a:r>
          </a:p>
          <a:p>
            <a:r>
              <a:rPr lang="en-US" sz="1900" dirty="0" smtClean="0">
                <a:latin typeface="Arial" pitchFamily="34" charset="0"/>
                <a:cs typeface="Arial" pitchFamily="34" charset="0"/>
              </a:rPr>
              <a:t> </a:t>
            </a:r>
            <a:r>
              <a:rPr lang="en-US" sz="1900" dirty="0">
                <a:latin typeface="Arial" pitchFamily="34" charset="0"/>
                <a:cs typeface="Arial" pitchFamily="34" charset="0"/>
              </a:rPr>
              <a:t>In other words, </a:t>
            </a:r>
            <a:r>
              <a:rPr lang="en-US" sz="1900" i="1" dirty="0">
                <a:latin typeface="Arial" pitchFamily="34" charset="0"/>
                <a:cs typeface="Arial" pitchFamily="34" charset="0"/>
              </a:rPr>
              <a:t>K </a:t>
            </a:r>
            <a:r>
              <a:rPr lang="en-US" sz="1900" dirty="0">
                <a:latin typeface="Arial" pitchFamily="34" charset="0"/>
                <a:cs typeface="Arial" pitchFamily="34" charset="0"/>
              </a:rPr>
              <a:t>is a </a:t>
            </a:r>
            <a:r>
              <a:rPr lang="en-US" sz="1900" dirty="0" err="1" smtClean="0">
                <a:latin typeface="Arial" pitchFamily="34" charset="0"/>
                <a:cs typeface="Arial" pitchFamily="34" charset="0"/>
              </a:rPr>
              <a:t>superkey</a:t>
            </a:r>
            <a:r>
              <a:rPr lang="en-US" sz="1900" dirty="0">
                <a:latin typeface="Arial" pitchFamily="34" charset="0"/>
                <a:cs typeface="Arial" pitchFamily="34" charset="0"/>
              </a:rPr>
              <a:t> </a:t>
            </a:r>
            <a:r>
              <a:rPr lang="en-US" sz="1900" dirty="0" smtClean="0">
                <a:latin typeface="Arial" pitchFamily="34" charset="0"/>
                <a:cs typeface="Arial" pitchFamily="34" charset="0"/>
              </a:rPr>
              <a:t>if</a:t>
            </a:r>
            <a:r>
              <a:rPr lang="en-US" sz="1900" dirty="0">
                <a:latin typeface="Arial" pitchFamily="34" charset="0"/>
                <a:cs typeface="Arial" pitchFamily="34" charset="0"/>
              </a:rPr>
              <a:t>, for every legal instance of </a:t>
            </a:r>
            <a:r>
              <a:rPr lang="en-US" sz="1900" i="1" dirty="0">
                <a:latin typeface="Arial" pitchFamily="34" charset="0"/>
                <a:cs typeface="Arial" pitchFamily="34" charset="0"/>
              </a:rPr>
              <a:t>r </a:t>
            </a:r>
            <a:r>
              <a:rPr lang="en-US" sz="1900" dirty="0">
                <a:latin typeface="Arial" pitchFamily="34" charset="0"/>
                <a:cs typeface="Arial" pitchFamily="34" charset="0"/>
              </a:rPr>
              <a:t>(</a:t>
            </a:r>
            <a:r>
              <a:rPr lang="en-US" sz="1900" i="1" dirty="0">
                <a:latin typeface="Arial" pitchFamily="34" charset="0"/>
                <a:cs typeface="Arial" pitchFamily="34" charset="0"/>
              </a:rPr>
              <a:t>R</a:t>
            </a:r>
            <a:r>
              <a:rPr lang="en-US" sz="1900" dirty="0">
                <a:latin typeface="Arial" pitchFamily="34" charset="0"/>
                <a:cs typeface="Arial" pitchFamily="34" charset="0"/>
              </a:rPr>
              <a:t>), for every pair of tuples </a:t>
            </a:r>
            <a:r>
              <a:rPr lang="en-US" sz="1900" i="1" dirty="0">
                <a:latin typeface="Arial" pitchFamily="34" charset="0"/>
                <a:cs typeface="Arial" pitchFamily="34" charset="0"/>
              </a:rPr>
              <a:t>t</a:t>
            </a:r>
            <a:r>
              <a:rPr lang="en-US" sz="1900" dirty="0">
                <a:latin typeface="Arial" pitchFamily="34" charset="0"/>
                <a:cs typeface="Arial" pitchFamily="34" charset="0"/>
              </a:rPr>
              <a:t>1 and </a:t>
            </a:r>
            <a:r>
              <a:rPr lang="en-US" sz="1900" i="1" dirty="0">
                <a:latin typeface="Arial" pitchFamily="34" charset="0"/>
                <a:cs typeface="Arial" pitchFamily="34" charset="0"/>
              </a:rPr>
              <a:t>t</a:t>
            </a:r>
            <a:r>
              <a:rPr lang="en-US" sz="1900" dirty="0">
                <a:latin typeface="Arial" pitchFamily="34" charset="0"/>
                <a:cs typeface="Arial" pitchFamily="34" charset="0"/>
              </a:rPr>
              <a:t>2 from </a:t>
            </a:r>
            <a:r>
              <a:rPr lang="en-US" sz="1900" dirty="0" smtClean="0">
                <a:latin typeface="Arial" pitchFamily="34" charset="0"/>
                <a:cs typeface="Arial" pitchFamily="34" charset="0"/>
              </a:rPr>
              <a:t>the instance</a:t>
            </a:r>
            <a:r>
              <a:rPr lang="en-US" sz="1900" dirty="0">
                <a:latin typeface="Arial" pitchFamily="34" charset="0"/>
                <a:cs typeface="Arial" pitchFamily="34" charset="0"/>
              </a:rPr>
              <a:t>, whenever </a:t>
            </a:r>
            <a:r>
              <a:rPr lang="en-US" sz="1900" i="1" dirty="0">
                <a:latin typeface="Arial" pitchFamily="34" charset="0"/>
                <a:cs typeface="Arial" pitchFamily="34" charset="0"/>
              </a:rPr>
              <a:t>t</a:t>
            </a:r>
            <a:r>
              <a:rPr lang="en-US" sz="1900" dirty="0">
                <a:latin typeface="Arial" pitchFamily="34" charset="0"/>
                <a:cs typeface="Arial" pitchFamily="34" charset="0"/>
              </a:rPr>
              <a:t>1[</a:t>
            </a:r>
            <a:r>
              <a:rPr lang="en-US" sz="1900" i="1" dirty="0">
                <a:latin typeface="Arial" pitchFamily="34" charset="0"/>
                <a:cs typeface="Arial" pitchFamily="34" charset="0"/>
              </a:rPr>
              <a:t>K</a:t>
            </a:r>
            <a:r>
              <a:rPr lang="en-US" sz="1900" dirty="0">
                <a:latin typeface="Arial" pitchFamily="34" charset="0"/>
                <a:cs typeface="Arial" pitchFamily="34" charset="0"/>
              </a:rPr>
              <a:t>] = </a:t>
            </a:r>
            <a:r>
              <a:rPr lang="en-US" sz="1900" i="1" dirty="0">
                <a:latin typeface="Arial" pitchFamily="34" charset="0"/>
                <a:cs typeface="Arial" pitchFamily="34" charset="0"/>
              </a:rPr>
              <a:t>t</a:t>
            </a:r>
            <a:r>
              <a:rPr lang="en-US" sz="1900" dirty="0">
                <a:latin typeface="Arial" pitchFamily="34" charset="0"/>
                <a:cs typeface="Arial" pitchFamily="34" charset="0"/>
              </a:rPr>
              <a:t>2[</a:t>
            </a:r>
            <a:r>
              <a:rPr lang="en-US" sz="1900" i="1" dirty="0">
                <a:latin typeface="Arial" pitchFamily="34" charset="0"/>
                <a:cs typeface="Arial" pitchFamily="34" charset="0"/>
              </a:rPr>
              <a:t>K</a:t>
            </a:r>
            <a:r>
              <a:rPr lang="en-US" sz="1900" dirty="0">
                <a:latin typeface="Arial" pitchFamily="34" charset="0"/>
                <a:cs typeface="Arial" pitchFamily="34" charset="0"/>
              </a:rPr>
              <a:t>]</a:t>
            </a:r>
            <a:r>
              <a:rPr lang="en-US" sz="1900" i="1" dirty="0">
                <a:latin typeface="Arial" pitchFamily="34" charset="0"/>
                <a:cs typeface="Arial" pitchFamily="34" charset="0"/>
              </a:rPr>
              <a:t>, </a:t>
            </a:r>
            <a:r>
              <a:rPr lang="en-US" sz="1900" dirty="0">
                <a:latin typeface="Arial" pitchFamily="34" charset="0"/>
                <a:cs typeface="Arial" pitchFamily="34" charset="0"/>
              </a:rPr>
              <a:t>it is also the case that </a:t>
            </a:r>
            <a:r>
              <a:rPr lang="en-US" sz="1900" i="1" dirty="0">
                <a:latin typeface="Arial" pitchFamily="34" charset="0"/>
                <a:cs typeface="Arial" pitchFamily="34" charset="0"/>
              </a:rPr>
              <a:t>t</a:t>
            </a:r>
            <a:r>
              <a:rPr lang="en-US" sz="1900" dirty="0">
                <a:latin typeface="Arial" pitchFamily="34" charset="0"/>
                <a:cs typeface="Arial" pitchFamily="34" charset="0"/>
              </a:rPr>
              <a:t>1[</a:t>
            </a:r>
            <a:r>
              <a:rPr lang="en-US" sz="1900" i="1" dirty="0">
                <a:latin typeface="Arial" pitchFamily="34" charset="0"/>
                <a:cs typeface="Arial" pitchFamily="34" charset="0"/>
              </a:rPr>
              <a:t>R</a:t>
            </a:r>
            <a:r>
              <a:rPr lang="en-US" sz="1900" dirty="0">
                <a:latin typeface="Arial" pitchFamily="34" charset="0"/>
                <a:cs typeface="Arial" pitchFamily="34" charset="0"/>
              </a:rPr>
              <a:t>] = </a:t>
            </a:r>
            <a:r>
              <a:rPr lang="en-US" sz="1900" i="1" dirty="0">
                <a:latin typeface="Arial" pitchFamily="34" charset="0"/>
                <a:cs typeface="Arial" pitchFamily="34" charset="0"/>
              </a:rPr>
              <a:t>t</a:t>
            </a:r>
            <a:r>
              <a:rPr lang="en-US" sz="1900" dirty="0">
                <a:latin typeface="Arial" pitchFamily="34" charset="0"/>
                <a:cs typeface="Arial" pitchFamily="34" charset="0"/>
              </a:rPr>
              <a:t>2[</a:t>
            </a:r>
            <a:r>
              <a:rPr lang="en-US" sz="1900" i="1" dirty="0">
                <a:latin typeface="Arial" pitchFamily="34" charset="0"/>
                <a:cs typeface="Arial" pitchFamily="34" charset="0"/>
              </a:rPr>
              <a:t>R</a:t>
            </a:r>
            <a:r>
              <a:rPr lang="en-US" sz="1900" dirty="0">
                <a:latin typeface="Arial" pitchFamily="34" charset="0"/>
                <a:cs typeface="Arial" pitchFamily="34" charset="0"/>
              </a:rPr>
              <a:t>] (that </a:t>
            </a:r>
            <a:r>
              <a:rPr lang="en-US" sz="1900" dirty="0" smtClean="0">
                <a:latin typeface="Arial" pitchFamily="34" charset="0"/>
                <a:cs typeface="Arial" pitchFamily="34" charset="0"/>
              </a:rPr>
              <a:t>is, </a:t>
            </a:r>
            <a:r>
              <a:rPr lang="en-US" sz="1900" i="1" dirty="0" smtClean="0">
                <a:latin typeface="Arial" pitchFamily="34" charset="0"/>
                <a:cs typeface="Arial" pitchFamily="34" charset="0"/>
              </a:rPr>
              <a:t>t</a:t>
            </a:r>
            <a:r>
              <a:rPr lang="en-US" sz="1900" dirty="0" smtClean="0">
                <a:latin typeface="Arial" pitchFamily="34" charset="0"/>
                <a:cs typeface="Arial" pitchFamily="34" charset="0"/>
              </a:rPr>
              <a:t>1 </a:t>
            </a:r>
            <a:r>
              <a:rPr lang="en-US" sz="1900" dirty="0">
                <a:latin typeface="Arial" pitchFamily="34" charset="0"/>
                <a:cs typeface="Arial" pitchFamily="34" charset="0"/>
              </a:rPr>
              <a:t>= </a:t>
            </a:r>
            <a:r>
              <a:rPr lang="en-US" sz="1900" i="1" dirty="0">
                <a:latin typeface="Arial" pitchFamily="34" charset="0"/>
                <a:cs typeface="Arial" pitchFamily="34" charset="0"/>
              </a:rPr>
              <a:t>t</a:t>
            </a:r>
            <a:r>
              <a:rPr lang="en-US" sz="1900" dirty="0">
                <a:latin typeface="Arial" pitchFamily="34" charset="0"/>
                <a:cs typeface="Arial" pitchFamily="34" charset="0"/>
              </a:rPr>
              <a:t>2</a:t>
            </a:r>
            <a:r>
              <a:rPr lang="en-US" sz="1900" dirty="0" smtClean="0">
                <a:latin typeface="Arial" pitchFamily="34" charset="0"/>
                <a:cs typeface="Arial" pitchFamily="34" charset="0"/>
              </a:rPr>
              <a:t>).</a:t>
            </a:r>
            <a:endParaRPr lang="en-US" sz="1900" i="1" dirty="0" smtClean="0">
              <a:latin typeface="Arial" pitchFamily="34" charset="0"/>
              <a:cs typeface="Arial" pitchFamily="34" charset="0"/>
              <a:sym typeface="Symbol" pitchFamily="18" charset="2"/>
            </a:endParaRPr>
          </a:p>
          <a:p>
            <a:pPr marL="0" indent="0">
              <a:lnSpc>
                <a:spcPct val="90000"/>
              </a:lnSpc>
              <a:buNone/>
              <a:tabLst>
                <a:tab pos="2917825" algn="ctr"/>
              </a:tabLst>
            </a:pPr>
            <a:endParaRPr lang="en-US" sz="1900" i="1" dirty="0" smtClean="0">
              <a:latin typeface="Arial" pitchFamily="34" charset="0"/>
              <a:cs typeface="Arial" pitchFamily="34" charset="0"/>
              <a:sym typeface="Symbol" pitchFamily="18" charset="2"/>
            </a:endParaRPr>
          </a:p>
        </p:txBody>
      </p:sp>
    </p:spTree>
    <p:extLst>
      <p:ext uri="{BB962C8B-B14F-4D97-AF65-F5344CB8AC3E}">
        <p14:creationId xmlns:p14="http://schemas.microsoft.com/office/powerpoint/2010/main" val="2125323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500300"/>
            <a:ext cx="8153400" cy="2834622"/>
          </a:xfrm>
          <a:prstGeom prst="rect">
            <a:avLst/>
          </a:prstGeom>
        </p:spPr>
        <p:txBody>
          <a:bodyPr wrap="square">
            <a:spAutoFit/>
          </a:bodyPr>
          <a:lstStyle/>
          <a:p>
            <a:pPr>
              <a:lnSpc>
                <a:spcPct val="90000"/>
              </a:lnSpc>
              <a:tabLst>
                <a:tab pos="2917825" algn="ctr"/>
              </a:tabLst>
            </a:pPr>
            <a:r>
              <a:rPr lang="en-US" b="1" i="1" dirty="0">
                <a:latin typeface="Arial" pitchFamily="34" charset="0"/>
                <a:cs typeface="Arial" pitchFamily="34" charset="0"/>
                <a:sym typeface="Symbol" pitchFamily="18" charset="2"/>
              </a:rPr>
              <a:t>Consider schema </a:t>
            </a:r>
          </a:p>
          <a:p>
            <a:pPr>
              <a:lnSpc>
                <a:spcPct val="90000"/>
              </a:lnSpc>
              <a:tabLst>
                <a:tab pos="2917825" algn="ctr"/>
              </a:tabLst>
            </a:pPr>
            <a:endParaRPr lang="en-US" i="1" dirty="0" smtClean="0">
              <a:latin typeface="Arial" pitchFamily="34" charset="0"/>
              <a:cs typeface="Arial" pitchFamily="34" charset="0"/>
              <a:sym typeface="Symbol" pitchFamily="18" charset="2"/>
            </a:endParaRPr>
          </a:p>
          <a:p>
            <a:pPr>
              <a:lnSpc>
                <a:spcPct val="90000"/>
              </a:lnSpc>
              <a:tabLst>
                <a:tab pos="2917825" algn="ctr"/>
              </a:tabLst>
            </a:pPr>
            <a:r>
              <a:rPr lang="en-US" i="1" dirty="0" err="1" smtClean="0">
                <a:latin typeface="Arial" pitchFamily="34" charset="0"/>
                <a:cs typeface="Arial" pitchFamily="34" charset="0"/>
                <a:sym typeface="Symbol" pitchFamily="18" charset="2"/>
              </a:rPr>
              <a:t>Loan_info</a:t>
            </a:r>
            <a:r>
              <a:rPr lang="en-US" i="1" dirty="0">
                <a:latin typeface="Arial" pitchFamily="34" charset="0"/>
                <a:cs typeface="Arial" pitchFamily="34" charset="0"/>
                <a:sym typeface="Symbol" pitchFamily="18" charset="2"/>
              </a:rPr>
              <a:t>=(</a:t>
            </a:r>
            <a:r>
              <a:rPr lang="en-US" i="1" dirty="0" err="1">
                <a:latin typeface="Arial" pitchFamily="34" charset="0"/>
                <a:cs typeface="Arial" pitchFamily="34" charset="0"/>
                <a:sym typeface="Symbol" pitchFamily="18" charset="2"/>
              </a:rPr>
              <a:t>Loan_no</a:t>
            </a:r>
            <a:r>
              <a:rPr lang="en-US" i="1" dirty="0">
                <a:latin typeface="Arial" pitchFamily="34" charset="0"/>
                <a:cs typeface="Arial" pitchFamily="34" charset="0"/>
                <a:sym typeface="Symbol" pitchFamily="18" charset="2"/>
              </a:rPr>
              <a:t>, </a:t>
            </a:r>
            <a:r>
              <a:rPr lang="en-US" i="1" dirty="0" err="1">
                <a:latin typeface="Arial" pitchFamily="34" charset="0"/>
                <a:cs typeface="Arial" pitchFamily="34" charset="0"/>
                <a:sym typeface="Symbol" pitchFamily="18" charset="2"/>
              </a:rPr>
              <a:t>Branch_name</a:t>
            </a:r>
            <a:r>
              <a:rPr lang="en-US" i="1" dirty="0">
                <a:latin typeface="Arial" pitchFamily="34" charset="0"/>
                <a:cs typeface="Arial" pitchFamily="34" charset="0"/>
                <a:sym typeface="Symbol" pitchFamily="18" charset="2"/>
              </a:rPr>
              <a:t>, </a:t>
            </a:r>
            <a:r>
              <a:rPr lang="en-US" i="1" dirty="0" err="1">
                <a:latin typeface="Arial" pitchFamily="34" charset="0"/>
                <a:cs typeface="Arial" pitchFamily="34" charset="0"/>
                <a:sym typeface="Symbol" pitchFamily="18" charset="2"/>
              </a:rPr>
              <a:t>Customer_name</a:t>
            </a:r>
            <a:r>
              <a:rPr lang="en-US" i="1" dirty="0">
                <a:latin typeface="Arial" pitchFamily="34" charset="0"/>
                <a:cs typeface="Arial" pitchFamily="34" charset="0"/>
                <a:sym typeface="Symbol" pitchFamily="18" charset="2"/>
              </a:rPr>
              <a:t>, Amount)</a:t>
            </a:r>
          </a:p>
          <a:p>
            <a:pPr>
              <a:lnSpc>
                <a:spcPct val="90000"/>
              </a:lnSpc>
              <a:tabLst>
                <a:tab pos="2917825" algn="ctr"/>
              </a:tabLst>
            </a:pPr>
            <a:endParaRPr lang="en-US" i="1" dirty="0">
              <a:latin typeface="Arial" pitchFamily="34" charset="0"/>
              <a:cs typeface="Arial" pitchFamily="34" charset="0"/>
              <a:sym typeface="Symbol" pitchFamily="18" charset="2"/>
            </a:endParaRPr>
          </a:p>
          <a:p>
            <a:pPr>
              <a:lnSpc>
                <a:spcPct val="90000"/>
              </a:lnSpc>
              <a:tabLst>
                <a:tab pos="2917825" algn="ctr"/>
              </a:tabLst>
            </a:pPr>
            <a:r>
              <a:rPr lang="en-US" i="1" dirty="0">
                <a:latin typeface="Arial" pitchFamily="34" charset="0"/>
                <a:cs typeface="Arial" pitchFamily="34" charset="0"/>
                <a:sym typeface="Symbol" pitchFamily="18" charset="2"/>
              </a:rPr>
              <a:t>Set of functional dependencies hold on this relation:</a:t>
            </a:r>
          </a:p>
          <a:p>
            <a:pPr>
              <a:lnSpc>
                <a:spcPct val="90000"/>
              </a:lnSpc>
              <a:tabLst>
                <a:tab pos="2917825" algn="ctr"/>
              </a:tabLst>
            </a:pPr>
            <a:r>
              <a:rPr lang="en-US" i="1" dirty="0" err="1">
                <a:latin typeface="Arial" pitchFamily="34" charset="0"/>
                <a:cs typeface="Arial" pitchFamily="34" charset="0"/>
                <a:sym typeface="Symbol" pitchFamily="18" charset="2"/>
              </a:rPr>
              <a:t>Loan_no→Branch_name</a:t>
            </a:r>
            <a:endParaRPr lang="en-US" i="1" dirty="0">
              <a:latin typeface="Arial" pitchFamily="34" charset="0"/>
              <a:cs typeface="Arial" pitchFamily="34" charset="0"/>
              <a:sym typeface="Symbol" pitchFamily="18" charset="2"/>
            </a:endParaRPr>
          </a:p>
          <a:p>
            <a:pPr>
              <a:lnSpc>
                <a:spcPct val="90000"/>
              </a:lnSpc>
              <a:tabLst>
                <a:tab pos="2917825" algn="ctr"/>
              </a:tabLst>
            </a:pPr>
            <a:r>
              <a:rPr lang="en-US" i="1" dirty="0" err="1">
                <a:latin typeface="Arial" pitchFamily="34" charset="0"/>
                <a:cs typeface="Arial" pitchFamily="34" charset="0"/>
                <a:sym typeface="Symbol" pitchFamily="18" charset="2"/>
              </a:rPr>
              <a:t>Loan_no→Amount</a:t>
            </a:r>
            <a:endParaRPr lang="en-US" i="1" dirty="0">
              <a:latin typeface="Arial" pitchFamily="34" charset="0"/>
              <a:cs typeface="Arial" pitchFamily="34" charset="0"/>
              <a:sym typeface="Symbol" pitchFamily="18" charset="2"/>
            </a:endParaRPr>
          </a:p>
          <a:p>
            <a:pPr>
              <a:lnSpc>
                <a:spcPct val="90000"/>
              </a:lnSpc>
              <a:tabLst>
                <a:tab pos="2917825" algn="ctr"/>
              </a:tabLst>
            </a:pPr>
            <a:endParaRPr lang="en-US" i="1" dirty="0">
              <a:latin typeface="Arial" pitchFamily="34" charset="0"/>
              <a:cs typeface="Arial" pitchFamily="34" charset="0"/>
              <a:sym typeface="Symbol" pitchFamily="18" charset="2"/>
            </a:endParaRPr>
          </a:p>
          <a:p>
            <a:pPr>
              <a:lnSpc>
                <a:spcPct val="90000"/>
              </a:lnSpc>
              <a:tabLst>
                <a:tab pos="2917825" algn="ctr"/>
              </a:tabLst>
            </a:pPr>
            <a:r>
              <a:rPr lang="en-US" i="1" dirty="0">
                <a:latin typeface="Arial" pitchFamily="34" charset="0"/>
                <a:cs typeface="Arial" pitchFamily="34" charset="0"/>
                <a:sym typeface="Symbol" pitchFamily="18" charset="2"/>
              </a:rPr>
              <a:t>There is no functional dependency:</a:t>
            </a:r>
          </a:p>
          <a:p>
            <a:pPr>
              <a:lnSpc>
                <a:spcPct val="90000"/>
              </a:lnSpc>
              <a:tabLst>
                <a:tab pos="2917825" algn="ctr"/>
              </a:tabLst>
            </a:pPr>
            <a:r>
              <a:rPr lang="en-US" i="1" dirty="0" err="1">
                <a:latin typeface="Arial" pitchFamily="34" charset="0"/>
                <a:cs typeface="Arial" pitchFamily="34" charset="0"/>
                <a:sym typeface="Symbol" pitchFamily="18" charset="2"/>
              </a:rPr>
              <a:t>Loan_no→Customer_name</a:t>
            </a:r>
            <a:endParaRPr lang="en-US" i="1" dirty="0">
              <a:latin typeface="Arial" pitchFamily="34" charset="0"/>
              <a:cs typeface="Arial" pitchFamily="34" charset="0"/>
              <a:sym typeface="Symbol" pitchFamily="18" charset="2"/>
            </a:endParaRPr>
          </a:p>
          <a:p>
            <a:pPr>
              <a:lnSpc>
                <a:spcPct val="90000"/>
              </a:lnSpc>
              <a:tabLst>
                <a:tab pos="2917825" algn="ctr"/>
              </a:tabLst>
            </a:pPr>
            <a:r>
              <a:rPr lang="en-US" i="1" dirty="0">
                <a:latin typeface="Arial" pitchFamily="34" charset="0"/>
                <a:cs typeface="Arial" pitchFamily="34" charset="0"/>
                <a:sym typeface="Symbol" pitchFamily="18" charset="2"/>
              </a:rPr>
              <a:t>As a given loan can be made to more than one customer.</a:t>
            </a:r>
          </a:p>
        </p:txBody>
      </p:sp>
    </p:spTree>
    <p:extLst>
      <p:ext uri="{BB962C8B-B14F-4D97-AF65-F5344CB8AC3E}">
        <p14:creationId xmlns:p14="http://schemas.microsoft.com/office/powerpoint/2010/main" val="805872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9600" y="590550"/>
            <a:ext cx="7924800" cy="457200"/>
          </a:xfrm>
        </p:spPr>
        <p:txBody>
          <a:bodyPr>
            <a:normAutofit fontScale="90000"/>
          </a:bodyPr>
          <a:lstStyle/>
          <a:p>
            <a:pPr>
              <a:defRPr/>
            </a:pPr>
            <a:r>
              <a:rPr lang="en-US" b="1" dirty="0" smtClean="0">
                <a:solidFill>
                  <a:srgbClr val="C00000"/>
                </a:solidFill>
                <a:latin typeface="Book Antiqua" pitchFamily="18" charset="0"/>
              </a:rPr>
              <a:t>Closure of a Set of Functional Dependencies</a:t>
            </a:r>
          </a:p>
        </p:txBody>
      </p:sp>
      <p:sp>
        <p:nvSpPr>
          <p:cNvPr id="6" name="Rectangle 3"/>
          <p:cNvSpPr txBox="1">
            <a:spLocks noChangeArrowheads="1"/>
          </p:cNvSpPr>
          <p:nvPr/>
        </p:nvSpPr>
        <p:spPr>
          <a:xfrm>
            <a:off x="830263" y="1468438"/>
            <a:ext cx="7780337"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00" dirty="0" smtClean="0">
                <a:latin typeface="Arial" pitchFamily="34" charset="0"/>
                <a:cs typeface="Arial" pitchFamily="34" charset="0"/>
              </a:rPr>
              <a:t>Given a set </a:t>
            </a:r>
            <a:r>
              <a:rPr lang="en-US" sz="1900" i="1" dirty="0" smtClean="0">
                <a:latin typeface="Arial" pitchFamily="34" charset="0"/>
                <a:cs typeface="Arial" pitchFamily="34" charset="0"/>
              </a:rPr>
              <a:t>F</a:t>
            </a:r>
            <a:r>
              <a:rPr lang="en-US" sz="1900" dirty="0" smtClean="0">
                <a:latin typeface="Arial" pitchFamily="34" charset="0"/>
                <a:cs typeface="Arial" pitchFamily="34" charset="0"/>
              </a:rPr>
              <a:t> set of functional dependencies, there are certain other functional dependencies that are logically implied by </a:t>
            </a:r>
            <a:r>
              <a:rPr lang="en-US" sz="1900" i="1" dirty="0" smtClean="0">
                <a:latin typeface="Arial" pitchFamily="34" charset="0"/>
                <a:cs typeface="Arial" pitchFamily="34" charset="0"/>
              </a:rPr>
              <a:t>F</a:t>
            </a:r>
            <a:r>
              <a:rPr lang="en-US" sz="1900" dirty="0" smtClean="0">
                <a:latin typeface="Arial" pitchFamily="34" charset="0"/>
                <a:cs typeface="Arial" pitchFamily="34" charset="0"/>
              </a:rPr>
              <a:t>.</a:t>
            </a:r>
          </a:p>
          <a:p>
            <a:pPr lvl="1"/>
            <a:r>
              <a:rPr lang="en-US" sz="1900" dirty="0" smtClean="0">
                <a:latin typeface="Arial" pitchFamily="34" charset="0"/>
                <a:cs typeface="Arial" pitchFamily="34" charset="0"/>
              </a:rPr>
              <a:t>For e.g.:  If  </a:t>
            </a:r>
            <a:r>
              <a:rPr lang="en-US" sz="1900" i="1" dirty="0" smtClean="0">
                <a:latin typeface="Arial" pitchFamily="34" charset="0"/>
                <a:cs typeface="Arial" pitchFamily="34" charset="0"/>
              </a:rPr>
              <a:t>A</a:t>
            </a:r>
            <a:r>
              <a:rPr lang="en-US" sz="1900" dirty="0" smtClean="0">
                <a:latin typeface="Arial" pitchFamily="34" charset="0"/>
                <a:cs typeface="Arial" pitchFamily="34" charset="0"/>
              </a:rPr>
              <a:t> </a:t>
            </a:r>
            <a:r>
              <a:rPr lang="en-US" sz="1900" dirty="0" smtClean="0">
                <a:latin typeface="Arial" pitchFamily="34" charset="0"/>
                <a:cs typeface="Arial" pitchFamily="34" charset="0"/>
                <a:sym typeface="Symbol" pitchFamily="18" charset="2"/>
              </a:rPr>
              <a:t></a:t>
            </a:r>
            <a:r>
              <a:rPr lang="en-US" sz="1900" dirty="0" smtClean="0">
                <a:latin typeface="Arial" pitchFamily="34" charset="0"/>
                <a:cs typeface="Arial" pitchFamily="34" charset="0"/>
                <a:sym typeface="Monotype Sorts" charset="2"/>
              </a:rPr>
              <a:t> </a:t>
            </a:r>
            <a:r>
              <a:rPr lang="en-US" sz="1900" i="1" dirty="0" smtClean="0">
                <a:latin typeface="Arial" pitchFamily="34" charset="0"/>
                <a:cs typeface="Arial" pitchFamily="34" charset="0"/>
                <a:sym typeface="Monotype Sorts" charset="2"/>
              </a:rPr>
              <a:t>B</a:t>
            </a:r>
            <a:r>
              <a:rPr lang="en-US" sz="1900" dirty="0" smtClean="0">
                <a:latin typeface="Arial" pitchFamily="34" charset="0"/>
                <a:cs typeface="Arial" pitchFamily="34" charset="0"/>
                <a:sym typeface="Monotype Sorts" charset="2"/>
              </a:rPr>
              <a:t> and  </a:t>
            </a:r>
            <a:r>
              <a:rPr lang="en-US" sz="1900" i="1" dirty="0" smtClean="0">
                <a:latin typeface="Arial" pitchFamily="34" charset="0"/>
                <a:cs typeface="Arial" pitchFamily="34" charset="0"/>
                <a:sym typeface="Monotype Sorts" charset="2"/>
              </a:rPr>
              <a:t>B</a:t>
            </a:r>
            <a:r>
              <a:rPr lang="en-US" sz="1900" dirty="0" smtClean="0">
                <a:latin typeface="Arial" pitchFamily="34" charset="0"/>
                <a:cs typeface="Arial" pitchFamily="34" charset="0"/>
                <a:sym typeface="Monotype Sorts" charset="2"/>
              </a:rPr>
              <a:t> </a:t>
            </a:r>
            <a:r>
              <a:rPr lang="en-US" sz="1900" dirty="0" smtClean="0">
                <a:latin typeface="Arial" pitchFamily="34" charset="0"/>
                <a:cs typeface="Arial" pitchFamily="34" charset="0"/>
                <a:sym typeface="Symbol" pitchFamily="18" charset="2"/>
              </a:rPr>
              <a:t></a:t>
            </a:r>
            <a:r>
              <a:rPr lang="en-US" sz="1900" dirty="0" smtClean="0">
                <a:latin typeface="Arial" pitchFamily="34" charset="0"/>
                <a:cs typeface="Arial" pitchFamily="34" charset="0"/>
                <a:sym typeface="Monotype Sorts" charset="2"/>
              </a:rPr>
              <a:t> </a:t>
            </a:r>
            <a:r>
              <a:rPr lang="en-US" sz="1900" i="1" dirty="0" smtClean="0">
                <a:latin typeface="Arial" pitchFamily="34" charset="0"/>
                <a:cs typeface="Arial" pitchFamily="34" charset="0"/>
                <a:sym typeface="Monotype Sorts" charset="2"/>
              </a:rPr>
              <a:t>C</a:t>
            </a:r>
            <a:r>
              <a:rPr lang="en-US" sz="1900" dirty="0" smtClean="0">
                <a:latin typeface="Arial" pitchFamily="34" charset="0"/>
                <a:cs typeface="Arial" pitchFamily="34" charset="0"/>
                <a:sym typeface="Monotype Sorts" charset="2"/>
              </a:rPr>
              <a:t>,  then we can infer that </a:t>
            </a:r>
            <a:r>
              <a:rPr lang="en-US" sz="1900" i="1" dirty="0" smtClean="0">
                <a:latin typeface="Arial" pitchFamily="34" charset="0"/>
                <a:cs typeface="Arial" pitchFamily="34" charset="0"/>
                <a:sym typeface="Monotype Sorts" charset="2"/>
              </a:rPr>
              <a:t>A</a:t>
            </a:r>
            <a:r>
              <a:rPr lang="en-US" sz="1900" dirty="0" smtClean="0">
                <a:latin typeface="Arial" pitchFamily="34" charset="0"/>
                <a:cs typeface="Arial" pitchFamily="34" charset="0"/>
                <a:sym typeface="Monotype Sorts" charset="2"/>
              </a:rPr>
              <a:t> </a:t>
            </a:r>
            <a:r>
              <a:rPr lang="en-US" sz="1900" dirty="0" smtClean="0">
                <a:latin typeface="Arial" pitchFamily="34" charset="0"/>
                <a:cs typeface="Arial" pitchFamily="34" charset="0"/>
                <a:sym typeface="Symbol" pitchFamily="18" charset="2"/>
              </a:rPr>
              <a:t></a:t>
            </a:r>
            <a:r>
              <a:rPr lang="en-US" sz="1900" dirty="0" smtClean="0">
                <a:latin typeface="Arial" pitchFamily="34" charset="0"/>
                <a:cs typeface="Arial" pitchFamily="34" charset="0"/>
                <a:sym typeface="Monotype Sorts" charset="2"/>
              </a:rPr>
              <a:t> C</a:t>
            </a:r>
            <a:endParaRPr lang="en-US" sz="1900" i="1" dirty="0" smtClean="0">
              <a:latin typeface="Arial" pitchFamily="34" charset="0"/>
              <a:cs typeface="Arial" pitchFamily="34" charset="0"/>
            </a:endParaRPr>
          </a:p>
          <a:p>
            <a:r>
              <a:rPr lang="en-US" sz="1900" dirty="0" smtClean="0">
                <a:latin typeface="Arial" pitchFamily="34" charset="0"/>
                <a:cs typeface="Arial" pitchFamily="34" charset="0"/>
              </a:rPr>
              <a:t>The set of </a:t>
            </a:r>
            <a:r>
              <a:rPr lang="en-US" sz="1900" b="1" dirty="0" smtClean="0">
                <a:solidFill>
                  <a:srgbClr val="000099"/>
                </a:solidFill>
                <a:latin typeface="Arial" pitchFamily="34" charset="0"/>
                <a:cs typeface="Arial" pitchFamily="34" charset="0"/>
              </a:rPr>
              <a:t>all</a:t>
            </a:r>
            <a:r>
              <a:rPr lang="en-US" sz="1900" dirty="0" smtClean="0">
                <a:latin typeface="Arial" pitchFamily="34" charset="0"/>
                <a:cs typeface="Arial" pitchFamily="34" charset="0"/>
              </a:rPr>
              <a:t> functional dependencies logically implied by </a:t>
            </a:r>
            <a:r>
              <a:rPr lang="en-US" sz="1900" i="1" dirty="0" smtClean="0">
                <a:latin typeface="Arial" pitchFamily="34" charset="0"/>
                <a:cs typeface="Arial" pitchFamily="34" charset="0"/>
              </a:rPr>
              <a:t>F</a:t>
            </a:r>
            <a:r>
              <a:rPr lang="en-US" sz="1900" dirty="0" smtClean="0">
                <a:latin typeface="Arial" pitchFamily="34" charset="0"/>
                <a:cs typeface="Arial" pitchFamily="34" charset="0"/>
              </a:rPr>
              <a:t> is the </a:t>
            </a:r>
            <a:r>
              <a:rPr lang="en-US" sz="1900" b="1" dirty="0" smtClean="0">
                <a:solidFill>
                  <a:srgbClr val="000099"/>
                </a:solidFill>
                <a:latin typeface="Arial" pitchFamily="34" charset="0"/>
                <a:cs typeface="Arial" pitchFamily="34" charset="0"/>
              </a:rPr>
              <a:t>closure</a:t>
            </a:r>
            <a:r>
              <a:rPr lang="en-US" sz="1900" dirty="0" smtClean="0">
                <a:latin typeface="Arial" pitchFamily="34" charset="0"/>
                <a:cs typeface="Arial" pitchFamily="34" charset="0"/>
              </a:rPr>
              <a:t> of </a:t>
            </a:r>
            <a:r>
              <a:rPr lang="en-US" sz="1900" i="1" dirty="0" smtClean="0">
                <a:latin typeface="Arial" pitchFamily="34" charset="0"/>
                <a:cs typeface="Arial" pitchFamily="34" charset="0"/>
              </a:rPr>
              <a:t>F</a:t>
            </a:r>
            <a:r>
              <a:rPr lang="en-US" sz="1900" dirty="0" smtClean="0">
                <a:latin typeface="Arial" pitchFamily="34" charset="0"/>
                <a:cs typeface="Arial" pitchFamily="34" charset="0"/>
              </a:rPr>
              <a:t>.</a:t>
            </a:r>
          </a:p>
          <a:p>
            <a:r>
              <a:rPr lang="en-US" sz="1900" dirty="0" smtClean="0">
                <a:latin typeface="Arial" pitchFamily="34" charset="0"/>
                <a:cs typeface="Arial" pitchFamily="34" charset="0"/>
              </a:rPr>
              <a:t>We denote the </a:t>
            </a:r>
            <a:r>
              <a:rPr lang="en-US" sz="1900" i="1" dirty="0" smtClean="0">
                <a:latin typeface="Arial" pitchFamily="34" charset="0"/>
                <a:cs typeface="Arial" pitchFamily="34" charset="0"/>
              </a:rPr>
              <a:t>closure </a:t>
            </a:r>
            <a:r>
              <a:rPr lang="en-US" sz="1900" dirty="0" smtClean="0">
                <a:latin typeface="Arial" pitchFamily="34" charset="0"/>
                <a:cs typeface="Arial" pitchFamily="34" charset="0"/>
              </a:rPr>
              <a:t>of </a:t>
            </a:r>
            <a:r>
              <a:rPr lang="en-US" sz="1900" i="1" dirty="0" smtClean="0">
                <a:latin typeface="Arial" pitchFamily="34" charset="0"/>
                <a:cs typeface="Arial" pitchFamily="34" charset="0"/>
              </a:rPr>
              <a:t>F</a:t>
            </a:r>
            <a:r>
              <a:rPr lang="en-US" sz="1900" dirty="0" smtClean="0">
                <a:latin typeface="Arial" pitchFamily="34" charset="0"/>
                <a:cs typeface="Arial" pitchFamily="34" charset="0"/>
              </a:rPr>
              <a:t> by </a:t>
            </a:r>
            <a:r>
              <a:rPr lang="en-US" sz="1900" b="1" i="1" dirty="0" smtClean="0">
                <a:solidFill>
                  <a:srgbClr val="000099"/>
                </a:solidFill>
                <a:latin typeface="Arial" pitchFamily="34" charset="0"/>
                <a:cs typeface="Arial" pitchFamily="34" charset="0"/>
              </a:rPr>
              <a:t>F</a:t>
            </a:r>
            <a:r>
              <a:rPr lang="en-US" sz="1900" b="1" i="1" baseline="44000" dirty="0" smtClean="0">
                <a:solidFill>
                  <a:srgbClr val="000099"/>
                </a:solidFill>
                <a:latin typeface="Arial" pitchFamily="34" charset="0"/>
                <a:cs typeface="Arial" pitchFamily="34" charset="0"/>
              </a:rPr>
              <a:t>+</a:t>
            </a:r>
            <a:r>
              <a:rPr lang="en-US" sz="1900" i="1" dirty="0" smtClean="0">
                <a:solidFill>
                  <a:srgbClr val="000099"/>
                </a:solidFill>
                <a:latin typeface="Arial" pitchFamily="34" charset="0"/>
                <a:cs typeface="Arial" pitchFamily="34" charset="0"/>
              </a:rPr>
              <a:t>.</a:t>
            </a:r>
          </a:p>
          <a:p>
            <a:endParaRPr lang="en-US" sz="1900" dirty="0" smtClean="0">
              <a:latin typeface="Arial" pitchFamily="34" charset="0"/>
              <a:cs typeface="Arial" pitchFamily="34" charset="0"/>
              <a:sym typeface="Greek Symbols" pitchFamily="18" charset="2"/>
            </a:endParaRPr>
          </a:p>
        </p:txBody>
      </p:sp>
    </p:spTree>
    <p:extLst>
      <p:ext uri="{BB962C8B-B14F-4D97-AF65-F5344CB8AC3E}">
        <p14:creationId xmlns:p14="http://schemas.microsoft.com/office/powerpoint/2010/main" val="1024116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normAutofit fontScale="90000"/>
          </a:bodyPr>
          <a:lstStyle/>
          <a:p>
            <a:pPr>
              <a:defRPr/>
            </a:pPr>
            <a:r>
              <a:rPr lang="en-US" b="1" dirty="0" smtClean="0">
                <a:solidFill>
                  <a:srgbClr val="C00000"/>
                </a:solidFill>
                <a:latin typeface="Book Antiqua" pitchFamily="18" charset="0"/>
              </a:rPr>
              <a:t>Use of Functional Dependencies</a:t>
            </a:r>
          </a:p>
        </p:txBody>
      </p:sp>
      <p:sp>
        <p:nvSpPr>
          <p:cNvPr id="5" name="Rectangle 3"/>
          <p:cNvSpPr txBox="1">
            <a:spLocks noChangeArrowheads="1"/>
          </p:cNvSpPr>
          <p:nvPr/>
        </p:nvSpPr>
        <p:spPr>
          <a:xfrm>
            <a:off x="520700" y="1158875"/>
            <a:ext cx="8051800" cy="5245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Arial" pitchFamily="34" charset="0"/>
                <a:cs typeface="Arial" pitchFamily="34" charset="0"/>
              </a:rPr>
              <a:t>We use functional dependencies to:</a:t>
            </a:r>
          </a:p>
          <a:p>
            <a:pPr lvl="1"/>
            <a:r>
              <a:rPr lang="en-US" sz="2000" dirty="0" smtClean="0">
                <a:latin typeface="Arial" pitchFamily="34" charset="0"/>
                <a:cs typeface="Arial" pitchFamily="34" charset="0"/>
              </a:rPr>
              <a:t>test relations to see if they are legal under a given set of functional dependencies. </a:t>
            </a:r>
          </a:p>
          <a:p>
            <a:pPr lvl="2"/>
            <a:r>
              <a:rPr lang="en-US" sz="2000" dirty="0" smtClean="0">
                <a:latin typeface="Arial" pitchFamily="34" charset="0"/>
                <a:cs typeface="Arial" pitchFamily="34" charset="0"/>
              </a:rPr>
              <a:t> If a relation </a:t>
            </a:r>
            <a:r>
              <a:rPr lang="en-US" sz="2000" i="1" dirty="0" smtClean="0">
                <a:latin typeface="Arial" pitchFamily="34" charset="0"/>
                <a:cs typeface="Arial" pitchFamily="34" charset="0"/>
              </a:rPr>
              <a:t>r</a:t>
            </a:r>
            <a:r>
              <a:rPr lang="en-US" sz="2000" dirty="0" smtClean="0">
                <a:latin typeface="Arial" pitchFamily="34" charset="0"/>
                <a:cs typeface="Arial" pitchFamily="34" charset="0"/>
              </a:rPr>
              <a:t> is legal under a set </a:t>
            </a:r>
            <a:r>
              <a:rPr lang="en-US" sz="2000" i="1" dirty="0" smtClean="0">
                <a:latin typeface="Arial" pitchFamily="34" charset="0"/>
                <a:cs typeface="Arial" pitchFamily="34" charset="0"/>
              </a:rPr>
              <a:t>F</a:t>
            </a:r>
            <a:r>
              <a:rPr lang="en-US" sz="2000" dirty="0" smtClean="0">
                <a:latin typeface="Arial" pitchFamily="34" charset="0"/>
                <a:cs typeface="Arial" pitchFamily="34" charset="0"/>
              </a:rPr>
              <a:t> of functional dependencies, we say that </a:t>
            </a:r>
            <a:r>
              <a:rPr lang="en-US" sz="2000" i="1" dirty="0" smtClean="0">
                <a:latin typeface="Arial" pitchFamily="34" charset="0"/>
                <a:cs typeface="Arial" pitchFamily="34" charset="0"/>
              </a:rPr>
              <a:t>r</a:t>
            </a:r>
            <a:r>
              <a:rPr lang="en-US" sz="2000" dirty="0" smtClean="0">
                <a:latin typeface="Arial" pitchFamily="34" charset="0"/>
                <a:cs typeface="Arial" pitchFamily="34" charset="0"/>
              </a:rPr>
              <a:t> </a:t>
            </a:r>
            <a:r>
              <a:rPr lang="en-US" sz="2000" b="1" dirty="0" smtClean="0">
                <a:solidFill>
                  <a:srgbClr val="000099"/>
                </a:solidFill>
                <a:latin typeface="Arial" pitchFamily="34" charset="0"/>
                <a:cs typeface="Arial" pitchFamily="34" charset="0"/>
              </a:rPr>
              <a:t>satisfies </a:t>
            </a:r>
            <a:r>
              <a:rPr lang="en-US" sz="2000" i="1" dirty="0" smtClean="0">
                <a:latin typeface="Arial" pitchFamily="34" charset="0"/>
                <a:cs typeface="Arial" pitchFamily="34" charset="0"/>
              </a:rPr>
              <a:t>F.</a:t>
            </a:r>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specify constraints on the set of legal relations</a:t>
            </a:r>
          </a:p>
          <a:p>
            <a:pPr lvl="2"/>
            <a:r>
              <a:rPr lang="en-US" sz="2000" dirty="0" smtClean="0">
                <a:latin typeface="Arial" pitchFamily="34" charset="0"/>
                <a:cs typeface="Arial" pitchFamily="34" charset="0"/>
              </a:rPr>
              <a:t>We say that </a:t>
            </a:r>
            <a:r>
              <a:rPr lang="en-US" sz="2000" i="1" dirty="0" smtClean="0">
                <a:latin typeface="Arial" pitchFamily="34" charset="0"/>
                <a:cs typeface="Arial" pitchFamily="34" charset="0"/>
              </a:rPr>
              <a:t>F</a:t>
            </a:r>
            <a:r>
              <a:rPr lang="en-US" sz="2000" dirty="0" smtClean="0">
                <a:latin typeface="Arial" pitchFamily="34" charset="0"/>
                <a:cs typeface="Arial" pitchFamily="34" charset="0"/>
              </a:rPr>
              <a:t> </a:t>
            </a:r>
            <a:r>
              <a:rPr lang="en-US" sz="2000" b="1" dirty="0" smtClean="0">
                <a:solidFill>
                  <a:srgbClr val="000099"/>
                </a:solidFill>
                <a:latin typeface="Arial" pitchFamily="34" charset="0"/>
                <a:cs typeface="Arial" pitchFamily="34" charset="0"/>
              </a:rPr>
              <a:t>holds on</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R</a:t>
            </a:r>
            <a:r>
              <a:rPr lang="en-US" sz="2000" dirty="0" smtClean="0">
                <a:latin typeface="Arial" pitchFamily="34" charset="0"/>
                <a:cs typeface="Arial" pitchFamily="34" charset="0"/>
              </a:rPr>
              <a:t> if all legal relations on </a:t>
            </a:r>
            <a:r>
              <a:rPr lang="en-US" sz="2000" i="1" dirty="0" smtClean="0">
                <a:latin typeface="Arial" pitchFamily="34" charset="0"/>
                <a:cs typeface="Arial" pitchFamily="34" charset="0"/>
              </a:rPr>
              <a:t>R</a:t>
            </a:r>
            <a:r>
              <a:rPr lang="en-US" sz="2000" dirty="0" smtClean="0">
                <a:latin typeface="Arial" pitchFamily="34" charset="0"/>
                <a:cs typeface="Arial" pitchFamily="34" charset="0"/>
              </a:rPr>
              <a:t> satisfy the set of functional dependencies </a:t>
            </a:r>
            <a:r>
              <a:rPr lang="en-US" sz="2000" i="1" dirty="0" smtClean="0">
                <a:latin typeface="Arial" pitchFamily="34" charset="0"/>
                <a:cs typeface="Arial" pitchFamily="34" charset="0"/>
              </a:rPr>
              <a:t>F.</a:t>
            </a:r>
          </a:p>
          <a:p>
            <a:r>
              <a:rPr lang="en-US" sz="2000" dirty="0" smtClean="0">
                <a:latin typeface="Arial" pitchFamily="34" charset="0"/>
                <a:cs typeface="Arial" pitchFamily="34" charset="0"/>
              </a:rPr>
              <a:t>Note:  A specific instance of a relation schema may satisfy a functional dependency even if the functional dependency does not hold on all legal instances.  </a:t>
            </a:r>
          </a:p>
          <a:p>
            <a:pPr lvl="1"/>
            <a:r>
              <a:rPr lang="en-US" sz="2000" dirty="0" smtClean="0">
                <a:latin typeface="Arial" pitchFamily="34" charset="0"/>
                <a:cs typeface="Arial" pitchFamily="34" charset="0"/>
              </a:rPr>
              <a:t>For example, a specific instance of </a:t>
            </a:r>
            <a:r>
              <a:rPr lang="en-US" sz="2000" i="1" dirty="0" smtClean="0">
                <a:latin typeface="Arial" pitchFamily="34" charset="0"/>
                <a:cs typeface="Arial" pitchFamily="34" charset="0"/>
              </a:rPr>
              <a:t>instructor</a:t>
            </a:r>
            <a:r>
              <a:rPr lang="en-US" sz="2000" dirty="0" smtClean="0">
                <a:latin typeface="Arial" pitchFamily="34" charset="0"/>
                <a:cs typeface="Arial" pitchFamily="34" charset="0"/>
              </a:rPr>
              <a:t> may, by chance, satisfy </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en-US" sz="2000" i="1" dirty="0" smtClean="0">
                <a:latin typeface="Arial" pitchFamily="34" charset="0"/>
                <a:cs typeface="Arial" pitchFamily="34" charset="0"/>
              </a:rPr>
              <a:t>name </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sym typeface="Monotype Sorts" charset="2"/>
              </a:rPr>
              <a:t> </a:t>
            </a:r>
            <a:r>
              <a:rPr lang="en-US" sz="2000" i="1" dirty="0" smtClean="0">
                <a:latin typeface="Arial" pitchFamily="34" charset="0"/>
                <a:cs typeface="Arial" pitchFamily="34" charset="0"/>
                <a:sym typeface="Monotype Sorts" charset="2"/>
              </a:rPr>
              <a:t>ID.</a:t>
            </a:r>
          </a:p>
        </p:txBody>
      </p:sp>
    </p:spTree>
    <p:extLst>
      <p:ext uri="{BB962C8B-B14F-4D97-AF65-F5344CB8AC3E}">
        <p14:creationId xmlns:p14="http://schemas.microsoft.com/office/powerpoint/2010/main" val="3394383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normAutofit fontScale="90000"/>
          </a:bodyPr>
          <a:lstStyle/>
          <a:p>
            <a:pPr>
              <a:defRPr/>
            </a:pPr>
            <a:r>
              <a:rPr lang="en-US" b="1" dirty="0" smtClean="0">
                <a:solidFill>
                  <a:srgbClr val="C00000"/>
                </a:solidFill>
                <a:latin typeface="Book Antiqua" pitchFamily="18" charset="0"/>
              </a:rPr>
              <a:t>Functional Dependencies (Cont.)</a:t>
            </a:r>
          </a:p>
        </p:txBody>
      </p:sp>
      <p:sp>
        <p:nvSpPr>
          <p:cNvPr id="5" name="Rectangle 3"/>
          <p:cNvSpPr txBox="1">
            <a:spLocks noChangeArrowheads="1"/>
          </p:cNvSpPr>
          <p:nvPr/>
        </p:nvSpPr>
        <p:spPr>
          <a:xfrm>
            <a:off x="814388" y="1093788"/>
            <a:ext cx="7661275" cy="4903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smtClean="0">
                <a:latin typeface="Arial" pitchFamily="34" charset="0"/>
                <a:cs typeface="Arial" pitchFamily="34" charset="0"/>
                <a:sym typeface="Monotype Sorts" charset="2"/>
              </a:rPr>
              <a:t>A </a:t>
            </a:r>
            <a:r>
              <a:rPr lang="en-US" sz="2000" dirty="0" smtClean="0">
                <a:latin typeface="Arial" pitchFamily="34" charset="0"/>
                <a:cs typeface="Arial" pitchFamily="34" charset="0"/>
                <a:sym typeface="Monotype Sorts" charset="2"/>
              </a:rPr>
              <a:t>functional dependency is </a:t>
            </a:r>
            <a:r>
              <a:rPr lang="en-US" sz="2000" b="1" dirty="0" smtClean="0">
                <a:solidFill>
                  <a:srgbClr val="000099"/>
                </a:solidFill>
                <a:latin typeface="Arial" pitchFamily="34" charset="0"/>
                <a:cs typeface="Arial" pitchFamily="34" charset="0"/>
                <a:sym typeface="Monotype Sorts" charset="2"/>
              </a:rPr>
              <a:t>trivial</a:t>
            </a:r>
            <a:r>
              <a:rPr lang="en-US" sz="2000" dirty="0" smtClean="0">
                <a:latin typeface="Arial" pitchFamily="34" charset="0"/>
                <a:cs typeface="Arial" pitchFamily="34" charset="0"/>
                <a:sym typeface="Monotype Sorts" charset="2"/>
              </a:rPr>
              <a:t> if it is satisfied by all instances of a relation</a:t>
            </a:r>
          </a:p>
          <a:p>
            <a:pPr lvl="1"/>
            <a:r>
              <a:rPr lang="en-US" sz="2000" dirty="0" smtClean="0">
                <a:latin typeface="Arial" pitchFamily="34" charset="0"/>
                <a:cs typeface="Arial" pitchFamily="34" charset="0"/>
                <a:sym typeface="Monotype Sorts" charset="2"/>
              </a:rPr>
              <a:t>Example</a:t>
            </a:r>
            <a:r>
              <a:rPr lang="en-US" sz="2000" i="1" dirty="0" smtClean="0">
                <a:latin typeface="Arial" pitchFamily="34" charset="0"/>
                <a:cs typeface="Arial" pitchFamily="34" charset="0"/>
                <a:sym typeface="Monotype Sorts" charset="2"/>
              </a:rPr>
              <a:t>:</a:t>
            </a:r>
          </a:p>
          <a:p>
            <a:pPr lvl="2"/>
            <a:r>
              <a:rPr lang="en-US" sz="2000" i="1" dirty="0" smtClean="0">
                <a:latin typeface="Arial" pitchFamily="34" charset="0"/>
                <a:cs typeface="Arial" pitchFamily="34" charset="0"/>
                <a:sym typeface="Monotype Sorts" charset="2"/>
              </a:rPr>
              <a:t> ID, name</a:t>
            </a:r>
            <a:r>
              <a:rPr lang="en-US" sz="2000" i="1" dirty="0" smtClean="0">
                <a:latin typeface="Arial" pitchFamily="34" charset="0"/>
                <a:cs typeface="Arial" pitchFamily="34" charset="0"/>
              </a:rPr>
              <a:t> </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sym typeface="Monotype Sorts" charset="2"/>
              </a:rPr>
              <a:t> </a:t>
            </a:r>
            <a:r>
              <a:rPr lang="en-US" sz="2000" i="1" dirty="0" smtClean="0">
                <a:latin typeface="Arial" pitchFamily="34" charset="0"/>
                <a:cs typeface="Arial" pitchFamily="34" charset="0"/>
                <a:sym typeface="Monotype Sorts" charset="2"/>
              </a:rPr>
              <a:t>ID</a:t>
            </a:r>
          </a:p>
          <a:p>
            <a:pPr lvl="2"/>
            <a:r>
              <a:rPr lang="en-US" sz="2000" i="1" dirty="0" smtClean="0">
                <a:latin typeface="Arial" pitchFamily="34" charset="0"/>
                <a:cs typeface="Arial" pitchFamily="34" charset="0"/>
                <a:sym typeface="Monotype Sorts" charset="2"/>
              </a:rPr>
              <a:t> name </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sym typeface="Monotype Sorts" charset="2"/>
              </a:rPr>
              <a:t> </a:t>
            </a:r>
            <a:r>
              <a:rPr lang="en-US" sz="2000" i="1" dirty="0" smtClean="0">
                <a:latin typeface="Arial" pitchFamily="34" charset="0"/>
                <a:cs typeface="Arial" pitchFamily="34" charset="0"/>
                <a:sym typeface="Monotype Sorts" charset="2"/>
              </a:rPr>
              <a:t>name</a:t>
            </a:r>
          </a:p>
          <a:p>
            <a:pPr lvl="1"/>
            <a:r>
              <a:rPr lang="en-US" sz="2000" dirty="0" smtClean="0">
                <a:latin typeface="Arial" pitchFamily="34" charset="0"/>
                <a:cs typeface="Arial" pitchFamily="34" charset="0"/>
                <a:sym typeface="Monotype Sorts" charset="2"/>
              </a:rPr>
              <a:t>In general, </a:t>
            </a:r>
            <a:r>
              <a:rPr lang="en-US" sz="2000" dirty="0" smtClean="0">
                <a:latin typeface="Arial" pitchFamily="34" charset="0"/>
                <a:cs typeface="Arial" pitchFamily="34" charset="0"/>
                <a:sym typeface="Symbol" pitchFamily="18" charset="2"/>
              </a:rPr>
              <a:t> </a:t>
            </a:r>
            <a:r>
              <a:rPr lang="en-US" sz="2000" dirty="0" smtClean="0">
                <a:latin typeface="Arial" pitchFamily="34" charset="0"/>
                <a:cs typeface="Arial" pitchFamily="34" charset="0"/>
                <a:sym typeface="Monotype Sorts" charset="2"/>
              </a:rPr>
              <a:t> </a:t>
            </a:r>
            <a:r>
              <a:rPr lang="en-US" sz="2000" i="1" dirty="0" smtClean="0">
                <a:latin typeface="Arial" pitchFamily="34" charset="0"/>
                <a:cs typeface="Arial" pitchFamily="34" charset="0"/>
                <a:sym typeface="Symbol" pitchFamily="18" charset="2"/>
              </a:rPr>
              <a:t> </a:t>
            </a:r>
            <a:r>
              <a:rPr lang="en-US" sz="2000" dirty="0" smtClean="0">
                <a:latin typeface="Arial" pitchFamily="34" charset="0"/>
                <a:cs typeface="Arial" pitchFamily="34" charset="0"/>
                <a:sym typeface="Symbol" pitchFamily="18" charset="2"/>
              </a:rPr>
              <a:t>is trivial if</a:t>
            </a:r>
            <a:r>
              <a:rPr lang="en-US" sz="2000" i="1" dirty="0" smtClean="0">
                <a:latin typeface="Arial" pitchFamily="34" charset="0"/>
                <a:cs typeface="Arial" pitchFamily="34" charset="0"/>
                <a:sym typeface="Symbol" pitchFamily="18" charset="2"/>
              </a:rPr>
              <a:t> </a:t>
            </a:r>
            <a:r>
              <a:rPr lang="en-US" sz="2000" dirty="0" smtClean="0">
                <a:latin typeface="Arial" pitchFamily="34" charset="0"/>
                <a:cs typeface="Arial" pitchFamily="34" charset="0"/>
                <a:sym typeface="Symbol" pitchFamily="18" charset="2"/>
              </a:rPr>
              <a:t>   </a:t>
            </a:r>
            <a:r>
              <a:rPr lang="en-US" sz="2000" i="1" dirty="0" smtClean="0">
                <a:latin typeface="Arial" pitchFamily="34" charset="0"/>
                <a:cs typeface="Arial" pitchFamily="34" charset="0"/>
                <a:sym typeface="Symbol" pitchFamily="18" charset="2"/>
              </a:rPr>
              <a:t/>
            </a:r>
            <a:br>
              <a:rPr lang="en-US" sz="2000" i="1" dirty="0" smtClean="0">
                <a:latin typeface="Arial" pitchFamily="34" charset="0"/>
                <a:cs typeface="Arial" pitchFamily="34" charset="0"/>
                <a:sym typeface="Symbol" pitchFamily="18" charset="2"/>
              </a:rPr>
            </a:br>
            <a:r>
              <a:rPr lang="en-US" sz="2000" i="1" dirty="0" smtClean="0">
                <a:latin typeface="Arial" pitchFamily="34" charset="0"/>
                <a:cs typeface="Arial" pitchFamily="34" charset="0"/>
                <a:sym typeface="Symbol" pitchFamily="18" charset="2"/>
              </a:rPr>
              <a:t> </a:t>
            </a:r>
          </a:p>
          <a:p>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3713615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latin typeface="Book Antiqua" pitchFamily="18" charset="0"/>
              </a:rPr>
              <a:t>Closure of a Set of Functional Dependencies</a:t>
            </a:r>
          </a:p>
        </p:txBody>
      </p:sp>
      <p:sp>
        <p:nvSpPr>
          <p:cNvPr id="3" name="Content Placeholder 2"/>
          <p:cNvSpPr>
            <a:spLocks noGrp="1"/>
          </p:cNvSpPr>
          <p:nvPr>
            <p:ph idx="1"/>
          </p:nvPr>
        </p:nvSpPr>
        <p:spPr/>
        <p:txBody>
          <a:bodyPr>
            <a:noAutofit/>
          </a:bodyPr>
          <a:lstStyle/>
          <a:p>
            <a:r>
              <a:rPr lang="en-US" sz="2600" dirty="0"/>
              <a:t>We can find F</a:t>
            </a:r>
            <a:r>
              <a:rPr lang="en-US" sz="2600" i="1" baseline="30000" dirty="0"/>
              <a:t>+, </a:t>
            </a:r>
            <a:r>
              <a:rPr lang="en-US" sz="2600" dirty="0"/>
              <a:t> the closure of F, by repeatedly applying </a:t>
            </a:r>
            <a:br>
              <a:rPr lang="en-US" sz="2600" dirty="0"/>
            </a:br>
            <a:r>
              <a:rPr lang="en-US" sz="2600" b="1" dirty="0">
                <a:solidFill>
                  <a:srgbClr val="C00000"/>
                </a:solidFill>
              </a:rPr>
              <a:t>Armstrong’s Axioms:</a:t>
            </a:r>
          </a:p>
          <a:p>
            <a:pPr lvl="1"/>
            <a:r>
              <a:rPr lang="en-US" sz="2600" dirty="0"/>
              <a:t>if </a:t>
            </a:r>
            <a:r>
              <a:rPr lang="en-US" sz="2600" i="1" dirty="0">
                <a:sym typeface="Symbol" pitchFamily="18" charset="2"/>
              </a:rPr>
              <a:t></a:t>
            </a:r>
            <a:r>
              <a:rPr lang="en-US" sz="2600" dirty="0">
                <a:sym typeface="Symbol" pitchFamily="18" charset="2"/>
              </a:rPr>
              <a:t>  , then  </a:t>
            </a:r>
            <a:r>
              <a:rPr lang="en-US" sz="2600" dirty="0">
                <a:sym typeface="Monotype Sorts" charset="2"/>
              </a:rPr>
              <a:t> </a:t>
            </a:r>
            <a:r>
              <a:rPr lang="en-US" sz="2600" i="1" dirty="0">
                <a:sym typeface="Symbol" pitchFamily="18" charset="2"/>
              </a:rPr>
              <a:t>                      </a:t>
            </a:r>
            <a:r>
              <a:rPr lang="en-US" sz="2600" b="1" dirty="0">
                <a:sym typeface="Symbol" pitchFamily="18" charset="2"/>
              </a:rPr>
              <a:t>(</a:t>
            </a:r>
            <a:r>
              <a:rPr lang="en-US" sz="2600" b="1" dirty="0">
                <a:solidFill>
                  <a:srgbClr val="C00000"/>
                </a:solidFill>
                <a:sym typeface="Symbol" pitchFamily="18" charset="2"/>
              </a:rPr>
              <a:t>reflexivity</a:t>
            </a:r>
            <a:r>
              <a:rPr lang="en-US" sz="2600" b="1" dirty="0">
                <a:sym typeface="Symbol" pitchFamily="18" charset="2"/>
              </a:rPr>
              <a:t>)</a:t>
            </a:r>
            <a:endParaRPr lang="en-US" sz="2600" dirty="0">
              <a:sym typeface="Symbol" pitchFamily="18" charset="2"/>
            </a:endParaRPr>
          </a:p>
          <a:p>
            <a:pPr lvl="1"/>
            <a:r>
              <a:rPr lang="en-US" sz="2600" dirty="0">
                <a:sym typeface="Symbol" pitchFamily="18" charset="2"/>
              </a:rPr>
              <a:t>if  </a:t>
            </a:r>
            <a:r>
              <a:rPr lang="en-US" sz="2600" dirty="0">
                <a:sym typeface="Monotype Sorts" charset="2"/>
              </a:rPr>
              <a:t> </a:t>
            </a:r>
            <a:r>
              <a:rPr lang="en-US" sz="2600" i="1" dirty="0">
                <a:sym typeface="Symbol" pitchFamily="18" charset="2"/>
              </a:rPr>
              <a:t>, </a:t>
            </a:r>
            <a:r>
              <a:rPr lang="en-US" sz="2600" dirty="0">
                <a:sym typeface="Symbol" pitchFamily="18" charset="2"/>
              </a:rPr>
              <a:t>then </a:t>
            </a:r>
            <a:r>
              <a:rPr lang="en-US" sz="2600" dirty="0">
                <a:sym typeface="Greek Symbols" pitchFamily="18" charset="2"/>
              </a:rPr>
              <a:t> </a:t>
            </a:r>
            <a:r>
              <a:rPr lang="en-US" sz="2600" dirty="0">
                <a:sym typeface="Symbol" pitchFamily="18" charset="2"/>
              </a:rPr>
              <a:t> </a:t>
            </a:r>
            <a:r>
              <a:rPr lang="en-US" sz="2600" dirty="0">
                <a:sym typeface="Monotype Sorts" charset="2"/>
              </a:rPr>
              <a:t> </a:t>
            </a:r>
            <a:r>
              <a:rPr lang="en-US" sz="2600" dirty="0">
                <a:sym typeface="Symbol" pitchFamily="18" charset="2"/>
              </a:rPr>
              <a:t> </a:t>
            </a:r>
            <a:r>
              <a:rPr lang="en-US" sz="2600" dirty="0">
                <a:sym typeface="Monotype Sorts" charset="2"/>
              </a:rPr>
              <a:t> </a:t>
            </a:r>
            <a:r>
              <a:rPr lang="en-US" sz="2600" i="1" dirty="0">
                <a:sym typeface="Symbol" pitchFamily="18" charset="2"/>
              </a:rPr>
              <a:t>               </a:t>
            </a:r>
            <a:r>
              <a:rPr lang="en-US" sz="2600" b="1" dirty="0">
                <a:sym typeface="Symbol" pitchFamily="18" charset="2"/>
              </a:rPr>
              <a:t>(</a:t>
            </a:r>
            <a:r>
              <a:rPr lang="en-US" sz="2600" b="1" dirty="0">
                <a:solidFill>
                  <a:srgbClr val="C00000"/>
                </a:solidFill>
                <a:sym typeface="Symbol" pitchFamily="18" charset="2"/>
              </a:rPr>
              <a:t>augmentation</a:t>
            </a:r>
            <a:r>
              <a:rPr lang="en-US" sz="2600" b="1" dirty="0">
                <a:sym typeface="Symbol" pitchFamily="18" charset="2"/>
              </a:rPr>
              <a:t>)</a:t>
            </a:r>
            <a:endParaRPr lang="en-US" sz="2600" dirty="0">
              <a:sym typeface="Symbol" pitchFamily="18" charset="2"/>
            </a:endParaRPr>
          </a:p>
          <a:p>
            <a:pPr lvl="1"/>
            <a:r>
              <a:rPr lang="en-US" sz="2600" dirty="0">
                <a:sym typeface="Symbol" pitchFamily="18" charset="2"/>
              </a:rPr>
              <a:t>if  </a:t>
            </a:r>
            <a:r>
              <a:rPr lang="en-US" sz="2600" dirty="0">
                <a:sym typeface="Monotype Sorts" charset="2"/>
              </a:rPr>
              <a:t> </a:t>
            </a:r>
            <a:r>
              <a:rPr lang="en-US" sz="2600" i="1" dirty="0">
                <a:sym typeface="Symbol" pitchFamily="18" charset="2"/>
              </a:rPr>
              <a:t>, </a:t>
            </a:r>
            <a:r>
              <a:rPr lang="en-US" sz="2600" dirty="0">
                <a:sym typeface="Symbol" pitchFamily="18" charset="2"/>
              </a:rPr>
              <a:t>and </a:t>
            </a:r>
            <a:r>
              <a:rPr lang="en-US" sz="2600" i="1" dirty="0">
                <a:sym typeface="Symbol" pitchFamily="18" charset="2"/>
              </a:rPr>
              <a:t> </a:t>
            </a:r>
            <a:r>
              <a:rPr lang="en-US" sz="2600" dirty="0">
                <a:sym typeface="Symbol" pitchFamily="18" charset="2"/>
              </a:rPr>
              <a:t> </a:t>
            </a:r>
            <a:r>
              <a:rPr lang="en-US" sz="2600" dirty="0">
                <a:sym typeface="Monotype Sorts" charset="2"/>
              </a:rPr>
              <a:t>, then </a:t>
            </a:r>
            <a:r>
              <a:rPr lang="en-US" sz="2600" dirty="0">
                <a:sym typeface="Symbol" pitchFamily="18" charset="2"/>
              </a:rPr>
              <a:t> </a:t>
            </a:r>
            <a:r>
              <a:rPr lang="en-US" sz="2600" dirty="0">
                <a:sym typeface="Monotype Sorts" charset="2"/>
              </a:rPr>
              <a:t> </a:t>
            </a:r>
            <a:r>
              <a:rPr lang="en-US" sz="2600" dirty="0">
                <a:sym typeface="Symbol" pitchFamily="18" charset="2"/>
              </a:rPr>
              <a:t> </a:t>
            </a:r>
            <a:r>
              <a:rPr lang="en-US" sz="2600" dirty="0">
                <a:sym typeface="Greek Symbols" pitchFamily="18" charset="2"/>
              </a:rPr>
              <a:t>   </a:t>
            </a:r>
            <a:r>
              <a:rPr lang="en-US" sz="2600" b="1" dirty="0">
                <a:sym typeface="Greek Symbols" pitchFamily="18" charset="2"/>
              </a:rPr>
              <a:t>(</a:t>
            </a:r>
            <a:r>
              <a:rPr lang="en-US" sz="2600" b="1" dirty="0">
                <a:solidFill>
                  <a:srgbClr val="C00000"/>
                </a:solidFill>
                <a:sym typeface="Greek Symbols" pitchFamily="18" charset="2"/>
              </a:rPr>
              <a:t>transitivity</a:t>
            </a:r>
            <a:r>
              <a:rPr lang="en-US" sz="2600" b="1" dirty="0">
                <a:sym typeface="Greek Symbols" pitchFamily="18" charset="2"/>
              </a:rPr>
              <a:t>)</a:t>
            </a:r>
          </a:p>
          <a:p>
            <a:r>
              <a:rPr lang="en-US" sz="2600" dirty="0">
                <a:sym typeface="Greek Symbols" pitchFamily="18" charset="2"/>
              </a:rPr>
              <a:t>These rules are </a:t>
            </a:r>
          </a:p>
          <a:p>
            <a:pPr lvl="1"/>
            <a:r>
              <a:rPr lang="en-US" sz="2600" b="1" dirty="0">
                <a:solidFill>
                  <a:srgbClr val="C00000"/>
                </a:solidFill>
                <a:sym typeface="Greek Symbols" pitchFamily="18" charset="2"/>
              </a:rPr>
              <a:t>sound</a:t>
            </a:r>
            <a:r>
              <a:rPr lang="en-US" sz="2600" dirty="0">
                <a:solidFill>
                  <a:srgbClr val="C00000"/>
                </a:solidFill>
                <a:sym typeface="Greek Symbols" pitchFamily="18" charset="2"/>
              </a:rPr>
              <a:t> </a:t>
            </a:r>
            <a:r>
              <a:rPr lang="en-US" sz="2600" dirty="0">
                <a:sym typeface="Greek Symbols" pitchFamily="18" charset="2"/>
              </a:rPr>
              <a:t>(generate only functional dependencies that actually hold),  and </a:t>
            </a:r>
          </a:p>
          <a:p>
            <a:pPr lvl="1"/>
            <a:r>
              <a:rPr lang="en-US" sz="2600" b="1" dirty="0">
                <a:solidFill>
                  <a:srgbClr val="C00000"/>
                </a:solidFill>
                <a:sym typeface="Greek Symbols" pitchFamily="18" charset="2"/>
              </a:rPr>
              <a:t>complete</a:t>
            </a:r>
            <a:r>
              <a:rPr lang="en-US" sz="2600" dirty="0">
                <a:solidFill>
                  <a:srgbClr val="C00000"/>
                </a:solidFill>
                <a:sym typeface="Greek Symbols" pitchFamily="18" charset="2"/>
              </a:rPr>
              <a:t> </a:t>
            </a:r>
            <a:r>
              <a:rPr lang="en-US" sz="2600" dirty="0">
                <a:sym typeface="Greek Symbols" pitchFamily="18" charset="2"/>
              </a:rPr>
              <a:t>(generate all functional dependencies that hold).</a:t>
            </a:r>
          </a:p>
          <a:p>
            <a:endParaRPr lang="en-US" sz="2600" dirty="0"/>
          </a:p>
        </p:txBody>
      </p:sp>
    </p:spTree>
    <p:extLst>
      <p:ext uri="{BB962C8B-B14F-4D97-AF65-F5344CB8AC3E}">
        <p14:creationId xmlns:p14="http://schemas.microsoft.com/office/powerpoint/2010/main" val="3152878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4000" b="1" dirty="0">
                <a:solidFill>
                  <a:srgbClr val="C00000"/>
                </a:solidFill>
                <a:latin typeface="Book Antiqua" pitchFamily="18" charset="0"/>
              </a:rPr>
              <a:t>Example</a:t>
            </a:r>
          </a:p>
        </p:txBody>
      </p:sp>
      <p:sp>
        <p:nvSpPr>
          <p:cNvPr id="3" name="Content Placeholder 2"/>
          <p:cNvSpPr>
            <a:spLocks noGrp="1"/>
          </p:cNvSpPr>
          <p:nvPr>
            <p:ph idx="1"/>
          </p:nvPr>
        </p:nvSpPr>
        <p:spPr>
          <a:xfrm>
            <a:off x="457200" y="990600"/>
            <a:ext cx="8229600" cy="5135563"/>
          </a:xfrm>
        </p:spPr>
        <p:txBody>
          <a:bodyPr>
            <a:noAutofit/>
          </a:bodyPr>
          <a:lstStyle/>
          <a:p>
            <a:pPr>
              <a:buClr>
                <a:srgbClr val="C00000"/>
              </a:buClr>
              <a:buSzPct val="80000"/>
              <a:buFont typeface="Wingdings" pitchFamily="2" charset="2"/>
              <a:buChar char="q"/>
              <a:tabLst>
                <a:tab pos="803275" algn="l"/>
              </a:tabLst>
            </a:pPr>
            <a:r>
              <a:rPr lang="en-US" sz="2000" i="1" dirty="0">
                <a:latin typeface="Helvetica "/>
              </a:rPr>
              <a:t>R = (A, B, C, G, H, I)</a:t>
            </a:r>
            <a:br>
              <a:rPr lang="en-US" sz="2000" i="1" dirty="0">
                <a:latin typeface="Helvetica "/>
              </a:rPr>
            </a:br>
            <a:r>
              <a:rPr lang="en-US" sz="2000" i="1" dirty="0">
                <a:latin typeface="Helvetica "/>
              </a:rPr>
              <a:t>F = </a:t>
            </a:r>
            <a:r>
              <a:rPr lang="en-US" sz="2000" dirty="0">
                <a:latin typeface="Helvetica "/>
              </a:rPr>
              <a:t>{  </a:t>
            </a:r>
            <a:r>
              <a:rPr lang="en-US" sz="2000" i="1" dirty="0">
                <a:latin typeface="Helvetica "/>
                <a:sym typeface="Iconic Symbols Ext" pitchFamily="2" charset="2"/>
              </a:rPr>
              <a:t>A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B</a:t>
            </a:r>
            <a:br>
              <a:rPr lang="en-US" sz="2000" i="1" dirty="0">
                <a:latin typeface="Helvetica "/>
                <a:sym typeface="Monotype Sorts" charset="2"/>
              </a:rPr>
            </a:br>
            <a:r>
              <a:rPr lang="en-US" sz="2000" i="1" dirty="0">
                <a:latin typeface="Helvetica "/>
                <a:sym typeface="Monotype Sorts" charset="2"/>
              </a:rPr>
              <a:t>	   </a:t>
            </a:r>
            <a:r>
              <a:rPr lang="en-US" sz="2000" i="1" dirty="0">
                <a:latin typeface="Helvetica "/>
                <a:sym typeface="Iconic Symbols Ext" pitchFamily="2" charset="2"/>
              </a:rPr>
              <a:t>A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C</a:t>
            </a:r>
            <a:br>
              <a:rPr lang="en-US" sz="2000" i="1" dirty="0">
                <a:latin typeface="Helvetica "/>
                <a:sym typeface="Monotype Sorts" charset="2"/>
              </a:rPr>
            </a:br>
            <a:r>
              <a:rPr lang="en-US" sz="2000" i="1" dirty="0">
                <a:latin typeface="Helvetica "/>
                <a:sym typeface="Monotype Sorts" charset="2"/>
              </a:rPr>
              <a:t>	</a:t>
            </a:r>
            <a:r>
              <a:rPr lang="en-US" sz="2000" i="1" dirty="0">
                <a:latin typeface="Helvetica "/>
                <a:sym typeface="Iconic Symbols Ext" pitchFamily="2" charset="2"/>
              </a:rPr>
              <a:t>CG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H</a:t>
            </a:r>
            <a:br>
              <a:rPr lang="en-US" sz="2000" i="1" dirty="0">
                <a:latin typeface="Helvetica "/>
                <a:sym typeface="Monotype Sorts" charset="2"/>
              </a:rPr>
            </a:br>
            <a:r>
              <a:rPr lang="en-US" sz="2000" i="1" dirty="0">
                <a:latin typeface="Helvetica "/>
                <a:sym typeface="Monotype Sorts" charset="2"/>
              </a:rPr>
              <a:t>	</a:t>
            </a:r>
            <a:r>
              <a:rPr lang="en-US" sz="2000" i="1" dirty="0">
                <a:latin typeface="Helvetica "/>
                <a:sym typeface="Iconic Symbols Ext" pitchFamily="2" charset="2"/>
              </a:rPr>
              <a:t>CG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I</a:t>
            </a:r>
            <a:br>
              <a:rPr lang="en-US" sz="2000" i="1" dirty="0">
                <a:latin typeface="Helvetica "/>
                <a:sym typeface="Monotype Sorts" charset="2"/>
              </a:rPr>
            </a:br>
            <a:r>
              <a:rPr lang="en-US" sz="2000" i="1" dirty="0">
                <a:latin typeface="Helvetica "/>
                <a:sym typeface="Monotype Sorts" charset="2"/>
              </a:rPr>
              <a:t>	   </a:t>
            </a:r>
            <a:r>
              <a:rPr lang="en-US" sz="2000" i="1" dirty="0">
                <a:latin typeface="Helvetica "/>
                <a:sym typeface="Iconic Symbols Ext" pitchFamily="2" charset="2"/>
              </a:rPr>
              <a:t>B </a:t>
            </a:r>
            <a:r>
              <a:rPr lang="en-US" sz="2000" dirty="0">
                <a:latin typeface="Helvetica "/>
                <a:sym typeface="Symbol" pitchFamily="18" charset="2"/>
              </a:rPr>
              <a:t></a:t>
            </a:r>
            <a:r>
              <a:rPr lang="en-US" sz="2000" dirty="0">
                <a:latin typeface="Helvetica "/>
                <a:sym typeface="Monotype Sorts" charset="2"/>
              </a:rPr>
              <a:t> </a:t>
            </a:r>
            <a:r>
              <a:rPr lang="en-US" sz="2000" i="1" dirty="0" smtClean="0">
                <a:latin typeface="Helvetica "/>
                <a:sym typeface="Monotype Sorts" charset="2"/>
              </a:rPr>
              <a:t>H</a:t>
            </a:r>
            <a:r>
              <a:rPr lang="en-US" sz="2000" dirty="0" smtClean="0">
                <a:latin typeface="Helvetica "/>
                <a:sym typeface="Monotype Sorts" charset="2"/>
              </a:rPr>
              <a:t>}</a:t>
            </a:r>
            <a:endParaRPr lang="en-US" sz="2000" dirty="0" smtClean="0">
              <a:latin typeface="Helvetica "/>
              <a:sym typeface="MS LineDraw" pitchFamily="49" charset="2"/>
            </a:endParaRPr>
          </a:p>
          <a:p>
            <a:pPr>
              <a:buClr>
                <a:srgbClr val="C00000"/>
              </a:buClr>
              <a:buSzPct val="80000"/>
              <a:buFont typeface="Wingdings" pitchFamily="2" charset="2"/>
              <a:buChar char="q"/>
              <a:tabLst>
                <a:tab pos="803275" algn="l"/>
              </a:tabLst>
            </a:pPr>
            <a:r>
              <a:rPr lang="en-US" sz="2000" dirty="0" smtClean="0">
                <a:latin typeface="Helvetica "/>
                <a:sym typeface="MS LineDraw" pitchFamily="49" charset="2"/>
              </a:rPr>
              <a:t>some </a:t>
            </a:r>
            <a:r>
              <a:rPr lang="en-US" sz="2000" dirty="0">
                <a:latin typeface="Helvetica "/>
                <a:sym typeface="MS LineDraw" pitchFamily="49" charset="2"/>
              </a:rPr>
              <a:t>members of </a:t>
            </a:r>
            <a:r>
              <a:rPr lang="en-US" sz="2000" i="1" dirty="0">
                <a:latin typeface="Helvetica "/>
                <a:sym typeface="MS LineDraw" pitchFamily="49" charset="2"/>
              </a:rPr>
              <a:t>F</a:t>
            </a:r>
            <a:r>
              <a:rPr lang="en-US" sz="2000" baseline="30000" dirty="0">
                <a:latin typeface="Helvetica "/>
                <a:sym typeface="MS LineDraw" pitchFamily="49" charset="2"/>
              </a:rPr>
              <a:t>+</a:t>
            </a:r>
            <a:endParaRPr lang="en-US" sz="2000" dirty="0">
              <a:latin typeface="Helvetica "/>
              <a:sym typeface="MS LineDraw" pitchFamily="49" charset="2"/>
            </a:endParaRPr>
          </a:p>
          <a:p>
            <a:pPr lvl="1">
              <a:tabLst>
                <a:tab pos="803275" algn="l"/>
              </a:tabLst>
            </a:pPr>
            <a:r>
              <a:rPr lang="en-US" sz="2000" i="1" dirty="0">
                <a:latin typeface="Helvetica "/>
                <a:sym typeface="Monotype Sorts" charset="2"/>
              </a:rPr>
              <a:t>A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H        </a:t>
            </a:r>
          </a:p>
          <a:p>
            <a:pPr lvl="2">
              <a:buFont typeface="Wingdings" pitchFamily="2" charset="2"/>
              <a:buChar char="§"/>
              <a:tabLst>
                <a:tab pos="803275" algn="l"/>
              </a:tabLst>
            </a:pPr>
            <a:r>
              <a:rPr lang="en-US" sz="2000" dirty="0">
                <a:latin typeface="Helvetica "/>
                <a:sym typeface="Monotype Sorts" charset="2"/>
              </a:rPr>
              <a:t>by transitivity from </a:t>
            </a:r>
            <a:r>
              <a:rPr lang="en-US" sz="2000" i="1" dirty="0">
                <a:latin typeface="Helvetica "/>
                <a:sym typeface="Iconic Symbols Ext" pitchFamily="2" charset="2"/>
              </a:rPr>
              <a:t>A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B and </a:t>
            </a:r>
            <a:r>
              <a:rPr lang="en-US" sz="2000" i="1" dirty="0">
                <a:latin typeface="Helvetica "/>
                <a:sym typeface="Iconic Symbols Ext" pitchFamily="2" charset="2"/>
              </a:rPr>
              <a:t>B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H</a:t>
            </a:r>
          </a:p>
          <a:p>
            <a:pPr lvl="1">
              <a:tabLst>
                <a:tab pos="803275" algn="l"/>
              </a:tabLst>
            </a:pPr>
            <a:r>
              <a:rPr lang="en-US" sz="2000" i="1" dirty="0">
                <a:latin typeface="Helvetica "/>
                <a:sym typeface="Monotype Sorts" charset="2"/>
              </a:rPr>
              <a:t>AG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I       </a:t>
            </a:r>
            <a:endParaRPr lang="en-US" sz="2000" dirty="0">
              <a:latin typeface="Helvetica "/>
              <a:sym typeface="Monotype Sorts" charset="2"/>
            </a:endParaRPr>
          </a:p>
          <a:p>
            <a:pPr lvl="2">
              <a:buFont typeface="Wingdings" pitchFamily="2" charset="2"/>
              <a:buChar char="§"/>
              <a:tabLst>
                <a:tab pos="803275" algn="l"/>
              </a:tabLst>
            </a:pPr>
            <a:r>
              <a:rPr lang="en-US" sz="2000" dirty="0">
                <a:latin typeface="Helvetica "/>
                <a:sym typeface="Monotype Sorts" charset="2"/>
              </a:rPr>
              <a:t>by augmenting </a:t>
            </a:r>
            <a:r>
              <a:rPr lang="en-US" sz="2000" i="1" dirty="0">
                <a:latin typeface="Helvetica "/>
                <a:sym typeface="Iconic Symbols Ext" pitchFamily="2" charset="2"/>
              </a:rPr>
              <a:t>A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C </a:t>
            </a:r>
            <a:r>
              <a:rPr lang="en-US" sz="2000" dirty="0">
                <a:latin typeface="Helvetica "/>
                <a:sym typeface="Monotype Sorts" charset="2"/>
              </a:rPr>
              <a:t>with G, to get </a:t>
            </a:r>
            <a:r>
              <a:rPr lang="en-US" sz="2000" i="1" dirty="0">
                <a:latin typeface="Helvetica "/>
                <a:sym typeface="Iconic Symbols Ext" pitchFamily="2" charset="2"/>
              </a:rPr>
              <a:t>AG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CG </a:t>
            </a:r>
            <a:br>
              <a:rPr lang="en-US" sz="2000" i="1" dirty="0">
                <a:latin typeface="Helvetica "/>
                <a:sym typeface="Monotype Sorts" charset="2"/>
              </a:rPr>
            </a:br>
            <a:r>
              <a:rPr lang="en-US" sz="2000" i="1" dirty="0">
                <a:latin typeface="Helvetica "/>
                <a:sym typeface="Monotype Sorts" charset="2"/>
              </a:rPr>
              <a:t>                   </a:t>
            </a:r>
            <a:r>
              <a:rPr lang="en-US" sz="2000" dirty="0">
                <a:latin typeface="Helvetica "/>
                <a:sym typeface="Monotype Sorts" charset="2"/>
              </a:rPr>
              <a:t>and then transitivity with </a:t>
            </a:r>
            <a:r>
              <a:rPr lang="en-US" sz="2000" i="1" dirty="0">
                <a:latin typeface="Helvetica "/>
                <a:sym typeface="Iconic Symbols Ext" pitchFamily="2" charset="2"/>
              </a:rPr>
              <a:t>CG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I </a:t>
            </a:r>
          </a:p>
          <a:p>
            <a:pPr lvl="1">
              <a:tabLst>
                <a:tab pos="803275" algn="l"/>
              </a:tabLst>
            </a:pPr>
            <a:r>
              <a:rPr lang="en-US" sz="2000" i="1" dirty="0">
                <a:latin typeface="Helvetica "/>
                <a:sym typeface="Monotype Sorts" charset="2"/>
              </a:rPr>
              <a:t>CG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HI     </a:t>
            </a:r>
            <a:endParaRPr lang="en-US" sz="2000" dirty="0">
              <a:latin typeface="Helvetica "/>
              <a:sym typeface="Monotype Sorts" charset="2"/>
            </a:endParaRPr>
          </a:p>
          <a:p>
            <a:pPr lvl="2">
              <a:tabLst>
                <a:tab pos="803275" algn="l"/>
              </a:tabLst>
            </a:pPr>
            <a:r>
              <a:rPr lang="en-US" sz="2000" dirty="0">
                <a:latin typeface="Helvetica "/>
                <a:sym typeface="Monotype Sorts" charset="2"/>
              </a:rPr>
              <a:t>by augmenting </a:t>
            </a:r>
            <a:r>
              <a:rPr lang="en-US" sz="2000" i="1" dirty="0">
                <a:latin typeface="Helvetica "/>
                <a:sym typeface="Iconic Symbols Ext" pitchFamily="2" charset="2"/>
              </a:rPr>
              <a:t>CG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I </a:t>
            </a:r>
            <a:r>
              <a:rPr lang="en-US" sz="2000" dirty="0">
                <a:latin typeface="Helvetica "/>
                <a:sym typeface="Monotype Sorts" charset="2"/>
              </a:rPr>
              <a:t>to infer </a:t>
            </a:r>
            <a:r>
              <a:rPr lang="en-US" sz="2000" i="1" dirty="0">
                <a:latin typeface="Helvetica "/>
                <a:sym typeface="Iconic Symbols Ext" pitchFamily="2" charset="2"/>
              </a:rPr>
              <a:t>CG </a:t>
            </a:r>
            <a:r>
              <a:rPr lang="en-US" sz="2000" dirty="0">
                <a:latin typeface="Helvetica "/>
                <a:sym typeface="Symbol" pitchFamily="18" charset="2"/>
              </a:rPr>
              <a:t></a:t>
            </a:r>
            <a:r>
              <a:rPr lang="en-US" sz="2000" dirty="0">
                <a:latin typeface="Helvetica "/>
                <a:sym typeface="Monotype Sorts" charset="2"/>
              </a:rPr>
              <a:t> CG</a:t>
            </a:r>
            <a:r>
              <a:rPr lang="en-US" sz="2000" i="1" dirty="0">
                <a:latin typeface="Helvetica "/>
                <a:sym typeface="Monotype Sorts" charset="2"/>
              </a:rPr>
              <a:t>I, </a:t>
            </a:r>
          </a:p>
          <a:p>
            <a:pPr marL="914400" lvl="2" indent="0">
              <a:buNone/>
              <a:tabLst>
                <a:tab pos="803275" algn="l"/>
              </a:tabLst>
            </a:pPr>
            <a:r>
              <a:rPr lang="en-US" sz="2000" dirty="0" smtClean="0">
                <a:latin typeface="Helvetica "/>
                <a:sym typeface="Monotype Sorts" charset="2"/>
              </a:rPr>
              <a:t>     and </a:t>
            </a:r>
            <a:r>
              <a:rPr lang="en-US" sz="2000" dirty="0">
                <a:latin typeface="Helvetica "/>
                <a:sym typeface="Monotype Sorts" charset="2"/>
              </a:rPr>
              <a:t>augmenting of </a:t>
            </a:r>
            <a:r>
              <a:rPr lang="en-US" sz="2000" i="1" dirty="0">
                <a:latin typeface="Helvetica "/>
                <a:sym typeface="Iconic Symbols Ext" pitchFamily="2" charset="2"/>
              </a:rPr>
              <a:t>CG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H </a:t>
            </a:r>
            <a:r>
              <a:rPr lang="en-US" sz="2000" dirty="0">
                <a:latin typeface="Helvetica "/>
                <a:sym typeface="Monotype Sorts" charset="2"/>
              </a:rPr>
              <a:t>to infer</a:t>
            </a:r>
            <a:r>
              <a:rPr lang="en-US" sz="2000" i="1" dirty="0">
                <a:latin typeface="Helvetica "/>
                <a:sym typeface="Monotype Sorts" charset="2"/>
              </a:rPr>
              <a:t> </a:t>
            </a:r>
            <a:r>
              <a:rPr lang="en-US" sz="2000" i="1" dirty="0">
                <a:latin typeface="Helvetica "/>
                <a:sym typeface="Iconic Symbols Ext" pitchFamily="2" charset="2"/>
              </a:rPr>
              <a:t>CGI </a:t>
            </a:r>
            <a:r>
              <a:rPr lang="en-US" sz="2000" dirty="0">
                <a:latin typeface="Helvetica "/>
                <a:sym typeface="Symbol" pitchFamily="18" charset="2"/>
              </a:rPr>
              <a:t></a:t>
            </a:r>
            <a:r>
              <a:rPr lang="en-US" sz="2000" dirty="0">
                <a:latin typeface="Helvetica "/>
                <a:sym typeface="Monotype Sorts" charset="2"/>
              </a:rPr>
              <a:t> </a:t>
            </a:r>
            <a:r>
              <a:rPr lang="en-US" sz="2000" i="1" dirty="0">
                <a:latin typeface="Helvetica "/>
                <a:sym typeface="Monotype Sorts" charset="2"/>
              </a:rPr>
              <a:t>HI, </a:t>
            </a:r>
            <a:endParaRPr lang="en-US" sz="2000" i="1" dirty="0" smtClean="0">
              <a:latin typeface="Helvetica "/>
              <a:sym typeface="Monotype Sorts" charset="2"/>
            </a:endParaRPr>
          </a:p>
          <a:p>
            <a:pPr marL="914400" lvl="2" indent="0">
              <a:buNone/>
              <a:tabLst>
                <a:tab pos="803275" algn="l"/>
              </a:tabLst>
            </a:pPr>
            <a:r>
              <a:rPr lang="en-US" sz="2000" dirty="0" smtClean="0">
                <a:latin typeface="Helvetica "/>
                <a:sym typeface="Monotype Sorts" charset="2"/>
              </a:rPr>
              <a:t>     and </a:t>
            </a:r>
            <a:r>
              <a:rPr lang="en-US" sz="2000" dirty="0">
                <a:latin typeface="Helvetica "/>
                <a:sym typeface="Monotype Sorts" charset="2"/>
              </a:rPr>
              <a:t>then transitivity</a:t>
            </a:r>
          </a:p>
          <a:p>
            <a:endParaRPr lang="en-US" sz="2000" dirty="0">
              <a:latin typeface="Helvetica "/>
            </a:endParaRPr>
          </a:p>
        </p:txBody>
      </p:sp>
    </p:spTree>
    <p:extLst>
      <p:ext uri="{BB962C8B-B14F-4D97-AF65-F5344CB8AC3E}">
        <p14:creationId xmlns:p14="http://schemas.microsoft.com/office/powerpoint/2010/main" val="2933911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927"/>
            <a:ext cx="8229600" cy="1143000"/>
          </a:xfrm>
        </p:spPr>
        <p:txBody>
          <a:bodyPr>
            <a:noAutofit/>
          </a:bodyPr>
          <a:lstStyle/>
          <a:p>
            <a:r>
              <a:rPr lang="en-US" sz="3600" b="1" dirty="0">
                <a:solidFill>
                  <a:srgbClr val="C00000"/>
                </a:solidFill>
                <a:latin typeface="Book Antiqua" pitchFamily="18" charset="0"/>
              </a:rPr>
              <a:t>Closure of Functional Dependencies (Cont.)</a:t>
            </a:r>
          </a:p>
        </p:txBody>
      </p:sp>
      <p:sp>
        <p:nvSpPr>
          <p:cNvPr id="3" name="Content Placeholder 2"/>
          <p:cNvSpPr>
            <a:spLocks noGrp="1"/>
          </p:cNvSpPr>
          <p:nvPr>
            <p:ph idx="1"/>
          </p:nvPr>
        </p:nvSpPr>
        <p:spPr>
          <a:xfrm>
            <a:off x="457200" y="1143000"/>
            <a:ext cx="8229600" cy="4983163"/>
          </a:xfrm>
        </p:spPr>
        <p:txBody>
          <a:bodyPr>
            <a:normAutofit/>
          </a:bodyPr>
          <a:lstStyle/>
          <a:p>
            <a:r>
              <a:rPr lang="en-US" sz="2400" b="1" dirty="0">
                <a:solidFill>
                  <a:schemeClr val="accent5">
                    <a:lumMod val="50000"/>
                  </a:schemeClr>
                </a:solidFill>
              </a:rPr>
              <a:t>Additional rules</a:t>
            </a:r>
            <a:r>
              <a:rPr lang="en-US" sz="2400" b="1" dirty="0" smtClean="0">
                <a:solidFill>
                  <a:schemeClr val="accent5">
                    <a:lumMod val="50000"/>
                  </a:schemeClr>
                </a:solidFill>
              </a:rPr>
              <a:t>:</a:t>
            </a:r>
          </a:p>
          <a:p>
            <a:pPr marL="0" lvl="1" indent="0">
              <a:buNone/>
            </a:pPr>
            <a:r>
              <a:rPr lang="en-US" sz="2400" b="1" dirty="0" smtClean="0">
                <a:solidFill>
                  <a:srgbClr val="C00000"/>
                </a:solidFill>
                <a:sym typeface="Greek Symbols" pitchFamily="18" charset="2"/>
              </a:rPr>
              <a:t>Union Rule:</a:t>
            </a:r>
          </a:p>
          <a:p>
            <a:pPr marL="0" lvl="1" indent="0">
              <a:buNone/>
            </a:pPr>
            <a:r>
              <a:rPr lang="en-US" sz="2400" dirty="0" smtClean="0">
                <a:sym typeface="Symbol" pitchFamily="18" charset="2"/>
              </a:rPr>
              <a:t>If </a:t>
            </a:r>
            <a:r>
              <a:rPr lang="en-US" sz="2400" dirty="0">
                <a:sym typeface="Symbol" pitchFamily="18" charset="2"/>
              </a:rPr>
              <a:t> </a:t>
            </a:r>
            <a:r>
              <a:rPr lang="en-US" sz="2400" dirty="0">
                <a:sym typeface="Monotype Sorts" charset="2"/>
              </a:rPr>
              <a:t> </a:t>
            </a:r>
            <a:r>
              <a:rPr lang="en-US" sz="2400" i="1" dirty="0">
                <a:sym typeface="Symbol" pitchFamily="18" charset="2"/>
              </a:rPr>
              <a:t> </a:t>
            </a:r>
            <a:r>
              <a:rPr lang="en-US" sz="2400" dirty="0">
                <a:sym typeface="Symbol" pitchFamily="18" charset="2"/>
              </a:rPr>
              <a:t>holds</a:t>
            </a:r>
            <a:r>
              <a:rPr lang="en-US" sz="2400" i="1" dirty="0">
                <a:sym typeface="Symbol" pitchFamily="18" charset="2"/>
              </a:rPr>
              <a:t> a</a:t>
            </a:r>
            <a:r>
              <a:rPr lang="en-US" sz="2400" dirty="0">
                <a:sym typeface="Symbol" pitchFamily="18" charset="2"/>
              </a:rPr>
              <a:t>nd </a:t>
            </a:r>
            <a:r>
              <a:rPr lang="en-US" sz="2400" i="1" dirty="0">
                <a:sym typeface="Symbol" pitchFamily="18" charset="2"/>
              </a:rPr>
              <a:t> </a:t>
            </a:r>
            <a:r>
              <a:rPr lang="en-US" sz="2400" dirty="0">
                <a:sym typeface="Symbol" pitchFamily="18" charset="2"/>
              </a:rPr>
              <a:t></a:t>
            </a:r>
            <a:r>
              <a:rPr lang="en-US" sz="2400" dirty="0">
                <a:sym typeface="Monotype Sorts" charset="2"/>
              </a:rPr>
              <a:t> </a:t>
            </a:r>
            <a:r>
              <a:rPr lang="en-US" sz="2400" dirty="0">
                <a:sym typeface="Symbol" pitchFamily="18" charset="2"/>
              </a:rPr>
              <a:t></a:t>
            </a:r>
            <a:r>
              <a:rPr lang="en-US" sz="2400" dirty="0">
                <a:sym typeface="Monotype Sorts" charset="2"/>
              </a:rPr>
              <a:t> holds,  then </a:t>
            </a:r>
            <a:r>
              <a:rPr lang="en-US" sz="2400" dirty="0">
                <a:sym typeface="Symbol" pitchFamily="18" charset="2"/>
              </a:rPr>
              <a:t> </a:t>
            </a:r>
            <a:r>
              <a:rPr lang="en-US" sz="2400" dirty="0">
                <a:sym typeface="Monotype Sorts" charset="2"/>
              </a:rPr>
              <a:t> </a:t>
            </a:r>
            <a:r>
              <a:rPr lang="en-US" sz="2400" i="1" dirty="0">
                <a:sym typeface="Symbol" pitchFamily="18" charset="2"/>
              </a:rPr>
              <a:t> </a:t>
            </a:r>
            <a:r>
              <a:rPr lang="en-US" sz="2400" dirty="0">
                <a:sym typeface="Symbol" pitchFamily="18" charset="2"/>
              </a:rPr>
              <a:t></a:t>
            </a:r>
            <a:r>
              <a:rPr lang="en-US" sz="2400" dirty="0">
                <a:sym typeface="Greek Symbols" pitchFamily="18" charset="2"/>
              </a:rPr>
              <a:t> holds </a:t>
            </a:r>
            <a:endParaRPr lang="en-US" sz="2400" dirty="0" smtClean="0">
              <a:sym typeface="Greek Symbols" pitchFamily="18" charset="2"/>
            </a:endParaRPr>
          </a:p>
          <a:p>
            <a:pPr marL="0" lvl="1" indent="0">
              <a:buNone/>
            </a:pPr>
            <a:r>
              <a:rPr lang="en-US" sz="2400" b="1" dirty="0" smtClean="0">
                <a:solidFill>
                  <a:srgbClr val="C00000"/>
                </a:solidFill>
                <a:sym typeface="Monotype Sorts" charset="2"/>
              </a:rPr>
              <a:t>Decomposition Rule:</a:t>
            </a:r>
          </a:p>
          <a:p>
            <a:pPr marL="0" lvl="1" indent="0">
              <a:buNone/>
            </a:pPr>
            <a:r>
              <a:rPr lang="en-US" sz="2400" dirty="0" smtClean="0">
                <a:sym typeface="Greek Symbols" pitchFamily="18" charset="2"/>
              </a:rPr>
              <a:t>If </a:t>
            </a:r>
            <a:r>
              <a:rPr lang="en-US" sz="2400" dirty="0">
                <a:sym typeface="Symbol" pitchFamily="18" charset="2"/>
              </a:rPr>
              <a:t> </a:t>
            </a:r>
            <a:r>
              <a:rPr lang="en-US" sz="2400" dirty="0">
                <a:sym typeface="Monotype Sorts" charset="2"/>
              </a:rPr>
              <a:t> </a:t>
            </a:r>
            <a:r>
              <a:rPr lang="en-US" sz="2400" i="1" dirty="0">
                <a:sym typeface="Symbol" pitchFamily="18" charset="2"/>
              </a:rPr>
              <a:t> </a:t>
            </a:r>
            <a:r>
              <a:rPr lang="en-US" sz="2400" dirty="0">
                <a:sym typeface="Symbol" pitchFamily="18" charset="2"/>
              </a:rPr>
              <a:t></a:t>
            </a:r>
            <a:r>
              <a:rPr lang="en-US" sz="2400" dirty="0">
                <a:sym typeface="Monotype Sorts" charset="2"/>
              </a:rPr>
              <a:t> holds, then </a:t>
            </a:r>
            <a:r>
              <a:rPr lang="en-US" sz="2400" dirty="0">
                <a:sym typeface="Symbol" pitchFamily="18" charset="2"/>
              </a:rPr>
              <a:t> </a:t>
            </a:r>
            <a:r>
              <a:rPr lang="en-US" sz="2400" dirty="0">
                <a:sym typeface="Monotype Sorts" charset="2"/>
              </a:rPr>
              <a:t> </a:t>
            </a:r>
            <a:r>
              <a:rPr lang="en-US" sz="2400" i="1" dirty="0">
                <a:sym typeface="Symbol" pitchFamily="18" charset="2"/>
              </a:rPr>
              <a:t>  </a:t>
            </a:r>
            <a:r>
              <a:rPr lang="en-US" sz="2400" dirty="0">
                <a:sym typeface="Symbol" pitchFamily="18" charset="2"/>
              </a:rPr>
              <a:t>holds and </a:t>
            </a:r>
            <a:r>
              <a:rPr lang="en-US" sz="2400" i="1" dirty="0">
                <a:sym typeface="Symbol" pitchFamily="18" charset="2"/>
              </a:rPr>
              <a:t> </a:t>
            </a:r>
            <a:r>
              <a:rPr lang="en-US" sz="2400" dirty="0">
                <a:sym typeface="Symbol" pitchFamily="18" charset="2"/>
              </a:rPr>
              <a:t></a:t>
            </a:r>
            <a:r>
              <a:rPr lang="en-US" sz="2400" dirty="0">
                <a:sym typeface="Monotype Sorts" charset="2"/>
              </a:rPr>
              <a:t> </a:t>
            </a:r>
            <a:r>
              <a:rPr lang="en-US" sz="2400" dirty="0">
                <a:sym typeface="Symbol" pitchFamily="18" charset="2"/>
              </a:rPr>
              <a:t></a:t>
            </a:r>
            <a:r>
              <a:rPr lang="en-US" sz="2400" dirty="0">
                <a:sym typeface="Monotype Sorts" charset="2"/>
              </a:rPr>
              <a:t> </a:t>
            </a:r>
            <a:r>
              <a:rPr lang="en-US" sz="2400" dirty="0" smtClean="0">
                <a:sym typeface="Monotype Sorts" charset="2"/>
              </a:rPr>
              <a:t>holds </a:t>
            </a:r>
          </a:p>
          <a:p>
            <a:pPr marL="0" lvl="1" indent="0">
              <a:buNone/>
            </a:pPr>
            <a:r>
              <a:rPr lang="en-US" sz="2400" b="1" dirty="0" smtClean="0">
                <a:solidFill>
                  <a:srgbClr val="C00000"/>
                </a:solidFill>
                <a:sym typeface="Greek Symbols" pitchFamily="18" charset="2"/>
              </a:rPr>
              <a:t>Pseudo transitivity</a:t>
            </a:r>
            <a:r>
              <a:rPr lang="en-US" sz="2400" dirty="0" smtClean="0">
                <a:solidFill>
                  <a:srgbClr val="C00000"/>
                </a:solidFill>
                <a:sym typeface="Monotype Sorts" charset="2"/>
              </a:rPr>
              <a:t>:</a:t>
            </a:r>
          </a:p>
          <a:p>
            <a:pPr marL="0" lvl="1" indent="0">
              <a:buNone/>
            </a:pPr>
            <a:r>
              <a:rPr lang="en-US" sz="2400" dirty="0" smtClean="0">
                <a:sym typeface="Monotype Sorts" charset="2"/>
              </a:rPr>
              <a:t>If </a:t>
            </a:r>
            <a:r>
              <a:rPr lang="en-US" sz="2400" dirty="0">
                <a:sym typeface="Symbol" pitchFamily="18" charset="2"/>
              </a:rPr>
              <a:t> </a:t>
            </a:r>
            <a:r>
              <a:rPr lang="en-US" sz="2400" dirty="0">
                <a:sym typeface="Monotype Sorts" charset="2"/>
              </a:rPr>
              <a:t> </a:t>
            </a:r>
            <a:r>
              <a:rPr lang="en-US" sz="2400" i="1" dirty="0">
                <a:sym typeface="Symbol" pitchFamily="18" charset="2"/>
              </a:rPr>
              <a:t>  </a:t>
            </a:r>
            <a:r>
              <a:rPr lang="en-US" sz="2400" dirty="0">
                <a:sym typeface="Symbol" pitchFamily="18" charset="2"/>
              </a:rPr>
              <a:t>holds</a:t>
            </a:r>
            <a:r>
              <a:rPr lang="en-US" sz="2400" i="1" dirty="0">
                <a:sym typeface="Symbol" pitchFamily="18" charset="2"/>
              </a:rPr>
              <a:t> a</a:t>
            </a:r>
            <a:r>
              <a:rPr lang="en-US" sz="2400" dirty="0">
                <a:sym typeface="Symbol" pitchFamily="18" charset="2"/>
              </a:rPr>
              <a:t>nd </a:t>
            </a:r>
            <a:r>
              <a:rPr lang="en-US" sz="2400" dirty="0">
                <a:sym typeface="Greek Symbols" pitchFamily="18" charset="2"/>
              </a:rPr>
              <a:t> </a:t>
            </a:r>
            <a:r>
              <a:rPr lang="en-US" sz="2400" i="1" dirty="0">
                <a:sym typeface="Symbol" pitchFamily="18" charset="2"/>
              </a:rPr>
              <a:t> </a:t>
            </a:r>
            <a:r>
              <a:rPr lang="en-US" sz="2400" dirty="0">
                <a:sym typeface="Symbol" pitchFamily="18" charset="2"/>
              </a:rPr>
              <a:t></a:t>
            </a:r>
            <a:r>
              <a:rPr lang="en-US" sz="2400" dirty="0">
                <a:sym typeface="Monotype Sorts" charset="2"/>
              </a:rPr>
              <a:t> </a:t>
            </a:r>
            <a:r>
              <a:rPr lang="en-US" sz="2400" dirty="0">
                <a:sym typeface="Symbol" pitchFamily="18" charset="2"/>
              </a:rPr>
              <a:t></a:t>
            </a:r>
            <a:r>
              <a:rPr lang="en-US" sz="2400" dirty="0">
                <a:sym typeface="Greek Symbols" pitchFamily="18" charset="2"/>
              </a:rPr>
              <a:t> holds, then </a:t>
            </a:r>
            <a:r>
              <a:rPr lang="en-US" sz="2400" dirty="0">
                <a:sym typeface="Symbol" pitchFamily="18" charset="2"/>
              </a:rPr>
              <a:t> </a:t>
            </a:r>
            <a:r>
              <a:rPr lang="en-US" sz="2400" dirty="0">
                <a:sym typeface="Greek Symbols" pitchFamily="18" charset="2"/>
              </a:rPr>
              <a:t> </a:t>
            </a:r>
            <a:r>
              <a:rPr lang="en-US" sz="2400" dirty="0">
                <a:sym typeface="Symbol" pitchFamily="18" charset="2"/>
              </a:rPr>
              <a:t></a:t>
            </a:r>
            <a:r>
              <a:rPr lang="en-US" sz="2400" dirty="0">
                <a:sym typeface="Monotype Sorts" charset="2"/>
              </a:rPr>
              <a:t> </a:t>
            </a:r>
            <a:r>
              <a:rPr lang="en-US" sz="2400" dirty="0">
                <a:sym typeface="Symbol" pitchFamily="18" charset="2"/>
              </a:rPr>
              <a:t></a:t>
            </a:r>
            <a:r>
              <a:rPr lang="en-US" sz="2400" dirty="0">
                <a:sym typeface="Greek Symbols" pitchFamily="18" charset="2"/>
              </a:rPr>
              <a:t> holds</a:t>
            </a:r>
            <a:r>
              <a:rPr lang="en-US" sz="2400" b="1" dirty="0">
                <a:sym typeface="Greek Symbols" pitchFamily="18" charset="2"/>
              </a:rPr>
              <a:t> </a:t>
            </a:r>
            <a:r>
              <a:rPr lang="en-US" sz="2400" b="1" dirty="0" smtClean="0">
                <a:sym typeface="Greek Symbols" pitchFamily="18" charset="2"/>
              </a:rPr>
              <a:t>()</a:t>
            </a:r>
            <a:endParaRPr lang="en-US" sz="2400" dirty="0">
              <a:sym typeface="Greek Symbols" pitchFamily="18" charset="2"/>
            </a:endParaRPr>
          </a:p>
          <a:p>
            <a:pPr lvl="1">
              <a:buFont typeface="Monotype Sorts" charset="2"/>
              <a:buNone/>
            </a:pPr>
            <a:endParaRPr lang="en-US" sz="2400" dirty="0" smtClean="0">
              <a:sym typeface="Greek Symbols" pitchFamily="18" charset="2"/>
            </a:endParaRPr>
          </a:p>
          <a:p>
            <a:pPr lvl="1">
              <a:buFont typeface="Monotype Sorts" charset="2"/>
              <a:buNone/>
            </a:pPr>
            <a:r>
              <a:rPr lang="en-US" sz="2400" dirty="0" smtClean="0">
                <a:sym typeface="Greek Symbols" pitchFamily="18" charset="2"/>
              </a:rPr>
              <a:t>The </a:t>
            </a:r>
            <a:r>
              <a:rPr lang="en-US" sz="2400" dirty="0">
                <a:sym typeface="Greek Symbols" pitchFamily="18" charset="2"/>
              </a:rPr>
              <a:t>above rules can be inferred from Armstrong’s axioms.</a:t>
            </a:r>
          </a:p>
          <a:p>
            <a:endParaRPr lang="en-US" sz="2400" dirty="0"/>
          </a:p>
        </p:txBody>
      </p:sp>
    </p:spTree>
    <p:extLst>
      <p:ext uri="{BB962C8B-B14F-4D97-AF65-F5344CB8AC3E}">
        <p14:creationId xmlns:p14="http://schemas.microsoft.com/office/powerpoint/2010/main" val="19745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14388" y="-20782"/>
            <a:ext cx="8077200" cy="609600"/>
          </a:xfrm>
        </p:spPr>
        <p:txBody>
          <a:bodyPr>
            <a:normAutofit fontScale="90000"/>
          </a:bodyPr>
          <a:lstStyle/>
          <a:p>
            <a:r>
              <a:rPr lang="en-US" dirty="0"/>
              <a:t>Combine Schemas?</a:t>
            </a:r>
          </a:p>
        </p:txBody>
      </p:sp>
      <p:sp>
        <p:nvSpPr>
          <p:cNvPr id="8" name="Rectangle 3"/>
          <p:cNvSpPr txBox="1">
            <a:spLocks noChangeArrowheads="1"/>
          </p:cNvSpPr>
          <p:nvPr/>
        </p:nvSpPr>
        <p:spPr>
          <a:xfrm>
            <a:off x="793606" y="685800"/>
            <a:ext cx="7661275" cy="4903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solidFill>
                  <a:srgbClr val="C00000"/>
                </a:solidFill>
                <a:latin typeface="Arial" pitchFamily="34" charset="0"/>
                <a:cs typeface="Arial" pitchFamily="34" charset="0"/>
              </a:rPr>
              <a:t>Design Alternative: Larger Schemas</a:t>
            </a:r>
            <a:endParaRPr lang="en-US" sz="2000" b="1" dirty="0" smtClean="0">
              <a:solidFill>
                <a:srgbClr val="C00000"/>
              </a:solidFill>
              <a:latin typeface="Arial" pitchFamily="34" charset="0"/>
              <a:cs typeface="Arial" pitchFamily="34" charset="0"/>
            </a:endParaRPr>
          </a:p>
          <a:p>
            <a:r>
              <a:rPr lang="en-US" sz="1800" dirty="0" smtClean="0">
                <a:latin typeface="Arial" pitchFamily="34" charset="0"/>
                <a:cs typeface="Arial" pitchFamily="34" charset="0"/>
              </a:rPr>
              <a:t>Suppose we combine </a:t>
            </a:r>
            <a:r>
              <a:rPr lang="en-US" sz="1800" i="1" dirty="0" smtClean="0">
                <a:latin typeface="Arial" pitchFamily="34" charset="0"/>
                <a:cs typeface="Arial" pitchFamily="34" charset="0"/>
              </a:rPr>
              <a:t>instructor</a:t>
            </a:r>
            <a:r>
              <a:rPr lang="en-US" sz="1800" dirty="0" smtClean="0">
                <a:latin typeface="Arial" pitchFamily="34" charset="0"/>
                <a:cs typeface="Arial" pitchFamily="34" charset="0"/>
              </a:rPr>
              <a:t> and </a:t>
            </a:r>
            <a:r>
              <a:rPr lang="en-US" sz="1800" i="1" dirty="0" smtClean="0">
                <a:latin typeface="Arial" pitchFamily="34" charset="0"/>
                <a:cs typeface="Arial" pitchFamily="34" charset="0"/>
              </a:rPr>
              <a:t>department </a:t>
            </a:r>
            <a:r>
              <a:rPr lang="en-US" sz="1800" dirty="0" smtClean="0">
                <a:latin typeface="Arial" pitchFamily="34" charset="0"/>
                <a:cs typeface="Arial" pitchFamily="34" charset="0"/>
              </a:rPr>
              <a:t>into </a:t>
            </a:r>
            <a:r>
              <a:rPr lang="en-US" sz="1800" i="1" dirty="0" err="1" smtClean="0">
                <a:latin typeface="Arial" pitchFamily="34" charset="0"/>
                <a:cs typeface="Arial" pitchFamily="34" charset="0"/>
              </a:rPr>
              <a:t>inst_dept</a:t>
            </a:r>
            <a:endParaRPr lang="en-US" sz="1800" i="1" dirty="0">
              <a:latin typeface="Arial" pitchFamily="34" charset="0"/>
              <a:cs typeface="Arial" pitchFamily="34" charset="0"/>
            </a:endParaRPr>
          </a:p>
          <a:p>
            <a:pPr lvl="1"/>
            <a:r>
              <a:rPr lang="en-US" sz="1800" i="1" dirty="0" err="1" smtClean="0">
                <a:latin typeface="Arial" pitchFamily="34" charset="0"/>
                <a:cs typeface="Arial" pitchFamily="34" charset="0"/>
              </a:rPr>
              <a:t>inst</a:t>
            </a:r>
            <a:r>
              <a:rPr lang="en-US" sz="1800" i="1" dirty="0" smtClean="0">
                <a:latin typeface="Arial" pitchFamily="34" charset="0"/>
                <a:cs typeface="Arial" pitchFamily="34" charset="0"/>
              </a:rPr>
              <a:t> </a:t>
            </a:r>
            <a:r>
              <a:rPr lang="en-US" sz="1800" i="1" dirty="0" err="1">
                <a:latin typeface="Arial" pitchFamily="34" charset="0"/>
                <a:cs typeface="Arial" pitchFamily="34" charset="0"/>
              </a:rPr>
              <a:t>dept</a:t>
            </a:r>
            <a:r>
              <a:rPr lang="en-US" sz="1800" i="1" dirty="0">
                <a:latin typeface="Arial" pitchFamily="34" charset="0"/>
                <a:cs typeface="Arial" pitchFamily="34" charset="0"/>
              </a:rPr>
              <a:t> </a:t>
            </a:r>
            <a:r>
              <a:rPr lang="en-US" sz="1800" dirty="0">
                <a:latin typeface="Arial" pitchFamily="34" charset="0"/>
                <a:cs typeface="Arial" pitchFamily="34" charset="0"/>
              </a:rPr>
              <a:t>(</a:t>
            </a:r>
            <a:r>
              <a:rPr lang="en-US" sz="1800" i="1" dirty="0">
                <a:latin typeface="Arial" pitchFamily="34" charset="0"/>
                <a:cs typeface="Arial" pitchFamily="34" charset="0"/>
              </a:rPr>
              <a:t>ID</a:t>
            </a:r>
            <a:r>
              <a:rPr lang="en-US" sz="1800" dirty="0">
                <a:latin typeface="Arial" pitchFamily="34" charset="0"/>
                <a:cs typeface="Arial" pitchFamily="34" charset="0"/>
              </a:rPr>
              <a:t>, </a:t>
            </a:r>
            <a:r>
              <a:rPr lang="en-US" sz="1800" i="1" dirty="0">
                <a:latin typeface="Arial" pitchFamily="34" charset="0"/>
                <a:cs typeface="Arial" pitchFamily="34" charset="0"/>
              </a:rPr>
              <a:t>name</a:t>
            </a:r>
            <a:r>
              <a:rPr lang="en-US" sz="1800" dirty="0">
                <a:latin typeface="Arial" pitchFamily="34" charset="0"/>
                <a:cs typeface="Arial" pitchFamily="34" charset="0"/>
              </a:rPr>
              <a:t>, </a:t>
            </a:r>
            <a:r>
              <a:rPr lang="en-US" sz="1800" i="1" dirty="0">
                <a:latin typeface="Arial" pitchFamily="34" charset="0"/>
                <a:cs typeface="Arial" pitchFamily="34" charset="0"/>
              </a:rPr>
              <a:t>salary</a:t>
            </a:r>
            <a:r>
              <a:rPr lang="en-US" sz="1800" dirty="0">
                <a:latin typeface="Arial" pitchFamily="34" charset="0"/>
                <a:cs typeface="Arial" pitchFamily="34" charset="0"/>
              </a:rPr>
              <a:t>, </a:t>
            </a:r>
            <a:r>
              <a:rPr lang="en-US" sz="1800" i="1" dirty="0" err="1">
                <a:latin typeface="Arial" pitchFamily="34" charset="0"/>
                <a:cs typeface="Arial" pitchFamily="34" charset="0"/>
              </a:rPr>
              <a:t>dept</a:t>
            </a:r>
            <a:r>
              <a:rPr lang="en-US" sz="1800" i="1" dirty="0">
                <a:latin typeface="Arial" pitchFamily="34" charset="0"/>
                <a:cs typeface="Arial" pitchFamily="34" charset="0"/>
              </a:rPr>
              <a:t> name</a:t>
            </a:r>
            <a:r>
              <a:rPr lang="en-US" sz="1800" dirty="0">
                <a:latin typeface="Arial" pitchFamily="34" charset="0"/>
                <a:cs typeface="Arial" pitchFamily="34" charset="0"/>
              </a:rPr>
              <a:t>, </a:t>
            </a:r>
            <a:r>
              <a:rPr lang="en-US" sz="1800" i="1" dirty="0">
                <a:latin typeface="Arial" pitchFamily="34" charset="0"/>
                <a:cs typeface="Arial" pitchFamily="34" charset="0"/>
              </a:rPr>
              <a:t>building</a:t>
            </a:r>
            <a:r>
              <a:rPr lang="en-US" sz="1800" dirty="0">
                <a:latin typeface="Arial" pitchFamily="34" charset="0"/>
                <a:cs typeface="Arial" pitchFamily="34" charset="0"/>
              </a:rPr>
              <a:t>, </a:t>
            </a:r>
            <a:r>
              <a:rPr lang="en-US" sz="1800" i="1" dirty="0">
                <a:latin typeface="Arial" pitchFamily="34" charset="0"/>
                <a:cs typeface="Arial" pitchFamily="34" charset="0"/>
              </a:rPr>
              <a:t>budget</a:t>
            </a:r>
            <a:r>
              <a:rPr lang="en-US" sz="1800" dirty="0">
                <a:latin typeface="Arial" pitchFamily="34" charset="0"/>
                <a:cs typeface="Arial" pitchFamily="34" charset="0"/>
              </a:rPr>
              <a:t>)</a:t>
            </a:r>
            <a:endParaRPr lang="en-US" sz="1800" i="1" dirty="0" smtClean="0">
              <a:latin typeface="Arial" pitchFamily="34" charset="0"/>
              <a:cs typeface="Arial" pitchFamily="34" charset="0"/>
            </a:endParaRPr>
          </a:p>
          <a:p>
            <a:pPr lvl="1"/>
            <a:r>
              <a:rPr lang="en-US" sz="1800" i="1" dirty="0" smtClean="0">
                <a:latin typeface="Arial" pitchFamily="34" charset="0"/>
                <a:cs typeface="Arial" pitchFamily="34" charset="0"/>
              </a:rPr>
              <a:t>(No connection to relationship set </a:t>
            </a:r>
            <a:r>
              <a:rPr lang="en-US" sz="1800" i="1" dirty="0" err="1" smtClean="0">
                <a:latin typeface="Arial" pitchFamily="34" charset="0"/>
                <a:cs typeface="Arial" pitchFamily="34" charset="0"/>
              </a:rPr>
              <a:t>inst_dept</a:t>
            </a:r>
            <a:r>
              <a:rPr lang="en-US" sz="1800" i="1" dirty="0" smtClean="0">
                <a:latin typeface="Arial" pitchFamily="34" charset="0"/>
                <a:cs typeface="Arial" pitchFamily="34" charset="0"/>
              </a:rPr>
              <a:t>)</a:t>
            </a:r>
          </a:p>
          <a:p>
            <a:r>
              <a:rPr lang="en-US" sz="1800" dirty="0" smtClean="0">
                <a:latin typeface="Arial" pitchFamily="34" charset="0"/>
                <a:cs typeface="Arial" pitchFamily="34" charset="0"/>
              </a:rPr>
              <a:t>Result is possible repetition of information</a:t>
            </a:r>
          </a:p>
          <a:p>
            <a:r>
              <a:rPr lang="en-US" sz="1800" dirty="0" smtClean="0">
                <a:latin typeface="Arial" pitchFamily="34" charset="0"/>
                <a:cs typeface="Arial" pitchFamily="34" charset="0"/>
              </a:rPr>
              <a:t>Create inconsistency while updates.</a:t>
            </a:r>
          </a:p>
          <a:p>
            <a:pPr lvl="1"/>
            <a:r>
              <a:rPr lang="en-US" sz="1800" dirty="0" smtClean="0">
                <a:latin typeface="Arial" pitchFamily="34" charset="0"/>
                <a:cs typeface="Arial" pitchFamily="34" charset="0"/>
              </a:rPr>
              <a:t>repeat </a:t>
            </a:r>
            <a:r>
              <a:rPr lang="en-US" sz="1800" dirty="0">
                <a:latin typeface="Arial" pitchFamily="34" charset="0"/>
                <a:cs typeface="Arial" pitchFamily="34" charset="0"/>
              </a:rPr>
              <a:t>the department </a:t>
            </a:r>
            <a:r>
              <a:rPr lang="en-US" sz="1800" dirty="0" smtClean="0">
                <a:latin typeface="Arial" pitchFamily="34" charset="0"/>
                <a:cs typeface="Arial" pitchFamily="34" charset="0"/>
              </a:rPr>
              <a:t>information</a:t>
            </a:r>
          </a:p>
          <a:p>
            <a:pPr lvl="1"/>
            <a:r>
              <a:rPr lang="en-US" sz="1800" dirty="0" smtClean="0">
                <a:latin typeface="Arial" pitchFamily="34" charset="0"/>
                <a:cs typeface="Arial" pitchFamily="34" charset="0"/>
              </a:rPr>
              <a:t>create inconsistency in updating Budget..</a:t>
            </a:r>
          </a:p>
          <a:p>
            <a:pPr marL="457200" lvl="1" indent="0">
              <a:buNone/>
            </a:pPr>
            <a:endParaRPr lang="en-US" sz="1800" dirty="0" smtClean="0">
              <a:latin typeface="Arial" pitchFamily="34" charset="0"/>
              <a:cs typeface="Arial" pitchFamily="34" charset="0"/>
            </a:endParaRPr>
          </a:p>
          <a:p>
            <a:pPr marL="457200" lvl="1" indent="0">
              <a:buNone/>
            </a:pPr>
            <a:endParaRPr lang="en-US" sz="1800" dirty="0" smtClean="0">
              <a:latin typeface="Arial" pitchFamily="34" charset="0"/>
              <a:cs typeface="Arial" pitchFamily="34" charset="0"/>
            </a:endParaRPr>
          </a:p>
        </p:txBody>
      </p:sp>
      <p:pic>
        <p:nvPicPr>
          <p:cNvPr id="9" name="Picture 5"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751" y="3581400"/>
            <a:ext cx="5085052" cy="3050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175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a:solidFill>
                  <a:srgbClr val="C00000"/>
                </a:solidFill>
                <a:latin typeface="Book Antiqua" pitchFamily="18" charset="0"/>
              </a:rPr>
              <a:t>Canonical Cover</a:t>
            </a:r>
          </a:p>
        </p:txBody>
      </p:sp>
      <p:sp>
        <p:nvSpPr>
          <p:cNvPr id="3" name="Content Placeholder 2"/>
          <p:cNvSpPr>
            <a:spLocks noGrp="1"/>
          </p:cNvSpPr>
          <p:nvPr>
            <p:ph idx="1"/>
          </p:nvPr>
        </p:nvSpPr>
        <p:spPr>
          <a:xfrm>
            <a:off x="457200" y="838200"/>
            <a:ext cx="8686800" cy="5287963"/>
          </a:xfrm>
        </p:spPr>
        <p:txBody>
          <a:bodyPr>
            <a:noAutofit/>
          </a:bodyPr>
          <a:lstStyle/>
          <a:p>
            <a:r>
              <a:rPr lang="en-US" sz="2000" dirty="0">
                <a:latin typeface="Arial" pitchFamily="34" charset="0"/>
                <a:cs typeface="Arial" pitchFamily="34" charset="0"/>
              </a:rPr>
              <a:t>Sets of functional dependencies may have redundant dependencies that can be inferred from the others</a:t>
            </a:r>
          </a:p>
          <a:p>
            <a:pPr lvl="1"/>
            <a:r>
              <a:rPr lang="en-US" sz="2000" dirty="0">
                <a:latin typeface="Arial" pitchFamily="34" charset="0"/>
                <a:cs typeface="Arial" pitchFamily="34" charset="0"/>
              </a:rPr>
              <a:t>For example:  </a:t>
            </a:r>
            <a:r>
              <a:rPr lang="en-US" sz="2000" i="1" dirty="0">
                <a:latin typeface="Arial" pitchFamily="34" charset="0"/>
                <a:cs typeface="Arial" pitchFamily="34" charset="0"/>
              </a:rPr>
              <a:t>A </a:t>
            </a:r>
            <a:r>
              <a:rPr lang="en-US" sz="2000" dirty="0">
                <a:latin typeface="Arial" pitchFamily="34" charset="0"/>
                <a:cs typeface="Arial" pitchFamily="34" charset="0"/>
                <a:sym typeface="Symbol" pitchFamily="18" charset="2"/>
              </a:rPr>
              <a:t></a:t>
            </a:r>
            <a:r>
              <a:rPr lang="en-US" sz="2000" i="1" dirty="0">
                <a:latin typeface="Arial" pitchFamily="34" charset="0"/>
                <a:cs typeface="Arial" pitchFamily="34" charset="0"/>
              </a:rPr>
              <a:t> C</a:t>
            </a:r>
            <a:r>
              <a:rPr lang="en-US" sz="2000" dirty="0">
                <a:latin typeface="Arial" pitchFamily="34" charset="0"/>
                <a:cs typeface="Arial" pitchFamily="34" charset="0"/>
              </a:rPr>
              <a:t> is redundant in: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B</a:t>
            </a:r>
            <a:r>
              <a:rPr lang="en-US" sz="2000" dirty="0">
                <a:latin typeface="Arial" pitchFamily="34" charset="0"/>
                <a:cs typeface="Arial" pitchFamily="34" charset="0"/>
              </a:rPr>
              <a:t>,   </a:t>
            </a:r>
            <a:r>
              <a:rPr lang="en-US" sz="2000" i="1" dirty="0">
                <a:latin typeface="Arial" pitchFamily="34" charset="0"/>
                <a:cs typeface="Arial" pitchFamily="34" charset="0"/>
              </a:rPr>
              <a:t>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 A</a:t>
            </a:r>
            <a:r>
              <a:rPr lang="en-US" sz="2000" i="1" dirty="0">
                <a:latin typeface="Arial" pitchFamily="34" charset="0"/>
                <a:cs typeface="Arial" pitchFamily="34" charset="0"/>
                <a:sym typeface="Wingdings" pitchFamily="2" charset="2"/>
              </a:rPr>
              <a:t> C</a:t>
            </a:r>
            <a:r>
              <a:rPr lang="en-US" sz="2000" dirty="0">
                <a:latin typeface="Arial" pitchFamily="34" charset="0"/>
                <a:cs typeface="Arial" pitchFamily="34" charset="0"/>
              </a:rPr>
              <a:t>}</a:t>
            </a:r>
          </a:p>
          <a:p>
            <a:pPr lvl="1"/>
            <a:r>
              <a:rPr lang="en-US" sz="2000" dirty="0">
                <a:latin typeface="Arial" pitchFamily="34" charset="0"/>
                <a:cs typeface="Arial" pitchFamily="34" charset="0"/>
              </a:rPr>
              <a:t>Parts of a functional dependency may be redundant</a:t>
            </a:r>
          </a:p>
          <a:p>
            <a:pPr lvl="2"/>
            <a:r>
              <a:rPr lang="en-US" sz="2000" dirty="0">
                <a:latin typeface="Arial" pitchFamily="34" charset="0"/>
                <a:cs typeface="Arial" pitchFamily="34" charset="0"/>
              </a:rPr>
              <a:t>E.g.: on RHS: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B</a:t>
            </a:r>
            <a:r>
              <a:rPr lang="en-US" sz="2000" dirty="0">
                <a:latin typeface="Arial" pitchFamily="34" charset="0"/>
                <a:cs typeface="Arial" pitchFamily="34" charset="0"/>
              </a:rPr>
              <a:t>,   </a:t>
            </a:r>
            <a:r>
              <a:rPr lang="en-US" sz="2000" i="1" dirty="0">
                <a:latin typeface="Arial" pitchFamily="34" charset="0"/>
                <a:cs typeface="Arial" pitchFamily="34" charset="0"/>
              </a:rPr>
              <a:t>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a:t>
            </a:r>
            <a:r>
              <a:rPr lang="en-US" sz="2000" dirty="0">
                <a:latin typeface="Arial" pitchFamily="34" charset="0"/>
                <a:cs typeface="Arial" pitchFamily="34" charset="0"/>
              </a:rPr>
              <a:t>,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CD</a:t>
            </a:r>
            <a:r>
              <a:rPr lang="en-US" sz="2000" dirty="0">
                <a:latin typeface="Arial" pitchFamily="34" charset="0"/>
                <a:cs typeface="Arial" pitchFamily="34" charset="0"/>
              </a:rPr>
              <a:t>}  can be simplified to </a:t>
            </a:r>
            <a:br>
              <a:rPr lang="en-US" sz="2000" dirty="0">
                <a:latin typeface="Arial" pitchFamily="34" charset="0"/>
                <a:cs typeface="Arial" pitchFamily="34" charset="0"/>
              </a:rPr>
            </a:br>
            <a:r>
              <a:rPr lang="en-US" sz="2000" dirty="0">
                <a:latin typeface="Arial" pitchFamily="34" charset="0"/>
                <a:cs typeface="Arial" pitchFamily="34" charset="0"/>
              </a:rPr>
              <a:t>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i="1" dirty="0">
                <a:latin typeface="Arial" pitchFamily="34" charset="0"/>
                <a:cs typeface="Arial" pitchFamily="34" charset="0"/>
              </a:rPr>
              <a:t> B</a:t>
            </a:r>
            <a:r>
              <a:rPr lang="en-US" sz="2000" dirty="0">
                <a:latin typeface="Arial" pitchFamily="34" charset="0"/>
                <a:cs typeface="Arial" pitchFamily="34" charset="0"/>
              </a:rPr>
              <a:t>,   </a:t>
            </a:r>
            <a:r>
              <a:rPr lang="en-US" sz="2000" i="1" dirty="0">
                <a:latin typeface="Arial" pitchFamily="34" charset="0"/>
                <a:cs typeface="Arial" pitchFamily="34" charset="0"/>
              </a:rPr>
              <a:t>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a:t>
            </a:r>
            <a:r>
              <a:rPr lang="en-US" sz="2000" dirty="0">
                <a:latin typeface="Arial" pitchFamily="34" charset="0"/>
                <a:cs typeface="Arial" pitchFamily="34" charset="0"/>
              </a:rPr>
              <a:t>,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D</a:t>
            </a:r>
            <a:r>
              <a:rPr lang="en-US" sz="2000" dirty="0">
                <a:latin typeface="Arial" pitchFamily="34" charset="0"/>
                <a:cs typeface="Arial" pitchFamily="34" charset="0"/>
              </a:rPr>
              <a:t>} </a:t>
            </a:r>
          </a:p>
          <a:p>
            <a:pPr lvl="2"/>
            <a:r>
              <a:rPr lang="en-US" sz="2000" dirty="0">
                <a:latin typeface="Arial" pitchFamily="34" charset="0"/>
                <a:cs typeface="Arial" pitchFamily="34" charset="0"/>
              </a:rPr>
              <a:t>E.g.: on LHS:    {A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B</a:t>
            </a:r>
            <a:r>
              <a:rPr lang="en-US" sz="2000" dirty="0">
                <a:latin typeface="Arial" pitchFamily="34" charset="0"/>
                <a:cs typeface="Arial" pitchFamily="34" charset="0"/>
              </a:rPr>
              <a:t>,   </a:t>
            </a:r>
            <a:r>
              <a:rPr lang="en-US" sz="2000" i="1" dirty="0">
                <a:latin typeface="Arial" pitchFamily="34" charset="0"/>
                <a:cs typeface="Arial" pitchFamily="34" charset="0"/>
              </a:rPr>
              <a:t>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a:t>
            </a:r>
            <a:r>
              <a:rPr lang="en-US" sz="2000" dirty="0">
                <a:latin typeface="Arial" pitchFamily="34" charset="0"/>
                <a:cs typeface="Arial" pitchFamily="34" charset="0"/>
              </a:rPr>
              <a:t>,   </a:t>
            </a:r>
            <a:r>
              <a:rPr lang="en-US" sz="2000" i="1" dirty="0">
                <a:latin typeface="Arial" pitchFamily="34" charset="0"/>
                <a:cs typeface="Arial" pitchFamily="34" charset="0"/>
              </a:rPr>
              <a:t>AC</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D</a:t>
            </a:r>
            <a:r>
              <a:rPr lang="en-US" sz="2000" dirty="0">
                <a:latin typeface="Arial" pitchFamily="34" charset="0"/>
                <a:cs typeface="Arial" pitchFamily="34" charset="0"/>
              </a:rPr>
              <a:t>}  can be simplified to </a:t>
            </a:r>
            <a:br>
              <a:rPr lang="en-US" sz="2000" dirty="0">
                <a:latin typeface="Arial" pitchFamily="34" charset="0"/>
                <a:cs typeface="Arial" pitchFamily="34" charset="0"/>
              </a:rPr>
            </a:br>
            <a:r>
              <a:rPr lang="en-US" sz="2000" dirty="0">
                <a:latin typeface="Arial" pitchFamily="34" charset="0"/>
                <a:cs typeface="Arial" pitchFamily="34" charset="0"/>
              </a:rPr>
              <a:t>                         {A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B</a:t>
            </a:r>
            <a:r>
              <a:rPr lang="en-US" sz="2000" dirty="0">
                <a:latin typeface="Arial" pitchFamily="34" charset="0"/>
                <a:cs typeface="Arial" pitchFamily="34" charset="0"/>
              </a:rPr>
              <a:t>,   </a:t>
            </a:r>
            <a:r>
              <a:rPr lang="en-US" sz="2000" i="1" dirty="0">
                <a:latin typeface="Arial" pitchFamily="34" charset="0"/>
                <a:cs typeface="Arial" pitchFamily="34" charset="0"/>
              </a:rPr>
              <a:t>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a:t>
            </a:r>
            <a:r>
              <a:rPr lang="en-US" sz="2000" dirty="0">
                <a:latin typeface="Arial" pitchFamily="34" charset="0"/>
                <a:cs typeface="Arial" pitchFamily="34" charset="0"/>
              </a:rPr>
              <a:t>,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D</a:t>
            </a:r>
            <a:r>
              <a:rPr lang="en-US" sz="2000" dirty="0">
                <a:latin typeface="Arial" pitchFamily="34" charset="0"/>
                <a:cs typeface="Arial" pitchFamily="34" charset="0"/>
              </a:rPr>
              <a:t>} </a:t>
            </a:r>
          </a:p>
          <a:p>
            <a:r>
              <a:rPr lang="en-US" sz="2000" dirty="0">
                <a:latin typeface="Arial" pitchFamily="34" charset="0"/>
                <a:cs typeface="Arial" pitchFamily="34" charset="0"/>
              </a:rPr>
              <a:t>Intuitively, a canonical cover of F is a “minimal” set of functional dependencies equivalent to F, having no redundant dependencies or redundant parts of dependencies </a:t>
            </a:r>
          </a:p>
        </p:txBody>
      </p:sp>
    </p:spTree>
    <p:extLst>
      <p:ext uri="{BB962C8B-B14F-4D97-AF65-F5344CB8AC3E}">
        <p14:creationId xmlns:p14="http://schemas.microsoft.com/office/powerpoint/2010/main" val="740930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858982"/>
          </a:xfrm>
        </p:spPr>
        <p:txBody>
          <a:bodyPr>
            <a:normAutofit/>
          </a:bodyPr>
          <a:lstStyle/>
          <a:p>
            <a:r>
              <a:rPr lang="en-US" sz="4000" b="1" dirty="0">
                <a:solidFill>
                  <a:srgbClr val="C00000"/>
                </a:solidFill>
                <a:latin typeface="Book Antiqua" pitchFamily="18" charset="0"/>
              </a:rPr>
              <a:t>Extraneous Attributes</a:t>
            </a:r>
          </a:p>
        </p:txBody>
      </p:sp>
      <p:sp>
        <p:nvSpPr>
          <p:cNvPr id="3" name="Content Placeholder 2"/>
          <p:cNvSpPr>
            <a:spLocks noGrp="1"/>
          </p:cNvSpPr>
          <p:nvPr>
            <p:ph idx="1"/>
          </p:nvPr>
        </p:nvSpPr>
        <p:spPr>
          <a:xfrm>
            <a:off x="457200" y="762000"/>
            <a:ext cx="8686800" cy="5791200"/>
          </a:xfrm>
        </p:spPr>
        <p:txBody>
          <a:bodyPr>
            <a:noAutofit/>
          </a:bodyPr>
          <a:lstStyle/>
          <a:p>
            <a:r>
              <a:rPr lang="en-US" sz="2000" dirty="0">
                <a:latin typeface="Arial" pitchFamily="34" charset="0"/>
                <a:cs typeface="Arial" pitchFamily="34" charset="0"/>
              </a:rPr>
              <a:t>Consider a set </a:t>
            </a:r>
            <a:r>
              <a:rPr lang="en-US" sz="2000" i="1" dirty="0">
                <a:latin typeface="Arial" pitchFamily="34" charset="0"/>
                <a:cs typeface="Arial" pitchFamily="34" charset="0"/>
              </a:rPr>
              <a:t>F</a:t>
            </a:r>
            <a:r>
              <a:rPr lang="en-US" sz="2000" dirty="0">
                <a:latin typeface="Arial" pitchFamily="34" charset="0"/>
                <a:cs typeface="Arial" pitchFamily="34" charset="0"/>
              </a:rPr>
              <a:t> of functional dependencies and the functional dependency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sym typeface="Monotype Sorts" charset="2"/>
              </a:rPr>
              <a:t>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sym typeface="Greek Symbols" pitchFamily="18" charset="2"/>
              </a:rPr>
              <a:t>in </a:t>
            </a:r>
            <a:r>
              <a:rPr lang="en-US" sz="2000" i="1" dirty="0">
                <a:latin typeface="Arial" pitchFamily="34" charset="0"/>
                <a:cs typeface="Arial" pitchFamily="34" charset="0"/>
                <a:sym typeface="Greek Symbols" pitchFamily="18" charset="2"/>
              </a:rPr>
              <a:t>F</a:t>
            </a:r>
            <a:r>
              <a:rPr lang="en-US" sz="2000" dirty="0">
                <a:latin typeface="Arial" pitchFamily="34" charset="0"/>
                <a:cs typeface="Arial" pitchFamily="34" charset="0"/>
                <a:sym typeface="Greek Symbols" pitchFamily="18" charset="2"/>
              </a:rPr>
              <a:t>.</a:t>
            </a:r>
          </a:p>
          <a:p>
            <a:pPr lvl="1"/>
            <a:r>
              <a:rPr lang="en-US" sz="2000" dirty="0">
                <a:latin typeface="Arial" pitchFamily="34" charset="0"/>
                <a:cs typeface="Arial" pitchFamily="34" charset="0"/>
                <a:sym typeface="Monotype Sorts" charset="2"/>
              </a:rPr>
              <a:t>Attribute A is </a:t>
            </a:r>
            <a:r>
              <a:rPr lang="en-US" sz="2000" b="1" dirty="0">
                <a:solidFill>
                  <a:srgbClr val="000099"/>
                </a:solidFill>
                <a:latin typeface="Arial" pitchFamily="34" charset="0"/>
                <a:cs typeface="Arial" pitchFamily="34" charset="0"/>
                <a:sym typeface="Monotype Sorts" charset="2"/>
              </a:rPr>
              <a:t>extraneous</a:t>
            </a:r>
            <a:r>
              <a:rPr lang="en-US" sz="2000" dirty="0">
                <a:solidFill>
                  <a:schemeClr val="tx2"/>
                </a:solidFill>
                <a:latin typeface="Arial" pitchFamily="34" charset="0"/>
                <a:cs typeface="Arial" pitchFamily="34" charset="0"/>
                <a:sym typeface="Monotype Sorts" charset="2"/>
              </a:rPr>
              <a:t> </a:t>
            </a:r>
            <a:r>
              <a:rPr lang="en-US" sz="2000" dirty="0">
                <a:latin typeface="Arial" pitchFamily="34" charset="0"/>
                <a:cs typeface="Arial" pitchFamily="34" charset="0"/>
                <a:sym typeface="Monotype Sorts" charset="2"/>
              </a:rPr>
              <a:t>in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Greek Symbols" pitchFamily="18" charset="2"/>
              </a:rPr>
              <a:t> if </a:t>
            </a:r>
            <a:r>
              <a:rPr lang="en-US" sz="2000" i="1" dirty="0">
                <a:latin typeface="Arial" pitchFamily="34" charset="0"/>
                <a:cs typeface="Arial" pitchFamily="34" charset="0"/>
                <a:sym typeface="Greek Symbols" pitchFamily="18" charset="2"/>
              </a:rPr>
              <a:t>A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sym typeface="Greek Symbols" pitchFamily="18" charset="2"/>
              </a:rPr>
              <a:t> </a:t>
            </a:r>
            <a:br>
              <a:rPr lang="en-US" sz="2000" dirty="0">
                <a:latin typeface="Arial" pitchFamily="34" charset="0"/>
                <a:cs typeface="Arial" pitchFamily="34" charset="0"/>
                <a:sym typeface="Greek Symbols" pitchFamily="18" charset="2"/>
              </a:rPr>
            </a:br>
            <a:r>
              <a:rPr lang="en-US" sz="2000" dirty="0">
                <a:latin typeface="Arial" pitchFamily="34" charset="0"/>
                <a:cs typeface="Arial" pitchFamily="34" charset="0"/>
                <a:sym typeface="Greek Symbols" pitchFamily="18" charset="2"/>
              </a:rPr>
              <a:t>   and </a:t>
            </a:r>
            <a:r>
              <a:rPr lang="en-US" sz="2000" i="1" dirty="0">
                <a:latin typeface="Arial" pitchFamily="34" charset="0"/>
                <a:cs typeface="Arial" pitchFamily="34" charset="0"/>
                <a:sym typeface="Greek Symbols" pitchFamily="18" charset="2"/>
              </a:rPr>
              <a:t>F</a:t>
            </a:r>
            <a:r>
              <a:rPr lang="en-US" sz="2000" dirty="0">
                <a:latin typeface="Arial" pitchFamily="34" charset="0"/>
                <a:cs typeface="Arial" pitchFamily="34" charset="0"/>
                <a:sym typeface="Greek Symbols" pitchFamily="18" charset="2"/>
              </a:rPr>
              <a:t> logically implies (</a:t>
            </a:r>
            <a:r>
              <a:rPr lang="en-US" sz="2000" i="1" dirty="0">
                <a:latin typeface="Arial" pitchFamily="34" charset="0"/>
                <a:cs typeface="Arial" pitchFamily="34" charset="0"/>
                <a:sym typeface="Greek Symbols" pitchFamily="18" charset="2"/>
              </a:rPr>
              <a:t>F</a:t>
            </a:r>
            <a:r>
              <a:rPr lang="en-US" sz="2000" dirty="0">
                <a:latin typeface="Arial" pitchFamily="34" charset="0"/>
                <a:cs typeface="Arial" pitchFamily="34" charset="0"/>
                <a:sym typeface="Greek Symbols" pitchFamily="18" charset="2"/>
              </a:rPr>
              <a:t> –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Greek Symbols" pitchFamily="18" charset="2"/>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Monotype Sorts" charset="2"/>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Greek Symbols" pitchFamily="18" charset="2"/>
              </a:rPr>
              <a:t>})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sym typeface="Greek Symbols" pitchFamily="18" charset="2"/>
              </a:rPr>
              <a:t>  – </a:t>
            </a:r>
            <a:r>
              <a:rPr lang="en-US" sz="2000" i="1" dirty="0">
                <a:latin typeface="Arial" pitchFamily="34" charset="0"/>
                <a:cs typeface="Arial" pitchFamily="34" charset="0"/>
                <a:sym typeface="Greek Symbols" pitchFamily="18" charset="2"/>
              </a:rPr>
              <a:t>A</a:t>
            </a:r>
            <a:r>
              <a:rPr lang="en-US" sz="2000" dirty="0">
                <a:latin typeface="Arial" pitchFamily="34" charset="0"/>
                <a:cs typeface="Arial" pitchFamily="34" charset="0"/>
                <a:sym typeface="Greek Symbols" pitchFamily="18" charset="2"/>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Monotype Sorts" charset="2"/>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Greek Symbols" pitchFamily="18" charset="2"/>
              </a:rPr>
              <a:t>}.</a:t>
            </a:r>
          </a:p>
          <a:p>
            <a:pPr lvl="1"/>
            <a:r>
              <a:rPr lang="en-US" sz="2000" dirty="0">
                <a:latin typeface="Arial" pitchFamily="34" charset="0"/>
                <a:cs typeface="Arial" pitchFamily="34" charset="0"/>
                <a:sym typeface="Greek Symbols" pitchFamily="18" charset="2"/>
              </a:rPr>
              <a:t>Attribute </a:t>
            </a:r>
            <a:r>
              <a:rPr lang="en-US" sz="2000" i="1" dirty="0">
                <a:latin typeface="Arial" pitchFamily="34" charset="0"/>
                <a:cs typeface="Arial" pitchFamily="34" charset="0"/>
                <a:sym typeface="Greek Symbols" pitchFamily="18" charset="2"/>
              </a:rPr>
              <a:t>A</a:t>
            </a:r>
            <a:r>
              <a:rPr lang="en-US" sz="2000" dirty="0">
                <a:latin typeface="Arial" pitchFamily="34" charset="0"/>
                <a:cs typeface="Arial" pitchFamily="34" charset="0"/>
                <a:sym typeface="Greek Symbols" pitchFamily="18" charset="2"/>
              </a:rPr>
              <a:t> is </a:t>
            </a:r>
            <a:r>
              <a:rPr lang="en-US" sz="2000" b="1" dirty="0">
                <a:solidFill>
                  <a:srgbClr val="000099"/>
                </a:solidFill>
                <a:latin typeface="Arial" pitchFamily="34" charset="0"/>
                <a:cs typeface="Arial" pitchFamily="34" charset="0"/>
                <a:sym typeface="Greek Symbols" pitchFamily="18" charset="2"/>
              </a:rPr>
              <a:t>extraneous</a:t>
            </a:r>
            <a:r>
              <a:rPr lang="en-US" sz="2000" dirty="0">
                <a:latin typeface="Arial" pitchFamily="34" charset="0"/>
                <a:cs typeface="Arial" pitchFamily="34" charset="0"/>
                <a:sym typeface="Greek Symbols" pitchFamily="18" charset="2"/>
              </a:rPr>
              <a:t> in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Greek Symbols" pitchFamily="18" charset="2"/>
              </a:rPr>
              <a:t> if </a:t>
            </a:r>
            <a:r>
              <a:rPr lang="en-US" sz="2000" i="1" dirty="0">
                <a:latin typeface="Arial" pitchFamily="34" charset="0"/>
                <a:cs typeface="Arial" pitchFamily="34" charset="0"/>
                <a:sym typeface="Greek Symbols" pitchFamily="18" charset="2"/>
              </a:rPr>
              <a:t>A</a:t>
            </a:r>
            <a:r>
              <a:rPr lang="en-US" sz="2000" dirty="0">
                <a:latin typeface="Arial" pitchFamily="34" charset="0"/>
                <a:cs typeface="Arial" pitchFamily="34" charset="0"/>
                <a:sym typeface="Greek Symbols" pitchFamily="18" charset="2"/>
              </a:rPr>
              <a:t>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sym typeface="Greek Symbols" pitchFamily="18" charset="2"/>
              </a:rPr>
              <a:t> </a:t>
            </a:r>
            <a:br>
              <a:rPr lang="en-US" sz="2000" dirty="0">
                <a:latin typeface="Arial" pitchFamily="34" charset="0"/>
                <a:cs typeface="Arial" pitchFamily="34" charset="0"/>
                <a:sym typeface="Greek Symbols" pitchFamily="18" charset="2"/>
              </a:rPr>
            </a:br>
            <a:r>
              <a:rPr lang="en-US" sz="2000" dirty="0">
                <a:latin typeface="Arial" pitchFamily="34" charset="0"/>
                <a:cs typeface="Arial" pitchFamily="34" charset="0"/>
                <a:sym typeface="Greek Symbols" pitchFamily="18" charset="2"/>
              </a:rPr>
              <a:t>  and the set of functional dependencies </a:t>
            </a:r>
            <a:br>
              <a:rPr lang="en-US" sz="2000" dirty="0">
                <a:latin typeface="Arial" pitchFamily="34" charset="0"/>
                <a:cs typeface="Arial" pitchFamily="34" charset="0"/>
                <a:sym typeface="Greek Symbols" pitchFamily="18" charset="2"/>
              </a:rPr>
            </a:br>
            <a:r>
              <a:rPr lang="en-US" sz="2000" dirty="0">
                <a:latin typeface="Arial" pitchFamily="34" charset="0"/>
                <a:cs typeface="Arial" pitchFamily="34" charset="0"/>
                <a:sym typeface="Greek Symbols" pitchFamily="18" charset="2"/>
              </a:rPr>
              <a:t>  (</a:t>
            </a:r>
            <a:r>
              <a:rPr lang="en-US" sz="2000" i="1" dirty="0">
                <a:latin typeface="Arial" pitchFamily="34" charset="0"/>
                <a:cs typeface="Arial" pitchFamily="34" charset="0"/>
                <a:sym typeface="Greek Symbols" pitchFamily="18" charset="2"/>
              </a:rPr>
              <a:t>F</a:t>
            </a:r>
            <a:r>
              <a:rPr lang="en-US" sz="2000" dirty="0">
                <a:latin typeface="Arial" pitchFamily="34" charset="0"/>
                <a:cs typeface="Arial" pitchFamily="34" charset="0"/>
                <a:sym typeface="Greek Symbols" pitchFamily="18" charset="2"/>
              </a:rPr>
              <a:t>  –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Greek Symbols" pitchFamily="18" charset="2"/>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Monotype Sorts" charset="2"/>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sym typeface="Greek Symbols" pitchFamily="18" charset="2"/>
              </a:rPr>
              <a:t>})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sym typeface="Greek Symbols" pitchFamily="18" charset="2"/>
              </a:rPr>
              <a:t> </a:t>
            </a:r>
            <a:r>
              <a:rPr lang="en-US" sz="2000" dirty="0">
                <a:latin typeface="Arial" pitchFamily="34" charset="0"/>
                <a:cs typeface="Arial" pitchFamily="34" charset="0"/>
                <a:sym typeface="Symbol" pitchFamily="18" charset="2"/>
              </a:rPr>
              <a:t></a:t>
            </a:r>
            <a:r>
              <a:rPr lang="en-US" sz="2000" i="1" dirty="0">
                <a:latin typeface="Arial" pitchFamily="34" charset="0"/>
                <a:cs typeface="Arial" pitchFamily="34" charset="0"/>
                <a:sym typeface="Greek Symbols" pitchFamily="18" charset="2"/>
              </a:rPr>
              <a:t>(</a:t>
            </a:r>
            <a:r>
              <a:rPr lang="en-US" sz="2000" dirty="0">
                <a:latin typeface="Arial" pitchFamily="34" charset="0"/>
                <a:cs typeface="Arial" pitchFamily="34" charset="0"/>
                <a:sym typeface="Symbol" pitchFamily="18" charset="2"/>
              </a:rPr>
              <a:t></a:t>
            </a:r>
            <a:r>
              <a:rPr lang="en-US" sz="2000" i="1" dirty="0">
                <a:latin typeface="Arial" pitchFamily="34" charset="0"/>
                <a:cs typeface="Arial" pitchFamily="34" charset="0"/>
                <a:sym typeface="Greek Symbols" pitchFamily="18" charset="2"/>
              </a:rPr>
              <a:t> </a:t>
            </a:r>
            <a:r>
              <a:rPr lang="en-US" sz="2000" dirty="0">
                <a:latin typeface="Arial" pitchFamily="34" charset="0"/>
                <a:cs typeface="Arial" pitchFamily="34" charset="0"/>
                <a:sym typeface="Greek Symbols" pitchFamily="18" charset="2"/>
              </a:rPr>
              <a:t>– </a:t>
            </a:r>
            <a:r>
              <a:rPr lang="en-US" sz="2000" i="1" dirty="0">
                <a:latin typeface="Arial" pitchFamily="34" charset="0"/>
                <a:cs typeface="Arial" pitchFamily="34" charset="0"/>
                <a:sym typeface="Greek Symbols" pitchFamily="18" charset="2"/>
              </a:rPr>
              <a:t>A</a:t>
            </a:r>
            <a:r>
              <a:rPr lang="en-US" sz="2000" dirty="0">
                <a:latin typeface="Arial" pitchFamily="34" charset="0"/>
                <a:cs typeface="Arial" pitchFamily="34" charset="0"/>
                <a:sym typeface="Greek Symbols" pitchFamily="18" charset="2"/>
              </a:rPr>
              <a:t>)} logically implies </a:t>
            </a:r>
            <a:r>
              <a:rPr lang="en-US" sz="2000" i="1" dirty="0">
                <a:latin typeface="Arial" pitchFamily="34" charset="0"/>
                <a:cs typeface="Arial" pitchFamily="34" charset="0"/>
                <a:sym typeface="Greek Symbols" pitchFamily="18" charset="2"/>
              </a:rPr>
              <a:t>F.</a:t>
            </a:r>
          </a:p>
          <a:p>
            <a:r>
              <a:rPr lang="en-US" sz="2000" i="1" dirty="0">
                <a:latin typeface="Arial" pitchFamily="34" charset="0"/>
                <a:cs typeface="Arial" pitchFamily="34" charset="0"/>
                <a:sym typeface="Greek Symbols" pitchFamily="18" charset="2"/>
              </a:rPr>
              <a:t>Note: </a:t>
            </a:r>
            <a:r>
              <a:rPr lang="en-US" sz="2000" dirty="0">
                <a:latin typeface="Arial" pitchFamily="34" charset="0"/>
                <a:cs typeface="Arial" pitchFamily="34" charset="0"/>
                <a:sym typeface="Greek Symbols" pitchFamily="18" charset="2"/>
              </a:rPr>
              <a:t>implication in the opposite direction is trivial in each of the cases above, since a “stronger” functional dependency always implies a weaker one</a:t>
            </a:r>
          </a:p>
          <a:p>
            <a:r>
              <a:rPr lang="en-US" sz="2000" dirty="0">
                <a:latin typeface="Arial" pitchFamily="34" charset="0"/>
                <a:cs typeface="Arial" pitchFamily="34" charset="0"/>
              </a:rPr>
              <a:t>Example: Given </a:t>
            </a:r>
            <a:r>
              <a:rPr lang="en-US" sz="2000" i="1" dirty="0">
                <a:latin typeface="Arial" pitchFamily="34" charset="0"/>
                <a:cs typeface="Arial" pitchFamily="34" charset="0"/>
              </a:rPr>
              <a:t>F</a:t>
            </a:r>
            <a:r>
              <a:rPr lang="en-US" sz="2000" dirty="0">
                <a:latin typeface="Arial" pitchFamily="34" charset="0"/>
                <a:cs typeface="Arial" pitchFamily="34" charset="0"/>
              </a:rPr>
              <a:t> =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a:t>
            </a:r>
            <a:r>
              <a:rPr lang="en-US" sz="2000" dirty="0">
                <a:latin typeface="Arial" pitchFamily="34" charset="0"/>
                <a:cs typeface="Arial" pitchFamily="34" charset="0"/>
              </a:rPr>
              <a:t>, </a:t>
            </a:r>
            <a:r>
              <a:rPr lang="en-US" sz="2000" i="1" dirty="0">
                <a:latin typeface="Arial" pitchFamily="34" charset="0"/>
                <a:cs typeface="Arial" pitchFamily="34" charset="0"/>
              </a:rPr>
              <a:t>AB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a:t>
            </a:r>
            <a:r>
              <a:rPr lang="en-US" sz="2000" dirty="0">
                <a:latin typeface="Arial" pitchFamily="34" charset="0"/>
                <a:cs typeface="Arial" pitchFamily="34" charset="0"/>
              </a:rPr>
              <a:t> }</a:t>
            </a:r>
          </a:p>
          <a:p>
            <a:pPr lvl="1"/>
            <a:r>
              <a:rPr lang="en-US" sz="2000" i="1" dirty="0">
                <a:latin typeface="Arial" pitchFamily="34" charset="0"/>
                <a:cs typeface="Arial" pitchFamily="34" charset="0"/>
              </a:rPr>
              <a:t>B</a:t>
            </a:r>
            <a:r>
              <a:rPr lang="en-US" sz="2000" dirty="0">
                <a:latin typeface="Arial" pitchFamily="34" charset="0"/>
                <a:cs typeface="Arial" pitchFamily="34" charset="0"/>
              </a:rPr>
              <a:t> is extraneous in </a:t>
            </a:r>
            <a:r>
              <a:rPr lang="en-US" sz="2000" i="1" dirty="0">
                <a:latin typeface="Arial" pitchFamily="34" charset="0"/>
                <a:cs typeface="Arial" pitchFamily="34" charset="0"/>
              </a:rPr>
              <a:t>AB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i="1" dirty="0">
                <a:latin typeface="Arial" pitchFamily="34" charset="0"/>
                <a:cs typeface="Arial" pitchFamily="34" charset="0"/>
              </a:rPr>
              <a:t> C</a:t>
            </a:r>
            <a:r>
              <a:rPr lang="en-US" sz="2000" dirty="0">
                <a:latin typeface="Arial" pitchFamily="34" charset="0"/>
                <a:cs typeface="Arial" pitchFamily="34" charset="0"/>
              </a:rPr>
              <a:t> because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 AB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i="1" dirty="0">
                <a:latin typeface="Arial" pitchFamily="34" charset="0"/>
                <a:cs typeface="Arial" pitchFamily="34" charset="0"/>
              </a:rPr>
              <a:t> C</a:t>
            </a:r>
            <a:r>
              <a:rPr lang="en-US" sz="2000" dirty="0">
                <a:latin typeface="Arial" pitchFamily="34" charset="0"/>
                <a:cs typeface="Arial" pitchFamily="34" charset="0"/>
              </a:rPr>
              <a:t>} logically implies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 </a:t>
            </a:r>
            <a:r>
              <a:rPr lang="en-US" sz="2000" dirty="0">
                <a:latin typeface="Arial" pitchFamily="34" charset="0"/>
                <a:cs typeface="Arial" pitchFamily="34" charset="0"/>
              </a:rPr>
              <a:t>(I.e. the result of dropping </a:t>
            </a:r>
            <a:r>
              <a:rPr lang="en-US" sz="2000" i="1" dirty="0">
                <a:latin typeface="Arial" pitchFamily="34" charset="0"/>
                <a:cs typeface="Arial" pitchFamily="34" charset="0"/>
              </a:rPr>
              <a:t>B </a:t>
            </a:r>
            <a:r>
              <a:rPr lang="en-US" sz="2000" dirty="0">
                <a:latin typeface="Arial" pitchFamily="34" charset="0"/>
                <a:cs typeface="Arial" pitchFamily="34" charset="0"/>
              </a:rPr>
              <a:t>from </a:t>
            </a:r>
            <a:r>
              <a:rPr lang="en-US" sz="2000" i="1" dirty="0">
                <a:latin typeface="Arial" pitchFamily="34" charset="0"/>
                <a:cs typeface="Arial" pitchFamily="34" charset="0"/>
              </a:rPr>
              <a:t>AB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i="1" dirty="0">
                <a:latin typeface="Arial" pitchFamily="34" charset="0"/>
                <a:cs typeface="Arial" pitchFamily="34" charset="0"/>
              </a:rPr>
              <a:t> C</a:t>
            </a:r>
            <a:r>
              <a:rPr lang="en-US" sz="2000" dirty="0">
                <a:latin typeface="Arial" pitchFamily="34" charset="0"/>
                <a:cs typeface="Arial" pitchFamily="34" charset="0"/>
              </a:rPr>
              <a:t>).</a:t>
            </a:r>
          </a:p>
          <a:p>
            <a:r>
              <a:rPr lang="en-US" sz="2000" dirty="0">
                <a:latin typeface="Arial" pitchFamily="34" charset="0"/>
                <a:cs typeface="Arial" pitchFamily="34" charset="0"/>
              </a:rPr>
              <a:t>Example:  Given </a:t>
            </a:r>
            <a:r>
              <a:rPr lang="en-US" sz="2000" i="1" dirty="0">
                <a:latin typeface="Arial" pitchFamily="34" charset="0"/>
                <a:cs typeface="Arial" pitchFamily="34" charset="0"/>
              </a:rPr>
              <a:t>F</a:t>
            </a:r>
            <a:r>
              <a:rPr lang="en-US" sz="2000" dirty="0">
                <a:latin typeface="Arial" pitchFamily="34" charset="0"/>
                <a:cs typeface="Arial" pitchFamily="34" charset="0"/>
              </a:rPr>
              <a:t> = {</a:t>
            </a:r>
            <a:r>
              <a:rPr lang="en-US" sz="2000" i="1" dirty="0">
                <a:latin typeface="Arial" pitchFamily="34" charset="0"/>
                <a:cs typeface="Arial" pitchFamily="34" charset="0"/>
              </a:rPr>
              <a:t>A</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a:t>
            </a:r>
            <a:r>
              <a:rPr lang="en-US" sz="2000" dirty="0">
                <a:latin typeface="Arial" pitchFamily="34" charset="0"/>
                <a:cs typeface="Arial" pitchFamily="34" charset="0"/>
              </a:rPr>
              <a:t>, </a:t>
            </a:r>
            <a:r>
              <a:rPr lang="en-US" sz="2000" i="1" dirty="0">
                <a:latin typeface="Arial" pitchFamily="34" charset="0"/>
                <a:cs typeface="Arial" pitchFamily="34" charset="0"/>
              </a:rPr>
              <a:t>AB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CD}</a:t>
            </a:r>
          </a:p>
          <a:p>
            <a:pPr lvl="1"/>
            <a:r>
              <a:rPr lang="en-US" sz="2000" i="1" dirty="0">
                <a:latin typeface="Arial" pitchFamily="34" charset="0"/>
                <a:cs typeface="Arial" pitchFamily="34" charset="0"/>
              </a:rPr>
              <a:t>C</a:t>
            </a:r>
            <a:r>
              <a:rPr lang="en-US" sz="2000" dirty="0">
                <a:latin typeface="Arial" pitchFamily="34" charset="0"/>
                <a:cs typeface="Arial" pitchFamily="34" charset="0"/>
              </a:rPr>
              <a:t> is extraneous in </a:t>
            </a:r>
            <a:r>
              <a:rPr lang="en-US" sz="2000" i="1" dirty="0">
                <a:latin typeface="Arial" pitchFamily="34" charset="0"/>
                <a:cs typeface="Arial" pitchFamily="34" charset="0"/>
              </a:rPr>
              <a:t>AB</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CD</a:t>
            </a:r>
            <a:r>
              <a:rPr lang="en-US" sz="2000" dirty="0">
                <a:latin typeface="Arial" pitchFamily="34" charset="0"/>
                <a:cs typeface="Arial" pitchFamily="34" charset="0"/>
              </a:rPr>
              <a:t> since  </a:t>
            </a:r>
            <a:r>
              <a:rPr lang="en-US" sz="2000" i="1" dirty="0">
                <a:latin typeface="Arial" pitchFamily="34" charset="0"/>
                <a:cs typeface="Arial" pitchFamily="34" charset="0"/>
              </a:rPr>
              <a:t>A</a:t>
            </a:r>
            <a:r>
              <a:rPr lang="en-US" sz="2000" dirty="0">
                <a:latin typeface="Arial" pitchFamily="34" charset="0"/>
                <a:cs typeface="Arial" pitchFamily="34" charset="0"/>
              </a:rPr>
              <a:t>B </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 </a:t>
            </a:r>
            <a:r>
              <a:rPr lang="en-US" sz="2000" i="1" dirty="0">
                <a:latin typeface="Arial" pitchFamily="34" charset="0"/>
                <a:cs typeface="Arial" pitchFamily="34" charset="0"/>
              </a:rPr>
              <a:t>C</a:t>
            </a:r>
            <a:r>
              <a:rPr lang="en-US" sz="2000" dirty="0">
                <a:latin typeface="Arial" pitchFamily="34" charset="0"/>
                <a:cs typeface="Arial" pitchFamily="34" charset="0"/>
              </a:rPr>
              <a:t> can be inferred even after deleting </a:t>
            </a:r>
            <a:r>
              <a:rPr lang="en-US" sz="2000" i="1" dirty="0" smtClean="0">
                <a:latin typeface="Arial" pitchFamily="34" charset="0"/>
                <a:cs typeface="Arial" pitchFamily="34" charset="0"/>
              </a:rPr>
              <a:t>C</a:t>
            </a:r>
            <a:endParaRPr lang="en-US" sz="2000" i="1" dirty="0">
              <a:latin typeface="Arial" pitchFamily="34" charset="0"/>
              <a:cs typeface="Arial" pitchFamily="34" charset="0"/>
            </a:endParaRPr>
          </a:p>
        </p:txBody>
      </p:sp>
    </p:spTree>
    <p:extLst>
      <p:ext uri="{BB962C8B-B14F-4D97-AF65-F5344CB8AC3E}">
        <p14:creationId xmlns:p14="http://schemas.microsoft.com/office/powerpoint/2010/main" val="1339153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a:solidFill>
                  <a:srgbClr val="C00000"/>
                </a:solidFill>
                <a:latin typeface="Book Antiqua" pitchFamily="18" charset="0"/>
              </a:rPr>
              <a:t>Computing a Canonical </a:t>
            </a:r>
            <a:r>
              <a:rPr lang="en-US" sz="4000" b="1" dirty="0" smtClean="0">
                <a:solidFill>
                  <a:srgbClr val="C00000"/>
                </a:solidFill>
                <a:latin typeface="Book Antiqua" pitchFamily="18" charset="0"/>
              </a:rPr>
              <a:t>Cover</a:t>
            </a:r>
            <a:endParaRPr lang="en-US" sz="4000" b="1" dirty="0">
              <a:solidFill>
                <a:srgbClr val="C00000"/>
              </a:solidFill>
              <a:latin typeface="Book Antiqua" pitchFamily="18" charset="0"/>
            </a:endParaRPr>
          </a:p>
        </p:txBody>
      </p:sp>
      <p:sp>
        <p:nvSpPr>
          <p:cNvPr id="3" name="Content Placeholder 2"/>
          <p:cNvSpPr>
            <a:spLocks noGrp="1"/>
          </p:cNvSpPr>
          <p:nvPr>
            <p:ph idx="1"/>
          </p:nvPr>
        </p:nvSpPr>
        <p:spPr>
          <a:xfrm>
            <a:off x="457200" y="838200"/>
            <a:ext cx="8686800" cy="5791200"/>
          </a:xfrm>
        </p:spPr>
        <p:txBody>
          <a:bodyPr>
            <a:noAutofit/>
          </a:bodyPr>
          <a:lstStyle/>
          <a:p>
            <a:pPr>
              <a:tabLst>
                <a:tab pos="684213" algn="l"/>
                <a:tab pos="2917825" algn="l"/>
              </a:tabLst>
            </a:pPr>
            <a:r>
              <a:rPr lang="en-US" sz="1800" i="1" dirty="0">
                <a:latin typeface="Arial" pitchFamily="34" charset="0"/>
                <a:cs typeface="Arial" pitchFamily="34" charset="0"/>
              </a:rPr>
              <a:t>R </a:t>
            </a:r>
            <a:r>
              <a:rPr lang="en-US" sz="1800" dirty="0">
                <a:latin typeface="Arial" pitchFamily="34" charset="0"/>
                <a:cs typeface="Arial" pitchFamily="34" charset="0"/>
              </a:rPr>
              <a:t>= (</a:t>
            </a:r>
            <a:r>
              <a:rPr lang="en-US" sz="1800" i="1" dirty="0">
                <a:latin typeface="Arial" pitchFamily="34" charset="0"/>
                <a:cs typeface="Arial" pitchFamily="34" charset="0"/>
              </a:rPr>
              <a:t>A, B, C)</a:t>
            </a:r>
            <a:br>
              <a:rPr lang="en-US" sz="1800" i="1" dirty="0">
                <a:latin typeface="Arial" pitchFamily="34" charset="0"/>
                <a:cs typeface="Arial" pitchFamily="34" charset="0"/>
              </a:rPr>
            </a:br>
            <a:r>
              <a:rPr lang="en-US" sz="1800" i="1" dirty="0">
                <a:latin typeface="Arial" pitchFamily="34" charset="0"/>
                <a:cs typeface="Arial" pitchFamily="34" charset="0"/>
              </a:rPr>
              <a:t>F = {A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BC</a:t>
            </a:r>
            <a:br>
              <a:rPr lang="en-US" sz="1800" i="1" dirty="0">
                <a:latin typeface="Arial" pitchFamily="34" charset="0"/>
                <a:cs typeface="Arial" pitchFamily="34" charset="0"/>
                <a:sym typeface="Monotype Sorts" charset="2"/>
              </a:rPr>
            </a:br>
            <a:r>
              <a:rPr lang="en-US" sz="1800" i="1" dirty="0">
                <a:latin typeface="Arial" pitchFamily="34" charset="0"/>
                <a:cs typeface="Arial" pitchFamily="34" charset="0"/>
                <a:sym typeface="Monotype Sorts" charset="2"/>
              </a:rPr>
              <a:t>	  B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C</a:t>
            </a:r>
            <a:br>
              <a:rPr lang="en-US" sz="1800" i="1" dirty="0">
                <a:latin typeface="Arial" pitchFamily="34" charset="0"/>
                <a:cs typeface="Arial" pitchFamily="34" charset="0"/>
                <a:sym typeface="Monotype Sorts" charset="2"/>
              </a:rPr>
            </a:br>
            <a:r>
              <a:rPr lang="en-US" sz="1800" i="1" dirty="0">
                <a:latin typeface="Arial" pitchFamily="34" charset="0"/>
                <a:cs typeface="Arial" pitchFamily="34" charset="0"/>
                <a:sym typeface="Monotype Sorts" charset="2"/>
              </a:rPr>
              <a:t>	  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a:t>
            </a:r>
            <a:r>
              <a:rPr lang="en-US" sz="1800" dirty="0">
                <a:latin typeface="Arial" pitchFamily="34" charset="0"/>
                <a:cs typeface="Arial" pitchFamily="34" charset="0"/>
                <a:sym typeface="Monotype Sorts" charset="2"/>
              </a:rPr>
              <a:t/>
            </a:r>
            <a:br>
              <a:rPr lang="en-US" sz="1800" dirty="0">
                <a:latin typeface="Arial" pitchFamily="34" charset="0"/>
                <a:cs typeface="Arial" pitchFamily="34" charset="0"/>
                <a:sym typeface="Monotype Sorts" charset="2"/>
              </a:rPr>
            </a:b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AB</a:t>
            </a:r>
            <a:r>
              <a:rPr lang="en-US" sz="1800" dirty="0">
                <a:latin typeface="Arial" pitchFamily="34" charset="0"/>
                <a:cs typeface="Arial" pitchFamily="34" charset="0"/>
                <a:sym typeface="Monotype Sorts" charset="2"/>
              </a:rPr>
              <a:t>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C</a:t>
            </a:r>
            <a:r>
              <a:rPr lang="en-US" sz="1800" dirty="0">
                <a:latin typeface="Arial" pitchFamily="34" charset="0"/>
                <a:cs typeface="Arial" pitchFamily="34" charset="0"/>
                <a:sym typeface="Monotype Sorts" charset="2"/>
              </a:rPr>
              <a:t>}</a:t>
            </a:r>
          </a:p>
          <a:p>
            <a:pPr>
              <a:tabLst>
                <a:tab pos="684213" algn="l"/>
                <a:tab pos="2917825" algn="l"/>
              </a:tabLst>
            </a:pPr>
            <a:r>
              <a:rPr lang="en-US" sz="1800" dirty="0">
                <a:latin typeface="Arial" pitchFamily="34" charset="0"/>
                <a:cs typeface="Arial" pitchFamily="34" charset="0"/>
                <a:sym typeface="Monotype Sorts" charset="2"/>
              </a:rPr>
              <a:t>Combine </a:t>
            </a:r>
            <a:r>
              <a:rPr lang="en-US" sz="1800" i="1" dirty="0">
                <a:latin typeface="Arial" pitchFamily="34" charset="0"/>
                <a:cs typeface="Arial" pitchFamily="34" charset="0"/>
                <a:sym typeface="Monotype Sorts" charset="2"/>
              </a:rPr>
              <a:t>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BC </a:t>
            </a:r>
            <a:r>
              <a:rPr lang="en-US" sz="1800" dirty="0">
                <a:latin typeface="Arial" pitchFamily="34" charset="0"/>
                <a:cs typeface="Arial" pitchFamily="34" charset="0"/>
                <a:sym typeface="Monotype Sorts" charset="2"/>
              </a:rPr>
              <a:t>and </a:t>
            </a:r>
            <a:r>
              <a:rPr lang="en-US" sz="1800" i="1" dirty="0">
                <a:latin typeface="Arial" pitchFamily="34" charset="0"/>
                <a:cs typeface="Arial" pitchFamily="34" charset="0"/>
                <a:sym typeface="Monotype Sorts" charset="2"/>
              </a:rPr>
              <a:t>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 </a:t>
            </a:r>
            <a:r>
              <a:rPr lang="en-US" sz="1800" dirty="0">
                <a:latin typeface="Arial" pitchFamily="34" charset="0"/>
                <a:cs typeface="Arial" pitchFamily="34" charset="0"/>
                <a:sym typeface="Monotype Sorts" charset="2"/>
              </a:rPr>
              <a:t>into </a:t>
            </a:r>
            <a:r>
              <a:rPr lang="en-US" sz="1800" i="1" dirty="0">
                <a:latin typeface="Arial" pitchFamily="34" charset="0"/>
                <a:cs typeface="Arial" pitchFamily="34" charset="0"/>
                <a:sym typeface="Monotype Sorts" charset="2"/>
              </a:rPr>
              <a:t>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BC</a:t>
            </a:r>
          </a:p>
          <a:p>
            <a:pPr lvl="1">
              <a:tabLst>
                <a:tab pos="684213" algn="l"/>
                <a:tab pos="2917825" algn="l"/>
              </a:tabLst>
            </a:pPr>
            <a:r>
              <a:rPr lang="en-US" sz="1800" dirty="0">
                <a:latin typeface="Arial" pitchFamily="34" charset="0"/>
                <a:cs typeface="Arial" pitchFamily="34" charset="0"/>
                <a:sym typeface="Monotype Sorts" charset="2"/>
              </a:rPr>
              <a:t>Set is now </a:t>
            </a:r>
            <a:r>
              <a:rPr lang="en-US" sz="1800" i="1" dirty="0">
                <a:latin typeface="Arial" pitchFamily="34" charset="0"/>
                <a:cs typeface="Arial" pitchFamily="34" charset="0"/>
              </a:rPr>
              <a:t>{A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BC, B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C, AB</a:t>
            </a:r>
            <a:r>
              <a:rPr lang="en-US" sz="1800" dirty="0">
                <a:latin typeface="Arial" pitchFamily="34" charset="0"/>
                <a:cs typeface="Arial" pitchFamily="34" charset="0"/>
                <a:sym typeface="Monotype Sorts" charset="2"/>
              </a:rPr>
              <a:t>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C</a:t>
            </a:r>
            <a:r>
              <a:rPr lang="en-US" sz="1800" dirty="0">
                <a:latin typeface="Arial" pitchFamily="34" charset="0"/>
                <a:cs typeface="Arial" pitchFamily="34" charset="0"/>
                <a:sym typeface="Monotype Sorts" charset="2"/>
              </a:rPr>
              <a:t>}</a:t>
            </a:r>
          </a:p>
          <a:p>
            <a:pPr>
              <a:tabLst>
                <a:tab pos="684213" algn="l"/>
                <a:tab pos="2917825" algn="l"/>
              </a:tabLst>
            </a:pPr>
            <a:r>
              <a:rPr lang="en-US" sz="1800" i="1" dirty="0">
                <a:latin typeface="Arial" pitchFamily="34" charset="0"/>
                <a:cs typeface="Arial" pitchFamily="34" charset="0"/>
                <a:sym typeface="Monotype Sorts" charset="2"/>
              </a:rPr>
              <a:t>A</a:t>
            </a:r>
            <a:r>
              <a:rPr lang="en-US" sz="1800" dirty="0">
                <a:latin typeface="Arial" pitchFamily="34" charset="0"/>
                <a:cs typeface="Arial" pitchFamily="34" charset="0"/>
                <a:sym typeface="Monotype Sorts" charset="2"/>
              </a:rPr>
              <a:t> is extraneous in </a:t>
            </a:r>
            <a:r>
              <a:rPr lang="en-US" sz="1800" i="1" dirty="0">
                <a:latin typeface="Arial" pitchFamily="34" charset="0"/>
                <a:cs typeface="Arial" pitchFamily="34" charset="0"/>
                <a:sym typeface="Monotype Sorts" charset="2"/>
              </a:rPr>
              <a:t>AB</a:t>
            </a:r>
            <a:r>
              <a:rPr lang="en-US" sz="1800" dirty="0">
                <a:latin typeface="Arial" pitchFamily="34" charset="0"/>
                <a:cs typeface="Arial" pitchFamily="34" charset="0"/>
                <a:sym typeface="Monotype Sorts" charset="2"/>
              </a:rPr>
              <a:t>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C</a:t>
            </a:r>
          </a:p>
          <a:p>
            <a:pPr lvl="1">
              <a:tabLst>
                <a:tab pos="684213" algn="l"/>
                <a:tab pos="2917825" algn="l"/>
              </a:tabLst>
            </a:pPr>
            <a:r>
              <a:rPr lang="en-US" sz="1800" dirty="0">
                <a:latin typeface="Arial" pitchFamily="34" charset="0"/>
                <a:cs typeface="Arial" pitchFamily="34" charset="0"/>
                <a:sym typeface="Monotype Sorts" charset="2"/>
              </a:rPr>
              <a:t>Check if the result of deleting A from  </a:t>
            </a:r>
            <a:r>
              <a:rPr lang="en-US" sz="1800" i="1" dirty="0">
                <a:latin typeface="Arial" pitchFamily="34" charset="0"/>
                <a:cs typeface="Arial" pitchFamily="34" charset="0"/>
                <a:sym typeface="Monotype Sorts" charset="2"/>
              </a:rPr>
              <a:t>AB</a:t>
            </a:r>
            <a:r>
              <a:rPr lang="en-US" sz="1800" dirty="0">
                <a:latin typeface="Arial" pitchFamily="34" charset="0"/>
                <a:cs typeface="Arial" pitchFamily="34" charset="0"/>
                <a:sym typeface="Monotype Sorts" charset="2"/>
              </a:rPr>
              <a:t>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C  </a:t>
            </a:r>
            <a:r>
              <a:rPr lang="en-US" sz="1800" dirty="0">
                <a:latin typeface="Arial" pitchFamily="34" charset="0"/>
                <a:cs typeface="Arial" pitchFamily="34" charset="0"/>
                <a:sym typeface="Monotype Sorts" charset="2"/>
              </a:rPr>
              <a:t>is implied by the other dependencies</a:t>
            </a:r>
          </a:p>
          <a:p>
            <a:pPr lvl="2">
              <a:tabLst>
                <a:tab pos="684213" algn="l"/>
                <a:tab pos="2917825" algn="l"/>
              </a:tabLst>
            </a:pPr>
            <a:r>
              <a:rPr lang="en-US" sz="1800" dirty="0">
                <a:latin typeface="Arial" pitchFamily="34" charset="0"/>
                <a:cs typeface="Arial" pitchFamily="34" charset="0"/>
                <a:sym typeface="Monotype Sorts" charset="2"/>
              </a:rPr>
              <a:t>Yes: in fact,  </a:t>
            </a:r>
            <a:r>
              <a:rPr lang="en-US" sz="1800" i="1" dirty="0">
                <a:latin typeface="Arial" pitchFamily="34" charset="0"/>
                <a:cs typeface="Arial" pitchFamily="34" charset="0"/>
                <a:sym typeface="Monotype Sorts" charset="2"/>
              </a:rPr>
              <a:t>B</a:t>
            </a:r>
            <a:r>
              <a:rPr lang="en-US" sz="1800" dirty="0">
                <a:latin typeface="Arial" pitchFamily="34" charset="0"/>
                <a:cs typeface="Arial" pitchFamily="34" charset="0"/>
                <a:sym typeface="Monotype Sorts" charset="2"/>
              </a:rPr>
              <a:t>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C </a:t>
            </a:r>
            <a:r>
              <a:rPr lang="en-US" sz="1800" dirty="0">
                <a:latin typeface="Arial" pitchFamily="34" charset="0"/>
                <a:cs typeface="Arial" pitchFamily="34" charset="0"/>
                <a:sym typeface="Monotype Sorts" charset="2"/>
              </a:rPr>
              <a:t>is already present!</a:t>
            </a:r>
          </a:p>
          <a:p>
            <a:pPr lvl="1">
              <a:tabLst>
                <a:tab pos="684213" algn="l"/>
                <a:tab pos="2917825" algn="l"/>
              </a:tabLst>
            </a:pPr>
            <a:r>
              <a:rPr lang="en-US" sz="1800" dirty="0">
                <a:latin typeface="Arial" pitchFamily="34" charset="0"/>
                <a:cs typeface="Arial" pitchFamily="34" charset="0"/>
                <a:sym typeface="Monotype Sorts" charset="2"/>
              </a:rPr>
              <a:t>Set is now </a:t>
            </a:r>
            <a:r>
              <a:rPr lang="en-US" sz="1800" i="1" dirty="0">
                <a:latin typeface="Arial" pitchFamily="34" charset="0"/>
                <a:cs typeface="Arial" pitchFamily="34" charset="0"/>
              </a:rPr>
              <a:t>{A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BC, B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C</a:t>
            </a:r>
            <a:r>
              <a:rPr lang="en-US" sz="1800" dirty="0">
                <a:latin typeface="Arial" pitchFamily="34" charset="0"/>
                <a:cs typeface="Arial" pitchFamily="34" charset="0"/>
                <a:sym typeface="Monotype Sorts" charset="2"/>
              </a:rPr>
              <a:t>}</a:t>
            </a:r>
            <a:endParaRPr lang="en-US" sz="1800" i="1" dirty="0">
              <a:latin typeface="Arial" pitchFamily="34" charset="0"/>
              <a:cs typeface="Arial" pitchFamily="34" charset="0"/>
              <a:sym typeface="Monotype Sorts" charset="2"/>
            </a:endParaRPr>
          </a:p>
          <a:p>
            <a:pPr>
              <a:tabLst>
                <a:tab pos="684213" algn="l"/>
                <a:tab pos="2917825" algn="l"/>
              </a:tabLst>
            </a:pPr>
            <a:r>
              <a:rPr lang="en-US" sz="1800" i="1" dirty="0">
                <a:latin typeface="Arial" pitchFamily="34" charset="0"/>
                <a:cs typeface="Arial" pitchFamily="34" charset="0"/>
                <a:sym typeface="Monotype Sorts" charset="2"/>
              </a:rPr>
              <a:t>C</a:t>
            </a:r>
            <a:r>
              <a:rPr lang="en-US" sz="1800" dirty="0">
                <a:latin typeface="Arial" pitchFamily="34" charset="0"/>
                <a:cs typeface="Arial" pitchFamily="34" charset="0"/>
                <a:sym typeface="Monotype Sorts" charset="2"/>
              </a:rPr>
              <a:t> is extraneous in </a:t>
            </a:r>
            <a:r>
              <a:rPr lang="en-US" sz="1800" i="1" dirty="0">
                <a:latin typeface="Arial" pitchFamily="34" charset="0"/>
                <a:cs typeface="Arial" pitchFamily="34" charset="0"/>
                <a:sym typeface="Monotype Sorts" charset="2"/>
              </a:rPr>
              <a:t>A</a:t>
            </a:r>
            <a:r>
              <a:rPr lang="en-US" sz="1800" dirty="0">
                <a:latin typeface="Arial" pitchFamily="34" charset="0"/>
                <a:cs typeface="Arial" pitchFamily="34" charset="0"/>
                <a:sym typeface="Monotype Sorts" charset="2"/>
              </a:rPr>
              <a:t>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BC</a:t>
            </a:r>
            <a:r>
              <a:rPr lang="en-US" sz="1800" dirty="0">
                <a:latin typeface="Arial" pitchFamily="34" charset="0"/>
                <a:cs typeface="Arial" pitchFamily="34" charset="0"/>
                <a:sym typeface="Monotype Sorts" charset="2"/>
              </a:rPr>
              <a:t> </a:t>
            </a:r>
          </a:p>
          <a:p>
            <a:pPr lvl="1">
              <a:tabLst>
                <a:tab pos="684213" algn="l"/>
                <a:tab pos="2917825" algn="l"/>
              </a:tabLst>
            </a:pPr>
            <a:r>
              <a:rPr lang="en-US" sz="1800" dirty="0">
                <a:latin typeface="Arial" pitchFamily="34" charset="0"/>
                <a:cs typeface="Arial" pitchFamily="34" charset="0"/>
                <a:sym typeface="Monotype Sorts" charset="2"/>
              </a:rPr>
              <a:t>Check if </a:t>
            </a:r>
            <a:r>
              <a:rPr lang="en-US" sz="1800" i="1" dirty="0">
                <a:latin typeface="Arial" pitchFamily="34" charset="0"/>
                <a:cs typeface="Arial" pitchFamily="34" charset="0"/>
                <a:sym typeface="Monotype Sorts" charset="2"/>
              </a:rPr>
              <a:t>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C</a:t>
            </a:r>
            <a:r>
              <a:rPr lang="en-US" sz="1800" dirty="0">
                <a:latin typeface="Arial" pitchFamily="34" charset="0"/>
                <a:cs typeface="Arial" pitchFamily="34" charset="0"/>
                <a:sym typeface="Monotype Sorts" charset="2"/>
              </a:rPr>
              <a:t> is logically implied by </a:t>
            </a:r>
            <a:r>
              <a:rPr lang="en-US" sz="1800" i="1" dirty="0">
                <a:latin typeface="Arial" pitchFamily="34" charset="0"/>
                <a:cs typeface="Arial" pitchFamily="34" charset="0"/>
                <a:sym typeface="Monotype Sorts" charset="2"/>
              </a:rPr>
              <a:t>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 </a:t>
            </a:r>
            <a:r>
              <a:rPr lang="en-US" sz="1800" dirty="0">
                <a:latin typeface="Arial" pitchFamily="34" charset="0"/>
                <a:cs typeface="Arial" pitchFamily="34" charset="0"/>
                <a:sym typeface="Monotype Sorts" charset="2"/>
              </a:rPr>
              <a:t>and the other dependencies</a:t>
            </a:r>
          </a:p>
          <a:p>
            <a:pPr lvl="2">
              <a:tabLst>
                <a:tab pos="684213" algn="l"/>
                <a:tab pos="2917825" algn="l"/>
              </a:tabLst>
            </a:pPr>
            <a:r>
              <a:rPr lang="en-US" sz="1800" dirty="0">
                <a:latin typeface="Arial" pitchFamily="34" charset="0"/>
                <a:cs typeface="Arial" pitchFamily="34" charset="0"/>
                <a:sym typeface="Monotype Sorts" charset="2"/>
              </a:rPr>
              <a:t>Yes</a:t>
            </a:r>
            <a:r>
              <a:rPr lang="en-US" sz="1800" i="1" dirty="0">
                <a:latin typeface="Arial" pitchFamily="34" charset="0"/>
                <a:cs typeface="Arial" pitchFamily="34" charset="0"/>
                <a:sym typeface="Monotype Sorts" charset="2"/>
              </a:rPr>
              <a:t>: </a:t>
            </a:r>
            <a:r>
              <a:rPr lang="en-US" sz="1800" dirty="0">
                <a:latin typeface="Arial" pitchFamily="34" charset="0"/>
                <a:cs typeface="Arial" pitchFamily="34" charset="0"/>
                <a:sym typeface="Monotype Sorts" charset="2"/>
              </a:rPr>
              <a:t>using transitivity on </a:t>
            </a:r>
            <a:r>
              <a:rPr lang="en-US" sz="1800" i="1" dirty="0">
                <a:latin typeface="Arial" pitchFamily="34" charset="0"/>
                <a:cs typeface="Arial" pitchFamily="34" charset="0"/>
                <a:sym typeface="Monotype Sorts" charset="2"/>
              </a:rPr>
              <a:t>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  and B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C. </a:t>
            </a:r>
          </a:p>
          <a:p>
            <a:pPr lvl="3">
              <a:tabLst>
                <a:tab pos="684213" algn="l"/>
                <a:tab pos="2917825" algn="l"/>
              </a:tabLst>
            </a:pPr>
            <a:r>
              <a:rPr lang="en-US" sz="1800" dirty="0">
                <a:latin typeface="Arial" pitchFamily="34" charset="0"/>
                <a:cs typeface="Arial" pitchFamily="34" charset="0"/>
                <a:sym typeface="Monotype Sorts" charset="2"/>
              </a:rPr>
              <a:t>Can use attribute closure of </a:t>
            </a:r>
            <a:r>
              <a:rPr lang="en-US" sz="1800" i="1" dirty="0">
                <a:latin typeface="Arial" pitchFamily="34" charset="0"/>
                <a:cs typeface="Arial" pitchFamily="34" charset="0"/>
                <a:sym typeface="Monotype Sorts" charset="2"/>
              </a:rPr>
              <a:t>A</a:t>
            </a:r>
            <a:r>
              <a:rPr lang="en-US" sz="1800" dirty="0">
                <a:latin typeface="Arial" pitchFamily="34" charset="0"/>
                <a:cs typeface="Arial" pitchFamily="34" charset="0"/>
                <a:sym typeface="Monotype Sorts" charset="2"/>
              </a:rPr>
              <a:t> in more complex cases</a:t>
            </a:r>
          </a:p>
          <a:p>
            <a:pPr>
              <a:tabLst>
                <a:tab pos="684213" algn="l"/>
                <a:tab pos="2917825" algn="l"/>
              </a:tabLst>
            </a:pPr>
            <a:r>
              <a:rPr lang="en-US" sz="1800" dirty="0">
                <a:latin typeface="Arial" pitchFamily="34" charset="0"/>
                <a:cs typeface="Arial" pitchFamily="34" charset="0"/>
                <a:sym typeface="Monotype Sorts" charset="2"/>
              </a:rPr>
              <a:t>The canonical cover is: 	</a:t>
            </a:r>
            <a:r>
              <a:rPr lang="en-US" sz="1800" i="1" dirty="0">
                <a:latin typeface="Arial" pitchFamily="34" charset="0"/>
                <a:cs typeface="Arial" pitchFamily="34" charset="0"/>
                <a:sym typeface="Monotype Sorts" charset="2"/>
              </a:rPr>
              <a:t>A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a:latin typeface="Arial" pitchFamily="34" charset="0"/>
                <a:cs typeface="Arial" pitchFamily="34" charset="0"/>
                <a:sym typeface="Monotype Sorts" charset="2"/>
              </a:rPr>
              <a:t>B</a:t>
            </a:r>
            <a:br>
              <a:rPr lang="en-US" sz="1800" i="1" dirty="0">
                <a:latin typeface="Arial" pitchFamily="34" charset="0"/>
                <a:cs typeface="Arial" pitchFamily="34" charset="0"/>
                <a:sym typeface="Monotype Sorts" charset="2"/>
              </a:rPr>
            </a:br>
            <a:r>
              <a:rPr lang="en-US" sz="1800" i="1" dirty="0">
                <a:latin typeface="Arial" pitchFamily="34" charset="0"/>
                <a:cs typeface="Arial" pitchFamily="34" charset="0"/>
                <a:sym typeface="Monotype Sorts" charset="2"/>
              </a:rPr>
              <a:t>		B </a:t>
            </a:r>
            <a:r>
              <a:rPr lang="en-US" sz="1800" dirty="0">
                <a:latin typeface="Arial" pitchFamily="34" charset="0"/>
                <a:cs typeface="Arial" pitchFamily="34" charset="0"/>
                <a:sym typeface="Symbol" pitchFamily="18" charset="2"/>
              </a:rPr>
              <a:t></a:t>
            </a:r>
            <a:r>
              <a:rPr lang="en-US" sz="1800" dirty="0">
                <a:latin typeface="Arial" pitchFamily="34" charset="0"/>
                <a:cs typeface="Arial" pitchFamily="34" charset="0"/>
                <a:sym typeface="Monotype Sorts" charset="2"/>
              </a:rPr>
              <a:t> </a:t>
            </a:r>
            <a:r>
              <a:rPr lang="en-US" sz="1800" i="1" dirty="0" smtClean="0">
                <a:latin typeface="Arial" pitchFamily="34" charset="0"/>
                <a:cs typeface="Arial" pitchFamily="34" charset="0"/>
                <a:sym typeface="Monotype Sorts" charset="2"/>
              </a:rPr>
              <a:t>C</a:t>
            </a:r>
            <a:endParaRPr lang="en-US" sz="1800" i="1" dirty="0">
              <a:latin typeface="Arial" pitchFamily="34" charset="0"/>
              <a:cs typeface="Arial" pitchFamily="34" charset="0"/>
              <a:sym typeface="Monotype Sorts" charset="2"/>
            </a:endParaRPr>
          </a:p>
        </p:txBody>
      </p:sp>
    </p:spTree>
    <p:extLst>
      <p:ext uri="{BB962C8B-B14F-4D97-AF65-F5344CB8AC3E}">
        <p14:creationId xmlns:p14="http://schemas.microsoft.com/office/powerpoint/2010/main" val="27466189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48398131"/>
              </p:ext>
            </p:extLst>
          </p:nvPr>
        </p:nvGraphicFramePr>
        <p:xfrm>
          <a:off x="609600" y="5410200"/>
          <a:ext cx="5791200" cy="1193347"/>
        </p:xfrm>
        <a:graphic>
          <a:graphicData uri="http://schemas.openxmlformats.org/drawingml/2006/table">
            <a:tbl>
              <a:tblPr/>
              <a:tblGrid>
                <a:gridCol w="1143000"/>
                <a:gridCol w="1143000"/>
                <a:gridCol w="1524000"/>
                <a:gridCol w="1981200"/>
              </a:tblGrid>
              <a:tr h="403638">
                <a:tc>
                  <a:txBody>
                    <a:bodyPr/>
                    <a:lstStyle/>
                    <a:p>
                      <a:r>
                        <a:rPr lang="en-US" b="1" dirty="0" err="1" smtClean="0">
                          <a:effectLst/>
                        </a:rPr>
                        <a:t>StudentID</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dirty="0" err="1" smtClean="0">
                          <a:effectLst/>
                        </a:rPr>
                        <a:t>ProjectNo</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dirty="0" err="1" smtClean="0">
                          <a:effectLst/>
                        </a:rPr>
                        <a:t>StudentName</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dirty="0" err="1" smtClean="0">
                          <a:effectLst/>
                        </a:rPr>
                        <a:t>ProjectName</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315412">
                <a:tc>
                  <a:txBody>
                    <a:bodyPr/>
                    <a:lstStyle/>
                    <a:p>
                      <a:r>
                        <a:rPr lang="en-US" dirty="0" smtClean="0">
                          <a:effectLst/>
                        </a:rPr>
                        <a:t>S01</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199</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Katie</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Geo </a:t>
                      </a:r>
                      <a:r>
                        <a:rPr lang="en-US" dirty="0" smtClean="0">
                          <a:effectLst/>
                        </a:rPr>
                        <a:t>Location</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458239">
                <a:tc>
                  <a:txBody>
                    <a:bodyPr/>
                    <a:lstStyle/>
                    <a:p>
                      <a:r>
                        <a:rPr lang="en-US" dirty="0" smtClean="0">
                          <a:effectLst/>
                        </a:rPr>
                        <a:t>S02</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120</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Ollie</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a:effectLst/>
                        </a:rPr>
                        <a:t>Cluster </a:t>
                      </a:r>
                      <a:r>
                        <a:rPr lang="en-US" dirty="0" smtClean="0">
                          <a:effectLst/>
                        </a:rPr>
                        <a:t>Exploration</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bl>
          </a:graphicData>
        </a:graphic>
      </p:graphicFrame>
      <p:sp>
        <p:nvSpPr>
          <p:cNvPr id="6" name="Rectangle 5"/>
          <p:cNvSpPr/>
          <p:nvPr/>
        </p:nvSpPr>
        <p:spPr>
          <a:xfrm>
            <a:off x="381000" y="6928"/>
            <a:ext cx="8610600" cy="4932119"/>
          </a:xfrm>
          <a:prstGeom prst="rect">
            <a:avLst/>
          </a:prstGeom>
        </p:spPr>
        <p:txBody>
          <a:bodyPr wrap="square">
            <a:spAutoFit/>
          </a:bodyPr>
          <a:lstStyle/>
          <a:p>
            <a:pPr lvl="0" algn="just" fontAlgn="base">
              <a:spcBef>
                <a:spcPct val="0"/>
              </a:spcBef>
              <a:spcAft>
                <a:spcPct val="0"/>
              </a:spcAft>
            </a:pPr>
            <a:r>
              <a:rPr lang="en-US" sz="2800" b="1" dirty="0">
                <a:solidFill>
                  <a:srgbClr val="C00000"/>
                </a:solidFill>
                <a:latin typeface="Arial" pitchFamily="34" charset="0"/>
                <a:cs typeface="Arial" pitchFamily="34" charset="0"/>
              </a:rPr>
              <a:t>Partial </a:t>
            </a:r>
            <a:r>
              <a:rPr lang="en-US" sz="2800" b="1" dirty="0" smtClean="0">
                <a:solidFill>
                  <a:srgbClr val="C00000"/>
                </a:solidFill>
                <a:latin typeface="Arial" pitchFamily="34" charset="0"/>
                <a:cs typeface="Arial" pitchFamily="34" charset="0"/>
              </a:rPr>
              <a:t>Dependency</a:t>
            </a:r>
          </a:p>
          <a:p>
            <a:pPr lvl="0" algn="just" fontAlgn="base">
              <a:spcBef>
                <a:spcPct val="0"/>
              </a:spcBef>
              <a:spcAft>
                <a:spcPct val="0"/>
              </a:spcAft>
            </a:pPr>
            <a:endParaRPr lang="en-US" sz="2400" b="1" dirty="0">
              <a:solidFill>
                <a:srgbClr val="C00000"/>
              </a:solidFill>
              <a:latin typeface="Arial" pitchFamily="34" charset="0"/>
              <a:cs typeface="Arial" pitchFamily="34" charset="0"/>
            </a:endParaRPr>
          </a:p>
          <a:p>
            <a:pPr algn="just"/>
            <a:r>
              <a:rPr lang="en-US" dirty="0">
                <a:latin typeface="Arial" pitchFamily="34" charset="0"/>
                <a:cs typeface="Arial" pitchFamily="34" charset="0"/>
              </a:rPr>
              <a:t>It is a type of functional dependency where a non-key (non-prime) attribute is functionally dependent on a subset of the primary key (or candidate key) attribute.</a:t>
            </a:r>
          </a:p>
          <a:p>
            <a:pPr algn="just"/>
            <a:r>
              <a:rPr lang="en-US" dirty="0">
                <a:latin typeface="Arial" pitchFamily="34" charset="0"/>
                <a:cs typeface="Arial" pitchFamily="34" charset="0"/>
              </a:rPr>
              <a:t>For example, we would say that a functional dependency XY → A as a partial functional dependency, if there exists other FDs like X → A or Y → A.</a:t>
            </a:r>
          </a:p>
          <a:p>
            <a:pPr lvl="0" algn="just" eaLnBrk="0" fontAlgn="base" hangingPunct="0">
              <a:spcBef>
                <a:spcPct val="0"/>
              </a:spcBef>
              <a:spcAft>
                <a:spcPct val="0"/>
              </a:spcAft>
            </a:pPr>
            <a:endParaRPr lang="en-US" sz="1050" dirty="0">
              <a:latin typeface="Arial" pitchFamily="34" charset="0"/>
              <a:cs typeface="Arial" pitchFamily="34" charset="0"/>
            </a:endParaRPr>
          </a:p>
          <a:p>
            <a:pPr lvl="0" algn="just" eaLnBrk="0" fontAlgn="base" hangingPunct="0">
              <a:spcBef>
                <a:spcPct val="0"/>
              </a:spcBef>
              <a:spcAft>
                <a:spcPct val="0"/>
              </a:spcAft>
            </a:pPr>
            <a:r>
              <a:rPr lang="en-US" b="1" dirty="0">
                <a:solidFill>
                  <a:srgbClr val="000000"/>
                </a:solidFill>
                <a:latin typeface="Arial" pitchFamily="34" charset="0"/>
                <a:cs typeface="Arial" pitchFamily="34" charset="0"/>
              </a:rPr>
              <a:t>&lt;</a:t>
            </a:r>
            <a:r>
              <a:rPr lang="en-US" b="1" dirty="0" err="1">
                <a:solidFill>
                  <a:srgbClr val="000000"/>
                </a:solidFill>
                <a:latin typeface="Arial" pitchFamily="34" charset="0"/>
                <a:cs typeface="Arial" pitchFamily="34" charset="0"/>
              </a:rPr>
              <a:t>StudentProject</a:t>
            </a:r>
            <a:r>
              <a:rPr lang="en-US" b="1" dirty="0" smtClean="0">
                <a:solidFill>
                  <a:srgbClr val="000000"/>
                </a:solidFill>
                <a:latin typeface="Arial" pitchFamily="34" charset="0"/>
                <a:cs typeface="Arial" pitchFamily="34" charset="0"/>
              </a:rPr>
              <a:t>&gt;</a:t>
            </a:r>
            <a:endParaRPr lang="en-US" sz="1050" dirty="0" smtClean="0">
              <a:latin typeface="Arial" pitchFamily="34" charset="0"/>
              <a:cs typeface="Arial" pitchFamily="34" charset="0"/>
            </a:endParaRPr>
          </a:p>
          <a:p>
            <a:pPr lvl="0" algn="just" eaLnBrk="0" fontAlgn="base" hangingPunct="0">
              <a:spcBef>
                <a:spcPct val="0"/>
              </a:spcBef>
              <a:spcAft>
                <a:spcPct val="0"/>
              </a:spcAft>
            </a:pPr>
            <a:r>
              <a:rPr lang="en-US" dirty="0" smtClean="0">
                <a:solidFill>
                  <a:srgbClr val="000000"/>
                </a:solidFill>
                <a:latin typeface="Arial" pitchFamily="34" charset="0"/>
                <a:cs typeface="Arial" pitchFamily="34" charset="0"/>
              </a:rPr>
              <a:t>In the given table, we </a:t>
            </a:r>
            <a:r>
              <a:rPr lang="en-US" dirty="0">
                <a:solidFill>
                  <a:srgbClr val="000000"/>
                </a:solidFill>
                <a:latin typeface="Arial" pitchFamily="34" charset="0"/>
                <a:cs typeface="Arial" pitchFamily="34" charset="0"/>
              </a:rPr>
              <a:t>have partial dependency; let us see how −</a:t>
            </a:r>
            <a:endParaRPr lang="en-US" sz="1050" dirty="0">
              <a:latin typeface="Arial" pitchFamily="34" charset="0"/>
              <a:cs typeface="Arial" pitchFamily="34" charset="0"/>
            </a:endParaRPr>
          </a:p>
          <a:p>
            <a:pPr lvl="0" algn="just" eaLnBrk="0" fontAlgn="base" hangingPunct="0">
              <a:spcBef>
                <a:spcPct val="0"/>
              </a:spcBef>
              <a:spcAft>
                <a:spcPct val="0"/>
              </a:spcAft>
            </a:pPr>
            <a:r>
              <a:rPr lang="en-US" dirty="0">
                <a:solidFill>
                  <a:srgbClr val="000000"/>
                </a:solidFill>
                <a:latin typeface="Arial" pitchFamily="34" charset="0"/>
                <a:cs typeface="Arial" pitchFamily="34" charset="0"/>
              </a:rPr>
              <a:t>The prime key attributes are </a:t>
            </a:r>
            <a:r>
              <a:rPr lang="en-US" b="1" dirty="0" err="1">
                <a:solidFill>
                  <a:srgbClr val="000000"/>
                </a:solidFill>
                <a:latin typeface="Arial" pitchFamily="34" charset="0"/>
                <a:cs typeface="Arial" pitchFamily="34" charset="0"/>
              </a:rPr>
              <a:t>StudentID</a:t>
            </a:r>
            <a:r>
              <a:rPr lang="en-US" b="1" dirty="0">
                <a:solidFill>
                  <a:srgbClr val="000000"/>
                </a:solidFill>
                <a:latin typeface="Arial" pitchFamily="34" charset="0"/>
                <a:cs typeface="Arial" pitchFamily="34" charset="0"/>
              </a:rPr>
              <a:t> </a:t>
            </a:r>
            <a:r>
              <a:rPr lang="en-US" dirty="0">
                <a:solidFill>
                  <a:srgbClr val="000000"/>
                </a:solidFill>
                <a:latin typeface="Arial" pitchFamily="34" charset="0"/>
                <a:cs typeface="Arial" pitchFamily="34" charset="0"/>
              </a:rPr>
              <a:t>and</a:t>
            </a:r>
            <a:r>
              <a:rPr lang="en-US" b="1" dirty="0">
                <a:solidFill>
                  <a:srgbClr val="000000"/>
                </a:solidFill>
                <a:latin typeface="Arial" pitchFamily="34" charset="0"/>
                <a:cs typeface="Arial" pitchFamily="34" charset="0"/>
              </a:rPr>
              <a:t> </a:t>
            </a:r>
            <a:r>
              <a:rPr lang="en-US" b="1" dirty="0" err="1">
                <a:solidFill>
                  <a:srgbClr val="000000"/>
                </a:solidFill>
                <a:latin typeface="Arial" pitchFamily="34" charset="0"/>
                <a:cs typeface="Arial" pitchFamily="34" charset="0"/>
              </a:rPr>
              <a:t>ProjectNo</a:t>
            </a:r>
            <a:r>
              <a:rPr lang="en-US" b="1" dirty="0" smtClean="0">
                <a:solidFill>
                  <a:srgbClr val="000000"/>
                </a:solidFill>
                <a:latin typeface="Arial" pitchFamily="34" charset="0"/>
                <a:cs typeface="Arial" pitchFamily="34" charset="0"/>
              </a:rPr>
              <a:t>.</a:t>
            </a:r>
            <a:endParaRPr lang="en-US" dirty="0" smtClean="0">
              <a:solidFill>
                <a:srgbClr val="000000"/>
              </a:solidFill>
              <a:latin typeface="Arial" pitchFamily="34" charset="0"/>
              <a:cs typeface="Arial" pitchFamily="34" charset="0"/>
            </a:endParaRPr>
          </a:p>
          <a:p>
            <a:pPr lvl="0" algn="just" eaLnBrk="0" fontAlgn="base" hangingPunct="0">
              <a:spcBef>
                <a:spcPct val="0"/>
              </a:spcBef>
              <a:spcAft>
                <a:spcPct val="0"/>
              </a:spcAft>
            </a:pPr>
            <a:r>
              <a:rPr lang="en-US" dirty="0" smtClean="0">
                <a:solidFill>
                  <a:srgbClr val="000000"/>
                </a:solidFill>
                <a:latin typeface="Arial" pitchFamily="34" charset="0"/>
                <a:cs typeface="Arial" pitchFamily="34" charset="0"/>
              </a:rPr>
              <a:t>As </a:t>
            </a:r>
            <a:r>
              <a:rPr lang="en-US" dirty="0">
                <a:solidFill>
                  <a:srgbClr val="000000"/>
                </a:solidFill>
                <a:latin typeface="Arial" pitchFamily="34" charset="0"/>
                <a:cs typeface="Arial" pitchFamily="34" charset="0"/>
              </a:rPr>
              <a:t>stated, the non-prime </a:t>
            </a:r>
            <a:r>
              <a:rPr lang="en-US" dirty="0" smtClean="0">
                <a:solidFill>
                  <a:srgbClr val="000000"/>
                </a:solidFill>
                <a:latin typeface="Arial" pitchFamily="34" charset="0"/>
                <a:cs typeface="Arial" pitchFamily="34" charset="0"/>
              </a:rPr>
              <a:t>attributes </a:t>
            </a:r>
            <a:r>
              <a:rPr lang="en-US" dirty="0">
                <a:solidFill>
                  <a:srgbClr val="000000"/>
                </a:solidFill>
                <a:latin typeface="Arial" pitchFamily="34" charset="0"/>
                <a:cs typeface="Arial" pitchFamily="34" charset="0"/>
              </a:rPr>
              <a:t>i.e. </a:t>
            </a:r>
            <a:r>
              <a:rPr lang="en-US" b="1" dirty="0" err="1">
                <a:solidFill>
                  <a:srgbClr val="000000"/>
                </a:solidFill>
                <a:latin typeface="Arial" pitchFamily="34" charset="0"/>
                <a:cs typeface="Arial" pitchFamily="34" charset="0"/>
              </a:rPr>
              <a:t>StudentName</a:t>
            </a:r>
            <a:r>
              <a:rPr lang="en-US" b="1" dirty="0">
                <a:solidFill>
                  <a:srgbClr val="000000"/>
                </a:solidFill>
                <a:latin typeface="Arial" pitchFamily="34" charset="0"/>
                <a:cs typeface="Arial" pitchFamily="34" charset="0"/>
              </a:rPr>
              <a:t> </a:t>
            </a:r>
            <a:r>
              <a:rPr lang="en-US" dirty="0">
                <a:solidFill>
                  <a:srgbClr val="000000"/>
                </a:solidFill>
                <a:latin typeface="Arial" pitchFamily="34" charset="0"/>
                <a:cs typeface="Arial" pitchFamily="34" charset="0"/>
              </a:rPr>
              <a:t>and </a:t>
            </a:r>
            <a:r>
              <a:rPr lang="en-US" b="1" dirty="0" err="1">
                <a:solidFill>
                  <a:srgbClr val="000000"/>
                </a:solidFill>
                <a:latin typeface="Arial" pitchFamily="34" charset="0"/>
                <a:cs typeface="Arial" pitchFamily="34" charset="0"/>
              </a:rPr>
              <a:t>ProjectName</a:t>
            </a:r>
            <a:r>
              <a:rPr lang="en-US" b="1" dirty="0">
                <a:solidFill>
                  <a:srgbClr val="000000"/>
                </a:solidFill>
                <a:latin typeface="Arial" pitchFamily="34" charset="0"/>
                <a:cs typeface="Arial" pitchFamily="34" charset="0"/>
              </a:rPr>
              <a:t> </a:t>
            </a:r>
            <a:r>
              <a:rPr lang="en-US" dirty="0">
                <a:solidFill>
                  <a:srgbClr val="000000"/>
                </a:solidFill>
                <a:latin typeface="Arial" pitchFamily="34" charset="0"/>
                <a:cs typeface="Arial" pitchFamily="34" charset="0"/>
              </a:rPr>
              <a:t>should be functionally dependent on part </a:t>
            </a:r>
            <a:r>
              <a:rPr lang="en-US" dirty="0" smtClean="0">
                <a:solidFill>
                  <a:srgbClr val="000000"/>
                </a:solidFill>
                <a:latin typeface="Arial" pitchFamily="34" charset="0"/>
                <a:cs typeface="Arial" pitchFamily="34" charset="0"/>
              </a:rPr>
              <a:t>of </a:t>
            </a:r>
            <a:r>
              <a:rPr lang="en-US" dirty="0">
                <a:solidFill>
                  <a:srgbClr val="000000"/>
                </a:solidFill>
                <a:latin typeface="Arial" pitchFamily="34" charset="0"/>
                <a:cs typeface="Arial" pitchFamily="34" charset="0"/>
              </a:rPr>
              <a:t>a candidate key, to be Partial Dependent</a:t>
            </a:r>
            <a:r>
              <a:rPr lang="en-US" dirty="0" smtClean="0">
                <a:solidFill>
                  <a:srgbClr val="000000"/>
                </a:solidFill>
                <a:latin typeface="Arial" pitchFamily="34" charset="0"/>
                <a:cs typeface="Arial" pitchFamily="34" charset="0"/>
              </a:rPr>
              <a:t>.</a:t>
            </a:r>
          </a:p>
          <a:p>
            <a:pPr lvl="0" algn="just" eaLnBrk="0" fontAlgn="base" hangingPunct="0">
              <a:spcBef>
                <a:spcPct val="0"/>
              </a:spcBef>
              <a:spcAft>
                <a:spcPct val="0"/>
              </a:spcAft>
            </a:pPr>
            <a:endParaRPr lang="en-US" dirty="0" smtClean="0">
              <a:solidFill>
                <a:srgbClr val="000000"/>
              </a:solidFill>
              <a:latin typeface="Arial" pitchFamily="34" charset="0"/>
              <a:cs typeface="Arial" pitchFamily="34" charset="0"/>
            </a:endParaRPr>
          </a:p>
          <a:p>
            <a:pPr lvl="0" algn="just" eaLnBrk="0" fontAlgn="base" hangingPunct="0">
              <a:spcBef>
                <a:spcPct val="0"/>
              </a:spcBef>
              <a:spcAft>
                <a:spcPct val="0"/>
              </a:spcAft>
            </a:pPr>
            <a:r>
              <a:rPr lang="en-US" dirty="0" smtClean="0">
                <a:solidFill>
                  <a:srgbClr val="000000"/>
                </a:solidFill>
                <a:latin typeface="Arial" pitchFamily="34" charset="0"/>
                <a:cs typeface="Arial" pitchFamily="34" charset="0"/>
              </a:rPr>
              <a:t>The</a:t>
            </a:r>
            <a:r>
              <a:rPr lang="en-US" dirty="0">
                <a:solidFill>
                  <a:srgbClr val="000000"/>
                </a:solidFill>
                <a:latin typeface="Arial" pitchFamily="34" charset="0"/>
                <a:cs typeface="Arial" pitchFamily="34" charset="0"/>
              </a:rPr>
              <a:t> </a:t>
            </a:r>
            <a:r>
              <a:rPr lang="en-US" b="1" dirty="0" err="1">
                <a:solidFill>
                  <a:srgbClr val="000000"/>
                </a:solidFill>
                <a:latin typeface="Arial" pitchFamily="34" charset="0"/>
                <a:cs typeface="Arial" pitchFamily="34" charset="0"/>
              </a:rPr>
              <a:t>StudentName</a:t>
            </a:r>
            <a:r>
              <a:rPr lang="en-US" b="1" dirty="0">
                <a:solidFill>
                  <a:srgbClr val="000000"/>
                </a:solidFill>
                <a:latin typeface="Arial" pitchFamily="34" charset="0"/>
                <a:cs typeface="Arial" pitchFamily="34" charset="0"/>
              </a:rPr>
              <a:t> </a:t>
            </a:r>
            <a:r>
              <a:rPr lang="en-US" dirty="0">
                <a:solidFill>
                  <a:srgbClr val="000000"/>
                </a:solidFill>
                <a:latin typeface="Arial" pitchFamily="34" charset="0"/>
                <a:cs typeface="Arial" pitchFamily="34" charset="0"/>
              </a:rPr>
              <a:t>can be determined by </a:t>
            </a:r>
            <a:r>
              <a:rPr lang="en-US" b="1" dirty="0" err="1">
                <a:solidFill>
                  <a:srgbClr val="000000"/>
                </a:solidFill>
                <a:latin typeface="Arial" pitchFamily="34" charset="0"/>
                <a:cs typeface="Arial" pitchFamily="34" charset="0"/>
              </a:rPr>
              <a:t>StudentID</a:t>
            </a:r>
            <a:r>
              <a:rPr lang="en-US" b="1" dirty="0">
                <a:solidFill>
                  <a:srgbClr val="000000"/>
                </a:solidFill>
                <a:latin typeface="Arial" pitchFamily="34" charset="0"/>
                <a:cs typeface="Arial" pitchFamily="34" charset="0"/>
              </a:rPr>
              <a:t> </a:t>
            </a:r>
            <a:r>
              <a:rPr lang="en-US" dirty="0">
                <a:solidFill>
                  <a:srgbClr val="000000"/>
                </a:solidFill>
                <a:latin typeface="Arial" pitchFamily="34" charset="0"/>
                <a:cs typeface="Arial" pitchFamily="34" charset="0"/>
              </a:rPr>
              <a:t>that makes the relation Partial Dependent</a:t>
            </a:r>
            <a:r>
              <a:rPr lang="en-US" dirty="0" smtClean="0">
                <a:solidFill>
                  <a:srgbClr val="000000"/>
                </a:solidFill>
                <a:latin typeface="Arial" pitchFamily="34" charset="0"/>
                <a:cs typeface="Arial" pitchFamily="34" charset="0"/>
              </a:rPr>
              <a:t>.</a:t>
            </a:r>
          </a:p>
          <a:p>
            <a:pPr lvl="0" algn="just" eaLnBrk="0" fontAlgn="base" hangingPunct="0">
              <a:spcBef>
                <a:spcPct val="0"/>
              </a:spcBef>
              <a:spcAft>
                <a:spcPct val="0"/>
              </a:spcAft>
            </a:pPr>
            <a:r>
              <a:rPr lang="en-US" dirty="0" smtClean="0">
                <a:solidFill>
                  <a:srgbClr val="000000"/>
                </a:solidFill>
                <a:latin typeface="Arial" pitchFamily="34" charset="0"/>
                <a:cs typeface="Arial" pitchFamily="34" charset="0"/>
              </a:rPr>
              <a:t>The</a:t>
            </a:r>
            <a:r>
              <a:rPr lang="en-US" dirty="0">
                <a:solidFill>
                  <a:srgbClr val="000000"/>
                </a:solidFill>
                <a:latin typeface="Arial" pitchFamily="34" charset="0"/>
                <a:cs typeface="Arial" pitchFamily="34" charset="0"/>
              </a:rPr>
              <a:t> </a:t>
            </a:r>
            <a:r>
              <a:rPr lang="en-US" b="1" dirty="0" err="1">
                <a:solidFill>
                  <a:srgbClr val="000000"/>
                </a:solidFill>
                <a:latin typeface="Arial" pitchFamily="34" charset="0"/>
                <a:cs typeface="Arial" pitchFamily="34" charset="0"/>
              </a:rPr>
              <a:t>ProjectName</a:t>
            </a:r>
            <a:r>
              <a:rPr lang="en-US" b="1" dirty="0">
                <a:solidFill>
                  <a:srgbClr val="000000"/>
                </a:solidFill>
                <a:latin typeface="Arial" pitchFamily="34" charset="0"/>
                <a:cs typeface="Arial" pitchFamily="34" charset="0"/>
              </a:rPr>
              <a:t> </a:t>
            </a:r>
            <a:r>
              <a:rPr lang="en-US" dirty="0">
                <a:solidFill>
                  <a:srgbClr val="000000"/>
                </a:solidFill>
                <a:latin typeface="Arial" pitchFamily="34" charset="0"/>
                <a:cs typeface="Arial" pitchFamily="34" charset="0"/>
              </a:rPr>
              <a:t>can be determined by </a:t>
            </a:r>
            <a:r>
              <a:rPr lang="en-US" b="1" dirty="0" err="1">
                <a:solidFill>
                  <a:srgbClr val="000000"/>
                </a:solidFill>
                <a:latin typeface="Arial" pitchFamily="34" charset="0"/>
                <a:cs typeface="Arial" pitchFamily="34" charset="0"/>
              </a:rPr>
              <a:t>ProjectID</a:t>
            </a:r>
            <a:r>
              <a:rPr lang="en-US" dirty="0">
                <a:solidFill>
                  <a:srgbClr val="000000"/>
                </a:solidFill>
                <a:latin typeface="Arial" pitchFamily="34" charset="0"/>
                <a:cs typeface="Arial" pitchFamily="34" charset="0"/>
              </a:rPr>
              <a:t>, which that the relation Partial Dependent.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4153490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1"/>
            <a:ext cx="8229600" cy="2819400"/>
          </a:xfrm>
        </p:spPr>
        <p:txBody>
          <a:bodyPr>
            <a:normAutofit/>
          </a:bodyPr>
          <a:lstStyle/>
          <a:p>
            <a:pPr marL="0" indent="0">
              <a:buNone/>
            </a:pPr>
            <a:r>
              <a:rPr lang="en-US" sz="2800" b="1" dirty="0">
                <a:solidFill>
                  <a:srgbClr val="C00000"/>
                </a:solidFill>
                <a:latin typeface="Arial" pitchFamily="34" charset="0"/>
                <a:cs typeface="Arial" pitchFamily="34" charset="0"/>
              </a:rPr>
              <a:t>Fully-functionally </a:t>
            </a:r>
            <a:r>
              <a:rPr lang="en-US" sz="2800" b="1" dirty="0" smtClean="0">
                <a:solidFill>
                  <a:srgbClr val="C00000"/>
                </a:solidFill>
                <a:latin typeface="Arial" pitchFamily="34" charset="0"/>
                <a:cs typeface="Arial" pitchFamily="34" charset="0"/>
              </a:rPr>
              <a:t>Dependency</a:t>
            </a:r>
            <a:endParaRPr lang="en-US" sz="2800" dirty="0" smtClean="0">
              <a:solidFill>
                <a:srgbClr val="C00000"/>
              </a:solidFill>
              <a:latin typeface="Arial" pitchFamily="34" charset="0"/>
              <a:cs typeface="Arial" pitchFamily="34" charset="0"/>
            </a:endParaRPr>
          </a:p>
          <a:p>
            <a:r>
              <a:rPr lang="en-US" sz="2000" dirty="0" smtClean="0">
                <a:latin typeface="Arial" pitchFamily="34" charset="0"/>
                <a:cs typeface="Arial" pitchFamily="34" charset="0"/>
              </a:rPr>
              <a:t>If </a:t>
            </a:r>
            <a:r>
              <a:rPr lang="en-US" sz="2000" dirty="0">
                <a:latin typeface="Arial" pitchFamily="34" charset="0"/>
                <a:cs typeface="Arial" pitchFamily="34" charset="0"/>
              </a:rPr>
              <a:t>X is a set of attributes and Y is another set of attributes, then any functional dependency such that X → Y is said to be a full functional dependency if and only if all the attributes of Y is functionally dependent on complete X.</a:t>
            </a:r>
          </a:p>
          <a:p>
            <a:r>
              <a:rPr lang="en-US" sz="2000" dirty="0">
                <a:latin typeface="Arial" pitchFamily="34" charset="0"/>
                <a:cs typeface="Arial" pitchFamily="34" charset="0"/>
              </a:rPr>
              <a:t>In other words, X → Y becomes invalid if we remove any attribute from X.</a:t>
            </a:r>
          </a:p>
          <a:p>
            <a:pPr marL="0" lvl="0" indent="0" eaLnBrk="0" fontAlgn="base" hangingPunct="0">
              <a:spcBef>
                <a:spcPct val="0"/>
              </a:spcBef>
              <a:spcAft>
                <a:spcPct val="0"/>
              </a:spcAft>
              <a:buNone/>
            </a:pPr>
            <a:endParaRPr lang="en-US" dirty="0"/>
          </a:p>
        </p:txBody>
      </p:sp>
    </p:spTree>
    <p:extLst>
      <p:ext uri="{BB962C8B-B14F-4D97-AF65-F5344CB8AC3E}">
        <p14:creationId xmlns:p14="http://schemas.microsoft.com/office/powerpoint/2010/main" val="3388353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58654210"/>
              </p:ext>
            </p:extLst>
          </p:nvPr>
        </p:nvGraphicFramePr>
        <p:xfrm>
          <a:off x="228600" y="685800"/>
          <a:ext cx="2590800" cy="994410"/>
        </p:xfrm>
        <a:graphic>
          <a:graphicData uri="http://schemas.openxmlformats.org/drawingml/2006/table">
            <a:tbl>
              <a:tblPr/>
              <a:tblGrid>
                <a:gridCol w="1219200"/>
                <a:gridCol w="1371600"/>
              </a:tblGrid>
              <a:tr h="0">
                <a:tc>
                  <a:txBody>
                    <a:bodyPr/>
                    <a:lstStyle/>
                    <a:p>
                      <a:r>
                        <a:rPr lang="en-US" b="1" dirty="0" err="1" smtClean="0">
                          <a:effectLst/>
                        </a:rPr>
                        <a:t>ProjectID</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dirty="0" err="1" smtClean="0">
                          <a:effectLst/>
                        </a:rPr>
                        <a:t>ProjectCost</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dirty="0" smtClean="0">
                          <a:effectLst/>
                        </a:rPr>
                        <a:t>001</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1000</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dirty="0" smtClean="0">
                          <a:effectLst/>
                        </a:rPr>
                        <a:t>002</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5000</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1927665"/>
              </p:ext>
            </p:extLst>
          </p:nvPr>
        </p:nvGraphicFramePr>
        <p:xfrm>
          <a:off x="228600" y="2286000"/>
          <a:ext cx="4571999" cy="994410"/>
        </p:xfrm>
        <a:graphic>
          <a:graphicData uri="http://schemas.openxmlformats.org/drawingml/2006/table">
            <a:tbl>
              <a:tblPr/>
              <a:tblGrid>
                <a:gridCol w="918818"/>
                <a:gridCol w="1062381"/>
                <a:gridCol w="2590800"/>
              </a:tblGrid>
              <a:tr h="0">
                <a:tc>
                  <a:txBody>
                    <a:bodyPr/>
                    <a:lstStyle/>
                    <a:p>
                      <a:r>
                        <a:rPr lang="en-US" b="1" dirty="0" err="1" smtClean="0">
                          <a:effectLst/>
                        </a:rPr>
                        <a:t>EmpID</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dirty="0" err="1" smtClean="0">
                          <a:effectLst/>
                        </a:rPr>
                        <a:t>ProjectID</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b="1" dirty="0">
                          <a:effectLst/>
                        </a:rPr>
                        <a:t>Days </a:t>
                      </a:r>
                      <a:r>
                        <a:rPr lang="en-US" dirty="0">
                          <a:effectLst/>
                        </a:rPr>
                        <a:t>(spent on the project</a:t>
                      </a:r>
                      <a:r>
                        <a:rPr lang="en-US" dirty="0" smtClean="0">
                          <a:effectLst/>
                        </a:rPr>
                        <a:t>)</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dirty="0" smtClean="0">
                          <a:effectLst/>
                        </a:rPr>
                        <a:t>E099</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001</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320</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r h="0">
                <a:tc>
                  <a:txBody>
                    <a:bodyPr/>
                    <a:lstStyle/>
                    <a:p>
                      <a:r>
                        <a:rPr lang="en-US" dirty="0" smtClean="0">
                          <a:effectLst/>
                        </a:rPr>
                        <a:t>E056</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002</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r>
                        <a:rPr lang="en-US" dirty="0" smtClean="0">
                          <a:effectLst/>
                        </a:rPr>
                        <a:t>190</a:t>
                      </a:r>
                      <a:endParaRPr lang="en-US"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r>
            </a:tbl>
          </a:graphicData>
        </a:graphic>
      </p:graphicFrame>
      <p:sp>
        <p:nvSpPr>
          <p:cNvPr id="6" name="Rectangle 5"/>
          <p:cNvSpPr/>
          <p:nvPr/>
        </p:nvSpPr>
        <p:spPr>
          <a:xfrm>
            <a:off x="228600" y="228600"/>
            <a:ext cx="1749197" cy="369332"/>
          </a:xfrm>
          <a:prstGeom prst="rect">
            <a:avLst/>
          </a:prstGeom>
        </p:spPr>
        <p:txBody>
          <a:bodyPr wrap="none">
            <a:spAutoFit/>
          </a:bodyPr>
          <a:lstStyle/>
          <a:p>
            <a:pPr lvl="0" fontAlgn="base">
              <a:spcBef>
                <a:spcPct val="0"/>
              </a:spcBef>
              <a:spcAft>
                <a:spcPct val="0"/>
              </a:spcAft>
            </a:pPr>
            <a:r>
              <a:rPr lang="en-US" b="1" dirty="0">
                <a:solidFill>
                  <a:srgbClr val="000000"/>
                </a:solidFill>
                <a:latin typeface="Arial" pitchFamily="34" charset="0"/>
                <a:cs typeface="Arial" pitchFamily="34" charset="0"/>
              </a:rPr>
              <a:t>&lt;</a:t>
            </a:r>
            <a:r>
              <a:rPr lang="en-US" b="1" dirty="0" err="1">
                <a:solidFill>
                  <a:srgbClr val="000000"/>
                </a:solidFill>
                <a:latin typeface="Arial" pitchFamily="34" charset="0"/>
                <a:cs typeface="Arial" pitchFamily="34" charset="0"/>
              </a:rPr>
              <a:t>ProjectCost</a:t>
            </a:r>
            <a:r>
              <a:rPr lang="en-US" b="1" dirty="0">
                <a:solidFill>
                  <a:srgbClr val="000000"/>
                </a:solidFill>
                <a:latin typeface="Arial" pitchFamily="34" charset="0"/>
                <a:cs typeface="Arial" pitchFamily="34" charset="0"/>
              </a:rPr>
              <a:t>&gt;</a:t>
            </a:r>
            <a:endParaRPr lang="en-US" dirty="0">
              <a:latin typeface="Arial" pitchFamily="34" charset="0"/>
              <a:cs typeface="Arial" pitchFamily="34" charset="0"/>
            </a:endParaRPr>
          </a:p>
        </p:txBody>
      </p:sp>
      <p:sp>
        <p:nvSpPr>
          <p:cNvPr id="8" name="Rectangle 7"/>
          <p:cNvSpPr/>
          <p:nvPr/>
        </p:nvSpPr>
        <p:spPr>
          <a:xfrm>
            <a:off x="256309" y="1828800"/>
            <a:ext cx="2326278" cy="369332"/>
          </a:xfrm>
          <a:prstGeom prst="rect">
            <a:avLst/>
          </a:prstGeom>
        </p:spPr>
        <p:txBody>
          <a:bodyPr wrap="none">
            <a:spAutoFit/>
          </a:bodyPr>
          <a:lstStyle/>
          <a:p>
            <a:pPr lvl="0" eaLnBrk="0" fontAlgn="base" hangingPunct="0">
              <a:spcBef>
                <a:spcPct val="0"/>
              </a:spcBef>
              <a:spcAft>
                <a:spcPct val="0"/>
              </a:spcAft>
            </a:pPr>
            <a:r>
              <a:rPr lang="en-US" b="1" dirty="0">
                <a:solidFill>
                  <a:srgbClr val="000000"/>
                </a:solidFill>
                <a:latin typeface="Arial" pitchFamily="34" charset="0"/>
                <a:cs typeface="Arial" pitchFamily="34" charset="0"/>
              </a:rPr>
              <a:t>&lt;</a:t>
            </a:r>
            <a:r>
              <a:rPr lang="en-US" b="1" dirty="0" err="1">
                <a:solidFill>
                  <a:srgbClr val="000000"/>
                </a:solidFill>
                <a:latin typeface="Arial" pitchFamily="34" charset="0"/>
                <a:cs typeface="Arial" pitchFamily="34" charset="0"/>
              </a:rPr>
              <a:t>EmployeeProject</a:t>
            </a:r>
            <a:r>
              <a:rPr lang="en-US" b="1" dirty="0">
                <a:solidFill>
                  <a:srgbClr val="000000"/>
                </a:solidFill>
                <a:latin typeface="Arial" pitchFamily="34" charset="0"/>
                <a:cs typeface="Arial" pitchFamily="34" charset="0"/>
              </a:rPr>
              <a:t>&gt;</a:t>
            </a:r>
            <a:endParaRPr lang="en-US" dirty="0">
              <a:latin typeface="Arial" pitchFamily="34" charset="0"/>
              <a:cs typeface="Arial" pitchFamily="34" charset="0"/>
            </a:endParaRPr>
          </a:p>
        </p:txBody>
      </p:sp>
      <p:sp>
        <p:nvSpPr>
          <p:cNvPr id="9" name="Rectangle 8"/>
          <p:cNvSpPr/>
          <p:nvPr/>
        </p:nvSpPr>
        <p:spPr>
          <a:xfrm>
            <a:off x="228600" y="3505200"/>
            <a:ext cx="8542613" cy="2585323"/>
          </a:xfrm>
          <a:prstGeom prst="rect">
            <a:avLst/>
          </a:prstGeom>
        </p:spPr>
        <p:txBody>
          <a:bodyPr wrap="square">
            <a:spAutoFit/>
          </a:bodyPr>
          <a:lstStyle/>
          <a:p>
            <a:pPr lvl="0" eaLnBrk="0" fontAlgn="base" hangingPunct="0">
              <a:spcBef>
                <a:spcPct val="0"/>
              </a:spcBef>
              <a:spcAft>
                <a:spcPct val="0"/>
              </a:spcAft>
            </a:pPr>
            <a:r>
              <a:rPr lang="en-US" dirty="0">
                <a:solidFill>
                  <a:srgbClr val="000000"/>
                </a:solidFill>
                <a:latin typeface="Arial" pitchFamily="34" charset="0"/>
                <a:cs typeface="Arial" pitchFamily="34" charset="0"/>
              </a:rPr>
              <a:t>The above relations states</a:t>
            </a:r>
            <a:r>
              <a:rPr lang="en-US" dirty="0" smtClean="0">
                <a:solidFill>
                  <a:srgbClr val="000000"/>
                </a:solidFill>
                <a:latin typeface="Arial" pitchFamily="34" charset="0"/>
                <a:cs typeface="Arial" pitchFamily="34" charset="0"/>
              </a:rPr>
              <a:t>:</a:t>
            </a:r>
          </a:p>
          <a:p>
            <a:pPr eaLnBrk="0" fontAlgn="base" hangingPunct="0">
              <a:spcBef>
                <a:spcPct val="0"/>
              </a:spcBef>
              <a:spcAft>
                <a:spcPct val="0"/>
              </a:spcAft>
            </a:pPr>
            <a:r>
              <a:rPr lang="en-US" b="1" dirty="0" err="1"/>
              <a:t>EmpID</a:t>
            </a:r>
            <a:r>
              <a:rPr lang="en-US" b="1" dirty="0"/>
              <a:t>, </a:t>
            </a:r>
            <a:r>
              <a:rPr lang="en-US" b="1" dirty="0" err="1"/>
              <a:t>ProjectID</a:t>
            </a:r>
            <a:r>
              <a:rPr lang="en-US" b="1" dirty="0"/>
              <a:t>, </a:t>
            </a:r>
            <a:r>
              <a:rPr lang="en-US" b="1" dirty="0" err="1"/>
              <a:t>ProjectCost</a:t>
            </a:r>
            <a:r>
              <a:rPr lang="en-US" b="1" dirty="0"/>
              <a:t> -&gt; </a:t>
            </a:r>
            <a:r>
              <a:rPr lang="en-US" b="1" dirty="0" smtClean="0"/>
              <a:t>Days</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Arial" pitchFamily="34" charset="0"/>
                <a:cs typeface="Arial" pitchFamily="34" charset="0"/>
              </a:rPr>
              <a:t>However, it is not fully functional dependent</a:t>
            </a:r>
            <a:r>
              <a:rPr lang="en-US" dirty="0" smtClean="0">
                <a:solidFill>
                  <a:srgbClr val="000000"/>
                </a:solidFill>
                <a:latin typeface="Arial" pitchFamily="34" charset="0"/>
                <a:cs typeface="Arial" pitchFamily="34" charset="0"/>
              </a:rPr>
              <a:t>.</a:t>
            </a:r>
          </a:p>
          <a:p>
            <a:pPr lvl="0" eaLnBrk="0" fontAlgn="base" hangingPunct="0">
              <a:spcBef>
                <a:spcPct val="0"/>
              </a:spcBef>
              <a:spcAft>
                <a:spcPct val="0"/>
              </a:spcAft>
            </a:pP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Arial" pitchFamily="34" charset="0"/>
                <a:cs typeface="Arial" pitchFamily="34" charset="0"/>
              </a:rPr>
              <a:t>Whereas the subset </a:t>
            </a:r>
            <a:r>
              <a:rPr lang="en-US" b="1" dirty="0">
                <a:solidFill>
                  <a:srgbClr val="000000"/>
                </a:solidFill>
                <a:latin typeface="Arial" pitchFamily="34" charset="0"/>
                <a:cs typeface="Arial" pitchFamily="34" charset="0"/>
              </a:rPr>
              <a:t>{</a:t>
            </a:r>
            <a:r>
              <a:rPr lang="en-US" b="1" dirty="0" err="1">
                <a:solidFill>
                  <a:srgbClr val="000000"/>
                </a:solidFill>
                <a:latin typeface="Arial" pitchFamily="34" charset="0"/>
                <a:cs typeface="Arial" pitchFamily="34" charset="0"/>
              </a:rPr>
              <a:t>EmpID</a:t>
            </a:r>
            <a:r>
              <a:rPr lang="en-US" b="1" dirty="0">
                <a:solidFill>
                  <a:srgbClr val="000000"/>
                </a:solidFill>
                <a:latin typeface="Arial" pitchFamily="34" charset="0"/>
                <a:cs typeface="Arial" pitchFamily="34" charset="0"/>
              </a:rPr>
              <a:t>, </a:t>
            </a:r>
            <a:r>
              <a:rPr lang="en-US" b="1" dirty="0" err="1">
                <a:solidFill>
                  <a:srgbClr val="000000"/>
                </a:solidFill>
                <a:latin typeface="Arial" pitchFamily="34" charset="0"/>
                <a:cs typeface="Arial" pitchFamily="34" charset="0"/>
              </a:rPr>
              <a:t>ProjectID</a:t>
            </a:r>
            <a:r>
              <a:rPr lang="en-US" b="1" dirty="0">
                <a:solidFill>
                  <a:srgbClr val="000000"/>
                </a:solidFill>
                <a:latin typeface="Arial" pitchFamily="34" charset="0"/>
                <a:cs typeface="Arial" pitchFamily="34" charset="0"/>
              </a:rPr>
              <a:t>}</a:t>
            </a:r>
            <a:r>
              <a:rPr lang="en-US" dirty="0">
                <a:solidFill>
                  <a:srgbClr val="000000"/>
                </a:solidFill>
                <a:latin typeface="Arial" pitchFamily="34" charset="0"/>
                <a:cs typeface="Arial" pitchFamily="34" charset="0"/>
              </a:rPr>
              <a:t> can easily determine the</a:t>
            </a:r>
            <a:r>
              <a:rPr lang="en-US" b="1" dirty="0">
                <a:solidFill>
                  <a:srgbClr val="000000"/>
                </a:solidFill>
                <a:latin typeface="Arial" pitchFamily="34" charset="0"/>
                <a:cs typeface="Arial" pitchFamily="34" charset="0"/>
              </a:rPr>
              <a:t> {Days}</a:t>
            </a:r>
            <a:r>
              <a:rPr lang="en-US" dirty="0">
                <a:solidFill>
                  <a:srgbClr val="000000"/>
                </a:solidFill>
                <a:latin typeface="Arial" pitchFamily="34" charset="0"/>
                <a:cs typeface="Arial" pitchFamily="34" charset="0"/>
              </a:rPr>
              <a:t> spent on the project by the employee.</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Arial" pitchFamily="34" charset="0"/>
                <a:cs typeface="Arial" pitchFamily="34" charset="0"/>
              </a:rPr>
              <a:t>This summarizes and gives our fully functional dependency </a:t>
            </a:r>
            <a:r>
              <a:rPr lang="en-US" dirty="0" smtClean="0">
                <a:solidFill>
                  <a:srgbClr val="000000"/>
                </a:solidFill>
                <a:latin typeface="Arial" pitchFamily="34" charset="0"/>
                <a:cs typeface="Arial" pitchFamily="34" charset="0"/>
              </a:rPr>
              <a:t>−</a:t>
            </a:r>
          </a:p>
          <a:p>
            <a:pPr eaLnBrk="0" fontAlgn="base" hangingPunct="0">
              <a:spcBef>
                <a:spcPct val="0"/>
              </a:spcBef>
              <a:spcAft>
                <a:spcPct val="0"/>
              </a:spcAft>
            </a:pPr>
            <a:r>
              <a:rPr lang="en-US" b="1" dirty="0"/>
              <a:t>{</a:t>
            </a:r>
            <a:r>
              <a:rPr lang="en-US" b="1" dirty="0" err="1"/>
              <a:t>EmpID</a:t>
            </a:r>
            <a:r>
              <a:rPr lang="en-US" b="1" dirty="0"/>
              <a:t>, </a:t>
            </a:r>
            <a:r>
              <a:rPr lang="en-US" b="1" dirty="0" err="1"/>
              <a:t>ProjectID</a:t>
            </a:r>
            <a:r>
              <a:rPr lang="en-US" b="1" dirty="0"/>
              <a:t>}  -&gt; (Days)</a:t>
            </a:r>
            <a:endParaRPr lang="en-US" dirty="0"/>
          </a:p>
          <a:p>
            <a:pPr lvl="0" eaLnBrk="0" fontAlgn="base" hangingPunct="0">
              <a:spcBef>
                <a:spcPct val="0"/>
              </a:spcBef>
              <a:spcAft>
                <a:spcPct val="0"/>
              </a:spcAft>
            </a:pPr>
            <a:endParaRPr lang="en-US" dirty="0">
              <a:latin typeface="Arial" pitchFamily="34" charset="0"/>
              <a:cs typeface="Arial" pitchFamily="34" charset="0"/>
            </a:endParaRPr>
          </a:p>
        </p:txBody>
      </p:sp>
    </p:spTree>
    <p:extLst>
      <p:ext uri="{BB962C8B-B14F-4D97-AF65-F5344CB8AC3E}">
        <p14:creationId xmlns:p14="http://schemas.microsoft.com/office/powerpoint/2010/main" val="224357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r>
              <a:rPr lang="en-US" sz="3600" b="1" dirty="0">
                <a:solidFill>
                  <a:srgbClr val="C00000"/>
                </a:solidFill>
                <a:latin typeface="Book Antiqua" pitchFamily="18" charset="0"/>
              </a:rPr>
              <a:t>Data Redundancy and Update Anomalies</a:t>
            </a:r>
            <a:endParaRPr lang="en-US" sz="3600" dirty="0">
              <a:solidFill>
                <a:srgbClr val="C00000"/>
              </a:solidFill>
              <a:latin typeface="Book Antiqua" pitchFamily="18" charset="0"/>
            </a:endParaRPr>
          </a:p>
        </p:txBody>
      </p:sp>
      <p:sp>
        <p:nvSpPr>
          <p:cNvPr id="3" name="Content Placeholder 2"/>
          <p:cNvSpPr>
            <a:spLocks noGrp="1"/>
          </p:cNvSpPr>
          <p:nvPr>
            <p:ph idx="1"/>
          </p:nvPr>
        </p:nvSpPr>
        <p:spPr>
          <a:xfrm>
            <a:off x="457200" y="1066800"/>
            <a:ext cx="8686800" cy="5059363"/>
          </a:xfrm>
        </p:spPr>
        <p:txBody>
          <a:bodyPr>
            <a:normAutofit/>
          </a:bodyPr>
          <a:lstStyle/>
          <a:p>
            <a:r>
              <a:rPr lang="en-US" sz="2000" dirty="0">
                <a:latin typeface="Arial" pitchFamily="34" charset="0"/>
                <a:cs typeface="Arial" pitchFamily="34" charset="0"/>
              </a:rPr>
              <a:t>A</a:t>
            </a:r>
            <a:r>
              <a:rPr lang="en-US" sz="2000" dirty="0" smtClean="0">
                <a:latin typeface="Arial" pitchFamily="34" charset="0"/>
                <a:cs typeface="Arial" pitchFamily="34" charset="0"/>
              </a:rPr>
              <a:t> </a:t>
            </a:r>
            <a:r>
              <a:rPr lang="en-US" sz="2000" dirty="0">
                <a:latin typeface="Arial" pitchFamily="34" charset="0"/>
                <a:cs typeface="Arial" pitchFamily="34" charset="0"/>
              </a:rPr>
              <a:t>major aim of relational database design is to group </a:t>
            </a:r>
            <a:r>
              <a:rPr lang="en-US" sz="2000" dirty="0" smtClean="0">
                <a:latin typeface="Arial" pitchFamily="34" charset="0"/>
                <a:cs typeface="Arial" pitchFamily="34" charset="0"/>
              </a:rPr>
              <a:t>attributes into relations to </a:t>
            </a:r>
            <a:r>
              <a:rPr lang="en-US" sz="2000" dirty="0">
                <a:latin typeface="Arial" pitchFamily="34" charset="0"/>
                <a:cs typeface="Arial" pitchFamily="34" charset="0"/>
              </a:rPr>
              <a:t>minimize data redundancy</a:t>
            </a:r>
            <a:r>
              <a:rPr lang="en-US" sz="2000" dirty="0" smtClean="0">
                <a:latin typeface="Arial" pitchFamily="34" charset="0"/>
                <a:cs typeface="Arial" pitchFamily="34" charset="0"/>
              </a:rPr>
              <a:t>.</a:t>
            </a:r>
          </a:p>
          <a:p>
            <a:pPr lvl="1"/>
            <a:r>
              <a:rPr lang="en-US" sz="1800" dirty="0" smtClean="0">
                <a:latin typeface="Arial" pitchFamily="34" charset="0"/>
                <a:cs typeface="Arial" pitchFamily="34" charset="0"/>
              </a:rPr>
              <a:t>Updates </a:t>
            </a:r>
            <a:r>
              <a:rPr lang="en-US" sz="1800" dirty="0">
                <a:latin typeface="Arial" pitchFamily="34" charset="0"/>
                <a:cs typeface="Arial" pitchFamily="34" charset="0"/>
              </a:rPr>
              <a:t>with a minimal number of </a:t>
            </a:r>
            <a:r>
              <a:rPr lang="en-US" sz="1800" dirty="0" smtClean="0">
                <a:latin typeface="Arial" pitchFamily="34" charset="0"/>
                <a:cs typeface="Arial" pitchFamily="34" charset="0"/>
              </a:rPr>
              <a:t>operations thus </a:t>
            </a:r>
            <a:r>
              <a:rPr lang="en-US" sz="1800" dirty="0">
                <a:latin typeface="Arial" pitchFamily="34" charset="0"/>
                <a:cs typeface="Arial" pitchFamily="34" charset="0"/>
              </a:rPr>
              <a:t>reducing the opportunities for data </a:t>
            </a:r>
            <a:r>
              <a:rPr lang="en-US" sz="1800" dirty="0" smtClean="0">
                <a:latin typeface="Arial" pitchFamily="34" charset="0"/>
                <a:cs typeface="Arial" pitchFamily="34" charset="0"/>
              </a:rPr>
              <a:t>inconsistencies.</a:t>
            </a:r>
          </a:p>
          <a:p>
            <a:pPr lvl="1"/>
            <a:r>
              <a:rPr lang="en-US" sz="1800" dirty="0">
                <a:latin typeface="Arial" pitchFamily="34" charset="0"/>
                <a:cs typeface="Arial" pitchFamily="34" charset="0"/>
              </a:rPr>
              <a:t>R</a:t>
            </a:r>
            <a:r>
              <a:rPr lang="en-US" sz="1800" dirty="0" smtClean="0">
                <a:latin typeface="Arial" pitchFamily="34" charset="0"/>
                <a:cs typeface="Arial" pitchFamily="34" charset="0"/>
              </a:rPr>
              <a:t>eduction </a:t>
            </a:r>
            <a:r>
              <a:rPr lang="en-US" sz="1800" dirty="0">
                <a:latin typeface="Arial" pitchFamily="34" charset="0"/>
                <a:cs typeface="Arial" pitchFamily="34" charset="0"/>
              </a:rPr>
              <a:t>in the file storage space required by the base relations thus minimizing costs</a:t>
            </a:r>
            <a:r>
              <a:rPr lang="en-US" sz="1800" dirty="0" smtClean="0">
                <a:latin typeface="Arial" pitchFamily="34" charset="0"/>
                <a:cs typeface="Arial" pitchFamily="34" charset="0"/>
              </a:rPr>
              <a:t>.</a:t>
            </a:r>
          </a:p>
          <a:p>
            <a:r>
              <a:rPr lang="en-US" sz="2000" dirty="0" smtClean="0">
                <a:latin typeface="Arial" pitchFamily="34" charset="0"/>
                <a:cs typeface="Arial" pitchFamily="34" charset="0"/>
              </a:rPr>
              <a:t>Certain </a:t>
            </a:r>
            <a:r>
              <a:rPr lang="en-US" sz="2000" dirty="0">
                <a:latin typeface="Arial" pitchFamily="34" charset="0"/>
                <a:cs typeface="Arial" pitchFamily="34" charset="0"/>
              </a:rPr>
              <a:t>amount of </a:t>
            </a:r>
            <a:r>
              <a:rPr lang="en-US" sz="2000" dirty="0" smtClean="0">
                <a:latin typeface="Arial" pitchFamily="34" charset="0"/>
                <a:cs typeface="Arial" pitchFamily="34" charset="0"/>
              </a:rPr>
              <a:t>data redundancy </a:t>
            </a:r>
            <a:r>
              <a:rPr lang="en-US" sz="2000" dirty="0">
                <a:latin typeface="Arial" pitchFamily="34" charset="0"/>
                <a:cs typeface="Arial" pitchFamily="34" charset="0"/>
              </a:rPr>
              <a:t>form of copies of primary keys (or candidate </a:t>
            </a:r>
            <a:r>
              <a:rPr lang="en-US" sz="2000" dirty="0" smtClean="0">
                <a:latin typeface="Arial" pitchFamily="34" charset="0"/>
                <a:cs typeface="Arial" pitchFamily="34" charset="0"/>
              </a:rPr>
              <a:t>keys) acting </a:t>
            </a:r>
            <a:r>
              <a:rPr lang="en-US" sz="2000" dirty="0">
                <a:latin typeface="Arial" pitchFamily="34" charset="0"/>
                <a:cs typeface="Arial" pitchFamily="34" charset="0"/>
              </a:rPr>
              <a:t>as foreign keys in related </a:t>
            </a:r>
            <a:r>
              <a:rPr lang="en-US" sz="2000" dirty="0" smtClean="0">
                <a:latin typeface="Arial" pitchFamily="34" charset="0"/>
                <a:cs typeface="Arial" pitchFamily="34" charset="0"/>
              </a:rPr>
              <a:t>relations.</a:t>
            </a:r>
          </a:p>
          <a:p>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41254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990600"/>
          </a:xfrm>
        </p:spPr>
        <p:txBody>
          <a:bodyPr>
            <a:normAutofit lnSpcReduction="10000"/>
          </a:bodyPr>
          <a:lstStyle/>
          <a:p>
            <a:r>
              <a:rPr lang="en-US" sz="2000" dirty="0">
                <a:latin typeface="Arial" pitchFamily="34" charset="0"/>
                <a:cs typeface="Arial" pitchFamily="34" charset="0"/>
              </a:rPr>
              <a:t>Problems associated with unwanted data redundancy by comparing the Staff and Branch relations shown in Figure</a:t>
            </a:r>
          </a:p>
          <a:p>
            <a:pPr marL="0" indent="0">
              <a:buNone/>
            </a:pPr>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pic>
        <p:nvPicPr>
          <p:cNvPr id="1026" name="Picture 2" descr="C:\Users\Rahul\Desktop\DBMS\Dia\staff-bran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1947"/>
            <a:ext cx="6248400" cy="58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0695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ahul\Desktop\DBMS\Dia\staffbran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52400"/>
            <a:ext cx="7162801" cy="28171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798" y="2976471"/>
            <a:ext cx="8686801" cy="3785652"/>
          </a:xfrm>
          <a:prstGeom prst="rect">
            <a:avLst/>
          </a:prstGeom>
        </p:spPr>
        <p:txBody>
          <a:bodyPr wrap="square">
            <a:spAutoFit/>
          </a:bodyPr>
          <a:lstStyle/>
          <a:p>
            <a:pPr marL="342900" indent="-342900" algn="just">
              <a:buFont typeface="Arial" pitchFamily="34" charset="0"/>
              <a:buChar char="•"/>
            </a:pPr>
            <a:r>
              <a:rPr lang="en-US" sz="2000" dirty="0">
                <a:latin typeface="Arial" pitchFamily="34" charset="0"/>
                <a:cs typeface="Arial" pitchFamily="34" charset="0"/>
              </a:rPr>
              <a:t>The </a:t>
            </a:r>
            <a:r>
              <a:rPr lang="en-US" sz="2000" dirty="0" err="1">
                <a:latin typeface="Arial" pitchFamily="34" charset="0"/>
                <a:cs typeface="Arial" pitchFamily="34" charset="0"/>
              </a:rPr>
              <a:t>StaffBranch</a:t>
            </a:r>
            <a:r>
              <a:rPr lang="en-US" sz="2000" dirty="0">
                <a:latin typeface="Arial" pitchFamily="34" charset="0"/>
                <a:cs typeface="Arial" pitchFamily="34" charset="0"/>
              </a:rPr>
              <a:t> relation is an alternative format of the Staff </a:t>
            </a:r>
            <a:r>
              <a:rPr lang="en-US" sz="2000" dirty="0" smtClean="0">
                <a:latin typeface="Arial" pitchFamily="34" charset="0"/>
                <a:cs typeface="Arial" pitchFamily="34" charset="0"/>
              </a:rPr>
              <a:t>and Branch </a:t>
            </a:r>
            <a:r>
              <a:rPr lang="en-US" sz="2000" dirty="0">
                <a:latin typeface="Arial" pitchFamily="34" charset="0"/>
                <a:cs typeface="Arial" pitchFamily="34" charset="0"/>
              </a:rPr>
              <a:t>relations.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t>
            </a:r>
            <a:r>
              <a:rPr lang="en-US" sz="2000" dirty="0">
                <a:latin typeface="Arial" pitchFamily="34" charset="0"/>
                <a:cs typeface="Arial" pitchFamily="34" charset="0"/>
              </a:rPr>
              <a:t>relations have the form:</a:t>
            </a:r>
          </a:p>
          <a:p>
            <a:r>
              <a:rPr lang="en-US" sz="2000" dirty="0">
                <a:latin typeface="Arial" pitchFamily="34" charset="0"/>
                <a:cs typeface="Arial" pitchFamily="34" charset="0"/>
              </a:rPr>
              <a:t>Staff (</a:t>
            </a:r>
            <a:r>
              <a:rPr lang="en-US" sz="2000" u="sng" dirty="0" err="1">
                <a:latin typeface="Arial" pitchFamily="34" charset="0"/>
                <a:cs typeface="Arial" pitchFamily="34" charset="0"/>
              </a:rPr>
              <a:t>staffNo</a:t>
            </a:r>
            <a:r>
              <a:rPr lang="en-US" sz="2000" dirty="0">
                <a:latin typeface="Arial" pitchFamily="34" charset="0"/>
                <a:cs typeface="Arial" pitchFamily="34" charset="0"/>
              </a:rPr>
              <a:t>, </a:t>
            </a:r>
            <a:r>
              <a:rPr lang="en-US" sz="2000" dirty="0" err="1">
                <a:latin typeface="Arial" pitchFamily="34" charset="0"/>
                <a:cs typeface="Arial" pitchFamily="34" charset="0"/>
              </a:rPr>
              <a:t>sName</a:t>
            </a:r>
            <a:r>
              <a:rPr lang="en-US" sz="2000" dirty="0">
                <a:latin typeface="Arial" pitchFamily="34" charset="0"/>
                <a:cs typeface="Arial" pitchFamily="34" charset="0"/>
              </a:rPr>
              <a:t>, position, salary, </a:t>
            </a:r>
            <a:r>
              <a:rPr lang="en-US" sz="2000" dirty="0" err="1">
                <a:latin typeface="Arial" pitchFamily="34" charset="0"/>
                <a:cs typeface="Arial" pitchFamily="34" charset="0"/>
              </a:rPr>
              <a:t>branchNo</a:t>
            </a:r>
            <a:r>
              <a:rPr lang="en-US" sz="2000" dirty="0">
                <a:latin typeface="Arial" pitchFamily="34" charset="0"/>
                <a:cs typeface="Arial" pitchFamily="34" charset="0"/>
              </a:rPr>
              <a:t>)</a:t>
            </a:r>
          </a:p>
          <a:p>
            <a:r>
              <a:rPr lang="en-US" sz="2000" dirty="0">
                <a:latin typeface="Arial" pitchFamily="34" charset="0"/>
                <a:cs typeface="Arial" pitchFamily="34" charset="0"/>
              </a:rPr>
              <a:t>Branch (</a:t>
            </a:r>
            <a:r>
              <a:rPr lang="en-US" sz="2000" u="sng" dirty="0" err="1">
                <a:latin typeface="Arial" pitchFamily="34" charset="0"/>
                <a:cs typeface="Arial" pitchFamily="34" charset="0"/>
              </a:rPr>
              <a:t>branchNo</a:t>
            </a:r>
            <a:r>
              <a:rPr lang="en-US" sz="2000" dirty="0">
                <a:latin typeface="Arial" pitchFamily="34" charset="0"/>
                <a:cs typeface="Arial" pitchFamily="34" charset="0"/>
              </a:rPr>
              <a:t>, </a:t>
            </a:r>
            <a:r>
              <a:rPr lang="en-US" sz="2000" dirty="0" err="1">
                <a:latin typeface="Arial" pitchFamily="34" charset="0"/>
                <a:cs typeface="Arial" pitchFamily="34" charset="0"/>
              </a:rPr>
              <a:t>bAddress</a:t>
            </a:r>
            <a:r>
              <a:rPr lang="en-US" sz="2000" dirty="0">
                <a:latin typeface="Arial" pitchFamily="34" charset="0"/>
                <a:cs typeface="Arial" pitchFamily="34" charset="0"/>
              </a:rPr>
              <a:t>)</a:t>
            </a:r>
          </a:p>
          <a:p>
            <a:r>
              <a:rPr lang="en-US" sz="2000" dirty="0" err="1">
                <a:latin typeface="Arial" pitchFamily="34" charset="0"/>
                <a:cs typeface="Arial" pitchFamily="34" charset="0"/>
              </a:rPr>
              <a:t>StaffBranch</a:t>
            </a:r>
            <a:r>
              <a:rPr lang="en-US" sz="2000" dirty="0">
                <a:latin typeface="Arial" pitchFamily="34" charset="0"/>
                <a:cs typeface="Arial" pitchFamily="34" charset="0"/>
              </a:rPr>
              <a:t> (</a:t>
            </a:r>
            <a:r>
              <a:rPr lang="en-US" sz="2000" u="sng" dirty="0" err="1">
                <a:latin typeface="Arial" pitchFamily="34" charset="0"/>
                <a:cs typeface="Arial" pitchFamily="34" charset="0"/>
              </a:rPr>
              <a:t>staffNo</a:t>
            </a:r>
            <a:r>
              <a:rPr lang="en-US" sz="2000" dirty="0">
                <a:latin typeface="Arial" pitchFamily="34" charset="0"/>
                <a:cs typeface="Arial" pitchFamily="34" charset="0"/>
              </a:rPr>
              <a:t>, </a:t>
            </a:r>
            <a:r>
              <a:rPr lang="en-US" sz="2000" dirty="0" err="1">
                <a:latin typeface="Arial" pitchFamily="34" charset="0"/>
                <a:cs typeface="Arial" pitchFamily="34" charset="0"/>
              </a:rPr>
              <a:t>sName</a:t>
            </a:r>
            <a:r>
              <a:rPr lang="en-US" sz="2000" dirty="0">
                <a:latin typeface="Arial" pitchFamily="34" charset="0"/>
                <a:cs typeface="Arial" pitchFamily="34" charset="0"/>
              </a:rPr>
              <a:t>, position, salary, </a:t>
            </a:r>
            <a:r>
              <a:rPr lang="en-US" sz="2000" dirty="0" err="1">
                <a:latin typeface="Arial" pitchFamily="34" charset="0"/>
                <a:cs typeface="Arial" pitchFamily="34" charset="0"/>
              </a:rPr>
              <a:t>branchNo</a:t>
            </a:r>
            <a:r>
              <a:rPr lang="en-US" sz="2000" dirty="0">
                <a:latin typeface="Arial" pitchFamily="34" charset="0"/>
                <a:cs typeface="Arial" pitchFamily="34" charset="0"/>
              </a:rPr>
              <a:t>, </a:t>
            </a:r>
            <a:r>
              <a:rPr lang="en-US" sz="2000" dirty="0" err="1">
                <a:latin typeface="Arial" pitchFamily="34" charset="0"/>
                <a:cs typeface="Arial" pitchFamily="34" charset="0"/>
              </a:rPr>
              <a:t>bAddress</a:t>
            </a:r>
            <a:r>
              <a:rPr lang="en-US" sz="2000" dirty="0" smtClean="0">
                <a:latin typeface="Arial" pitchFamily="34" charset="0"/>
                <a:cs typeface="Arial" pitchFamily="34" charset="0"/>
              </a:rPr>
              <a:t>)</a:t>
            </a:r>
          </a:p>
          <a:p>
            <a:endParaRPr lang="en-US" sz="2000" dirty="0">
              <a:latin typeface="Arial" pitchFamily="34" charset="0"/>
              <a:cs typeface="Arial" pitchFamily="34" charset="0"/>
            </a:endParaRPr>
          </a:p>
          <a:p>
            <a:pPr marL="342900" indent="-342900" algn="just">
              <a:buFont typeface="Arial" pitchFamily="34" charset="0"/>
              <a:buChar char="•"/>
            </a:pPr>
            <a:r>
              <a:rPr lang="en-US" sz="2000" dirty="0">
                <a:latin typeface="Arial" pitchFamily="34" charset="0"/>
                <a:cs typeface="Arial" pitchFamily="34" charset="0"/>
              </a:rPr>
              <a:t>In the </a:t>
            </a:r>
            <a:r>
              <a:rPr lang="en-US" sz="2000" dirty="0" err="1">
                <a:latin typeface="Arial" pitchFamily="34" charset="0"/>
                <a:cs typeface="Arial" pitchFamily="34" charset="0"/>
              </a:rPr>
              <a:t>StaffBranch</a:t>
            </a:r>
            <a:r>
              <a:rPr lang="en-US" sz="2000" dirty="0">
                <a:latin typeface="Arial" pitchFamily="34" charset="0"/>
                <a:cs typeface="Arial" pitchFamily="34" charset="0"/>
              </a:rPr>
              <a:t> relation there is redundant data; the details of a branch are repeated </a:t>
            </a:r>
            <a:r>
              <a:rPr lang="en-US" sz="2000" dirty="0" smtClean="0">
                <a:latin typeface="Arial" pitchFamily="34" charset="0"/>
                <a:cs typeface="Arial" pitchFamily="34" charset="0"/>
              </a:rPr>
              <a:t>for every </a:t>
            </a:r>
            <a:r>
              <a:rPr lang="en-US" sz="2000" dirty="0">
                <a:latin typeface="Arial" pitchFamily="34" charset="0"/>
                <a:cs typeface="Arial" pitchFamily="34" charset="0"/>
              </a:rPr>
              <a:t>member of staff located at that branch</a:t>
            </a:r>
            <a:r>
              <a:rPr lang="en-US" sz="2000" dirty="0" smtClean="0">
                <a:latin typeface="Arial" pitchFamily="34" charset="0"/>
                <a:cs typeface="Arial" pitchFamily="34" charset="0"/>
              </a:rPr>
              <a:t>.</a:t>
            </a:r>
          </a:p>
          <a:p>
            <a:pPr marL="342900" indent="-342900" algn="just">
              <a:buFont typeface="Arial" pitchFamily="34" charset="0"/>
              <a:buChar char="•"/>
            </a:pPr>
            <a:r>
              <a:rPr lang="en-US" sz="2000" dirty="0" smtClean="0">
                <a:latin typeface="Arial" pitchFamily="34" charset="0"/>
                <a:cs typeface="Arial" pitchFamily="34" charset="0"/>
              </a:rPr>
              <a:t>Relations that </a:t>
            </a:r>
            <a:r>
              <a:rPr lang="en-US" sz="2000" dirty="0">
                <a:latin typeface="Arial" pitchFamily="34" charset="0"/>
                <a:cs typeface="Arial" pitchFamily="34" charset="0"/>
              </a:rPr>
              <a:t>have redundant data may have problems called </a:t>
            </a:r>
            <a:r>
              <a:rPr lang="en-US" sz="2000" b="1" dirty="0">
                <a:latin typeface="Arial" pitchFamily="34" charset="0"/>
                <a:cs typeface="Arial" pitchFamily="34" charset="0"/>
              </a:rPr>
              <a:t>update anomalies</a:t>
            </a:r>
            <a:r>
              <a:rPr lang="en-US" sz="2000" dirty="0">
                <a:latin typeface="Arial" pitchFamily="34" charset="0"/>
                <a:cs typeface="Arial" pitchFamily="34" charset="0"/>
              </a:rPr>
              <a:t>, which </a:t>
            </a:r>
            <a:r>
              <a:rPr lang="en-US" sz="2000" dirty="0" smtClean="0">
                <a:latin typeface="Arial" pitchFamily="34" charset="0"/>
                <a:cs typeface="Arial" pitchFamily="34" charset="0"/>
              </a:rPr>
              <a:t>are classified </a:t>
            </a:r>
            <a:r>
              <a:rPr lang="en-US" sz="2000" dirty="0">
                <a:latin typeface="Arial" pitchFamily="34" charset="0"/>
                <a:cs typeface="Arial" pitchFamily="34" charset="0"/>
              </a:rPr>
              <a:t>as insertion, deletion, or modification anomalies.</a:t>
            </a:r>
          </a:p>
        </p:txBody>
      </p:sp>
    </p:spTree>
    <p:extLst>
      <p:ext uri="{BB962C8B-B14F-4D97-AF65-F5344CB8AC3E}">
        <p14:creationId xmlns:p14="http://schemas.microsoft.com/office/powerpoint/2010/main" val="21619686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686800" cy="5211763"/>
          </a:xfrm>
        </p:spPr>
        <p:txBody>
          <a:bodyPr>
            <a:normAutofit/>
          </a:bodyPr>
          <a:lstStyle/>
          <a:p>
            <a:pPr>
              <a:buClr>
                <a:srgbClr val="C00000"/>
              </a:buClr>
              <a:buSzPct val="100000"/>
              <a:buFont typeface="Wingdings" pitchFamily="2" charset="2"/>
              <a:buChar char="Ø"/>
            </a:pPr>
            <a:r>
              <a:rPr lang="en-US" sz="2800" b="1" dirty="0">
                <a:solidFill>
                  <a:srgbClr val="C00000"/>
                </a:solidFill>
                <a:latin typeface="Book Antiqua" pitchFamily="18" charset="0"/>
              </a:rPr>
              <a:t>Insertion </a:t>
            </a:r>
            <a:r>
              <a:rPr lang="en-US" sz="2800" b="1" dirty="0" smtClean="0">
                <a:solidFill>
                  <a:srgbClr val="C00000"/>
                </a:solidFill>
                <a:latin typeface="Book Antiqua" pitchFamily="18" charset="0"/>
              </a:rPr>
              <a:t>Anomalies</a:t>
            </a:r>
          </a:p>
          <a:p>
            <a:pPr marL="0" indent="0">
              <a:buClr>
                <a:schemeClr val="accent5">
                  <a:lumMod val="50000"/>
                </a:schemeClr>
              </a:buClr>
              <a:buSzPct val="100000"/>
              <a:buNone/>
            </a:pPr>
            <a:r>
              <a:rPr lang="en-US" sz="2000" dirty="0">
                <a:latin typeface="Arial" pitchFamily="34" charset="0"/>
                <a:cs typeface="Arial" pitchFamily="34" charset="0"/>
              </a:rPr>
              <a:t>There are two main types of insertion anomaly:</a:t>
            </a:r>
          </a:p>
          <a:p>
            <a:pPr lvl="1">
              <a:buClr>
                <a:srgbClr val="C00000"/>
              </a:buClr>
              <a:buSzPct val="80000"/>
              <a:buFont typeface="Wingdings" pitchFamily="2" charset="2"/>
              <a:buChar char="q"/>
            </a:pPr>
            <a:r>
              <a:rPr lang="en-US" sz="2000" dirty="0">
                <a:latin typeface="Arial" pitchFamily="34" charset="0"/>
                <a:cs typeface="Arial" pitchFamily="34" charset="0"/>
              </a:rPr>
              <a:t>To insert the details of new members of staff into the </a:t>
            </a:r>
            <a:r>
              <a:rPr lang="en-US" sz="2000" dirty="0" err="1">
                <a:latin typeface="Arial" pitchFamily="34" charset="0"/>
                <a:cs typeface="Arial" pitchFamily="34" charset="0"/>
              </a:rPr>
              <a:t>StaffBranch</a:t>
            </a:r>
            <a:r>
              <a:rPr lang="en-US" sz="2000" dirty="0">
                <a:latin typeface="Arial" pitchFamily="34" charset="0"/>
                <a:cs typeface="Arial" pitchFamily="34" charset="0"/>
              </a:rPr>
              <a:t> relation.</a:t>
            </a:r>
          </a:p>
          <a:p>
            <a:pPr lvl="1">
              <a:buClr>
                <a:srgbClr val="C00000"/>
              </a:buClr>
              <a:buSzPct val="80000"/>
              <a:buFont typeface="Wingdings" pitchFamily="2" charset="2"/>
              <a:buChar char="q"/>
            </a:pPr>
            <a:r>
              <a:rPr lang="en-US" sz="2000" dirty="0">
                <a:latin typeface="Arial" pitchFamily="34" charset="0"/>
                <a:cs typeface="Arial" pitchFamily="34" charset="0"/>
              </a:rPr>
              <a:t>To insert details of a new branch that currently has no members of staff into the </a:t>
            </a:r>
            <a:r>
              <a:rPr lang="en-US" sz="2000" dirty="0" err="1">
                <a:latin typeface="Arial" pitchFamily="34" charset="0"/>
                <a:cs typeface="Arial" pitchFamily="34" charset="0"/>
              </a:rPr>
              <a:t>StaffBranch</a:t>
            </a:r>
            <a:r>
              <a:rPr lang="en-US" sz="2000" dirty="0">
                <a:latin typeface="Arial" pitchFamily="34" charset="0"/>
                <a:cs typeface="Arial" pitchFamily="34" charset="0"/>
              </a:rPr>
              <a:t> </a:t>
            </a:r>
            <a:r>
              <a:rPr lang="en-US" sz="2000" dirty="0" smtClean="0">
                <a:latin typeface="Arial" pitchFamily="34" charset="0"/>
                <a:cs typeface="Arial" pitchFamily="34" charset="0"/>
              </a:rPr>
              <a:t>relation.</a:t>
            </a:r>
            <a:endParaRPr lang="en-US" sz="2800" b="1" dirty="0" smtClean="0">
              <a:solidFill>
                <a:srgbClr val="C00000"/>
              </a:solidFill>
              <a:latin typeface="Book Antiqua" pitchFamily="18" charset="0"/>
            </a:endParaRPr>
          </a:p>
          <a:p>
            <a:pPr marL="342900" lvl="1" indent="-342900">
              <a:buClr>
                <a:srgbClr val="C00000"/>
              </a:buClr>
              <a:buSzPct val="100000"/>
              <a:buFont typeface="Wingdings" pitchFamily="2" charset="2"/>
              <a:buChar char="Ø"/>
            </a:pPr>
            <a:r>
              <a:rPr lang="en-US" b="1" dirty="0">
                <a:solidFill>
                  <a:srgbClr val="C00000"/>
                </a:solidFill>
                <a:latin typeface="Book Antiqua" pitchFamily="18" charset="0"/>
              </a:rPr>
              <a:t>Deletion </a:t>
            </a:r>
            <a:r>
              <a:rPr lang="en-US" b="1" dirty="0" smtClean="0">
                <a:solidFill>
                  <a:srgbClr val="C00000"/>
                </a:solidFill>
                <a:latin typeface="Book Antiqua" pitchFamily="18" charset="0"/>
              </a:rPr>
              <a:t>Anomalies</a:t>
            </a:r>
          </a:p>
          <a:p>
            <a:pPr lvl="1">
              <a:buClr>
                <a:srgbClr val="C00000"/>
              </a:buClr>
              <a:buSzPct val="80000"/>
              <a:buFont typeface="Wingdings" pitchFamily="2" charset="2"/>
              <a:buChar char="q"/>
            </a:pPr>
            <a:r>
              <a:rPr lang="en-US" sz="2000" dirty="0">
                <a:latin typeface="Arial" pitchFamily="34" charset="0"/>
                <a:cs typeface="Arial" pitchFamily="34" charset="0"/>
              </a:rPr>
              <a:t>If we want to change the value of one of the attributes of a particular branch in </a:t>
            </a:r>
            <a:r>
              <a:rPr lang="en-US" sz="2000" dirty="0" smtClean="0">
                <a:latin typeface="Arial" pitchFamily="34" charset="0"/>
                <a:cs typeface="Arial" pitchFamily="34" charset="0"/>
              </a:rPr>
              <a:t>the </a:t>
            </a:r>
            <a:r>
              <a:rPr lang="en-US" sz="2000" dirty="0" err="1" smtClean="0">
                <a:latin typeface="Arial" pitchFamily="34" charset="0"/>
                <a:cs typeface="Arial" pitchFamily="34" charset="0"/>
              </a:rPr>
              <a:t>StaffBranch</a:t>
            </a:r>
            <a:r>
              <a:rPr lang="en-US" sz="2000" dirty="0" smtClean="0">
                <a:latin typeface="Arial" pitchFamily="34" charset="0"/>
                <a:cs typeface="Arial" pitchFamily="34" charset="0"/>
              </a:rPr>
              <a:t> relation.</a:t>
            </a:r>
            <a:endParaRPr lang="en-US" sz="2000" dirty="0" smtClean="0">
              <a:solidFill>
                <a:srgbClr val="C00000"/>
              </a:solidFill>
              <a:latin typeface="Arial" pitchFamily="34" charset="0"/>
              <a:cs typeface="Arial" pitchFamily="34" charset="0"/>
            </a:endParaRPr>
          </a:p>
          <a:p>
            <a:pPr marL="342900" lvl="1" indent="-342900">
              <a:buClr>
                <a:srgbClr val="C00000"/>
              </a:buClr>
              <a:buSzPct val="100000"/>
              <a:buFont typeface="Wingdings" pitchFamily="2" charset="2"/>
              <a:buChar char="Ø"/>
            </a:pPr>
            <a:r>
              <a:rPr lang="en-US" b="1" dirty="0">
                <a:solidFill>
                  <a:srgbClr val="C00000"/>
                </a:solidFill>
                <a:latin typeface="Book Antiqua" pitchFamily="18" charset="0"/>
              </a:rPr>
              <a:t>Modification </a:t>
            </a:r>
            <a:r>
              <a:rPr lang="en-US" b="1" dirty="0" smtClean="0">
                <a:solidFill>
                  <a:srgbClr val="C00000"/>
                </a:solidFill>
                <a:latin typeface="Book Antiqua" pitchFamily="18" charset="0"/>
              </a:rPr>
              <a:t>Anomalies</a:t>
            </a:r>
          </a:p>
          <a:p>
            <a:pPr lvl="1">
              <a:buClr>
                <a:srgbClr val="C00000"/>
              </a:buClr>
              <a:buSzPct val="80000"/>
              <a:buFont typeface="Wingdings" pitchFamily="2" charset="2"/>
              <a:buChar char="q"/>
            </a:pPr>
            <a:r>
              <a:rPr lang="en-US" sz="2200" dirty="0">
                <a:latin typeface="Arial" pitchFamily="34" charset="0"/>
                <a:cs typeface="Arial" pitchFamily="34" charset="0"/>
              </a:rPr>
              <a:t>If we want to change the value of one of the attributes of a particular branch in </a:t>
            </a:r>
            <a:r>
              <a:rPr lang="en-US" sz="2200" dirty="0" smtClean="0">
                <a:latin typeface="Arial" pitchFamily="34" charset="0"/>
                <a:cs typeface="Arial" pitchFamily="34" charset="0"/>
              </a:rPr>
              <a:t>the </a:t>
            </a:r>
            <a:r>
              <a:rPr lang="en-US" sz="2200" dirty="0" err="1" smtClean="0">
                <a:latin typeface="Arial" pitchFamily="34" charset="0"/>
                <a:cs typeface="Arial" pitchFamily="34" charset="0"/>
              </a:rPr>
              <a:t>StaffBranch</a:t>
            </a:r>
            <a:r>
              <a:rPr lang="en-US" sz="2200" dirty="0" smtClean="0">
                <a:latin typeface="Arial" pitchFamily="34" charset="0"/>
                <a:cs typeface="Arial" pitchFamily="34" charset="0"/>
              </a:rPr>
              <a:t> </a:t>
            </a:r>
            <a:r>
              <a:rPr lang="en-US" sz="2200" dirty="0">
                <a:latin typeface="Arial" pitchFamily="34" charset="0"/>
                <a:cs typeface="Arial" pitchFamily="34" charset="0"/>
              </a:rPr>
              <a:t>relation</a:t>
            </a:r>
            <a:endParaRPr lang="en-US" sz="2200" dirty="0" smtClean="0">
              <a:solidFill>
                <a:srgbClr val="C00000"/>
              </a:solidFill>
              <a:latin typeface="Arial" pitchFamily="34" charset="0"/>
              <a:cs typeface="Arial" pitchFamily="34" charset="0"/>
            </a:endParaRPr>
          </a:p>
          <a:p>
            <a:pPr marL="0" indent="0">
              <a:buClr>
                <a:schemeClr val="accent5">
                  <a:lumMod val="50000"/>
                </a:schemeClr>
              </a:buClr>
              <a:buSzPct val="100000"/>
              <a:buNone/>
            </a:pPr>
            <a:r>
              <a:rPr lang="en-US" sz="2000" dirty="0">
                <a:latin typeface="Arial" pitchFamily="34" charset="0"/>
                <a:cs typeface="Arial" pitchFamily="34" charset="0"/>
              </a:rPr>
              <a:t> </a:t>
            </a:r>
            <a:r>
              <a:rPr lang="en-US" sz="2000" dirty="0" smtClean="0">
                <a:latin typeface="Arial" pitchFamily="34" charset="0"/>
                <a:cs typeface="Arial" pitchFamily="34" charset="0"/>
              </a:rPr>
              <a:t>    </a:t>
            </a:r>
          </a:p>
        </p:txBody>
      </p:sp>
    </p:spTree>
    <p:extLst>
      <p:ext uri="{BB962C8B-B14F-4D97-AF65-F5344CB8AC3E}">
        <p14:creationId xmlns:p14="http://schemas.microsoft.com/office/powerpoint/2010/main" val="150020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normAutofit fontScale="90000"/>
          </a:bodyPr>
          <a:lstStyle/>
          <a:p>
            <a:r>
              <a:rPr lang="en-US" b="1" dirty="0">
                <a:solidFill>
                  <a:srgbClr val="C00000"/>
                </a:solidFill>
                <a:latin typeface="Book Antiqua" pitchFamily="18" charset="0"/>
              </a:rPr>
              <a:t>What About Smaller Schemas?</a:t>
            </a:r>
          </a:p>
        </p:txBody>
      </p:sp>
      <p:sp>
        <p:nvSpPr>
          <p:cNvPr id="5" name="Rectangle 3"/>
          <p:cNvSpPr txBox="1">
            <a:spLocks noChangeArrowheads="1"/>
          </p:cNvSpPr>
          <p:nvPr/>
        </p:nvSpPr>
        <p:spPr>
          <a:xfrm>
            <a:off x="457200" y="1093788"/>
            <a:ext cx="8534400" cy="51784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smtClean="0">
                <a:latin typeface="Arial" pitchFamily="34" charset="0"/>
                <a:cs typeface="Arial" pitchFamily="34" charset="0"/>
              </a:rPr>
              <a:t>Suppose we had started with </a:t>
            </a:r>
            <a:r>
              <a:rPr lang="en-US" sz="2000" i="1" dirty="0" err="1" smtClean="0">
                <a:latin typeface="Arial" pitchFamily="34" charset="0"/>
                <a:cs typeface="Arial" pitchFamily="34" charset="0"/>
              </a:rPr>
              <a:t>inst_dept</a:t>
            </a:r>
            <a:r>
              <a:rPr lang="en-US" sz="2000" i="1" dirty="0" smtClean="0">
                <a:latin typeface="Arial" pitchFamily="34" charset="0"/>
                <a:cs typeface="Arial" pitchFamily="34" charset="0"/>
              </a:rPr>
              <a:t>.  </a:t>
            </a:r>
            <a:r>
              <a:rPr lang="en-US" sz="2000" dirty="0" smtClean="0">
                <a:latin typeface="Arial" pitchFamily="34" charset="0"/>
                <a:cs typeface="Arial" pitchFamily="34" charset="0"/>
              </a:rPr>
              <a:t>How would we know to split up (</a:t>
            </a:r>
            <a:r>
              <a:rPr lang="en-US" sz="2000" b="1" dirty="0" smtClean="0">
                <a:solidFill>
                  <a:srgbClr val="000099"/>
                </a:solidFill>
                <a:latin typeface="Arial" pitchFamily="34" charset="0"/>
                <a:cs typeface="Arial" pitchFamily="34" charset="0"/>
              </a:rPr>
              <a:t>decompose</a:t>
            </a:r>
            <a:r>
              <a:rPr lang="en-US" sz="2000" dirty="0" smtClean="0">
                <a:latin typeface="Arial" pitchFamily="34" charset="0"/>
                <a:cs typeface="Arial" pitchFamily="34" charset="0"/>
              </a:rPr>
              <a:t>) it into </a:t>
            </a:r>
            <a:r>
              <a:rPr lang="en-US" sz="2000" i="1" dirty="0" smtClean="0">
                <a:latin typeface="Arial" pitchFamily="34" charset="0"/>
                <a:cs typeface="Arial" pitchFamily="34" charset="0"/>
              </a:rPr>
              <a:t>instructor </a:t>
            </a:r>
            <a:r>
              <a:rPr lang="en-US" sz="2000" dirty="0" smtClean="0">
                <a:latin typeface="Arial" pitchFamily="34" charset="0"/>
                <a:cs typeface="Arial" pitchFamily="34" charset="0"/>
              </a:rPr>
              <a:t> and </a:t>
            </a:r>
            <a:r>
              <a:rPr lang="en-US" sz="2000" i="1" dirty="0" smtClean="0">
                <a:latin typeface="Arial" pitchFamily="34" charset="0"/>
                <a:cs typeface="Arial" pitchFamily="34" charset="0"/>
              </a:rPr>
              <a:t>department</a:t>
            </a:r>
            <a:r>
              <a:rPr lang="en-US" sz="2000" dirty="0" smtClean="0">
                <a:latin typeface="Arial" pitchFamily="34" charset="0"/>
                <a:cs typeface="Arial" pitchFamily="34" charset="0"/>
              </a:rPr>
              <a:t>?</a:t>
            </a:r>
          </a:p>
          <a:p>
            <a:pPr algn="just"/>
            <a:r>
              <a:rPr lang="en-US" sz="2000" dirty="0" smtClean="0">
                <a:latin typeface="Arial" pitchFamily="34" charset="0"/>
                <a:cs typeface="Arial" pitchFamily="34" charset="0"/>
              </a:rPr>
              <a:t>Write a rule “if there were a schema (</a:t>
            </a:r>
            <a:r>
              <a:rPr lang="en-US" sz="2000" i="1" dirty="0" err="1" smtClean="0">
                <a:latin typeface="Arial" pitchFamily="34" charset="0"/>
                <a:cs typeface="Arial" pitchFamily="34" charset="0"/>
              </a:rPr>
              <a:t>dept_name</a:t>
            </a:r>
            <a:r>
              <a:rPr lang="en-US" sz="2000" i="1" dirty="0" smtClean="0">
                <a:latin typeface="Arial" pitchFamily="34" charset="0"/>
                <a:cs typeface="Arial" pitchFamily="34" charset="0"/>
              </a:rPr>
              <a:t>, building, budget</a:t>
            </a:r>
            <a:r>
              <a:rPr lang="en-US" sz="2000" dirty="0" smtClean="0">
                <a:latin typeface="Arial" pitchFamily="34" charset="0"/>
                <a:cs typeface="Arial" pitchFamily="34" charset="0"/>
              </a:rPr>
              <a:t>), then </a:t>
            </a:r>
            <a:r>
              <a:rPr lang="en-US" sz="2000" i="1" dirty="0" err="1" smtClean="0">
                <a:latin typeface="Arial" pitchFamily="34" charset="0"/>
                <a:cs typeface="Arial" pitchFamily="34" charset="0"/>
              </a:rPr>
              <a:t>dept_name</a:t>
            </a:r>
            <a:r>
              <a:rPr lang="en-US" sz="2000" i="1" dirty="0" smtClean="0">
                <a:latin typeface="Arial" pitchFamily="34" charset="0"/>
                <a:cs typeface="Arial" pitchFamily="34" charset="0"/>
              </a:rPr>
              <a:t> </a:t>
            </a:r>
            <a:r>
              <a:rPr lang="en-US" sz="2000" dirty="0" smtClean="0">
                <a:latin typeface="Arial" pitchFamily="34" charset="0"/>
                <a:cs typeface="Arial" pitchFamily="34" charset="0"/>
              </a:rPr>
              <a:t>would be a candidate key”</a:t>
            </a:r>
          </a:p>
          <a:p>
            <a:pPr algn="just"/>
            <a:r>
              <a:rPr lang="en-US" sz="2000" dirty="0" smtClean="0">
                <a:latin typeface="Arial" pitchFamily="34" charset="0"/>
                <a:cs typeface="Arial" pitchFamily="34" charset="0"/>
              </a:rPr>
              <a:t>Denote as a </a:t>
            </a:r>
            <a:r>
              <a:rPr lang="en-US" sz="2000" b="1" dirty="0" smtClean="0">
                <a:solidFill>
                  <a:srgbClr val="000099"/>
                </a:solidFill>
                <a:latin typeface="Arial" pitchFamily="34" charset="0"/>
                <a:cs typeface="Arial" pitchFamily="34" charset="0"/>
              </a:rPr>
              <a:t>functional dependency</a:t>
            </a:r>
            <a:r>
              <a:rPr lang="en-US" sz="2000" dirty="0" smtClean="0">
                <a:latin typeface="Arial" pitchFamily="34" charset="0"/>
                <a:cs typeface="Arial" pitchFamily="34" charset="0"/>
              </a:rPr>
              <a:t>: </a:t>
            </a:r>
          </a:p>
          <a:p>
            <a:pPr algn="just">
              <a:buFont typeface="Monotype Sorts" charset="2"/>
              <a:buNone/>
            </a:pP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dept_name</a:t>
            </a:r>
            <a:r>
              <a:rPr lang="en-US" sz="2000" dirty="0" smtClean="0">
                <a:latin typeface="Arial" pitchFamily="34" charset="0"/>
                <a:cs typeface="Arial" pitchFamily="34" charset="0"/>
              </a:rPr>
              <a:t> </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sym typeface="Monotype Sorts" charset="2"/>
              </a:rPr>
              <a:t> </a:t>
            </a:r>
            <a:r>
              <a:rPr lang="en-US" sz="2000" i="1" dirty="0" smtClean="0">
                <a:latin typeface="Arial" pitchFamily="34" charset="0"/>
                <a:cs typeface="Arial" pitchFamily="34" charset="0"/>
              </a:rPr>
              <a:t>building, budget</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In </a:t>
            </a:r>
            <a:r>
              <a:rPr lang="en-US" sz="2000" i="1" dirty="0" err="1" smtClean="0">
                <a:latin typeface="Arial" pitchFamily="34" charset="0"/>
                <a:cs typeface="Arial" pitchFamily="34" charset="0"/>
              </a:rPr>
              <a:t>inst_dept</a:t>
            </a:r>
            <a:r>
              <a:rPr lang="en-US" sz="2000" dirty="0" smtClean="0">
                <a:latin typeface="Arial" pitchFamily="34" charset="0"/>
                <a:cs typeface="Arial" pitchFamily="34" charset="0"/>
              </a:rPr>
              <a:t>, because </a:t>
            </a:r>
            <a:r>
              <a:rPr lang="en-US" sz="2000" i="1" dirty="0" err="1" smtClean="0">
                <a:latin typeface="Arial" pitchFamily="34" charset="0"/>
                <a:cs typeface="Arial" pitchFamily="34" charset="0"/>
              </a:rPr>
              <a:t>dept_name</a:t>
            </a:r>
            <a:r>
              <a:rPr lang="en-US" sz="2000" dirty="0" smtClean="0">
                <a:latin typeface="Arial" pitchFamily="34" charset="0"/>
                <a:cs typeface="Arial" pitchFamily="34" charset="0"/>
              </a:rPr>
              <a:t> is not a candidate key, the building and budget of a department may have to be repeated.  </a:t>
            </a:r>
          </a:p>
          <a:p>
            <a:pPr lvl="1" algn="just"/>
            <a:r>
              <a:rPr lang="en-US" sz="2000" dirty="0" smtClean="0">
                <a:latin typeface="Arial" pitchFamily="34" charset="0"/>
                <a:cs typeface="Arial" pitchFamily="34" charset="0"/>
              </a:rPr>
              <a:t>This indicates the need to decompose </a:t>
            </a:r>
            <a:r>
              <a:rPr lang="en-US" sz="2000" i="1" dirty="0" err="1" smtClean="0">
                <a:latin typeface="Arial" pitchFamily="34" charset="0"/>
                <a:cs typeface="Arial" pitchFamily="34" charset="0"/>
              </a:rPr>
              <a:t>inst_dept</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Not all decompositions are good.  Suppose we decompose</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en-US" sz="2000" i="1" dirty="0" smtClean="0">
                <a:latin typeface="Arial" pitchFamily="34" charset="0"/>
                <a:cs typeface="Arial" pitchFamily="34" charset="0"/>
              </a:rPr>
              <a:t>employee(ID, name, street, city, salary)</a:t>
            </a:r>
            <a:r>
              <a:rPr lang="en-US" sz="2000" dirty="0" smtClean="0">
                <a:latin typeface="Arial" pitchFamily="34" charset="0"/>
                <a:cs typeface="Arial" pitchFamily="34" charset="0"/>
              </a:rPr>
              <a:t> into</a:t>
            </a:r>
          </a:p>
          <a:p>
            <a:pPr algn="just">
              <a:buFont typeface="Monotype Sorts" charset="2"/>
              <a:buNone/>
            </a:pPr>
            <a:r>
              <a:rPr lang="en-US" sz="2000" dirty="0" smtClean="0">
                <a:latin typeface="Arial" pitchFamily="34" charset="0"/>
                <a:cs typeface="Arial" pitchFamily="34" charset="0"/>
              </a:rPr>
              <a:t>	</a:t>
            </a:r>
            <a:r>
              <a:rPr lang="en-US" sz="2000" i="1" dirty="0" smtClean="0">
                <a:latin typeface="Arial" pitchFamily="34" charset="0"/>
                <a:cs typeface="Arial" pitchFamily="34" charset="0"/>
              </a:rPr>
              <a:t>employee1</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ID</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name</a:t>
            </a:r>
            <a:r>
              <a:rPr lang="en-US" sz="2000" dirty="0" smtClean="0">
                <a:latin typeface="Arial" pitchFamily="34" charset="0"/>
                <a:cs typeface="Arial" pitchFamily="34" charset="0"/>
              </a:rPr>
              <a:t>)</a:t>
            </a:r>
          </a:p>
          <a:p>
            <a:pPr algn="just">
              <a:buFont typeface="Monotype Sorts" charset="2"/>
              <a:buNone/>
            </a:pPr>
            <a:r>
              <a:rPr lang="en-US" sz="2000" dirty="0" smtClean="0">
                <a:latin typeface="Arial" pitchFamily="34" charset="0"/>
                <a:cs typeface="Arial" pitchFamily="34" charset="0"/>
              </a:rPr>
              <a:t>	</a:t>
            </a:r>
            <a:r>
              <a:rPr lang="en-US" sz="2000" i="1" dirty="0" smtClean="0">
                <a:latin typeface="Arial" pitchFamily="34" charset="0"/>
                <a:cs typeface="Arial" pitchFamily="34" charset="0"/>
              </a:rPr>
              <a:t>employee2</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name</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street, city, salary</a:t>
            </a:r>
            <a:r>
              <a:rPr lang="en-US" sz="2000" dirty="0" smtClean="0">
                <a:latin typeface="Arial" pitchFamily="34" charset="0"/>
                <a:cs typeface="Arial" pitchFamily="34" charset="0"/>
              </a:rPr>
              <a:t>)</a:t>
            </a:r>
          </a:p>
          <a:p>
            <a:pPr algn="just"/>
            <a:r>
              <a:rPr lang="en-US" sz="2000" dirty="0" smtClean="0">
                <a:latin typeface="Arial" pitchFamily="34" charset="0"/>
                <a:cs typeface="Arial" pitchFamily="34" charset="0"/>
              </a:rPr>
              <a:t>The next slide shows how we lose information -- we cannot reconstruct the original </a:t>
            </a:r>
            <a:r>
              <a:rPr lang="en-US" sz="2000" i="1" dirty="0" smtClean="0">
                <a:latin typeface="Arial" pitchFamily="34" charset="0"/>
                <a:cs typeface="Arial" pitchFamily="34" charset="0"/>
              </a:rPr>
              <a:t>employee</a:t>
            </a:r>
            <a:r>
              <a:rPr lang="en-US" sz="2000" dirty="0" smtClean="0">
                <a:latin typeface="Arial" pitchFamily="34" charset="0"/>
                <a:cs typeface="Arial" pitchFamily="34" charset="0"/>
              </a:rPr>
              <a:t> relation -- and so, this is a </a:t>
            </a:r>
            <a:r>
              <a:rPr lang="en-US" sz="2000" b="1" dirty="0" err="1" smtClean="0">
                <a:solidFill>
                  <a:srgbClr val="000099"/>
                </a:solidFill>
                <a:latin typeface="Arial" pitchFamily="34" charset="0"/>
                <a:cs typeface="Arial" pitchFamily="34" charset="0"/>
              </a:rPr>
              <a:t>lossy</a:t>
            </a:r>
            <a:r>
              <a:rPr lang="en-US" sz="2000" b="1" dirty="0" smtClean="0">
                <a:solidFill>
                  <a:srgbClr val="000099"/>
                </a:solidFill>
                <a:latin typeface="Arial" pitchFamily="34" charset="0"/>
                <a:cs typeface="Arial" pitchFamily="34" charset="0"/>
              </a:rPr>
              <a:t> decomposition</a:t>
            </a:r>
            <a:r>
              <a:rPr lang="en-US" sz="2000" dirty="0" smtClean="0">
                <a:latin typeface="Arial" pitchFamily="34" charset="0"/>
                <a:cs typeface="Arial" pitchFamily="34" charset="0"/>
              </a:rPr>
              <a:t>.</a:t>
            </a:r>
          </a:p>
          <a:p>
            <a:pPr lvl="1" algn="just">
              <a:buFont typeface="Monotype Sorts" charset="2"/>
              <a:buNone/>
            </a:pPr>
            <a:endParaRPr lang="en-US" sz="2000" i="1" dirty="0" smtClean="0">
              <a:latin typeface="Arial" pitchFamily="34" charset="0"/>
              <a:cs typeface="Arial" pitchFamily="34" charset="0"/>
            </a:endParaRPr>
          </a:p>
          <a:p>
            <a:pPr lvl="1" algn="just">
              <a:buFont typeface="Monotype Sorts" charset="2"/>
              <a:buNone/>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37707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610600" cy="5745163"/>
          </a:xfrm>
        </p:spPr>
        <p:txBody>
          <a:bodyPr>
            <a:normAutofit/>
          </a:bodyPr>
          <a:lstStyle/>
          <a:p>
            <a:pPr algn="just">
              <a:buClr>
                <a:srgbClr val="C00000"/>
              </a:buClr>
              <a:buSzPct val="80000"/>
              <a:buFont typeface="Wingdings" pitchFamily="2" charset="2"/>
              <a:buChar char="q"/>
            </a:pPr>
            <a:r>
              <a:rPr lang="en-US" sz="2000" dirty="0">
                <a:latin typeface="Arial" pitchFamily="34" charset="0"/>
                <a:cs typeface="Arial" pitchFamily="34" charset="0"/>
              </a:rPr>
              <a:t>Staff and Branch </a:t>
            </a:r>
            <a:r>
              <a:rPr lang="en-US" sz="2000" dirty="0" smtClean="0">
                <a:latin typeface="Arial" pitchFamily="34" charset="0"/>
                <a:cs typeface="Arial" pitchFamily="34" charset="0"/>
              </a:rPr>
              <a:t>relations have more </a:t>
            </a:r>
            <a:r>
              <a:rPr lang="en-US" sz="2000" dirty="0">
                <a:latin typeface="Arial" pitchFamily="34" charset="0"/>
                <a:cs typeface="Arial" pitchFamily="34" charset="0"/>
              </a:rPr>
              <a:t>desirable properties than the </a:t>
            </a:r>
            <a:r>
              <a:rPr lang="en-US" sz="2000" dirty="0" err="1">
                <a:latin typeface="Arial" pitchFamily="34" charset="0"/>
                <a:cs typeface="Arial" pitchFamily="34" charset="0"/>
              </a:rPr>
              <a:t>StaffBranch</a:t>
            </a:r>
            <a:r>
              <a:rPr lang="en-US" sz="2000" dirty="0">
                <a:latin typeface="Arial" pitchFamily="34" charset="0"/>
                <a:cs typeface="Arial" pitchFamily="34" charset="0"/>
              </a:rPr>
              <a:t> </a:t>
            </a:r>
            <a:r>
              <a:rPr lang="en-US" sz="2000" dirty="0" smtClean="0">
                <a:latin typeface="Arial" pitchFamily="34" charset="0"/>
                <a:cs typeface="Arial" pitchFamily="34" charset="0"/>
              </a:rPr>
              <a:t>relation.</a:t>
            </a:r>
          </a:p>
          <a:p>
            <a:pPr algn="just">
              <a:buClr>
                <a:srgbClr val="C00000"/>
              </a:buClr>
              <a:buSzPct val="80000"/>
              <a:buFont typeface="Wingdings" pitchFamily="2" charset="2"/>
              <a:buChar char="q"/>
            </a:pPr>
            <a:r>
              <a:rPr lang="en-US" sz="2000" dirty="0" err="1">
                <a:latin typeface="Arial" pitchFamily="34" charset="0"/>
                <a:cs typeface="Arial" pitchFamily="34" charset="0"/>
              </a:rPr>
              <a:t>StaffBranch</a:t>
            </a:r>
            <a:r>
              <a:rPr lang="en-US" sz="2000" dirty="0">
                <a:latin typeface="Arial" pitchFamily="34" charset="0"/>
                <a:cs typeface="Arial" pitchFamily="34" charset="0"/>
              </a:rPr>
              <a:t> relation is subject to update </a:t>
            </a:r>
            <a:r>
              <a:rPr lang="en-US" sz="2000" dirty="0" smtClean="0">
                <a:latin typeface="Arial" pitchFamily="34" charset="0"/>
                <a:cs typeface="Arial" pitchFamily="34" charset="0"/>
              </a:rPr>
              <a:t>anomalies </a:t>
            </a:r>
            <a:r>
              <a:rPr lang="en-US" sz="2000" dirty="0">
                <a:latin typeface="Arial" pitchFamily="34" charset="0"/>
                <a:cs typeface="Arial" pitchFamily="34" charset="0"/>
              </a:rPr>
              <a:t>we can avoid </a:t>
            </a:r>
            <a:r>
              <a:rPr lang="en-US" sz="2000" dirty="0" smtClean="0">
                <a:latin typeface="Arial" pitchFamily="34" charset="0"/>
                <a:cs typeface="Arial" pitchFamily="34" charset="0"/>
              </a:rPr>
              <a:t>these anomalies </a:t>
            </a:r>
            <a:r>
              <a:rPr lang="en-US" sz="2000" dirty="0">
                <a:latin typeface="Arial" pitchFamily="34" charset="0"/>
                <a:cs typeface="Arial" pitchFamily="34" charset="0"/>
              </a:rPr>
              <a:t>by decomposing the original relation into the Staff and Branch relations</a:t>
            </a:r>
            <a:r>
              <a:rPr lang="en-US" sz="2000" dirty="0" smtClean="0">
                <a:latin typeface="Arial" pitchFamily="34" charset="0"/>
                <a:cs typeface="Arial" pitchFamily="34" charset="0"/>
              </a:rPr>
              <a:t>.</a:t>
            </a:r>
          </a:p>
          <a:p>
            <a:pPr algn="just">
              <a:buClr>
                <a:srgbClr val="C00000"/>
              </a:buClr>
              <a:buSzPct val="80000"/>
              <a:buFont typeface="Wingdings" pitchFamily="2" charset="2"/>
              <a:buChar char="q"/>
            </a:pPr>
            <a:r>
              <a:rPr lang="en-US" sz="2000" dirty="0">
                <a:latin typeface="Arial" pitchFamily="34" charset="0"/>
                <a:cs typeface="Arial" pitchFamily="34" charset="0"/>
              </a:rPr>
              <a:t>T</a:t>
            </a:r>
            <a:r>
              <a:rPr lang="en-US" sz="2000" dirty="0" smtClean="0">
                <a:latin typeface="Arial" pitchFamily="34" charset="0"/>
                <a:cs typeface="Arial" pitchFamily="34" charset="0"/>
              </a:rPr>
              <a:t>wo </a:t>
            </a:r>
            <a:r>
              <a:rPr lang="en-US" sz="2000" dirty="0">
                <a:latin typeface="Arial" pitchFamily="34" charset="0"/>
                <a:cs typeface="Arial" pitchFamily="34" charset="0"/>
              </a:rPr>
              <a:t>important </a:t>
            </a:r>
            <a:r>
              <a:rPr lang="en-US" sz="2000" dirty="0" smtClean="0">
                <a:latin typeface="Arial" pitchFamily="34" charset="0"/>
                <a:cs typeface="Arial" pitchFamily="34" charset="0"/>
              </a:rPr>
              <a:t>properties </a:t>
            </a:r>
            <a:r>
              <a:rPr lang="en-US" sz="2000" dirty="0">
                <a:latin typeface="Arial" pitchFamily="34" charset="0"/>
                <a:cs typeface="Arial" pitchFamily="34" charset="0"/>
              </a:rPr>
              <a:t>associated with </a:t>
            </a:r>
            <a:r>
              <a:rPr lang="en-US" sz="2000" dirty="0" smtClean="0">
                <a:latin typeface="Arial" pitchFamily="34" charset="0"/>
                <a:cs typeface="Arial" pitchFamily="34" charset="0"/>
              </a:rPr>
              <a:t>decomposition.</a:t>
            </a:r>
          </a:p>
          <a:p>
            <a:pPr lvl="1" algn="just">
              <a:buClr>
                <a:schemeClr val="tx2">
                  <a:lumMod val="50000"/>
                </a:schemeClr>
              </a:buClr>
              <a:buSzPct val="80000"/>
              <a:buFont typeface="Wingdings" pitchFamily="2" charset="2"/>
              <a:buChar char="q"/>
            </a:pPr>
            <a:r>
              <a:rPr lang="en-US" sz="2000" dirty="0" smtClean="0">
                <a:latin typeface="Arial" pitchFamily="34" charset="0"/>
                <a:cs typeface="Arial" pitchFamily="34" charset="0"/>
              </a:rPr>
              <a:t>The </a:t>
            </a:r>
            <a:r>
              <a:rPr lang="en-US" sz="2000" b="1" dirty="0">
                <a:latin typeface="Arial" pitchFamily="34" charset="0"/>
                <a:cs typeface="Arial" pitchFamily="34" charset="0"/>
              </a:rPr>
              <a:t>lossless-join </a:t>
            </a:r>
            <a:r>
              <a:rPr lang="en-US" sz="2000" dirty="0">
                <a:latin typeface="Arial" pitchFamily="34" charset="0"/>
                <a:cs typeface="Arial" pitchFamily="34" charset="0"/>
              </a:rPr>
              <a:t>property ensures that any instance of the original relation can </a:t>
            </a:r>
            <a:r>
              <a:rPr lang="en-US" sz="2000" dirty="0" smtClean="0">
                <a:latin typeface="Arial" pitchFamily="34" charset="0"/>
                <a:cs typeface="Arial" pitchFamily="34" charset="0"/>
              </a:rPr>
              <a:t>be identified </a:t>
            </a:r>
            <a:r>
              <a:rPr lang="en-US" sz="2000" dirty="0">
                <a:latin typeface="Arial" pitchFamily="34" charset="0"/>
                <a:cs typeface="Arial" pitchFamily="34" charset="0"/>
              </a:rPr>
              <a:t>from corresponding instances in the smaller </a:t>
            </a:r>
            <a:r>
              <a:rPr lang="en-US" sz="2000" dirty="0" smtClean="0">
                <a:latin typeface="Arial" pitchFamily="34" charset="0"/>
                <a:cs typeface="Arial" pitchFamily="34" charset="0"/>
              </a:rPr>
              <a:t>relations. </a:t>
            </a:r>
          </a:p>
          <a:p>
            <a:pPr lvl="1" algn="just">
              <a:buClr>
                <a:schemeClr val="tx2">
                  <a:lumMod val="50000"/>
                </a:schemeClr>
              </a:buClr>
              <a:buSzPct val="80000"/>
              <a:buFont typeface="Wingdings" pitchFamily="2" charset="2"/>
              <a:buChar char="q"/>
            </a:pPr>
            <a:r>
              <a:rPr lang="en-US" sz="2000" dirty="0" smtClean="0">
                <a:latin typeface="Arial" pitchFamily="34" charset="0"/>
                <a:cs typeface="Arial" pitchFamily="34" charset="0"/>
              </a:rPr>
              <a:t>The </a:t>
            </a:r>
            <a:r>
              <a:rPr lang="en-US" sz="2000" b="1" dirty="0">
                <a:latin typeface="Arial" pitchFamily="34" charset="0"/>
                <a:cs typeface="Arial" pitchFamily="34" charset="0"/>
              </a:rPr>
              <a:t>dependency preservation </a:t>
            </a:r>
            <a:r>
              <a:rPr lang="en-US" sz="2000" dirty="0">
                <a:latin typeface="Arial" pitchFamily="34" charset="0"/>
                <a:cs typeface="Arial" pitchFamily="34" charset="0"/>
              </a:rPr>
              <a:t>property ensures that a constraint on the </a:t>
            </a:r>
            <a:r>
              <a:rPr lang="en-US" sz="2000" dirty="0" smtClean="0">
                <a:latin typeface="Arial" pitchFamily="34" charset="0"/>
                <a:cs typeface="Arial" pitchFamily="34" charset="0"/>
              </a:rPr>
              <a:t>original relation </a:t>
            </a:r>
            <a:r>
              <a:rPr lang="en-US" sz="2000" dirty="0">
                <a:latin typeface="Arial" pitchFamily="34" charset="0"/>
                <a:cs typeface="Arial" pitchFamily="34" charset="0"/>
              </a:rPr>
              <a:t>can be maintained by simply enforcing some constraint on each of the </a:t>
            </a:r>
            <a:r>
              <a:rPr lang="en-US" sz="2000" dirty="0" smtClean="0">
                <a:latin typeface="Arial" pitchFamily="34" charset="0"/>
                <a:cs typeface="Arial" pitchFamily="34" charset="0"/>
              </a:rPr>
              <a:t>smaller relations</a:t>
            </a:r>
            <a:r>
              <a:rPr lang="en-US" sz="2000" dirty="0">
                <a:latin typeface="Arial" pitchFamily="34" charset="0"/>
                <a:cs typeface="Arial" pitchFamily="34" charset="0"/>
              </a:rPr>
              <a:t>.</a:t>
            </a:r>
          </a:p>
          <a:p>
            <a:pPr algn="just">
              <a:buClr>
                <a:srgbClr val="C00000"/>
              </a:buClr>
              <a:buSzPct val="80000"/>
              <a:buFont typeface="Wingdings" pitchFamily="2" charset="2"/>
              <a:buChar char="q"/>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061309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4000" b="1" dirty="0">
                <a:solidFill>
                  <a:srgbClr val="C00000"/>
                </a:solidFill>
                <a:latin typeface="Book Antiqua" pitchFamily="18" charset="0"/>
              </a:rPr>
              <a:t>Normalization</a:t>
            </a:r>
          </a:p>
        </p:txBody>
      </p:sp>
      <p:sp>
        <p:nvSpPr>
          <p:cNvPr id="3" name="Content Placeholder 2"/>
          <p:cNvSpPr>
            <a:spLocks noGrp="1"/>
          </p:cNvSpPr>
          <p:nvPr>
            <p:ph idx="1"/>
          </p:nvPr>
        </p:nvSpPr>
        <p:spPr>
          <a:xfrm>
            <a:off x="381000" y="914400"/>
            <a:ext cx="8229600" cy="5715000"/>
          </a:xfrm>
        </p:spPr>
        <p:txBody>
          <a:bodyPr>
            <a:normAutofit/>
          </a:bodyPr>
          <a:lstStyle/>
          <a:p>
            <a:r>
              <a:rPr lang="en-US" sz="2000" dirty="0">
                <a:latin typeface="Arial" pitchFamily="34" charset="0"/>
                <a:cs typeface="Arial" pitchFamily="34" charset="0"/>
              </a:rPr>
              <a:t>Database Normalization is a technique of organizing the data in the database. Normalization is a systematic approach of decomposing tables to eliminate data redundancy and undesirable characteristics like Insertion, Update and Deletion anomalies. It is a multi-step process that puts data into tabular form by removing duplicated data from the relation tables.</a:t>
            </a:r>
          </a:p>
          <a:p>
            <a:pPr marL="0" indent="0">
              <a:buNone/>
            </a:pPr>
            <a:r>
              <a:rPr lang="en-US" sz="2000" dirty="0">
                <a:latin typeface="Arial" pitchFamily="34" charset="0"/>
                <a:cs typeface="Arial" pitchFamily="34" charset="0"/>
              </a:rPr>
              <a:t>Normalization is used for mainly </a:t>
            </a:r>
            <a:r>
              <a:rPr lang="en-US" sz="2000" b="1" dirty="0">
                <a:latin typeface="Arial" pitchFamily="34" charset="0"/>
                <a:cs typeface="Arial" pitchFamily="34" charset="0"/>
              </a:rPr>
              <a:t>two purposes</a:t>
            </a:r>
            <a:r>
              <a:rPr lang="en-US" sz="2000" dirty="0">
                <a:latin typeface="Arial" pitchFamily="34" charset="0"/>
                <a:cs typeface="Arial" pitchFamily="34" charset="0"/>
              </a:rPr>
              <a:t>,</a:t>
            </a:r>
          </a:p>
          <a:p>
            <a:pPr lvl="0"/>
            <a:r>
              <a:rPr lang="en-US" sz="2000" dirty="0">
                <a:latin typeface="Arial" pitchFamily="34" charset="0"/>
                <a:cs typeface="Arial" pitchFamily="34" charset="0"/>
              </a:rPr>
              <a:t>Eliminating redundant (useless) data.</a:t>
            </a:r>
          </a:p>
          <a:p>
            <a:pPr lvl="0"/>
            <a:r>
              <a:rPr lang="en-US" sz="2000" dirty="0">
                <a:latin typeface="Arial" pitchFamily="34" charset="0"/>
                <a:cs typeface="Arial" pitchFamily="34" charset="0"/>
              </a:rPr>
              <a:t>Ensuring data dependencies make sense </a:t>
            </a:r>
            <a:r>
              <a:rPr lang="en-US" sz="2000" dirty="0" err="1">
                <a:latin typeface="Arial" pitchFamily="34" charset="0"/>
                <a:cs typeface="Arial" pitchFamily="34" charset="0"/>
              </a:rPr>
              <a:t>i.e</a:t>
            </a:r>
            <a:r>
              <a:rPr lang="en-US" sz="2000" dirty="0">
                <a:latin typeface="Arial" pitchFamily="34" charset="0"/>
                <a:cs typeface="Arial" pitchFamily="34" charset="0"/>
              </a:rPr>
              <a:t> data is logically stored.</a:t>
            </a:r>
          </a:p>
          <a:p>
            <a:pPr marL="0" indent="0">
              <a:buNone/>
            </a:pPr>
            <a:endParaRPr lang="en-US" sz="2000" dirty="0">
              <a:latin typeface="Arial" pitchFamily="34" charset="0"/>
              <a:cs typeface="Arial" pitchFamily="34" charset="0"/>
            </a:endParaRPr>
          </a:p>
          <a:p>
            <a:r>
              <a:rPr lang="en-US" sz="2000" dirty="0">
                <a:latin typeface="Arial" pitchFamily="34" charset="0"/>
                <a:cs typeface="Arial" pitchFamily="34" charset="0"/>
              </a:rPr>
              <a:t>Normalization rule are divided into following normal form.</a:t>
            </a:r>
          </a:p>
          <a:p>
            <a:r>
              <a:rPr lang="en-US" sz="2000" dirty="0">
                <a:latin typeface="Arial" pitchFamily="34" charset="0"/>
                <a:cs typeface="Arial" pitchFamily="34" charset="0"/>
              </a:rPr>
              <a:t>1. First Normal Form</a:t>
            </a:r>
          </a:p>
          <a:p>
            <a:r>
              <a:rPr lang="en-US" sz="2000" dirty="0">
                <a:latin typeface="Arial" pitchFamily="34" charset="0"/>
                <a:cs typeface="Arial" pitchFamily="34" charset="0"/>
              </a:rPr>
              <a:t>2. Second Normal Form</a:t>
            </a:r>
          </a:p>
          <a:p>
            <a:r>
              <a:rPr lang="en-US" sz="2000" dirty="0">
                <a:latin typeface="Arial" pitchFamily="34" charset="0"/>
                <a:cs typeface="Arial" pitchFamily="34" charset="0"/>
              </a:rPr>
              <a:t>3. Third Normal Form</a:t>
            </a:r>
          </a:p>
          <a:p>
            <a:r>
              <a:rPr lang="en-US" sz="2000" dirty="0">
                <a:latin typeface="Arial" pitchFamily="34" charset="0"/>
                <a:cs typeface="Arial" pitchFamily="34" charset="0"/>
              </a:rPr>
              <a:t>4. </a:t>
            </a:r>
            <a:r>
              <a:rPr lang="en-US" sz="2000" dirty="0" smtClean="0">
                <a:latin typeface="Arial" pitchFamily="34" charset="0"/>
                <a:cs typeface="Arial" pitchFamily="34" charset="0"/>
              </a:rPr>
              <a:t>BCNF</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544576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763000" cy="6172200"/>
          </a:xfrm>
          <a:prstGeom prst="rect">
            <a:avLst/>
          </a:prstGeom>
          <a:noFill/>
          <a:ln>
            <a:noFill/>
          </a:ln>
          <a:effectLst/>
          <a:extLst/>
        </p:spPr>
      </p:pic>
    </p:spTree>
    <p:extLst>
      <p:ext uri="{BB962C8B-B14F-4D97-AF65-F5344CB8AC3E}">
        <p14:creationId xmlns:p14="http://schemas.microsoft.com/office/powerpoint/2010/main" val="1976537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b="1" dirty="0">
                <a:solidFill>
                  <a:srgbClr val="C00000"/>
                </a:solidFill>
                <a:latin typeface="Book Antiqua" pitchFamily="18" charset="0"/>
              </a:rPr>
              <a:t>First Normal Form (1NF</a:t>
            </a:r>
            <a:r>
              <a:rPr lang="en-US" sz="4000" b="1" dirty="0" smtClean="0">
                <a:solidFill>
                  <a:srgbClr val="C00000"/>
                </a:solidFill>
                <a:latin typeface="Book Antiqua" pitchFamily="18" charset="0"/>
              </a:rPr>
              <a:t>):</a:t>
            </a:r>
            <a:endParaRPr lang="en-US" sz="4000" dirty="0">
              <a:solidFill>
                <a:srgbClr val="C00000"/>
              </a:solidFill>
              <a:latin typeface="Book Antiqua" pitchFamily="18" charset="0"/>
            </a:endParaRPr>
          </a:p>
        </p:txBody>
      </p:sp>
      <p:sp>
        <p:nvSpPr>
          <p:cNvPr id="3" name="Content Placeholder 2"/>
          <p:cNvSpPr>
            <a:spLocks noGrp="1"/>
          </p:cNvSpPr>
          <p:nvPr>
            <p:ph idx="1"/>
          </p:nvPr>
        </p:nvSpPr>
        <p:spPr>
          <a:xfrm>
            <a:off x="457200" y="838200"/>
            <a:ext cx="8534400" cy="5287963"/>
          </a:xfrm>
        </p:spPr>
        <p:txBody>
          <a:bodyPr>
            <a:normAutofit/>
          </a:bodyPr>
          <a:lstStyle/>
          <a:p>
            <a:pPr algn="just"/>
            <a:r>
              <a:rPr lang="en-US" sz="2000" b="1" dirty="0">
                <a:latin typeface="Arial" pitchFamily="34" charset="0"/>
                <a:cs typeface="Arial" pitchFamily="34" charset="0"/>
              </a:rPr>
              <a:t>This rule defines that all the attributes in a relation must have atomic domains. The values in an atomic domain are indivisible units.</a:t>
            </a:r>
            <a:endParaRPr lang="en-US" sz="2000" dirty="0">
              <a:latin typeface="Arial" pitchFamily="34" charset="0"/>
              <a:cs typeface="Arial" pitchFamily="34" charset="0"/>
            </a:endParaRPr>
          </a:p>
          <a:p>
            <a:pPr algn="just"/>
            <a:r>
              <a:rPr lang="en-US" sz="2000" dirty="0">
                <a:latin typeface="Arial" pitchFamily="34" charset="0"/>
                <a:cs typeface="Arial" pitchFamily="34" charset="0"/>
              </a:rPr>
              <a:t>No two Rows of data must contain repeating group of information </a:t>
            </a:r>
            <a:r>
              <a:rPr lang="en-US" sz="2000" dirty="0" err="1">
                <a:latin typeface="Arial" pitchFamily="34" charset="0"/>
                <a:cs typeface="Arial" pitchFamily="34" charset="0"/>
              </a:rPr>
              <a:t>i.e</a:t>
            </a:r>
            <a:r>
              <a:rPr lang="en-US" sz="2000" dirty="0">
                <a:latin typeface="Arial" pitchFamily="34" charset="0"/>
                <a:cs typeface="Arial" pitchFamily="34" charset="0"/>
              </a:rPr>
              <a:t> each set of column must have a unique value, such that multiple columns cannot be used to fetch the same row. Each table should be organized into rows, and each row should have a primary key that distinguishes it as unique.</a:t>
            </a:r>
          </a:p>
          <a:p>
            <a:pPr algn="just"/>
            <a:r>
              <a:rPr lang="en-US" sz="2000" dirty="0">
                <a:latin typeface="Arial" pitchFamily="34" charset="0"/>
                <a:cs typeface="Arial" pitchFamily="34" charset="0"/>
              </a:rPr>
              <a:t>There are two common approaches to removing repeating groups from </a:t>
            </a:r>
            <a:r>
              <a:rPr lang="en-US" sz="2000" dirty="0" err="1">
                <a:latin typeface="Arial" pitchFamily="34" charset="0"/>
                <a:cs typeface="Arial" pitchFamily="34" charset="0"/>
              </a:rPr>
              <a:t>unnormalized</a:t>
            </a:r>
            <a:r>
              <a:rPr lang="en-US" sz="2000" dirty="0">
                <a:latin typeface="Arial" pitchFamily="34" charset="0"/>
                <a:cs typeface="Arial" pitchFamily="34" charset="0"/>
              </a:rPr>
              <a:t> tables:</a:t>
            </a:r>
          </a:p>
          <a:p>
            <a:pPr marL="0" indent="0" algn="just">
              <a:buNone/>
            </a:pPr>
            <a:r>
              <a:rPr lang="en-US" sz="2000" dirty="0">
                <a:latin typeface="Arial" pitchFamily="34" charset="0"/>
                <a:cs typeface="Arial" pitchFamily="34" charset="0"/>
              </a:rPr>
              <a:t>	</a:t>
            </a:r>
            <a:r>
              <a:rPr lang="en-US" sz="2000" dirty="0" smtClean="0"/>
              <a:t>(</a:t>
            </a:r>
            <a:r>
              <a:rPr lang="en-US" sz="2000" dirty="0"/>
              <a:t>1) </a:t>
            </a:r>
            <a:r>
              <a:rPr lang="en-US" sz="2000" i="1" dirty="0"/>
              <a:t>By entering appropriate data in the empty columns of rows </a:t>
            </a:r>
            <a:r>
              <a:rPr lang="en-US" sz="2000" i="1" dirty="0" smtClean="0"/>
              <a:t>	containing </a:t>
            </a:r>
            <a:r>
              <a:rPr lang="en-US" sz="2000" i="1" dirty="0"/>
              <a:t>the repeating data. </a:t>
            </a:r>
            <a:r>
              <a:rPr lang="en-US" sz="2000" dirty="0"/>
              <a:t>In other words, we fill in the blanks by </a:t>
            </a:r>
            <a:r>
              <a:rPr lang="en-US" sz="2000" dirty="0" smtClean="0"/>
              <a:t>	duplicating </a:t>
            </a:r>
            <a:r>
              <a:rPr lang="en-US" sz="2000" dirty="0"/>
              <a:t>the nonrepeating data, where</a:t>
            </a:r>
            <a:r>
              <a:rPr lang="en-US" sz="2000" i="1" dirty="0"/>
              <a:t> </a:t>
            </a:r>
            <a:r>
              <a:rPr lang="en-US" sz="2000" dirty="0"/>
              <a:t>required. This approach is </a:t>
            </a:r>
            <a:r>
              <a:rPr lang="en-US" sz="2000" dirty="0" smtClean="0"/>
              <a:t>	commonly </a:t>
            </a:r>
            <a:r>
              <a:rPr lang="en-US" sz="2000" dirty="0"/>
              <a:t>referred to as </a:t>
            </a:r>
            <a:r>
              <a:rPr lang="en-US" sz="2000" b="1" dirty="0"/>
              <a:t>‘flattening’ </a:t>
            </a:r>
            <a:r>
              <a:rPr lang="en-US" sz="2000" dirty="0"/>
              <a:t>the table.</a:t>
            </a:r>
          </a:p>
          <a:p>
            <a:pPr marL="0" indent="0" algn="just">
              <a:buNone/>
            </a:pPr>
            <a:r>
              <a:rPr lang="en-US" sz="2000" dirty="0" smtClean="0"/>
              <a:t>	(</a:t>
            </a:r>
            <a:r>
              <a:rPr lang="en-US" sz="2000" dirty="0"/>
              <a:t>2) </a:t>
            </a:r>
            <a:r>
              <a:rPr lang="en-US" sz="2000" i="1" dirty="0"/>
              <a:t>By placing the repeating data, along with a copy of the original </a:t>
            </a:r>
            <a:r>
              <a:rPr lang="en-US" sz="2000" i="1" dirty="0" smtClean="0"/>
              <a:t>	key </a:t>
            </a:r>
            <a:r>
              <a:rPr lang="en-US" sz="2000" i="1" dirty="0"/>
              <a:t>attribute(s), in a separate relation.</a:t>
            </a:r>
            <a:endParaRPr lang="en-US" sz="2000" dirty="0"/>
          </a:p>
          <a:p>
            <a:pPr algn="just"/>
            <a:endParaRPr lang="en-US" sz="2000" dirty="0">
              <a:latin typeface="Arial" pitchFamily="34" charset="0"/>
              <a:cs typeface="Arial" pitchFamily="34" charset="0"/>
            </a:endParaRPr>
          </a:p>
        </p:txBody>
      </p:sp>
    </p:spTree>
    <p:extLst>
      <p:ext uri="{BB962C8B-B14F-4D97-AF65-F5344CB8AC3E}">
        <p14:creationId xmlns:p14="http://schemas.microsoft.com/office/powerpoint/2010/main" val="24182236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678363"/>
          </a:xfrm>
        </p:spPr>
        <p:txBody>
          <a:bodyPr>
            <a:normAutofit/>
          </a:bodyPr>
          <a:lstStyle/>
          <a:p>
            <a:pPr marL="0" indent="0">
              <a:buNone/>
            </a:pPr>
            <a:r>
              <a:rPr lang="en-US" sz="2000" b="1" dirty="0">
                <a:latin typeface="Arial" pitchFamily="34" charset="0"/>
                <a:cs typeface="Arial" pitchFamily="34" charset="0"/>
              </a:rPr>
              <a:t>Conversion to First Normal Form</a:t>
            </a:r>
            <a:r>
              <a:rPr lang="en-US" sz="2000" b="1" dirty="0" smtClean="0">
                <a:latin typeface="Arial" pitchFamily="34" charset="0"/>
                <a:cs typeface="Arial" pitchFamily="34" charset="0"/>
              </a:rPr>
              <a:t>:</a:t>
            </a:r>
          </a:p>
          <a:p>
            <a:pPr marL="0" indent="0">
              <a:buNone/>
            </a:pP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 Step 1: Eliminate the Repeating Groups</a:t>
            </a:r>
          </a:p>
          <a:p>
            <a:pPr marL="0" indent="0">
              <a:buNone/>
            </a:pPr>
            <a:r>
              <a:rPr lang="en-US" sz="2000" dirty="0">
                <a:latin typeface="Arial" pitchFamily="34" charset="0"/>
                <a:cs typeface="Arial" pitchFamily="34" charset="0"/>
              </a:rPr>
              <a:t>– Eliminate nulls: each repeating group </a:t>
            </a:r>
            <a:r>
              <a:rPr lang="en-US" sz="2000" dirty="0" smtClean="0">
                <a:latin typeface="Arial" pitchFamily="34" charset="0"/>
                <a:cs typeface="Arial" pitchFamily="34" charset="0"/>
              </a:rPr>
              <a:t>attribute contains </a:t>
            </a:r>
            <a:r>
              <a:rPr lang="en-US" sz="2000" dirty="0">
                <a:latin typeface="Arial" pitchFamily="34" charset="0"/>
                <a:cs typeface="Arial" pitchFamily="34" charset="0"/>
              </a:rPr>
              <a:t>an appropriate data </a:t>
            </a:r>
            <a:r>
              <a:rPr lang="en-US" sz="2000" dirty="0" smtClean="0">
                <a:latin typeface="Arial" pitchFamily="34" charset="0"/>
                <a:cs typeface="Arial" pitchFamily="34" charset="0"/>
              </a:rPr>
              <a:t>value</a:t>
            </a:r>
          </a:p>
          <a:p>
            <a:pPr marL="0" indent="0">
              <a:buNone/>
            </a:pP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 </a:t>
            </a:r>
            <a:r>
              <a:rPr lang="en-US" sz="2000" dirty="0" smtClean="0">
                <a:latin typeface="Arial" pitchFamily="34" charset="0"/>
                <a:cs typeface="Arial" pitchFamily="34" charset="0"/>
              </a:rPr>
              <a:t>Step 2</a:t>
            </a:r>
            <a:r>
              <a:rPr lang="en-US" sz="2000" dirty="0">
                <a:latin typeface="Arial" pitchFamily="34" charset="0"/>
                <a:cs typeface="Arial" pitchFamily="34" charset="0"/>
              </a:rPr>
              <a:t>: Identify the Primary </a:t>
            </a:r>
            <a:r>
              <a:rPr lang="en-US" sz="2000" dirty="0" smtClean="0">
                <a:latin typeface="Arial" pitchFamily="34" charset="0"/>
                <a:cs typeface="Arial" pitchFamily="34" charset="0"/>
              </a:rPr>
              <a:t>Key</a:t>
            </a: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 </a:t>
            </a:r>
            <a:r>
              <a:rPr lang="en-US" sz="2000" dirty="0" smtClean="0">
                <a:latin typeface="Arial" pitchFamily="34" charset="0"/>
                <a:cs typeface="Arial" pitchFamily="34" charset="0"/>
              </a:rPr>
              <a:t>Must </a:t>
            </a:r>
            <a:r>
              <a:rPr lang="en-US" sz="2000" dirty="0">
                <a:latin typeface="Arial" pitchFamily="34" charset="0"/>
                <a:cs typeface="Arial" pitchFamily="34" charset="0"/>
              </a:rPr>
              <a:t>uniquely identify attribute values</a:t>
            </a:r>
          </a:p>
          <a:p>
            <a:pPr marL="0" indent="0">
              <a:buNone/>
            </a:pPr>
            <a:r>
              <a:rPr lang="en-US" sz="2000" dirty="0">
                <a:latin typeface="Arial" pitchFamily="34" charset="0"/>
                <a:cs typeface="Arial" pitchFamily="34" charset="0"/>
              </a:rPr>
              <a:t>– </a:t>
            </a:r>
            <a:r>
              <a:rPr lang="en-US" sz="2000" dirty="0" smtClean="0">
                <a:latin typeface="Arial" pitchFamily="34" charset="0"/>
                <a:cs typeface="Arial" pitchFamily="34" charset="0"/>
              </a:rPr>
              <a:t>New </a:t>
            </a:r>
            <a:r>
              <a:rPr lang="en-US" sz="2000" dirty="0">
                <a:latin typeface="Arial" pitchFamily="34" charset="0"/>
                <a:cs typeface="Arial" pitchFamily="34" charset="0"/>
              </a:rPr>
              <a:t>key can be composed of multiple </a:t>
            </a:r>
            <a:r>
              <a:rPr lang="en-US" sz="2000" dirty="0" smtClean="0">
                <a:latin typeface="Arial" pitchFamily="34" charset="0"/>
                <a:cs typeface="Arial" pitchFamily="34" charset="0"/>
              </a:rPr>
              <a:t>attributes</a:t>
            </a:r>
          </a:p>
          <a:p>
            <a:pPr marL="0" indent="0">
              <a:buNone/>
            </a:pPr>
            <a:endParaRPr lang="en-US" sz="2000" dirty="0">
              <a:latin typeface="Arial" pitchFamily="34" charset="0"/>
              <a:cs typeface="Arial" pitchFamily="34" charset="0"/>
            </a:endParaRPr>
          </a:p>
          <a:p>
            <a:pPr marL="0" indent="0">
              <a:buNone/>
            </a:pPr>
            <a:r>
              <a:rPr lang="en-US" sz="2000" dirty="0" smtClean="0">
                <a:latin typeface="Arial" pitchFamily="34" charset="0"/>
                <a:cs typeface="Arial" pitchFamily="34" charset="0"/>
              </a:rPr>
              <a:t>• </a:t>
            </a:r>
            <a:r>
              <a:rPr lang="en-US" sz="2000" dirty="0">
                <a:latin typeface="Arial" pitchFamily="34" charset="0"/>
                <a:cs typeface="Arial" pitchFamily="34" charset="0"/>
              </a:rPr>
              <a:t>Step 3: Identify All </a:t>
            </a:r>
            <a:r>
              <a:rPr lang="en-US" sz="2000" dirty="0" smtClean="0">
                <a:latin typeface="Arial" pitchFamily="34" charset="0"/>
                <a:cs typeface="Arial" pitchFamily="34" charset="0"/>
              </a:rPr>
              <a:t>Dependencies</a:t>
            </a: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 Dependencies are depicted with a diagram</a:t>
            </a:r>
          </a:p>
        </p:txBody>
      </p:sp>
      <p:sp>
        <p:nvSpPr>
          <p:cNvPr id="4" name="Title 1"/>
          <p:cNvSpPr>
            <a:spLocks noGrp="1"/>
          </p:cNvSpPr>
          <p:nvPr>
            <p:ph type="title"/>
          </p:nvPr>
        </p:nvSpPr>
        <p:spPr>
          <a:xfrm>
            <a:off x="457200" y="0"/>
            <a:ext cx="8229600" cy="914400"/>
          </a:xfrm>
        </p:spPr>
        <p:txBody>
          <a:bodyPr>
            <a:normAutofit/>
          </a:bodyPr>
          <a:lstStyle/>
          <a:p>
            <a:r>
              <a:rPr lang="en-US" sz="4000" b="1" dirty="0">
                <a:solidFill>
                  <a:srgbClr val="C00000"/>
                </a:solidFill>
                <a:latin typeface="Book Antiqua" pitchFamily="18" charset="0"/>
              </a:rPr>
              <a:t>First Normal Form (1NF</a:t>
            </a:r>
            <a:r>
              <a:rPr lang="en-US" sz="4000" b="1" dirty="0" smtClean="0">
                <a:solidFill>
                  <a:srgbClr val="C00000"/>
                </a:solidFill>
                <a:latin typeface="Book Antiqua" pitchFamily="18" charset="0"/>
              </a:rPr>
              <a:t>)(cont..)</a:t>
            </a:r>
            <a:endParaRPr lang="en-US" sz="4000" dirty="0">
              <a:solidFill>
                <a:srgbClr val="C00000"/>
              </a:solidFill>
              <a:latin typeface="Book Antiqua" pitchFamily="18" charset="0"/>
            </a:endParaRPr>
          </a:p>
        </p:txBody>
      </p:sp>
    </p:spTree>
    <p:extLst>
      <p:ext uri="{BB962C8B-B14F-4D97-AF65-F5344CB8AC3E}">
        <p14:creationId xmlns:p14="http://schemas.microsoft.com/office/powerpoint/2010/main" val="17320582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848600" cy="5715000"/>
          </a:xfrm>
          <a:prstGeom prst="rect">
            <a:avLst/>
          </a:prstGeom>
          <a:noFill/>
          <a:ln>
            <a:noFill/>
          </a:ln>
          <a:effectLst/>
          <a:extLst/>
        </p:spPr>
      </p:pic>
      <p:sp>
        <p:nvSpPr>
          <p:cNvPr id="5" name="Title 1"/>
          <p:cNvSpPr>
            <a:spLocks noGrp="1"/>
          </p:cNvSpPr>
          <p:nvPr>
            <p:ph type="title"/>
          </p:nvPr>
        </p:nvSpPr>
        <p:spPr>
          <a:xfrm>
            <a:off x="457200" y="0"/>
            <a:ext cx="8229600" cy="685800"/>
          </a:xfrm>
        </p:spPr>
        <p:txBody>
          <a:bodyPr>
            <a:noAutofit/>
          </a:bodyPr>
          <a:lstStyle/>
          <a:p>
            <a:r>
              <a:rPr lang="en-US" sz="4000" b="1" dirty="0">
                <a:solidFill>
                  <a:srgbClr val="C00000"/>
                </a:solidFill>
                <a:latin typeface="Book Antiqua" pitchFamily="18" charset="0"/>
              </a:rPr>
              <a:t>First Normal Form (1NF</a:t>
            </a:r>
            <a:r>
              <a:rPr lang="en-US" sz="4000" b="1" dirty="0" smtClean="0">
                <a:solidFill>
                  <a:srgbClr val="C00000"/>
                </a:solidFill>
                <a:latin typeface="Book Antiqua" pitchFamily="18" charset="0"/>
              </a:rPr>
              <a:t>)(cont..)</a:t>
            </a:r>
            <a:endParaRPr lang="en-US" sz="4000" dirty="0">
              <a:solidFill>
                <a:srgbClr val="C00000"/>
              </a:solidFill>
              <a:latin typeface="Book Antiqua" pitchFamily="18" charset="0"/>
            </a:endParaRPr>
          </a:p>
        </p:txBody>
      </p:sp>
    </p:spTree>
    <p:extLst>
      <p:ext uri="{BB962C8B-B14F-4D97-AF65-F5344CB8AC3E}">
        <p14:creationId xmlns:p14="http://schemas.microsoft.com/office/powerpoint/2010/main" val="11790558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382000" cy="5410200"/>
          </a:xfrm>
          <a:prstGeom prst="rect">
            <a:avLst/>
          </a:prstGeom>
          <a:noFill/>
          <a:ln>
            <a:noFill/>
          </a:ln>
          <a:effectLst/>
          <a:extLst/>
        </p:spPr>
      </p:pic>
      <p:sp>
        <p:nvSpPr>
          <p:cNvPr id="5" name="Title 1"/>
          <p:cNvSpPr>
            <a:spLocks noGrp="1"/>
          </p:cNvSpPr>
          <p:nvPr>
            <p:ph type="title"/>
          </p:nvPr>
        </p:nvSpPr>
        <p:spPr>
          <a:xfrm>
            <a:off x="457200" y="-13855"/>
            <a:ext cx="8229600" cy="685800"/>
          </a:xfrm>
        </p:spPr>
        <p:txBody>
          <a:bodyPr>
            <a:noAutofit/>
          </a:bodyPr>
          <a:lstStyle/>
          <a:p>
            <a:r>
              <a:rPr lang="en-US" sz="4000" b="1" dirty="0">
                <a:solidFill>
                  <a:srgbClr val="C00000"/>
                </a:solidFill>
                <a:latin typeface="Book Antiqua" pitchFamily="18" charset="0"/>
              </a:rPr>
              <a:t>First Normal Form (1NF</a:t>
            </a:r>
            <a:r>
              <a:rPr lang="en-US" sz="4000" b="1" dirty="0" smtClean="0">
                <a:solidFill>
                  <a:srgbClr val="C00000"/>
                </a:solidFill>
                <a:latin typeface="Book Antiqua" pitchFamily="18" charset="0"/>
              </a:rPr>
              <a:t>)(cont..)</a:t>
            </a:r>
            <a:endParaRPr lang="en-US" sz="4000" dirty="0">
              <a:solidFill>
                <a:srgbClr val="C00000"/>
              </a:solidFill>
              <a:latin typeface="Book Antiqua" pitchFamily="18" charset="0"/>
            </a:endParaRPr>
          </a:p>
        </p:txBody>
      </p:sp>
    </p:spTree>
    <p:extLst>
      <p:ext uri="{BB962C8B-B14F-4D97-AF65-F5344CB8AC3E}">
        <p14:creationId xmlns:p14="http://schemas.microsoft.com/office/powerpoint/2010/main" val="892462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a:solidFill>
                  <a:srgbClr val="C00000"/>
                </a:solidFill>
                <a:latin typeface="Book Antiqua" pitchFamily="18" charset="0"/>
              </a:rPr>
              <a:t>Second Normal Form (2NF</a:t>
            </a:r>
            <a:r>
              <a:rPr lang="en-US" sz="4000" b="1" dirty="0" smtClean="0">
                <a:solidFill>
                  <a:srgbClr val="C00000"/>
                </a:solidFill>
                <a:latin typeface="Book Antiqua" pitchFamily="18" charset="0"/>
              </a:rPr>
              <a:t>)</a:t>
            </a:r>
            <a:endParaRPr lang="en-US" sz="4000" dirty="0">
              <a:solidFill>
                <a:srgbClr val="C00000"/>
              </a:solidFill>
              <a:latin typeface="Book Antiqua" pitchFamily="18" charset="0"/>
            </a:endParaRPr>
          </a:p>
        </p:txBody>
      </p:sp>
      <p:sp>
        <p:nvSpPr>
          <p:cNvPr id="3" name="Content Placeholder 2"/>
          <p:cNvSpPr>
            <a:spLocks noGrp="1"/>
          </p:cNvSpPr>
          <p:nvPr>
            <p:ph idx="1"/>
          </p:nvPr>
        </p:nvSpPr>
        <p:spPr>
          <a:xfrm>
            <a:off x="457200" y="990600"/>
            <a:ext cx="8458200" cy="5211763"/>
          </a:xfrm>
        </p:spPr>
        <p:txBody>
          <a:bodyPr>
            <a:noAutofit/>
          </a:bodyPr>
          <a:lstStyle/>
          <a:p>
            <a:pPr algn="just"/>
            <a:r>
              <a:rPr lang="en-US" sz="2000" dirty="0">
                <a:latin typeface="Arial" pitchFamily="34" charset="0"/>
                <a:cs typeface="Arial" pitchFamily="34" charset="0"/>
              </a:rPr>
              <a:t>Before we learn about the second normal form, we need to understand the following −</a:t>
            </a:r>
          </a:p>
          <a:p>
            <a:pPr algn="just"/>
            <a:r>
              <a:rPr lang="en-US" sz="2000" b="1" dirty="0">
                <a:latin typeface="Arial" pitchFamily="34" charset="0"/>
                <a:cs typeface="Arial" pitchFamily="34" charset="0"/>
              </a:rPr>
              <a:t>Prime attribute </a:t>
            </a:r>
            <a:r>
              <a:rPr lang="en-US" sz="2000" dirty="0">
                <a:latin typeface="Arial" pitchFamily="34" charset="0"/>
                <a:cs typeface="Arial" pitchFamily="34" charset="0"/>
              </a:rPr>
              <a:t>− An attribute, which is a part of the prime-key, is known as a prime attribute.</a:t>
            </a:r>
          </a:p>
          <a:p>
            <a:pPr algn="just"/>
            <a:r>
              <a:rPr lang="en-US" sz="2000" b="1" dirty="0">
                <a:latin typeface="Arial" pitchFamily="34" charset="0"/>
                <a:cs typeface="Arial" pitchFamily="34" charset="0"/>
              </a:rPr>
              <a:t>Non-prime attribute </a:t>
            </a:r>
            <a:r>
              <a:rPr lang="en-US" sz="2000" dirty="0">
                <a:latin typeface="Arial" pitchFamily="34" charset="0"/>
                <a:cs typeface="Arial" pitchFamily="34" charset="0"/>
              </a:rPr>
              <a:t>− An attribute, which is not a part of the prime-key, is said to be a non-prime attribute.</a:t>
            </a:r>
          </a:p>
          <a:p>
            <a:pPr algn="just"/>
            <a:r>
              <a:rPr lang="en-US" sz="2000" b="1" dirty="0">
                <a:latin typeface="Arial" pitchFamily="34" charset="0"/>
                <a:cs typeface="Arial" pitchFamily="34" charset="0"/>
              </a:rPr>
              <a:t>If we follow second normal form, then every non-prime attribute should be fully functionally dependent on prime key attribute.</a:t>
            </a:r>
            <a:r>
              <a:rPr lang="en-US" sz="2000" dirty="0">
                <a:latin typeface="Arial" pitchFamily="34" charset="0"/>
                <a:cs typeface="Arial" pitchFamily="34" charset="0"/>
              </a:rPr>
              <a:t> That is, if X → A holds, then there should not be any </a:t>
            </a:r>
            <a:r>
              <a:rPr lang="en-US" sz="2000" dirty="0" smtClean="0">
                <a:latin typeface="Arial" pitchFamily="34" charset="0"/>
                <a:cs typeface="Arial" pitchFamily="34" charset="0"/>
              </a:rPr>
              <a:t>proper subset </a:t>
            </a:r>
            <a:r>
              <a:rPr lang="en-US" sz="2000" dirty="0">
                <a:latin typeface="Arial" pitchFamily="34" charset="0"/>
                <a:cs typeface="Arial" pitchFamily="34" charset="0"/>
              </a:rPr>
              <a:t>Y of X, for which Y → A also holds true.</a:t>
            </a:r>
          </a:p>
          <a:p>
            <a:pPr marL="0" indent="0" algn="just">
              <a:buNone/>
            </a:pPr>
            <a:endParaRPr lang="en-US" sz="2000" dirty="0">
              <a:latin typeface="Arial" pitchFamily="34" charset="0"/>
              <a:cs typeface="Arial" pitchFamily="34" charset="0"/>
            </a:endParaRPr>
          </a:p>
          <a:p>
            <a:pPr algn="just"/>
            <a:r>
              <a:rPr lang="en-US" sz="2000" b="1" dirty="0">
                <a:latin typeface="Arial" pitchFamily="34" charset="0"/>
                <a:cs typeface="Arial" pitchFamily="34" charset="0"/>
              </a:rPr>
              <a:t>There must not be any partial dependency of any column on primary key.</a:t>
            </a:r>
            <a:r>
              <a:rPr lang="en-US" sz="2000" dirty="0">
                <a:latin typeface="Arial" pitchFamily="34" charset="0"/>
                <a:cs typeface="Arial" pitchFamily="34" charset="0"/>
              </a:rPr>
              <a:t> It means that for a table that has concatenated primary key, each column in the table that is not part of the primary key must depend upon the entire concatenated key for its existence. If any column depends only on one part of the concatenated key, then the table fails </a:t>
            </a:r>
            <a:r>
              <a:rPr lang="en-US" sz="2000" b="1" dirty="0">
                <a:latin typeface="Arial" pitchFamily="34" charset="0"/>
                <a:cs typeface="Arial" pitchFamily="34" charset="0"/>
              </a:rPr>
              <a:t>Second normal form</a:t>
            </a:r>
            <a:r>
              <a:rPr lang="en-US" sz="2000" dirty="0">
                <a:latin typeface="Arial" pitchFamily="34" charset="0"/>
                <a:cs typeface="Arial" pitchFamily="34" charset="0"/>
              </a:rPr>
              <a:t>.</a:t>
            </a:r>
          </a:p>
          <a:p>
            <a:pPr algn="just"/>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34658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marL="0" indent="0" algn="just">
              <a:buNone/>
            </a:pPr>
            <a:r>
              <a:rPr lang="en-US" sz="2400" b="1" dirty="0">
                <a:latin typeface="Arial" pitchFamily="34" charset="0"/>
                <a:cs typeface="Arial" pitchFamily="34" charset="0"/>
              </a:rPr>
              <a:t>Conversion to Second Normal Form:</a:t>
            </a:r>
            <a:endParaRPr lang="en-US" sz="2400" dirty="0">
              <a:latin typeface="Arial" pitchFamily="34" charset="0"/>
              <a:cs typeface="Arial" pitchFamily="34" charset="0"/>
            </a:endParaRPr>
          </a:p>
          <a:p>
            <a:pPr marL="0" indent="0" algn="just">
              <a:buNone/>
            </a:pPr>
            <a:r>
              <a:rPr lang="en-US" sz="2400" dirty="0">
                <a:latin typeface="Arial" pitchFamily="34" charset="0"/>
                <a:cs typeface="Arial" pitchFamily="34" charset="0"/>
              </a:rPr>
              <a:t>• Step 1: Eliminate Partial Dependencies</a:t>
            </a:r>
          </a:p>
          <a:p>
            <a:pPr marL="0" indent="0" algn="just">
              <a:buNone/>
            </a:pPr>
            <a:r>
              <a:rPr lang="en-US" sz="2400" dirty="0">
                <a:latin typeface="Arial" pitchFamily="34" charset="0"/>
                <a:cs typeface="Arial" pitchFamily="34" charset="0"/>
              </a:rPr>
              <a:t>– Start with 1NF format and convert by:</a:t>
            </a:r>
          </a:p>
          <a:p>
            <a:pPr marL="0" indent="0" algn="just">
              <a:buNone/>
            </a:pPr>
            <a:r>
              <a:rPr lang="en-US" sz="2400" dirty="0">
                <a:latin typeface="Arial" pitchFamily="34" charset="0"/>
                <a:cs typeface="Arial" pitchFamily="34" charset="0"/>
              </a:rPr>
              <a:t>• </a:t>
            </a:r>
            <a:r>
              <a:rPr lang="en-US" sz="2400" dirty="0" smtClean="0">
                <a:latin typeface="Arial" pitchFamily="34" charset="0"/>
                <a:cs typeface="Arial" pitchFamily="34" charset="0"/>
              </a:rPr>
              <a:t>Write </a:t>
            </a:r>
            <a:r>
              <a:rPr lang="en-US" sz="2400" dirty="0">
                <a:latin typeface="Arial" pitchFamily="34" charset="0"/>
                <a:cs typeface="Arial" pitchFamily="34" charset="0"/>
              </a:rPr>
              <a:t>each part of the composite key on it’s own line.</a:t>
            </a:r>
          </a:p>
          <a:p>
            <a:pPr marL="0" indent="0" algn="just">
              <a:buNone/>
            </a:pPr>
            <a:r>
              <a:rPr lang="en-US" sz="2400" dirty="0">
                <a:latin typeface="Arial" pitchFamily="34" charset="0"/>
                <a:cs typeface="Arial" pitchFamily="34" charset="0"/>
              </a:rPr>
              <a:t>• Write the original (composite) key on last line</a:t>
            </a:r>
          </a:p>
          <a:p>
            <a:pPr marL="0" indent="0" algn="just">
              <a:buNone/>
            </a:pPr>
            <a:r>
              <a:rPr lang="en-US" sz="2400" dirty="0">
                <a:latin typeface="Arial" pitchFamily="34" charset="0"/>
                <a:cs typeface="Arial" pitchFamily="34" charset="0"/>
              </a:rPr>
              <a:t>– Each component will become key in new </a:t>
            </a:r>
            <a:r>
              <a:rPr lang="en-US" sz="2400" dirty="0" smtClean="0">
                <a:latin typeface="Arial" pitchFamily="34" charset="0"/>
                <a:cs typeface="Arial" pitchFamily="34" charset="0"/>
              </a:rPr>
              <a:t>table</a:t>
            </a:r>
          </a:p>
          <a:p>
            <a:pPr marL="0" indent="0" algn="just">
              <a:buNone/>
            </a:pPr>
            <a:endParaRPr lang="en-US" sz="2400" dirty="0">
              <a:latin typeface="Arial" pitchFamily="34" charset="0"/>
              <a:cs typeface="Arial" pitchFamily="34" charset="0"/>
            </a:endParaRPr>
          </a:p>
          <a:p>
            <a:pPr marL="0" indent="0" algn="just">
              <a:buNone/>
            </a:pPr>
            <a:r>
              <a:rPr lang="en-US" sz="2400" dirty="0">
                <a:latin typeface="Arial" pitchFamily="34" charset="0"/>
                <a:cs typeface="Arial" pitchFamily="34" charset="0"/>
              </a:rPr>
              <a:t>• Step 2: Assign Dependent Attributes</a:t>
            </a:r>
          </a:p>
          <a:p>
            <a:pPr marL="0" indent="0" algn="just">
              <a:buNone/>
            </a:pPr>
            <a:r>
              <a:rPr lang="en-US" sz="2400" dirty="0">
                <a:latin typeface="Arial" pitchFamily="34" charset="0"/>
                <a:cs typeface="Arial" pitchFamily="34" charset="0"/>
              </a:rPr>
              <a:t>– From the original 1NF determine which attributes are</a:t>
            </a:r>
          </a:p>
          <a:p>
            <a:pPr marL="0" indent="0" algn="just">
              <a:buNone/>
            </a:pPr>
            <a:r>
              <a:rPr lang="en-US" sz="2400" dirty="0">
                <a:latin typeface="Arial" pitchFamily="34" charset="0"/>
                <a:cs typeface="Arial" pitchFamily="34" charset="0"/>
              </a:rPr>
              <a:t>dependent on which key </a:t>
            </a:r>
            <a:r>
              <a:rPr lang="en-US" sz="2400" dirty="0" smtClean="0">
                <a:latin typeface="Arial" pitchFamily="34" charset="0"/>
                <a:cs typeface="Arial" pitchFamily="34" charset="0"/>
              </a:rPr>
              <a:t>attributes</a:t>
            </a:r>
          </a:p>
          <a:p>
            <a:pPr marL="0" indent="0" algn="just">
              <a:buNone/>
            </a:pPr>
            <a:endParaRPr lang="en-US" sz="2400" dirty="0">
              <a:latin typeface="Arial" pitchFamily="34" charset="0"/>
              <a:cs typeface="Arial" pitchFamily="34" charset="0"/>
            </a:endParaRPr>
          </a:p>
          <a:p>
            <a:pPr marL="0" indent="0" algn="just">
              <a:buNone/>
            </a:pPr>
            <a:r>
              <a:rPr lang="en-US" sz="2400" dirty="0">
                <a:latin typeface="Arial" pitchFamily="34" charset="0"/>
                <a:cs typeface="Arial" pitchFamily="34" charset="0"/>
              </a:rPr>
              <a:t>• Step 3: Name the tables to reflect its contents &amp; function</a:t>
            </a:r>
          </a:p>
          <a:p>
            <a:pPr algn="just"/>
            <a:endParaRPr lang="en-US" sz="2400" dirty="0">
              <a:latin typeface="Arial" pitchFamily="34" charset="0"/>
              <a:cs typeface="Arial" pitchFamily="34" charset="0"/>
            </a:endParaRPr>
          </a:p>
        </p:txBody>
      </p:sp>
      <p:sp>
        <p:nvSpPr>
          <p:cNvPr id="4" name="Title 1"/>
          <p:cNvSpPr>
            <a:spLocks noGrp="1"/>
          </p:cNvSpPr>
          <p:nvPr>
            <p:ph type="title"/>
          </p:nvPr>
        </p:nvSpPr>
        <p:spPr>
          <a:xfrm>
            <a:off x="457200" y="0"/>
            <a:ext cx="8229600" cy="838200"/>
          </a:xfrm>
        </p:spPr>
        <p:txBody>
          <a:bodyPr>
            <a:normAutofit/>
          </a:bodyPr>
          <a:lstStyle/>
          <a:p>
            <a:r>
              <a:rPr lang="en-US" sz="4000" b="1" dirty="0">
                <a:solidFill>
                  <a:srgbClr val="C00000"/>
                </a:solidFill>
                <a:latin typeface="Book Antiqua" pitchFamily="18" charset="0"/>
              </a:rPr>
              <a:t>Second Normal Form (2NF</a:t>
            </a:r>
            <a:r>
              <a:rPr lang="en-US" sz="4000" b="1" dirty="0" smtClean="0">
                <a:solidFill>
                  <a:srgbClr val="C00000"/>
                </a:solidFill>
                <a:latin typeface="Book Antiqua" pitchFamily="18" charset="0"/>
              </a:rPr>
              <a:t>)(cont..)</a:t>
            </a:r>
            <a:endParaRPr lang="en-US" sz="4000" dirty="0">
              <a:solidFill>
                <a:srgbClr val="C00000"/>
              </a:solidFill>
              <a:latin typeface="Book Antiqua" pitchFamily="18" charset="0"/>
            </a:endParaRPr>
          </a:p>
        </p:txBody>
      </p:sp>
    </p:spTree>
    <p:extLst>
      <p:ext uri="{BB962C8B-B14F-4D97-AF65-F5344CB8AC3E}">
        <p14:creationId xmlns:p14="http://schemas.microsoft.com/office/powerpoint/2010/main" val="3138292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0217" y="1676400"/>
            <a:ext cx="6878783" cy="5105400"/>
          </a:xfrm>
          <a:prstGeom prst="rect">
            <a:avLst/>
          </a:prstGeom>
          <a:noFill/>
          <a:ln>
            <a:noFill/>
          </a:ln>
          <a:effectLst/>
          <a:extLst/>
        </p:spPr>
      </p:pic>
      <p:sp>
        <p:nvSpPr>
          <p:cNvPr id="5" name="Title 1"/>
          <p:cNvSpPr>
            <a:spLocks noGrp="1"/>
          </p:cNvSpPr>
          <p:nvPr>
            <p:ph type="title"/>
          </p:nvPr>
        </p:nvSpPr>
        <p:spPr>
          <a:xfrm>
            <a:off x="457200" y="0"/>
            <a:ext cx="8001000" cy="533400"/>
          </a:xfrm>
        </p:spPr>
        <p:txBody>
          <a:bodyPr>
            <a:normAutofit fontScale="90000"/>
          </a:bodyPr>
          <a:lstStyle/>
          <a:p>
            <a:r>
              <a:rPr lang="en-US" sz="4000" b="1" dirty="0">
                <a:solidFill>
                  <a:srgbClr val="C00000"/>
                </a:solidFill>
                <a:latin typeface="Book Antiqua" pitchFamily="18" charset="0"/>
              </a:rPr>
              <a:t>Second Normal Form (2NF</a:t>
            </a:r>
            <a:r>
              <a:rPr lang="en-US" sz="4000" b="1" dirty="0" smtClean="0">
                <a:solidFill>
                  <a:srgbClr val="C00000"/>
                </a:solidFill>
                <a:latin typeface="Book Antiqua" pitchFamily="18" charset="0"/>
              </a:rPr>
              <a:t>)(cont..)</a:t>
            </a:r>
            <a:endParaRPr lang="en-US" sz="4000" dirty="0">
              <a:solidFill>
                <a:srgbClr val="C00000"/>
              </a:solidFill>
              <a:latin typeface="Book Antiqua" pitchFamily="18" charset="0"/>
            </a:endParaRPr>
          </a:p>
        </p:txBody>
      </p:sp>
      <p:sp>
        <p:nvSpPr>
          <p:cNvPr id="6" name="Rectangle 5"/>
          <p:cNvSpPr/>
          <p:nvPr/>
        </p:nvSpPr>
        <p:spPr>
          <a:xfrm>
            <a:off x="360217" y="609600"/>
            <a:ext cx="6248402" cy="923330"/>
          </a:xfrm>
          <a:prstGeom prst="rect">
            <a:avLst/>
          </a:prstGeom>
        </p:spPr>
        <p:txBody>
          <a:bodyPr wrap="square">
            <a:spAutoFit/>
          </a:bodyPr>
          <a:lstStyle/>
          <a:p>
            <a:r>
              <a:rPr lang="en-US" dirty="0"/>
              <a:t>PROJECT (PROJ_NUM, PROJ_NAME)</a:t>
            </a:r>
          </a:p>
          <a:p>
            <a:r>
              <a:rPr lang="en-US" dirty="0"/>
              <a:t>EMPLOYEE (EMP_NUM, EMP_NAME, JOB_CLASS, CHG_HOUR)</a:t>
            </a:r>
          </a:p>
          <a:p>
            <a:r>
              <a:rPr lang="en-US" dirty="0"/>
              <a:t>ASSIGN (PROJ_NUM, EMP_NUM, HOURS)</a:t>
            </a:r>
          </a:p>
        </p:txBody>
      </p:sp>
    </p:spTree>
    <p:extLst>
      <p:ext uri="{BB962C8B-B14F-4D97-AF65-F5344CB8AC3E}">
        <p14:creationId xmlns:p14="http://schemas.microsoft.com/office/powerpoint/2010/main" val="1169090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normAutofit fontScale="90000"/>
          </a:bodyPr>
          <a:lstStyle/>
          <a:p>
            <a:r>
              <a:rPr lang="en-US" b="1" dirty="0">
                <a:solidFill>
                  <a:srgbClr val="C00000"/>
                </a:solidFill>
                <a:latin typeface="Book Antiqua" pitchFamily="18" charset="0"/>
              </a:rPr>
              <a:t>A </a:t>
            </a:r>
            <a:r>
              <a:rPr lang="en-US" b="1" dirty="0" err="1">
                <a:solidFill>
                  <a:srgbClr val="C00000"/>
                </a:solidFill>
                <a:latin typeface="Book Antiqua" pitchFamily="18" charset="0"/>
              </a:rPr>
              <a:t>Lossy</a:t>
            </a:r>
            <a:r>
              <a:rPr lang="en-US" b="1" dirty="0">
                <a:solidFill>
                  <a:srgbClr val="C00000"/>
                </a:solidFill>
                <a:latin typeface="Book Antiqua" pitchFamily="18" charset="0"/>
              </a:rPr>
              <a:t> Decomposition</a:t>
            </a:r>
          </a:p>
        </p:txBody>
      </p:sp>
      <p:pic>
        <p:nvPicPr>
          <p:cNvPr id="5" name="Picture 5" descr="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2888" y="952500"/>
            <a:ext cx="6056312"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4588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810491"/>
          </a:xfrm>
        </p:spPr>
        <p:txBody>
          <a:bodyPr>
            <a:normAutofit/>
          </a:bodyPr>
          <a:lstStyle/>
          <a:p>
            <a:r>
              <a:rPr lang="en-US" sz="4000" b="1" dirty="0">
                <a:solidFill>
                  <a:srgbClr val="C00000"/>
                </a:solidFill>
                <a:latin typeface="Book Antiqua" pitchFamily="18" charset="0"/>
                <a:cs typeface="Arial" pitchFamily="34" charset="0"/>
              </a:rPr>
              <a:t>Third Normal Form (3NF)</a:t>
            </a:r>
            <a:endParaRPr lang="en-US" sz="4000" dirty="0">
              <a:solidFill>
                <a:srgbClr val="C00000"/>
              </a:solidFill>
              <a:latin typeface="Book Antiqua" pitchFamily="18" charset="0"/>
              <a:cs typeface="Arial" pitchFamily="34" charset="0"/>
            </a:endParaRPr>
          </a:p>
        </p:txBody>
      </p:sp>
      <p:sp>
        <p:nvSpPr>
          <p:cNvPr id="3" name="Content Placeholder 2"/>
          <p:cNvSpPr>
            <a:spLocks noGrp="1"/>
          </p:cNvSpPr>
          <p:nvPr>
            <p:ph idx="1"/>
          </p:nvPr>
        </p:nvSpPr>
        <p:spPr>
          <a:xfrm>
            <a:off x="457200" y="990600"/>
            <a:ext cx="8534400" cy="5135563"/>
          </a:xfrm>
        </p:spPr>
        <p:txBody>
          <a:bodyPr>
            <a:noAutofit/>
          </a:bodyPr>
          <a:lstStyle/>
          <a:p>
            <a:pPr algn="just"/>
            <a:r>
              <a:rPr lang="en-US" sz="2000" dirty="0">
                <a:latin typeface="Arial" pitchFamily="34" charset="0"/>
                <a:cs typeface="Arial" pitchFamily="34" charset="0"/>
              </a:rPr>
              <a:t>For a relation to be in Third Normal Form, it must be in Second Normal form and the following must satisfy −</a:t>
            </a:r>
          </a:p>
          <a:p>
            <a:pPr algn="just"/>
            <a:r>
              <a:rPr lang="en-US" sz="2000" b="1" dirty="0">
                <a:latin typeface="Arial" pitchFamily="34" charset="0"/>
                <a:cs typeface="Arial" pitchFamily="34" charset="0"/>
              </a:rPr>
              <a:t>No non-prime attribute is transitively dependent on prime key attribute.</a:t>
            </a:r>
            <a:endParaRPr lang="en-US" sz="2000" dirty="0">
              <a:latin typeface="Arial" pitchFamily="34" charset="0"/>
              <a:cs typeface="Arial" pitchFamily="34" charset="0"/>
            </a:endParaRPr>
          </a:p>
          <a:p>
            <a:pPr marL="0" indent="0" algn="just">
              <a:buNone/>
            </a:pPr>
            <a:r>
              <a:rPr lang="en-US" sz="2000" dirty="0">
                <a:latin typeface="Arial" pitchFamily="34" charset="0"/>
                <a:cs typeface="Arial" pitchFamily="34" charset="0"/>
              </a:rPr>
              <a:t>For any non-trivial functional dependency, X → A, then either −</a:t>
            </a:r>
          </a:p>
          <a:p>
            <a:pPr marL="0" indent="0" algn="just">
              <a:buNone/>
            </a:pPr>
            <a:r>
              <a:rPr lang="en-US" sz="2000" dirty="0">
                <a:latin typeface="Arial" pitchFamily="34" charset="0"/>
                <a:cs typeface="Arial" pitchFamily="34" charset="0"/>
              </a:rPr>
              <a:t>X is a </a:t>
            </a:r>
            <a:r>
              <a:rPr lang="en-US" sz="2000" dirty="0" err="1">
                <a:latin typeface="Arial" pitchFamily="34" charset="0"/>
                <a:cs typeface="Arial" pitchFamily="34" charset="0"/>
              </a:rPr>
              <a:t>superkey</a:t>
            </a:r>
            <a:r>
              <a:rPr lang="en-US" sz="2000" dirty="0">
                <a:latin typeface="Arial" pitchFamily="34" charset="0"/>
                <a:cs typeface="Arial" pitchFamily="34" charset="0"/>
              </a:rPr>
              <a:t> or,</a:t>
            </a:r>
          </a:p>
          <a:p>
            <a:pPr marL="0" indent="0" algn="just">
              <a:buNone/>
            </a:pPr>
            <a:r>
              <a:rPr lang="en-US" sz="2000" dirty="0" smtClean="0">
                <a:latin typeface="Arial" pitchFamily="34" charset="0"/>
                <a:cs typeface="Arial" pitchFamily="34" charset="0"/>
              </a:rPr>
              <a:t>A </a:t>
            </a:r>
            <a:r>
              <a:rPr lang="en-US" sz="2000" dirty="0">
                <a:latin typeface="Arial" pitchFamily="34" charset="0"/>
                <a:cs typeface="Arial" pitchFamily="34" charset="0"/>
              </a:rPr>
              <a:t>is prime attribute.</a:t>
            </a:r>
          </a:p>
          <a:p>
            <a:pPr algn="just"/>
            <a:r>
              <a:rPr lang="en-US" sz="2000" b="1" dirty="0">
                <a:latin typeface="Arial" pitchFamily="34" charset="0"/>
                <a:cs typeface="Arial" pitchFamily="34" charset="0"/>
              </a:rPr>
              <a:t>Every non-prime attribute of table must be dependent on primary key</a:t>
            </a:r>
            <a:r>
              <a:rPr lang="en-US" sz="2000" dirty="0">
                <a:latin typeface="Arial" pitchFamily="34" charset="0"/>
                <a:cs typeface="Arial" pitchFamily="34" charset="0"/>
              </a:rPr>
              <a:t>, or we can say that, there should not be the case that a non-prime attribute is determined by another non-prime attribute. So this </a:t>
            </a:r>
            <a:r>
              <a:rPr lang="en-US" sz="2000" i="1" dirty="0">
                <a:latin typeface="Arial" pitchFamily="34" charset="0"/>
                <a:cs typeface="Arial" pitchFamily="34" charset="0"/>
              </a:rPr>
              <a:t>transitive functional dependency </a:t>
            </a:r>
            <a:r>
              <a:rPr lang="en-US" sz="2000" dirty="0">
                <a:latin typeface="Arial" pitchFamily="34" charset="0"/>
                <a:cs typeface="Arial" pitchFamily="34" charset="0"/>
              </a:rPr>
              <a:t>should be removed from the table and also the table must be in </a:t>
            </a:r>
            <a:r>
              <a:rPr lang="en-US" sz="2000" b="1" dirty="0">
                <a:latin typeface="Arial" pitchFamily="34" charset="0"/>
                <a:cs typeface="Arial" pitchFamily="34" charset="0"/>
              </a:rPr>
              <a:t>Second</a:t>
            </a:r>
            <a:r>
              <a:rPr lang="en-US" sz="2000" dirty="0">
                <a:latin typeface="Arial" pitchFamily="34" charset="0"/>
                <a:cs typeface="Arial" pitchFamily="34" charset="0"/>
              </a:rPr>
              <a:t> </a:t>
            </a:r>
            <a:r>
              <a:rPr lang="en-US" sz="2000" b="1" dirty="0">
                <a:latin typeface="Arial" pitchFamily="34" charset="0"/>
                <a:cs typeface="Arial" pitchFamily="34" charset="0"/>
              </a:rPr>
              <a:t>Normal form</a:t>
            </a:r>
            <a:r>
              <a:rPr lang="en-US" sz="2000" dirty="0">
                <a:latin typeface="Arial" pitchFamily="34" charset="0"/>
                <a:cs typeface="Arial" pitchFamily="34" charset="0"/>
              </a:rPr>
              <a:t>.</a:t>
            </a:r>
          </a:p>
          <a:p>
            <a:pPr algn="just"/>
            <a:r>
              <a:rPr lang="en-US" sz="2000" dirty="0">
                <a:latin typeface="Arial" pitchFamily="34" charset="0"/>
                <a:cs typeface="Arial" pitchFamily="34" charset="0"/>
              </a:rPr>
              <a:t>The normalization of 2NF relations to 3NF involves the removal of transitive dependencies. If a transitive dependency exists, we remove the transitively dependent attribute(s) from the relation by placing the attribute(s) in a new relation along with a copy of the determinant.</a:t>
            </a:r>
          </a:p>
        </p:txBody>
      </p:sp>
    </p:spTree>
    <p:extLst>
      <p:ext uri="{BB962C8B-B14F-4D97-AF65-F5344CB8AC3E}">
        <p14:creationId xmlns:p14="http://schemas.microsoft.com/office/powerpoint/2010/main" val="30785256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buNone/>
            </a:pPr>
            <a:r>
              <a:rPr lang="en-US" sz="2000" b="1" dirty="0">
                <a:latin typeface="Arial" pitchFamily="34" charset="0"/>
                <a:cs typeface="Arial" pitchFamily="34" charset="0"/>
              </a:rPr>
              <a:t>Conversion to Third Normal Form</a:t>
            </a: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 Step 1: Eliminate Transitive Dependencies</a:t>
            </a:r>
          </a:p>
          <a:p>
            <a:pPr marL="0" indent="0">
              <a:buNone/>
            </a:pPr>
            <a:r>
              <a:rPr lang="en-US" sz="2000" dirty="0">
                <a:latin typeface="Arial" pitchFamily="34" charset="0"/>
                <a:cs typeface="Arial" pitchFamily="34" charset="0"/>
              </a:rPr>
              <a:t>– Write its determinant as PK for new table.</a:t>
            </a:r>
          </a:p>
          <a:p>
            <a:pPr marL="0" indent="0">
              <a:buNone/>
            </a:pPr>
            <a:r>
              <a:rPr lang="en-US" sz="2000" dirty="0">
                <a:latin typeface="Arial" pitchFamily="34" charset="0"/>
                <a:cs typeface="Arial" pitchFamily="34" charset="0"/>
              </a:rPr>
              <a:t>– And Leave it in the Original Table</a:t>
            </a:r>
          </a:p>
          <a:p>
            <a:pPr marL="0" indent="0">
              <a:buNone/>
            </a:pPr>
            <a:r>
              <a:rPr lang="en-US" sz="2000" dirty="0">
                <a:latin typeface="Arial" pitchFamily="34" charset="0"/>
                <a:cs typeface="Arial" pitchFamily="34" charset="0"/>
              </a:rPr>
              <a:t>• Step 2: Reassign Corresponding Dependent Attributes</a:t>
            </a:r>
          </a:p>
          <a:p>
            <a:pPr marL="0" indent="0">
              <a:buNone/>
            </a:pPr>
            <a:r>
              <a:rPr lang="en-US" sz="2000" dirty="0">
                <a:latin typeface="Arial" pitchFamily="34" charset="0"/>
                <a:cs typeface="Arial" pitchFamily="34" charset="0"/>
              </a:rPr>
              <a:t>– Identify attributes dependent on each determinant identified in </a:t>
            </a:r>
            <a:r>
              <a:rPr lang="en-US" sz="2000" dirty="0" smtClean="0">
                <a:latin typeface="Arial" pitchFamily="34" charset="0"/>
                <a:cs typeface="Arial" pitchFamily="34" charset="0"/>
              </a:rPr>
              <a:t>Step1</a:t>
            </a:r>
            <a:r>
              <a:rPr lang="en-US" sz="2000" dirty="0">
                <a:latin typeface="Arial" pitchFamily="34" charset="0"/>
                <a:cs typeface="Arial" pitchFamily="34" charset="0"/>
              </a:rPr>
              <a:t>, and list on new table.</a:t>
            </a:r>
          </a:p>
          <a:p>
            <a:pPr marL="0" indent="0">
              <a:buNone/>
            </a:pPr>
            <a:r>
              <a:rPr lang="en-US" sz="2000" dirty="0" smtClean="0">
                <a:latin typeface="Arial" pitchFamily="34" charset="0"/>
                <a:cs typeface="Arial" pitchFamily="34" charset="0"/>
              </a:rPr>
              <a:t>• </a:t>
            </a:r>
            <a:r>
              <a:rPr lang="en-US" sz="2000" dirty="0">
                <a:latin typeface="Arial" pitchFamily="34" charset="0"/>
                <a:cs typeface="Arial" pitchFamily="34" charset="0"/>
              </a:rPr>
              <a:t>Step 3: Name the new table(s) to reflect its contents and function</a:t>
            </a:r>
          </a:p>
          <a:p>
            <a:pPr marL="0" indent="0">
              <a:buNone/>
            </a:pPr>
            <a:r>
              <a:rPr lang="en-US" sz="2000" dirty="0">
                <a:latin typeface="Arial" pitchFamily="34" charset="0"/>
                <a:cs typeface="Arial" pitchFamily="34" charset="0"/>
              </a:rPr>
              <a:t> </a:t>
            </a:r>
          </a:p>
          <a:p>
            <a:pPr marL="0" indent="0">
              <a:buNone/>
            </a:pPr>
            <a:r>
              <a:rPr lang="en-US" sz="2000" dirty="0">
                <a:latin typeface="Arial" pitchFamily="34" charset="0"/>
                <a:cs typeface="Arial" pitchFamily="34" charset="0"/>
              </a:rPr>
              <a:t>PROJECT (PROJ_NUM, PROJ_NAME)</a:t>
            </a:r>
          </a:p>
          <a:p>
            <a:pPr marL="0" indent="0">
              <a:buNone/>
            </a:pPr>
            <a:r>
              <a:rPr lang="en-US" sz="2000" dirty="0">
                <a:latin typeface="Arial" pitchFamily="34" charset="0"/>
                <a:cs typeface="Arial" pitchFamily="34" charset="0"/>
              </a:rPr>
              <a:t>EMPLOYEE (EMP_NUM, EMP_NAME, JOB_CLASS)</a:t>
            </a:r>
          </a:p>
          <a:p>
            <a:pPr marL="0" indent="0">
              <a:buNone/>
            </a:pPr>
            <a:r>
              <a:rPr lang="en-US" sz="2000" dirty="0">
                <a:latin typeface="Arial" pitchFamily="34" charset="0"/>
                <a:cs typeface="Arial" pitchFamily="34" charset="0"/>
              </a:rPr>
              <a:t>ASSIGN (PROJ_NUM, EMP_NUM, HOURS)</a:t>
            </a:r>
          </a:p>
          <a:p>
            <a:pPr marL="0" indent="0">
              <a:buNone/>
            </a:pPr>
            <a:r>
              <a:rPr lang="en-US" sz="2000" dirty="0">
                <a:latin typeface="Arial" pitchFamily="34" charset="0"/>
                <a:cs typeface="Arial" pitchFamily="34" charset="0"/>
              </a:rPr>
              <a:t>JOB(JOB_CLASS, CHG_HOUR)</a:t>
            </a:r>
          </a:p>
          <a:p>
            <a:endParaRPr lang="en-US" sz="2000" dirty="0">
              <a:latin typeface="Arial" pitchFamily="34" charset="0"/>
              <a:cs typeface="Arial" pitchFamily="34" charset="0"/>
            </a:endParaRPr>
          </a:p>
        </p:txBody>
      </p:sp>
      <p:sp>
        <p:nvSpPr>
          <p:cNvPr id="4" name="Title 1"/>
          <p:cNvSpPr>
            <a:spLocks noGrp="1"/>
          </p:cNvSpPr>
          <p:nvPr>
            <p:ph type="title"/>
          </p:nvPr>
        </p:nvSpPr>
        <p:spPr>
          <a:xfrm>
            <a:off x="457200" y="27709"/>
            <a:ext cx="8229600" cy="810491"/>
          </a:xfrm>
        </p:spPr>
        <p:txBody>
          <a:bodyPr>
            <a:normAutofit/>
          </a:bodyPr>
          <a:lstStyle/>
          <a:p>
            <a:r>
              <a:rPr lang="en-US" sz="3600" b="1" dirty="0">
                <a:solidFill>
                  <a:srgbClr val="C00000"/>
                </a:solidFill>
                <a:latin typeface="Book Antiqua" pitchFamily="18" charset="0"/>
                <a:cs typeface="Arial" pitchFamily="34" charset="0"/>
              </a:rPr>
              <a:t>Third Normal Form (3NF</a:t>
            </a:r>
            <a:r>
              <a:rPr lang="en-US" sz="3600" b="1" dirty="0" smtClean="0">
                <a:solidFill>
                  <a:srgbClr val="C00000"/>
                </a:solidFill>
                <a:latin typeface="Book Antiqua" pitchFamily="18" charset="0"/>
                <a:cs typeface="Arial" pitchFamily="34" charset="0"/>
              </a:rPr>
              <a:t>)(cont..)</a:t>
            </a:r>
            <a:endParaRPr lang="en-US" sz="3600" dirty="0">
              <a:solidFill>
                <a:srgbClr val="C00000"/>
              </a:solidFill>
              <a:latin typeface="Book Antiqua" pitchFamily="18" charset="0"/>
              <a:cs typeface="Arial" pitchFamily="34" charset="0"/>
            </a:endParaRPr>
          </a:p>
        </p:txBody>
      </p:sp>
    </p:spTree>
    <p:extLst>
      <p:ext uri="{BB962C8B-B14F-4D97-AF65-F5344CB8AC3E}">
        <p14:creationId xmlns:p14="http://schemas.microsoft.com/office/powerpoint/2010/main" val="17175405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305800" cy="5105400"/>
          </a:xfrm>
          <a:prstGeom prst="rect">
            <a:avLst/>
          </a:prstGeom>
          <a:noFill/>
          <a:ln>
            <a:noFill/>
          </a:ln>
          <a:effectLst/>
          <a:extLst/>
        </p:spPr>
      </p:pic>
      <p:sp>
        <p:nvSpPr>
          <p:cNvPr id="5" name="Title 1"/>
          <p:cNvSpPr>
            <a:spLocks noGrp="1"/>
          </p:cNvSpPr>
          <p:nvPr>
            <p:ph type="title"/>
          </p:nvPr>
        </p:nvSpPr>
        <p:spPr>
          <a:xfrm>
            <a:off x="457200" y="27709"/>
            <a:ext cx="8229600" cy="810491"/>
          </a:xfrm>
        </p:spPr>
        <p:txBody>
          <a:bodyPr>
            <a:normAutofit/>
          </a:bodyPr>
          <a:lstStyle/>
          <a:p>
            <a:r>
              <a:rPr lang="en-US" sz="3600" b="1" dirty="0">
                <a:solidFill>
                  <a:srgbClr val="C00000"/>
                </a:solidFill>
                <a:latin typeface="Book Antiqua" pitchFamily="18" charset="0"/>
                <a:cs typeface="Arial" pitchFamily="34" charset="0"/>
              </a:rPr>
              <a:t>Third Normal Form (3NF</a:t>
            </a:r>
            <a:r>
              <a:rPr lang="en-US" sz="3600" b="1" dirty="0" smtClean="0">
                <a:solidFill>
                  <a:srgbClr val="C00000"/>
                </a:solidFill>
                <a:latin typeface="Book Antiqua" pitchFamily="18" charset="0"/>
                <a:cs typeface="Arial" pitchFamily="34" charset="0"/>
              </a:rPr>
              <a:t>)(cont..)</a:t>
            </a:r>
            <a:endParaRPr lang="en-US" sz="3600" dirty="0">
              <a:solidFill>
                <a:srgbClr val="C00000"/>
              </a:solidFill>
              <a:latin typeface="Book Antiqua" pitchFamily="18" charset="0"/>
              <a:cs typeface="Arial" pitchFamily="34" charset="0"/>
            </a:endParaRPr>
          </a:p>
        </p:txBody>
      </p:sp>
    </p:spTree>
    <p:extLst>
      <p:ext uri="{BB962C8B-B14F-4D97-AF65-F5344CB8AC3E}">
        <p14:creationId xmlns:p14="http://schemas.microsoft.com/office/powerpoint/2010/main" val="5513007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a:solidFill>
                  <a:srgbClr val="C00000"/>
                </a:solidFill>
                <a:latin typeface="Book Antiqua" pitchFamily="18" charset="0"/>
              </a:rPr>
              <a:t>Boyce–</a:t>
            </a:r>
            <a:r>
              <a:rPr lang="en-US" sz="4000" b="1" dirty="0" err="1">
                <a:solidFill>
                  <a:srgbClr val="C00000"/>
                </a:solidFill>
                <a:latin typeface="Book Antiqua" pitchFamily="18" charset="0"/>
              </a:rPr>
              <a:t>Codd</a:t>
            </a:r>
            <a:r>
              <a:rPr lang="en-US" sz="4000" b="1" dirty="0">
                <a:solidFill>
                  <a:srgbClr val="C00000"/>
                </a:solidFill>
                <a:latin typeface="Book Antiqua" pitchFamily="18" charset="0"/>
              </a:rPr>
              <a:t> Normal Form</a:t>
            </a:r>
            <a:endParaRPr lang="en-US" sz="4000" dirty="0">
              <a:solidFill>
                <a:srgbClr val="C00000"/>
              </a:solidFill>
              <a:latin typeface="Book Antiqua" pitchFamily="18" charset="0"/>
            </a:endParaRPr>
          </a:p>
        </p:txBody>
      </p:sp>
      <p:sp>
        <p:nvSpPr>
          <p:cNvPr id="3" name="Content Placeholder 2"/>
          <p:cNvSpPr>
            <a:spLocks noGrp="1"/>
          </p:cNvSpPr>
          <p:nvPr>
            <p:ph idx="1"/>
          </p:nvPr>
        </p:nvSpPr>
        <p:spPr>
          <a:xfrm>
            <a:off x="457200" y="762000"/>
            <a:ext cx="8229600" cy="5791200"/>
          </a:xfrm>
        </p:spPr>
        <p:txBody>
          <a:bodyPr>
            <a:normAutofit/>
          </a:bodyPr>
          <a:lstStyle/>
          <a:p>
            <a:r>
              <a:rPr lang="en-US" sz="2000" dirty="0">
                <a:latin typeface="Arial" pitchFamily="34" charset="0"/>
                <a:cs typeface="Arial" pitchFamily="34" charset="0"/>
              </a:rPr>
              <a:t>Boyce–</a:t>
            </a:r>
            <a:r>
              <a:rPr lang="en-US" sz="2000" dirty="0" err="1">
                <a:latin typeface="Arial" pitchFamily="34" charset="0"/>
                <a:cs typeface="Arial" pitchFamily="34" charset="0"/>
              </a:rPr>
              <a:t>Codd</a:t>
            </a:r>
            <a:r>
              <a:rPr lang="en-US" sz="2000" dirty="0">
                <a:latin typeface="Arial" pitchFamily="34" charset="0"/>
                <a:cs typeface="Arial" pitchFamily="34" charset="0"/>
              </a:rPr>
              <a:t> Normal Form (BCNF) is based on functional dependencies that take </a:t>
            </a:r>
            <a:r>
              <a:rPr lang="en-US" sz="2000" dirty="0" smtClean="0">
                <a:latin typeface="Arial" pitchFamily="34" charset="0"/>
                <a:cs typeface="Arial" pitchFamily="34" charset="0"/>
              </a:rPr>
              <a:t>into account </a:t>
            </a:r>
            <a:r>
              <a:rPr lang="en-US" sz="2000" dirty="0">
                <a:latin typeface="Arial" pitchFamily="34" charset="0"/>
                <a:cs typeface="Arial" pitchFamily="34" charset="0"/>
              </a:rPr>
              <a:t>all candidate keys in a relation; however, BCNF also has additional </a:t>
            </a:r>
            <a:r>
              <a:rPr lang="en-US" sz="2000" dirty="0" smtClean="0">
                <a:latin typeface="Arial" pitchFamily="34" charset="0"/>
                <a:cs typeface="Arial" pitchFamily="34" charset="0"/>
              </a:rPr>
              <a:t>constraints compared </a:t>
            </a:r>
            <a:r>
              <a:rPr lang="en-US" sz="2000" dirty="0">
                <a:latin typeface="Arial" pitchFamily="34" charset="0"/>
                <a:cs typeface="Arial" pitchFamily="34" charset="0"/>
              </a:rPr>
              <a:t>with the general definition of </a:t>
            </a:r>
            <a:r>
              <a:rPr lang="en-US" sz="2000" dirty="0" smtClean="0">
                <a:latin typeface="Arial" pitchFamily="34" charset="0"/>
                <a:cs typeface="Arial" pitchFamily="34" charset="0"/>
              </a:rPr>
              <a:t>3NF.</a:t>
            </a:r>
          </a:p>
          <a:p>
            <a:endParaRPr lang="en-US" sz="2000" dirty="0">
              <a:latin typeface="Arial" pitchFamily="34" charset="0"/>
              <a:cs typeface="Arial" pitchFamily="34" charset="0"/>
            </a:endParaRPr>
          </a:p>
          <a:p>
            <a:r>
              <a:rPr lang="en-US" sz="2000" dirty="0" smtClean="0">
                <a:latin typeface="Arial" pitchFamily="34" charset="0"/>
                <a:cs typeface="Arial" pitchFamily="34" charset="0"/>
              </a:rPr>
              <a:t>A relation is in BCNF, if and only if, every determinant is a candidate key.</a:t>
            </a: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30721170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305800" cy="3970318"/>
          </a:xfrm>
          <a:prstGeom prst="rect">
            <a:avLst/>
          </a:prstGeom>
        </p:spPr>
        <p:txBody>
          <a:bodyPr wrap="square">
            <a:spAutoFit/>
          </a:bodyPr>
          <a:lstStyle/>
          <a:p>
            <a:r>
              <a:rPr lang="en-US" dirty="0"/>
              <a:t>Boyce-</a:t>
            </a:r>
            <a:r>
              <a:rPr lang="en-US" dirty="0" err="1"/>
              <a:t>Codd</a:t>
            </a:r>
            <a:r>
              <a:rPr lang="en-US" dirty="0"/>
              <a:t> Normal Form </a:t>
            </a:r>
            <a:r>
              <a:rPr lang="en-US" i="1" dirty="0"/>
              <a:t>BCNF </a:t>
            </a:r>
            <a:r>
              <a:rPr lang="en-US" dirty="0"/>
              <a:t>is an extension of Third Normal Form on strict terms. BCNF states that −</a:t>
            </a:r>
          </a:p>
          <a:p>
            <a:r>
              <a:rPr lang="en-US" dirty="0"/>
              <a:t>For any non-trivial functional dependency, X → A, X must be a super-key</a:t>
            </a:r>
            <a:r>
              <a:rPr lang="en-US" dirty="0" smtClean="0"/>
              <a:t>.</a:t>
            </a:r>
          </a:p>
          <a:p>
            <a:endParaRPr lang="en-US" dirty="0"/>
          </a:p>
          <a:p>
            <a:r>
              <a:rPr lang="en-US" b="1" dirty="0" err="1"/>
              <a:t>Student_Detail</a:t>
            </a:r>
            <a:r>
              <a:rPr lang="en-US" b="1" dirty="0"/>
              <a:t> (</a:t>
            </a:r>
            <a:r>
              <a:rPr lang="en-US" b="1" dirty="0" err="1"/>
              <a:t>Student_id</a:t>
            </a:r>
            <a:r>
              <a:rPr lang="en-US" b="1" dirty="0"/>
              <a:t>, </a:t>
            </a:r>
            <a:r>
              <a:rPr lang="en-US" b="1" dirty="0" err="1"/>
              <a:t>Student_name</a:t>
            </a:r>
            <a:r>
              <a:rPr lang="en-US" b="1" dirty="0"/>
              <a:t>, DOB, Street, city, State, Zip)</a:t>
            </a:r>
          </a:p>
          <a:p>
            <a:r>
              <a:rPr lang="en-US" b="1" dirty="0" err="1"/>
              <a:t>Student_Detail</a:t>
            </a:r>
            <a:r>
              <a:rPr lang="en-US" b="1" dirty="0"/>
              <a:t> (</a:t>
            </a:r>
            <a:r>
              <a:rPr lang="en-US" b="1" dirty="0" err="1"/>
              <a:t>Student_id</a:t>
            </a:r>
            <a:r>
              <a:rPr lang="en-US" b="1" dirty="0"/>
              <a:t>, </a:t>
            </a:r>
            <a:r>
              <a:rPr lang="en-US" b="1" dirty="0" err="1"/>
              <a:t>Student_name</a:t>
            </a:r>
            <a:r>
              <a:rPr lang="en-US" b="1" dirty="0"/>
              <a:t>, DOB, Zip)</a:t>
            </a:r>
          </a:p>
          <a:p>
            <a:r>
              <a:rPr lang="en-US" b="1" dirty="0"/>
              <a:t>Address (Zip, Street, city, state)</a:t>
            </a:r>
          </a:p>
          <a:p>
            <a:endParaRPr lang="en-US" dirty="0"/>
          </a:p>
          <a:p>
            <a:r>
              <a:rPr lang="en-US" dirty="0"/>
              <a:t>In the above image, </a:t>
            </a:r>
            <a:r>
              <a:rPr lang="en-US" dirty="0" err="1"/>
              <a:t>Stu_ID</a:t>
            </a:r>
            <a:r>
              <a:rPr lang="en-US" dirty="0"/>
              <a:t> is the super-key in the relation </a:t>
            </a:r>
            <a:r>
              <a:rPr lang="en-US" dirty="0" err="1"/>
              <a:t>Student_Detail</a:t>
            </a:r>
            <a:r>
              <a:rPr lang="en-US" dirty="0"/>
              <a:t> and  Zip is the super key in the relation </a:t>
            </a:r>
            <a:r>
              <a:rPr lang="en-US" dirty="0" err="1"/>
              <a:t>ZipCodes</a:t>
            </a:r>
            <a:r>
              <a:rPr lang="en-US" dirty="0"/>
              <a:t>. So,</a:t>
            </a:r>
          </a:p>
          <a:p>
            <a:r>
              <a:rPr lang="en-US" b="1" dirty="0" err="1"/>
              <a:t>Stu_ID</a:t>
            </a:r>
            <a:r>
              <a:rPr lang="en-US" b="1" dirty="0"/>
              <a:t> → </a:t>
            </a:r>
            <a:r>
              <a:rPr lang="en-US" b="1" dirty="0" err="1"/>
              <a:t>Stu_Name</a:t>
            </a:r>
            <a:r>
              <a:rPr lang="en-US" b="1" dirty="0"/>
              <a:t>, DOB, Zip</a:t>
            </a:r>
          </a:p>
          <a:p>
            <a:r>
              <a:rPr lang="en-US" dirty="0"/>
              <a:t>and</a:t>
            </a:r>
          </a:p>
          <a:p>
            <a:r>
              <a:rPr lang="en-US" b="1" dirty="0"/>
              <a:t>Zip → Street, city, state</a:t>
            </a:r>
          </a:p>
          <a:p>
            <a:r>
              <a:rPr lang="en-US" dirty="0"/>
              <a:t>Which confirms that both the relations are in BCNF.</a:t>
            </a:r>
          </a:p>
        </p:txBody>
      </p:sp>
    </p:spTree>
    <p:extLst>
      <p:ext uri="{BB962C8B-B14F-4D97-AF65-F5344CB8AC3E}">
        <p14:creationId xmlns:p14="http://schemas.microsoft.com/office/powerpoint/2010/main" val="26068256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7200" y="381000"/>
            <a:ext cx="7772400" cy="5791200"/>
          </a:xfrm>
          <a:prstGeom prst="rect">
            <a:avLst/>
          </a:prstGeom>
          <a:noFill/>
          <a:ln>
            <a:noFill/>
          </a:ln>
          <a:effectLst/>
          <a:extLst/>
        </p:spPr>
      </p:pic>
    </p:spTree>
    <p:extLst>
      <p:ext uri="{BB962C8B-B14F-4D97-AF65-F5344CB8AC3E}">
        <p14:creationId xmlns:p14="http://schemas.microsoft.com/office/powerpoint/2010/main" val="21614080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01782" y="2133600"/>
            <a:ext cx="6761018" cy="4724400"/>
          </a:xfrm>
          <a:prstGeom prst="rect">
            <a:avLst/>
          </a:prstGeom>
          <a:noFill/>
          <a:ln>
            <a:noFill/>
          </a:ln>
          <a:effectLs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
            <a:ext cx="7086600" cy="1905000"/>
          </a:xfrm>
          <a:prstGeom prst="rect">
            <a:avLst/>
          </a:prstGeom>
          <a:noFill/>
          <a:ln>
            <a:noFill/>
          </a:ln>
          <a:effectLst/>
          <a:extLst/>
        </p:spPr>
      </p:pic>
    </p:spTree>
    <p:extLst>
      <p:ext uri="{BB962C8B-B14F-4D97-AF65-F5344CB8AC3E}">
        <p14:creationId xmlns:p14="http://schemas.microsoft.com/office/powerpoint/2010/main" val="18726077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90600"/>
          </a:xfrm>
        </p:spPr>
        <p:txBody>
          <a:bodyPr/>
          <a:lstStyle/>
          <a:p>
            <a:endParaRPr lang="en-US" dirty="0"/>
          </a:p>
        </p:txBody>
      </p:sp>
      <p:pic>
        <p:nvPicPr>
          <p:cNvPr id="1026" name="Picture 2" descr="C:\Users\Rahul\Desktop\DBMS\Dia\n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400" y="1066801"/>
            <a:ext cx="6433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5213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contribute.geeksforgeeks.org/wp-content/uploads/image7.png"/>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38200"/>
            <a:ext cx="6705600" cy="2895600"/>
          </a:xfrm>
          <a:prstGeom prst="rect">
            <a:avLst/>
          </a:prstGeom>
          <a:noFill/>
          <a:ln>
            <a:noFill/>
          </a:ln>
        </p:spPr>
      </p:pic>
      <p:sp>
        <p:nvSpPr>
          <p:cNvPr id="6" name="Rectangle 5"/>
          <p:cNvSpPr/>
          <p:nvPr/>
        </p:nvSpPr>
        <p:spPr>
          <a:xfrm>
            <a:off x="477982" y="3581400"/>
            <a:ext cx="8305800" cy="3139321"/>
          </a:xfrm>
          <a:prstGeom prst="rect">
            <a:avLst/>
          </a:prstGeom>
        </p:spPr>
        <p:txBody>
          <a:bodyPr wrap="square">
            <a:spAutoFit/>
          </a:bodyPr>
          <a:lstStyle/>
          <a:p>
            <a:pPr algn="just"/>
            <a:r>
              <a:rPr lang="en-US" b="1" dirty="0">
                <a:latin typeface="Arial" pitchFamily="34" charset="0"/>
                <a:cs typeface="Arial" pitchFamily="34" charset="0"/>
              </a:rPr>
              <a:t>Candidate Key:</a:t>
            </a:r>
            <a:r>
              <a:rPr lang="en-US" dirty="0">
                <a:latin typeface="Arial" pitchFamily="34" charset="0"/>
                <a:cs typeface="Arial" pitchFamily="34" charset="0"/>
              </a:rPr>
              <a:t> The minimal set of attribute which can uniquely identify a tuple is known as candidate key. For Example, STUD_NO in STUDENT relation. </a:t>
            </a:r>
          </a:p>
          <a:p>
            <a:pPr lvl="0" algn="just"/>
            <a:r>
              <a:rPr lang="en-US" dirty="0">
                <a:latin typeface="Arial" pitchFamily="34" charset="0"/>
                <a:cs typeface="Arial" pitchFamily="34" charset="0"/>
              </a:rPr>
              <a:t>The value of Candidate Key is unique and non-null for every tuple. </a:t>
            </a:r>
            <a:endParaRPr lang="en-US" dirty="0" smtClean="0">
              <a:latin typeface="Arial" pitchFamily="34" charset="0"/>
              <a:cs typeface="Arial" pitchFamily="34" charset="0"/>
            </a:endParaRPr>
          </a:p>
          <a:p>
            <a:pPr lvl="0" algn="just"/>
            <a:endParaRPr lang="en-US" dirty="0">
              <a:latin typeface="Arial" pitchFamily="34" charset="0"/>
              <a:cs typeface="Arial" pitchFamily="34" charset="0"/>
            </a:endParaRPr>
          </a:p>
          <a:p>
            <a:pPr lvl="0" algn="just"/>
            <a:r>
              <a:rPr lang="en-US" dirty="0">
                <a:latin typeface="Arial" pitchFamily="34" charset="0"/>
                <a:cs typeface="Arial" pitchFamily="34" charset="0"/>
              </a:rPr>
              <a:t>There can be more than one candidate key in a relation. For Example, STUD_NO as well as STUD_PHONE both are candidate keys for relation STUDENT. </a:t>
            </a:r>
            <a:endParaRPr lang="en-US" dirty="0" smtClean="0">
              <a:latin typeface="Arial" pitchFamily="34" charset="0"/>
              <a:cs typeface="Arial" pitchFamily="34" charset="0"/>
            </a:endParaRPr>
          </a:p>
          <a:p>
            <a:pPr lvl="0" algn="just"/>
            <a:endParaRPr lang="en-US" dirty="0">
              <a:latin typeface="Arial" pitchFamily="34" charset="0"/>
              <a:cs typeface="Arial" pitchFamily="34" charset="0"/>
            </a:endParaRPr>
          </a:p>
          <a:p>
            <a:pPr lvl="0" algn="just"/>
            <a:r>
              <a:rPr lang="en-US" dirty="0">
                <a:latin typeface="Arial" pitchFamily="34" charset="0"/>
                <a:cs typeface="Arial" pitchFamily="34" charset="0"/>
              </a:rPr>
              <a:t>The candidate key can be simple (having only one attribute) or composite as well. For Example, {STUD_NO, COURSE_NO} is a composite candidate key for relation STUDENT_COURSE.</a:t>
            </a:r>
          </a:p>
        </p:txBody>
      </p:sp>
      <p:sp>
        <p:nvSpPr>
          <p:cNvPr id="5" name="Title 1"/>
          <p:cNvSpPr>
            <a:spLocks noGrp="1"/>
          </p:cNvSpPr>
          <p:nvPr>
            <p:ph type="title"/>
          </p:nvPr>
        </p:nvSpPr>
        <p:spPr>
          <a:xfrm>
            <a:off x="457200" y="0"/>
            <a:ext cx="8229600" cy="762000"/>
          </a:xfrm>
        </p:spPr>
        <p:txBody>
          <a:bodyPr>
            <a:normAutofit/>
          </a:bodyPr>
          <a:lstStyle/>
          <a:p>
            <a:r>
              <a:rPr lang="en-US" sz="4000" b="1" dirty="0" smtClean="0">
                <a:solidFill>
                  <a:srgbClr val="C00000"/>
                </a:solidFill>
                <a:latin typeface="Book Antiqua" pitchFamily="18" charset="0"/>
              </a:rPr>
              <a:t>Keys</a:t>
            </a:r>
            <a:endParaRPr lang="en-US" sz="4000" b="1" dirty="0">
              <a:solidFill>
                <a:srgbClr val="C00000"/>
              </a:solidFill>
              <a:latin typeface="Book Antiqua" pitchFamily="18" charset="0"/>
            </a:endParaRPr>
          </a:p>
        </p:txBody>
      </p:sp>
    </p:spTree>
    <p:extLst>
      <p:ext uri="{BB962C8B-B14F-4D97-AF65-F5344CB8AC3E}">
        <p14:creationId xmlns:p14="http://schemas.microsoft.com/office/powerpoint/2010/main" val="14257568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229600" cy="4401205"/>
          </a:xfrm>
          <a:prstGeom prst="rect">
            <a:avLst/>
          </a:prstGeom>
        </p:spPr>
        <p:txBody>
          <a:bodyPr wrap="square">
            <a:spAutoFit/>
          </a:bodyPr>
          <a:lstStyle/>
          <a:p>
            <a:pPr algn="just"/>
            <a:r>
              <a:rPr lang="en-US" sz="2000" dirty="0">
                <a:latin typeface="Arial" pitchFamily="34" charset="0"/>
                <a:cs typeface="Arial" pitchFamily="34" charset="0"/>
              </a:rPr>
              <a:t>It can be defined as minimal Super Key or </a:t>
            </a:r>
            <a:r>
              <a:rPr lang="en-US" sz="2000" dirty="0" smtClean="0">
                <a:latin typeface="Arial" pitchFamily="34" charset="0"/>
                <a:cs typeface="Arial" pitchFamily="34" charset="0"/>
              </a:rPr>
              <a:t>irreducible Super Key. In </a:t>
            </a:r>
            <a:r>
              <a:rPr lang="en-US" sz="2000" dirty="0">
                <a:latin typeface="Arial" pitchFamily="34" charset="0"/>
                <a:cs typeface="Arial" pitchFamily="34" charset="0"/>
              </a:rPr>
              <a:t>other words an attribute or a combination of attribute that </a:t>
            </a:r>
            <a:r>
              <a:rPr lang="en-US" sz="2000" dirty="0" smtClean="0">
                <a:latin typeface="Arial" pitchFamily="34" charset="0"/>
                <a:cs typeface="Arial" pitchFamily="34" charset="0"/>
              </a:rPr>
              <a:t>identifies the </a:t>
            </a:r>
            <a:r>
              <a:rPr lang="en-US" sz="2000" dirty="0">
                <a:latin typeface="Arial" pitchFamily="34" charset="0"/>
                <a:cs typeface="Arial" pitchFamily="34" charset="0"/>
              </a:rPr>
              <a:t>record uniquely but none of its proper subsets can identify the </a:t>
            </a:r>
            <a:r>
              <a:rPr lang="en-US" sz="2000" dirty="0" smtClean="0">
                <a:latin typeface="Arial" pitchFamily="34" charset="0"/>
                <a:cs typeface="Arial" pitchFamily="34" charset="0"/>
              </a:rPr>
              <a:t>records uniquely</a:t>
            </a:r>
            <a:r>
              <a:rPr lang="en-US" sz="2000" dirty="0">
                <a:latin typeface="Arial" pitchFamily="34" charset="0"/>
                <a:cs typeface="Arial" pitchFamily="34" charset="0"/>
              </a:rPr>
              <a:t>.</a:t>
            </a:r>
          </a:p>
          <a:p>
            <a:pPr algn="just"/>
            <a:r>
              <a:rPr lang="en-US" sz="2000" b="1" dirty="0">
                <a:latin typeface="Arial" pitchFamily="34" charset="0"/>
                <a:cs typeface="Arial" pitchFamily="34" charset="0"/>
              </a:rPr>
              <a:t>E.g. of Candidate Key</a:t>
            </a:r>
          </a:p>
          <a:p>
            <a:pPr algn="just"/>
            <a:r>
              <a:rPr lang="en-US" sz="2000" dirty="0">
                <a:latin typeface="Arial" pitchFamily="34" charset="0"/>
                <a:cs typeface="Arial" pitchFamily="34" charset="0"/>
              </a:rPr>
              <a:t>1 Code</a:t>
            </a:r>
          </a:p>
          <a:p>
            <a:pPr algn="just"/>
            <a:r>
              <a:rPr lang="en-US" sz="2000" dirty="0">
                <a:latin typeface="Arial" pitchFamily="34" charset="0"/>
                <a:cs typeface="Arial" pitchFamily="34" charset="0"/>
              </a:rPr>
              <a:t>2 Name, Address</a:t>
            </a:r>
          </a:p>
          <a:p>
            <a:pPr algn="just"/>
            <a:r>
              <a:rPr lang="en-US" sz="2000" dirty="0">
                <a:latin typeface="Arial" pitchFamily="34" charset="0"/>
                <a:cs typeface="Arial" pitchFamily="34" charset="0"/>
              </a:rPr>
              <a:t>For above table we have only two Candidate Keys (i.e. Irreducible Super Key) </a:t>
            </a:r>
            <a:r>
              <a:rPr lang="en-US" sz="2000" dirty="0" smtClean="0">
                <a:latin typeface="Arial" pitchFamily="34" charset="0"/>
                <a:cs typeface="Arial" pitchFamily="34" charset="0"/>
              </a:rPr>
              <a:t>used to </a:t>
            </a:r>
            <a:r>
              <a:rPr lang="en-US" sz="2000" dirty="0">
                <a:latin typeface="Arial" pitchFamily="34" charset="0"/>
                <a:cs typeface="Arial" pitchFamily="34" charset="0"/>
              </a:rPr>
              <a:t>identify the records from the table uniquely. Code Key can identify the </a:t>
            </a:r>
            <a:r>
              <a:rPr lang="en-US" sz="2000" dirty="0" smtClean="0">
                <a:latin typeface="Arial" pitchFamily="34" charset="0"/>
                <a:cs typeface="Arial" pitchFamily="34" charset="0"/>
              </a:rPr>
              <a:t>record uniquely </a:t>
            </a:r>
            <a:r>
              <a:rPr lang="en-US" sz="2000" dirty="0">
                <a:latin typeface="Arial" pitchFamily="34" charset="0"/>
                <a:cs typeface="Arial" pitchFamily="34" charset="0"/>
              </a:rPr>
              <a:t>and similarly combination of Name and Address can identify the </a:t>
            </a:r>
            <a:r>
              <a:rPr lang="en-US" sz="2000" dirty="0" smtClean="0">
                <a:latin typeface="Arial" pitchFamily="34" charset="0"/>
                <a:cs typeface="Arial" pitchFamily="34" charset="0"/>
              </a:rPr>
              <a:t>record uniquely</a:t>
            </a:r>
            <a:r>
              <a:rPr lang="en-US" sz="2000" dirty="0">
                <a:latin typeface="Arial" pitchFamily="34" charset="0"/>
                <a:cs typeface="Arial" pitchFamily="34" charset="0"/>
              </a:rPr>
              <a:t>, but neither Name nor Address can be used to identify the </a:t>
            </a:r>
            <a:r>
              <a:rPr lang="en-US" sz="2000" dirty="0" smtClean="0">
                <a:latin typeface="Arial" pitchFamily="34" charset="0"/>
                <a:cs typeface="Arial" pitchFamily="34" charset="0"/>
              </a:rPr>
              <a:t>records uniquely </a:t>
            </a:r>
            <a:r>
              <a:rPr lang="en-US" sz="2000" dirty="0">
                <a:latin typeface="Arial" pitchFamily="34" charset="0"/>
                <a:cs typeface="Arial" pitchFamily="34" charset="0"/>
              </a:rPr>
              <a:t>as it might be possible that we have two employees with similar name </a:t>
            </a:r>
            <a:r>
              <a:rPr lang="en-US" sz="2000" dirty="0" smtClean="0">
                <a:latin typeface="Arial" pitchFamily="34" charset="0"/>
                <a:cs typeface="Arial" pitchFamily="34" charset="0"/>
              </a:rPr>
              <a:t>or two </a:t>
            </a:r>
            <a:r>
              <a:rPr lang="en-US" sz="2000" dirty="0">
                <a:latin typeface="Arial" pitchFamily="34" charset="0"/>
                <a:cs typeface="Arial" pitchFamily="34" charset="0"/>
              </a:rPr>
              <a:t>employees from the same house.</a:t>
            </a:r>
          </a:p>
        </p:txBody>
      </p:sp>
    </p:spTree>
    <p:extLst>
      <p:ext uri="{BB962C8B-B14F-4D97-AF65-F5344CB8AC3E}">
        <p14:creationId xmlns:p14="http://schemas.microsoft.com/office/powerpoint/2010/main" val="1174042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a:bodyPr>
          <a:lstStyle/>
          <a:p>
            <a:pPr marL="0" indent="0">
              <a:buNone/>
            </a:pPr>
            <a:r>
              <a:rPr lang="en-US" sz="2200" b="1" dirty="0" smtClean="0">
                <a:solidFill>
                  <a:srgbClr val="C00000"/>
                </a:solidFill>
                <a:latin typeface="Arial" pitchFamily="34" charset="0"/>
                <a:cs typeface="Arial" pitchFamily="34" charset="0"/>
              </a:rPr>
              <a:t>Design goals of relational database design are:</a:t>
            </a:r>
          </a:p>
          <a:p>
            <a:r>
              <a:rPr lang="en-US" sz="2000" dirty="0" smtClean="0">
                <a:latin typeface="Arial" pitchFamily="34" charset="0"/>
                <a:cs typeface="Arial" pitchFamily="34" charset="0"/>
              </a:rPr>
              <a:t>Avoid redundant Data</a:t>
            </a:r>
          </a:p>
          <a:p>
            <a:r>
              <a:rPr lang="en-US" sz="2000" dirty="0" smtClean="0">
                <a:latin typeface="Arial" pitchFamily="34" charset="0"/>
                <a:cs typeface="Arial" pitchFamily="34" charset="0"/>
              </a:rPr>
              <a:t>Ensure that relationship among attributes are represented</a:t>
            </a:r>
          </a:p>
          <a:p>
            <a:r>
              <a:rPr lang="en-US" sz="2000" dirty="0" smtClean="0">
                <a:latin typeface="Arial" pitchFamily="34" charset="0"/>
                <a:cs typeface="Arial" pitchFamily="34" charset="0"/>
              </a:rPr>
              <a:t>Facilitate the checking of updates for violation of database integrity constraint.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4189985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4000" b="1" dirty="0" smtClean="0">
                <a:solidFill>
                  <a:srgbClr val="C00000"/>
                </a:solidFill>
                <a:latin typeface="Book Antiqua" pitchFamily="18" charset="0"/>
              </a:rPr>
              <a:t>Keys</a:t>
            </a:r>
            <a:endParaRPr lang="en-US" sz="4000" b="1" dirty="0">
              <a:solidFill>
                <a:srgbClr val="C00000"/>
              </a:solidFill>
              <a:latin typeface="Book Antiqua" pitchFamily="18" charset="0"/>
            </a:endParaRPr>
          </a:p>
        </p:txBody>
      </p:sp>
      <p:sp>
        <p:nvSpPr>
          <p:cNvPr id="3" name="Content Placeholder 2"/>
          <p:cNvSpPr>
            <a:spLocks noGrp="1"/>
          </p:cNvSpPr>
          <p:nvPr>
            <p:ph idx="1"/>
          </p:nvPr>
        </p:nvSpPr>
        <p:spPr>
          <a:xfrm>
            <a:off x="457200" y="762000"/>
            <a:ext cx="8229600" cy="5029201"/>
          </a:xfrm>
        </p:spPr>
        <p:txBody>
          <a:bodyPr>
            <a:normAutofit fontScale="62500" lnSpcReduction="20000"/>
          </a:bodyPr>
          <a:lstStyle/>
          <a:p>
            <a:pPr algn="just"/>
            <a:r>
              <a:rPr lang="en-US" b="1" dirty="0">
                <a:latin typeface="Arial" pitchFamily="34" charset="0"/>
                <a:cs typeface="Arial" pitchFamily="34" charset="0"/>
              </a:rPr>
              <a:t>Super Key: </a:t>
            </a:r>
            <a:r>
              <a:rPr lang="en-US" dirty="0">
                <a:latin typeface="Arial" pitchFamily="34" charset="0"/>
                <a:cs typeface="Arial" pitchFamily="34" charset="0"/>
              </a:rPr>
              <a:t>The set of attributes which can uniquely identify a tuple is known as Super Key. For Example, STUD_NO, (STUD_NO, STUD_NAME) etc. </a:t>
            </a:r>
          </a:p>
          <a:p>
            <a:pPr lvl="0" algn="just"/>
            <a:r>
              <a:rPr lang="en-US" dirty="0">
                <a:latin typeface="Arial" pitchFamily="34" charset="0"/>
                <a:cs typeface="Arial" pitchFamily="34" charset="0"/>
              </a:rPr>
              <a:t>Adding zero or more attributes to candidate key generates super key.</a:t>
            </a:r>
          </a:p>
          <a:p>
            <a:pPr lvl="0" algn="just"/>
            <a:r>
              <a:rPr lang="en-US" dirty="0">
                <a:latin typeface="Arial" pitchFamily="34" charset="0"/>
                <a:cs typeface="Arial" pitchFamily="34" charset="0"/>
              </a:rPr>
              <a:t>A candidate key is a super key but vice versa is not true.</a:t>
            </a:r>
          </a:p>
          <a:p>
            <a:pPr marL="0" indent="0">
              <a:buNone/>
            </a:pPr>
            <a:r>
              <a:rPr lang="en-US" b="1" dirty="0" smtClean="0">
                <a:latin typeface="Arial" pitchFamily="34" charset="0"/>
                <a:cs typeface="Arial" pitchFamily="34" charset="0"/>
              </a:rPr>
              <a:t>E.g</a:t>
            </a:r>
            <a:r>
              <a:rPr lang="en-US" b="1" dirty="0">
                <a:latin typeface="Arial" pitchFamily="34" charset="0"/>
                <a:cs typeface="Arial" pitchFamily="34" charset="0"/>
              </a:rPr>
              <a:t>. of Super Key</a:t>
            </a:r>
          </a:p>
          <a:p>
            <a:pPr marL="0" indent="0">
              <a:buNone/>
            </a:pPr>
            <a:r>
              <a:rPr lang="en-US" dirty="0">
                <a:latin typeface="Arial" pitchFamily="34" charset="0"/>
                <a:cs typeface="Arial" pitchFamily="34" charset="0"/>
              </a:rPr>
              <a:t>1 ID</a:t>
            </a:r>
          </a:p>
          <a:p>
            <a:pPr marL="0" indent="0">
              <a:buNone/>
            </a:pPr>
            <a:r>
              <a:rPr lang="en-US" dirty="0">
                <a:latin typeface="Arial" pitchFamily="34" charset="0"/>
                <a:cs typeface="Arial" pitchFamily="34" charset="0"/>
              </a:rPr>
              <a:t>2 ID, Name</a:t>
            </a:r>
          </a:p>
          <a:p>
            <a:pPr marL="0" indent="0">
              <a:buNone/>
            </a:pPr>
            <a:r>
              <a:rPr lang="en-US" dirty="0">
                <a:latin typeface="Arial" pitchFamily="34" charset="0"/>
                <a:cs typeface="Arial" pitchFamily="34" charset="0"/>
              </a:rPr>
              <a:t>3 ID, Address</a:t>
            </a:r>
          </a:p>
          <a:p>
            <a:pPr marL="0" indent="0">
              <a:buNone/>
            </a:pPr>
            <a:r>
              <a:rPr lang="en-US" dirty="0">
                <a:latin typeface="Arial" pitchFamily="34" charset="0"/>
                <a:cs typeface="Arial" pitchFamily="34" charset="0"/>
              </a:rPr>
              <a:t>4 ID, </a:t>
            </a:r>
            <a:r>
              <a:rPr lang="en-US" dirty="0" err="1">
                <a:latin typeface="Arial" pitchFamily="34" charset="0"/>
                <a:cs typeface="Arial" pitchFamily="34" charset="0"/>
              </a:rPr>
              <a:t>Department_ID</a:t>
            </a:r>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5 ID, Salary</a:t>
            </a:r>
          </a:p>
          <a:p>
            <a:pPr marL="0" indent="0">
              <a:buNone/>
            </a:pPr>
            <a:r>
              <a:rPr lang="en-US" dirty="0">
                <a:latin typeface="Arial" pitchFamily="34" charset="0"/>
                <a:cs typeface="Arial" pitchFamily="34" charset="0"/>
              </a:rPr>
              <a:t>6 Name, Address</a:t>
            </a:r>
          </a:p>
          <a:p>
            <a:pPr marL="0" indent="0">
              <a:buNone/>
            </a:pPr>
            <a:r>
              <a:rPr lang="en-US" dirty="0">
                <a:latin typeface="Arial" pitchFamily="34" charset="0"/>
                <a:cs typeface="Arial" pitchFamily="34" charset="0"/>
              </a:rPr>
              <a:t>7 Name, Address, </a:t>
            </a:r>
            <a:r>
              <a:rPr lang="en-US" dirty="0" err="1">
                <a:latin typeface="Arial" pitchFamily="34" charset="0"/>
                <a:cs typeface="Arial" pitchFamily="34" charset="0"/>
              </a:rPr>
              <a:t>Department_ID</a:t>
            </a:r>
            <a:r>
              <a:rPr lang="en-US" dirty="0">
                <a:latin typeface="Arial" pitchFamily="34" charset="0"/>
                <a:cs typeface="Arial" pitchFamily="34" charset="0"/>
              </a:rPr>
              <a:t> ………… So on as any combination which can</a:t>
            </a:r>
          </a:p>
          <a:p>
            <a:pPr marL="0" indent="0">
              <a:buNone/>
            </a:pPr>
            <a:r>
              <a:rPr lang="en-US" dirty="0">
                <a:latin typeface="Arial" pitchFamily="34" charset="0"/>
                <a:cs typeface="Arial" pitchFamily="34" charset="0"/>
              </a:rPr>
              <a:t>identify the records uniquely will be a Super Key.</a:t>
            </a:r>
          </a:p>
        </p:txBody>
      </p:sp>
    </p:spTree>
    <p:extLst>
      <p:ext uri="{BB962C8B-B14F-4D97-AF65-F5344CB8AC3E}">
        <p14:creationId xmlns:p14="http://schemas.microsoft.com/office/powerpoint/2010/main" val="12431098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r>
              <a:rPr lang="en-US" sz="2000" b="1" dirty="0">
                <a:solidFill>
                  <a:srgbClr val="C00000"/>
                </a:solidFill>
                <a:latin typeface="Arial" pitchFamily="34" charset="0"/>
                <a:cs typeface="Arial" pitchFamily="34" charset="0"/>
              </a:rPr>
              <a:t>Primary Key:</a:t>
            </a:r>
            <a:r>
              <a:rPr lang="en-US" sz="2000" dirty="0">
                <a:solidFill>
                  <a:srgbClr val="C00000"/>
                </a:solidFill>
                <a:latin typeface="Arial" pitchFamily="34" charset="0"/>
                <a:cs typeface="Arial" pitchFamily="34" charset="0"/>
              </a:rPr>
              <a:t> </a:t>
            </a:r>
            <a:r>
              <a:rPr lang="en-US" sz="2000" dirty="0">
                <a:latin typeface="Arial" pitchFamily="34" charset="0"/>
                <a:cs typeface="Arial" pitchFamily="34" charset="0"/>
              </a:rPr>
              <a:t>There can be more than one candidate key in a relation out of which one can be chosen as primary key. </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For </a:t>
            </a:r>
            <a:r>
              <a:rPr lang="en-US" sz="2000" dirty="0">
                <a:latin typeface="Arial" pitchFamily="34" charset="0"/>
                <a:cs typeface="Arial" pitchFamily="34" charset="0"/>
              </a:rPr>
              <a:t>Example, STUD_NO as well as STUD_PHONE both are candidate keys for relation STUDENT but STUD_NO can be chosen as primary key (only one out of many candidate keys).</a:t>
            </a:r>
          </a:p>
          <a:p>
            <a:pPr algn="just"/>
            <a:r>
              <a:rPr lang="en-US" sz="2000" b="1" dirty="0">
                <a:solidFill>
                  <a:srgbClr val="C00000"/>
                </a:solidFill>
                <a:latin typeface="Arial" pitchFamily="34" charset="0"/>
                <a:cs typeface="Arial" pitchFamily="34" charset="0"/>
              </a:rPr>
              <a:t>Alternate Key: </a:t>
            </a:r>
            <a:r>
              <a:rPr lang="en-US" sz="2000" dirty="0">
                <a:latin typeface="Arial" pitchFamily="34" charset="0"/>
                <a:cs typeface="Arial" pitchFamily="34" charset="0"/>
              </a:rPr>
              <a:t>The candidate key other than primary key is called as alternate key. </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For </a:t>
            </a:r>
            <a:r>
              <a:rPr lang="en-US" sz="2000" dirty="0">
                <a:latin typeface="Arial" pitchFamily="34" charset="0"/>
                <a:cs typeface="Arial" pitchFamily="34" charset="0"/>
              </a:rPr>
              <a:t>Example, STUD_NO as well as STUD_PHONE both are candidate keys for relation STUDENT but STUD_PHONE will be alternate key (only one out of many candidate keys).</a:t>
            </a:r>
          </a:p>
          <a:p>
            <a:pPr algn="just"/>
            <a:endParaRPr lang="en-US" sz="2000" dirty="0">
              <a:latin typeface="Arial" pitchFamily="34" charset="0"/>
              <a:cs typeface="Arial" pitchFamily="34" charset="0"/>
            </a:endParaRPr>
          </a:p>
        </p:txBody>
      </p:sp>
      <p:sp>
        <p:nvSpPr>
          <p:cNvPr id="4" name="Title 1"/>
          <p:cNvSpPr>
            <a:spLocks noGrp="1"/>
          </p:cNvSpPr>
          <p:nvPr>
            <p:ph type="title"/>
          </p:nvPr>
        </p:nvSpPr>
        <p:spPr>
          <a:xfrm>
            <a:off x="457200" y="152400"/>
            <a:ext cx="8229600" cy="762000"/>
          </a:xfrm>
        </p:spPr>
        <p:txBody>
          <a:bodyPr>
            <a:normAutofit/>
          </a:bodyPr>
          <a:lstStyle/>
          <a:p>
            <a:r>
              <a:rPr lang="en-US" sz="4000" b="1" dirty="0" smtClean="0">
                <a:solidFill>
                  <a:srgbClr val="C00000"/>
                </a:solidFill>
                <a:latin typeface="Book Antiqua" pitchFamily="18" charset="0"/>
              </a:rPr>
              <a:t>Keys</a:t>
            </a:r>
            <a:endParaRPr lang="en-US" sz="4000" b="1" dirty="0">
              <a:solidFill>
                <a:srgbClr val="C00000"/>
              </a:solidFill>
              <a:latin typeface="Book Antiqua" pitchFamily="18" charset="0"/>
            </a:endParaRPr>
          </a:p>
        </p:txBody>
      </p:sp>
    </p:spTree>
    <p:extLst>
      <p:ext uri="{BB962C8B-B14F-4D97-AF65-F5344CB8AC3E}">
        <p14:creationId xmlns:p14="http://schemas.microsoft.com/office/powerpoint/2010/main" val="11844055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257800"/>
          </a:xfrm>
        </p:spPr>
        <p:txBody>
          <a:bodyPr>
            <a:normAutofit/>
          </a:bodyPr>
          <a:lstStyle/>
          <a:p>
            <a:pPr algn="just"/>
            <a:r>
              <a:rPr lang="en-US" sz="2000" b="1" dirty="0">
                <a:latin typeface="Arial" pitchFamily="34" charset="0"/>
                <a:cs typeface="Arial" pitchFamily="34" charset="0"/>
              </a:rPr>
              <a:t>Foreign Key:</a:t>
            </a:r>
            <a:r>
              <a:rPr lang="en-US" sz="2000" dirty="0">
                <a:latin typeface="Arial" pitchFamily="34" charset="0"/>
                <a:cs typeface="Arial" pitchFamily="34" charset="0"/>
              </a:rPr>
              <a:t> If an attribute can only take the values which are present as values of some other attribute, it will be foreign key to the attribute to which it refers. The relation which is being referenced is called referenced relation and corresponding attribute is called referenced attribute and the relation which refers to referenced relation is called referencing relation and corresponding attribute is called referencing attribute</a:t>
            </a:r>
            <a:r>
              <a:rPr lang="en-US" sz="2000" dirty="0" smtClean="0">
                <a:latin typeface="Arial" pitchFamily="34" charset="0"/>
                <a:cs typeface="Arial" pitchFamily="34" charset="0"/>
              </a:rPr>
              <a:t>.</a:t>
            </a:r>
          </a:p>
          <a:p>
            <a:pPr algn="just"/>
            <a:endParaRPr lang="en-US" sz="2000" dirty="0">
              <a:latin typeface="Arial" pitchFamily="34" charset="0"/>
              <a:cs typeface="Arial" pitchFamily="34" charset="0"/>
            </a:endParaRPr>
          </a:p>
          <a:p>
            <a:pPr algn="just"/>
            <a:r>
              <a:rPr lang="en-US" sz="2000" dirty="0" smtClean="0">
                <a:latin typeface="Arial" pitchFamily="34" charset="0"/>
                <a:cs typeface="Arial" pitchFamily="34" charset="0"/>
              </a:rPr>
              <a:t> </a:t>
            </a:r>
            <a:r>
              <a:rPr lang="en-US" sz="2000" dirty="0">
                <a:latin typeface="Arial" pitchFamily="34" charset="0"/>
                <a:cs typeface="Arial" pitchFamily="34" charset="0"/>
              </a:rPr>
              <a:t>Referenced attribute of referencing attribute should be primary key. For Example, STUD_NO in STUDENT_COURSE is a foreign key to STUD_NO in STUDENT relation.</a:t>
            </a:r>
          </a:p>
        </p:txBody>
      </p:sp>
      <p:sp>
        <p:nvSpPr>
          <p:cNvPr id="4" name="Title 1"/>
          <p:cNvSpPr>
            <a:spLocks noGrp="1"/>
          </p:cNvSpPr>
          <p:nvPr>
            <p:ph type="title"/>
          </p:nvPr>
        </p:nvSpPr>
        <p:spPr>
          <a:xfrm>
            <a:off x="457200" y="152400"/>
            <a:ext cx="8229600" cy="762000"/>
          </a:xfrm>
        </p:spPr>
        <p:txBody>
          <a:bodyPr>
            <a:normAutofit/>
          </a:bodyPr>
          <a:lstStyle/>
          <a:p>
            <a:r>
              <a:rPr lang="en-US" sz="4000" b="1" dirty="0" smtClean="0">
                <a:solidFill>
                  <a:srgbClr val="C00000"/>
                </a:solidFill>
                <a:latin typeface="Book Antiqua" pitchFamily="18" charset="0"/>
              </a:rPr>
              <a:t>Keys</a:t>
            </a:r>
            <a:endParaRPr lang="en-US" sz="4000" b="1" dirty="0">
              <a:solidFill>
                <a:srgbClr val="C00000"/>
              </a:solidFill>
              <a:latin typeface="Book Antiqua" pitchFamily="18" charset="0"/>
            </a:endParaRPr>
          </a:p>
        </p:txBody>
      </p:sp>
    </p:spTree>
    <p:extLst>
      <p:ext uri="{BB962C8B-B14F-4D97-AF65-F5344CB8AC3E}">
        <p14:creationId xmlns:p14="http://schemas.microsoft.com/office/powerpoint/2010/main" val="5047183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35846"/>
            <a:ext cx="8305800" cy="4401205"/>
          </a:xfrm>
          <a:prstGeom prst="rect">
            <a:avLst/>
          </a:prstGeom>
        </p:spPr>
        <p:txBody>
          <a:bodyPr wrap="square">
            <a:spAutoFit/>
          </a:bodyPr>
          <a:lstStyle/>
          <a:p>
            <a:pPr algn="just"/>
            <a:r>
              <a:rPr lang="en-US" sz="2000" b="1" dirty="0">
                <a:solidFill>
                  <a:srgbClr val="C00000"/>
                </a:solidFill>
                <a:latin typeface="Arial" pitchFamily="34" charset="0"/>
                <a:cs typeface="Arial" pitchFamily="34" charset="0"/>
              </a:rPr>
              <a:t>Foreign Key – </a:t>
            </a:r>
            <a:r>
              <a:rPr lang="en-US" sz="2000" dirty="0">
                <a:latin typeface="Arial" pitchFamily="34" charset="0"/>
                <a:cs typeface="Arial" pitchFamily="34" charset="0"/>
              </a:rPr>
              <a:t>A foreign key is an attribute or combination of attribute in</a:t>
            </a:r>
          </a:p>
          <a:p>
            <a:pPr algn="just"/>
            <a:r>
              <a:rPr lang="en-US" sz="2000" dirty="0">
                <a:latin typeface="Arial" pitchFamily="34" charset="0"/>
                <a:cs typeface="Arial" pitchFamily="34" charset="0"/>
              </a:rPr>
              <a:t>one base table that points to the candidate key (generally it is the primary key) </a:t>
            </a:r>
            <a:r>
              <a:rPr lang="en-US" sz="2000" dirty="0" smtClean="0">
                <a:latin typeface="Arial" pitchFamily="34" charset="0"/>
                <a:cs typeface="Arial" pitchFamily="34" charset="0"/>
              </a:rPr>
              <a:t>of another </a:t>
            </a:r>
            <a:r>
              <a:rPr lang="en-US" sz="2000" dirty="0">
                <a:latin typeface="Arial" pitchFamily="34" charset="0"/>
                <a:cs typeface="Arial" pitchFamily="34" charset="0"/>
              </a:rPr>
              <a:t>table.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The </a:t>
            </a:r>
            <a:r>
              <a:rPr lang="en-US" sz="2000" dirty="0">
                <a:latin typeface="Arial" pitchFamily="34" charset="0"/>
                <a:cs typeface="Arial" pitchFamily="34" charset="0"/>
              </a:rPr>
              <a:t>purpose of the foreign key is to ensure referential integrity </a:t>
            </a:r>
            <a:r>
              <a:rPr lang="en-US" sz="2000" dirty="0" smtClean="0">
                <a:latin typeface="Arial" pitchFamily="34" charset="0"/>
                <a:cs typeface="Arial" pitchFamily="34" charset="0"/>
              </a:rPr>
              <a:t>of the </a:t>
            </a:r>
            <a:r>
              <a:rPr lang="en-US" sz="2000" dirty="0">
                <a:latin typeface="Arial" pitchFamily="34" charset="0"/>
                <a:cs typeface="Arial" pitchFamily="34" charset="0"/>
              </a:rPr>
              <a:t>data i.e. only values that are supposed to appear in the database </a:t>
            </a:r>
            <a:r>
              <a:rPr lang="en-US" sz="2000" dirty="0" smtClean="0">
                <a:latin typeface="Arial" pitchFamily="34" charset="0"/>
                <a:cs typeface="Arial" pitchFamily="34" charset="0"/>
              </a:rPr>
              <a:t>are permitted</a:t>
            </a:r>
            <a:r>
              <a:rPr lang="en-US" sz="2000" dirty="0">
                <a:latin typeface="Arial" pitchFamily="34" charset="0"/>
                <a:cs typeface="Arial" pitchFamily="34" charset="0"/>
              </a:rPr>
              <a:t>.</a:t>
            </a:r>
          </a:p>
          <a:p>
            <a:pPr algn="just"/>
            <a:r>
              <a:rPr lang="en-US" sz="2000" b="1" dirty="0">
                <a:solidFill>
                  <a:srgbClr val="C00000"/>
                </a:solidFill>
                <a:latin typeface="Arial" pitchFamily="34" charset="0"/>
                <a:cs typeface="Arial" pitchFamily="34" charset="0"/>
              </a:rPr>
              <a:t>E.g. of Foreign Key </a:t>
            </a:r>
            <a:r>
              <a:rPr lang="en-US" sz="2000" b="1" dirty="0">
                <a:latin typeface="Arial" pitchFamily="34" charset="0"/>
                <a:cs typeface="Arial" pitchFamily="34" charset="0"/>
              </a:rPr>
              <a:t>– </a:t>
            </a:r>
            <a:r>
              <a:rPr lang="en-US" sz="2000" dirty="0">
                <a:latin typeface="Arial" pitchFamily="34" charset="0"/>
                <a:cs typeface="Arial" pitchFamily="34" charset="0"/>
              </a:rPr>
              <a:t>Let consider we have another table </a:t>
            </a:r>
            <a:r>
              <a:rPr lang="en-US" sz="2000" dirty="0" smtClean="0">
                <a:latin typeface="Arial" pitchFamily="34" charset="0"/>
                <a:cs typeface="Arial" pitchFamily="34" charset="0"/>
              </a:rPr>
              <a:t>i.e. Department Table with </a:t>
            </a:r>
            <a:r>
              <a:rPr lang="en-US" sz="2000" dirty="0">
                <a:latin typeface="Arial" pitchFamily="34" charset="0"/>
                <a:cs typeface="Arial" pitchFamily="34" charset="0"/>
              </a:rPr>
              <a:t>Attributes “</a:t>
            </a:r>
            <a:r>
              <a:rPr lang="en-US" sz="2000" dirty="0" err="1">
                <a:latin typeface="Arial" pitchFamily="34" charset="0"/>
                <a:cs typeface="Arial" pitchFamily="34" charset="0"/>
              </a:rPr>
              <a:t>Department_ID</a:t>
            </a:r>
            <a:r>
              <a:rPr lang="en-US" sz="2000" dirty="0">
                <a:latin typeface="Arial" pitchFamily="34" charset="0"/>
                <a:cs typeface="Arial" pitchFamily="34" charset="0"/>
              </a:rPr>
              <a:t>”, “</a:t>
            </a:r>
            <a:r>
              <a:rPr lang="en-US" sz="2000" dirty="0" err="1">
                <a:latin typeface="Arial" pitchFamily="34" charset="0"/>
                <a:cs typeface="Arial" pitchFamily="34" charset="0"/>
              </a:rPr>
              <a:t>Department_Name</a:t>
            </a:r>
            <a:r>
              <a:rPr lang="en-US" sz="2000" dirty="0">
                <a:latin typeface="Arial" pitchFamily="34" charset="0"/>
                <a:cs typeface="Arial" pitchFamily="34" charset="0"/>
              </a:rPr>
              <a:t>”, “</a:t>
            </a:r>
            <a:r>
              <a:rPr lang="en-US" sz="2000" dirty="0" err="1">
                <a:latin typeface="Arial" pitchFamily="34" charset="0"/>
                <a:cs typeface="Arial" pitchFamily="34" charset="0"/>
              </a:rPr>
              <a:t>Manager_ID</a:t>
            </a:r>
            <a:r>
              <a:rPr lang="en-US" sz="2000" dirty="0" smtClean="0">
                <a:latin typeface="Arial" pitchFamily="34" charset="0"/>
                <a:cs typeface="Arial" pitchFamily="34" charset="0"/>
              </a:rPr>
              <a:t>”, ”</a:t>
            </a:r>
            <a:r>
              <a:rPr lang="en-US" sz="2000" dirty="0" err="1">
                <a:latin typeface="Arial" pitchFamily="34" charset="0"/>
                <a:cs typeface="Arial" pitchFamily="34" charset="0"/>
              </a:rPr>
              <a:t>Location_ID</a:t>
            </a:r>
            <a:r>
              <a:rPr lang="en-US" sz="2000" dirty="0">
                <a:latin typeface="Arial" pitchFamily="34" charset="0"/>
                <a:cs typeface="Arial" pitchFamily="34" charset="0"/>
              </a:rPr>
              <a:t>” with </a:t>
            </a:r>
            <a:r>
              <a:rPr lang="en-US" sz="2000" dirty="0" err="1">
                <a:latin typeface="Arial" pitchFamily="34" charset="0"/>
                <a:cs typeface="Arial" pitchFamily="34" charset="0"/>
              </a:rPr>
              <a:t>Department_ID</a:t>
            </a:r>
            <a:r>
              <a:rPr lang="en-US" sz="2000" dirty="0">
                <a:latin typeface="Arial" pitchFamily="34" charset="0"/>
                <a:cs typeface="Arial" pitchFamily="34" charset="0"/>
              </a:rPr>
              <a:t> as an Primary Key. Now the </a:t>
            </a:r>
            <a:r>
              <a:rPr lang="en-US" sz="2000" dirty="0" err="1" smtClean="0">
                <a:latin typeface="Arial" pitchFamily="34" charset="0"/>
                <a:cs typeface="Arial" pitchFamily="34" charset="0"/>
              </a:rPr>
              <a:t>Department_ID</a:t>
            </a:r>
            <a:r>
              <a:rPr lang="en-US" sz="2000" dirty="0">
                <a:latin typeface="Arial" pitchFamily="34" charset="0"/>
                <a:cs typeface="Arial" pitchFamily="34" charset="0"/>
              </a:rPr>
              <a:t> </a:t>
            </a:r>
            <a:r>
              <a:rPr lang="en-US" sz="2000" dirty="0" smtClean="0">
                <a:latin typeface="Arial" pitchFamily="34" charset="0"/>
                <a:cs typeface="Arial" pitchFamily="34" charset="0"/>
              </a:rPr>
              <a:t>attribute </a:t>
            </a:r>
            <a:r>
              <a:rPr lang="en-US" sz="2000" dirty="0">
                <a:latin typeface="Arial" pitchFamily="34" charset="0"/>
                <a:cs typeface="Arial" pitchFamily="34" charset="0"/>
              </a:rPr>
              <a:t>of Employee Table (dependent or child table) can be defined as </a:t>
            </a:r>
            <a:r>
              <a:rPr lang="en-US" sz="2000" dirty="0" smtClean="0">
                <a:latin typeface="Arial" pitchFamily="34" charset="0"/>
                <a:cs typeface="Arial" pitchFamily="34" charset="0"/>
              </a:rPr>
              <a:t>the Foreign </a:t>
            </a:r>
            <a:r>
              <a:rPr lang="en-US" sz="2000" dirty="0">
                <a:latin typeface="Arial" pitchFamily="34" charset="0"/>
                <a:cs typeface="Arial" pitchFamily="34" charset="0"/>
              </a:rPr>
              <a:t>Key as it can reference to the </a:t>
            </a:r>
            <a:r>
              <a:rPr lang="en-US" sz="2000" dirty="0" err="1">
                <a:latin typeface="Arial" pitchFamily="34" charset="0"/>
                <a:cs typeface="Arial" pitchFamily="34" charset="0"/>
              </a:rPr>
              <a:t>Department_ID</a:t>
            </a:r>
            <a:r>
              <a:rPr lang="en-US" sz="2000" dirty="0">
                <a:latin typeface="Arial" pitchFamily="34" charset="0"/>
                <a:cs typeface="Arial" pitchFamily="34" charset="0"/>
              </a:rPr>
              <a:t> attribute of the </a:t>
            </a:r>
            <a:r>
              <a:rPr lang="en-US" sz="2000" dirty="0" smtClean="0">
                <a:latin typeface="Arial" pitchFamily="34" charset="0"/>
                <a:cs typeface="Arial" pitchFamily="34" charset="0"/>
              </a:rPr>
              <a:t>Departments table </a:t>
            </a:r>
            <a:r>
              <a:rPr lang="en-US" sz="2000" dirty="0">
                <a:latin typeface="Arial" pitchFamily="34" charset="0"/>
                <a:cs typeface="Arial" pitchFamily="34" charset="0"/>
              </a:rPr>
              <a:t>(the referenced or parent table), a Foreign Key value must match an </a:t>
            </a:r>
            <a:r>
              <a:rPr lang="en-US" sz="2000" dirty="0" smtClean="0">
                <a:latin typeface="Arial" pitchFamily="34" charset="0"/>
                <a:cs typeface="Arial" pitchFamily="34" charset="0"/>
              </a:rPr>
              <a:t>existing value </a:t>
            </a:r>
            <a:r>
              <a:rPr lang="en-US" sz="2000" dirty="0">
                <a:latin typeface="Arial" pitchFamily="34" charset="0"/>
                <a:cs typeface="Arial" pitchFamily="34" charset="0"/>
              </a:rPr>
              <a:t>in the parent table or be NULL.</a:t>
            </a:r>
          </a:p>
        </p:txBody>
      </p:sp>
    </p:spTree>
    <p:extLst>
      <p:ext uri="{BB962C8B-B14F-4D97-AF65-F5344CB8AC3E}">
        <p14:creationId xmlns:p14="http://schemas.microsoft.com/office/powerpoint/2010/main" val="213804326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b="1" dirty="0">
                <a:solidFill>
                  <a:srgbClr val="C00000"/>
                </a:solidFill>
                <a:latin typeface="Book Antiqua" pitchFamily="18" charset="0"/>
              </a:rPr>
              <a:t>Modeling Temporal Data</a:t>
            </a:r>
            <a:endParaRPr lang="en-US" sz="4000" b="1" dirty="0">
              <a:solidFill>
                <a:srgbClr val="C00000"/>
              </a:solidFill>
              <a:latin typeface="Book Antiqua" pitchFamily="18" charset="0"/>
            </a:endParaRPr>
          </a:p>
        </p:txBody>
      </p:sp>
      <p:sp>
        <p:nvSpPr>
          <p:cNvPr id="3" name="Content Placeholder 2"/>
          <p:cNvSpPr>
            <a:spLocks noGrp="1"/>
          </p:cNvSpPr>
          <p:nvPr>
            <p:ph idx="1"/>
          </p:nvPr>
        </p:nvSpPr>
        <p:spPr>
          <a:xfrm>
            <a:off x="457200" y="914400"/>
            <a:ext cx="8229600" cy="5211763"/>
          </a:xfrm>
        </p:spPr>
        <p:txBody>
          <a:bodyPr/>
          <a:lstStyle/>
          <a:p>
            <a:endParaRPr lang="en-US" dirty="0"/>
          </a:p>
        </p:txBody>
      </p:sp>
    </p:spTree>
    <p:extLst>
      <p:ext uri="{BB962C8B-B14F-4D97-AF65-F5344CB8AC3E}">
        <p14:creationId xmlns:p14="http://schemas.microsoft.com/office/powerpoint/2010/main" val="2491673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smtClean="0">
                <a:solidFill>
                  <a:srgbClr val="C00000"/>
                </a:solidFill>
                <a:latin typeface="Book Antiqua" pitchFamily="18" charset="0"/>
              </a:rPr>
              <a:t>Atomic Domain and 1NF</a:t>
            </a:r>
            <a:endParaRPr lang="en-US" sz="4000" b="1" dirty="0">
              <a:solidFill>
                <a:srgbClr val="C00000"/>
              </a:solidFill>
              <a:latin typeface="Book Antiqua"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2000" dirty="0">
                <a:latin typeface="Arial" pitchFamily="34" charset="0"/>
                <a:cs typeface="Arial" pitchFamily="34" charset="0"/>
              </a:rPr>
              <a:t>The E-R model allows entity sets and relationship sets to have attributes that </a:t>
            </a:r>
            <a:r>
              <a:rPr lang="en-US" sz="2000" dirty="0" smtClean="0">
                <a:latin typeface="Arial" pitchFamily="34" charset="0"/>
                <a:cs typeface="Arial" pitchFamily="34" charset="0"/>
              </a:rPr>
              <a:t>have some </a:t>
            </a:r>
            <a:r>
              <a:rPr lang="en-US" sz="2000" dirty="0">
                <a:latin typeface="Arial" pitchFamily="34" charset="0"/>
                <a:cs typeface="Arial" pitchFamily="34" charset="0"/>
              </a:rPr>
              <a:t>degree of substructure</a:t>
            </a:r>
            <a:r>
              <a:rPr lang="en-US" sz="2000" dirty="0" smtClean="0">
                <a:latin typeface="Arial" pitchFamily="34" charset="0"/>
                <a:cs typeface="Arial" pitchFamily="34" charset="0"/>
              </a:rPr>
              <a:t>.</a:t>
            </a:r>
          </a:p>
          <a:p>
            <a:pPr lvl="1" algn="just"/>
            <a:r>
              <a:rPr lang="en-US" sz="2000" dirty="0">
                <a:latin typeface="Arial" pitchFamily="34" charset="0"/>
                <a:cs typeface="Arial" pitchFamily="34" charset="0"/>
              </a:rPr>
              <a:t>multivalued </a:t>
            </a:r>
            <a:r>
              <a:rPr lang="en-US" sz="2000" dirty="0" smtClean="0">
                <a:latin typeface="Arial" pitchFamily="34" charset="0"/>
                <a:cs typeface="Arial" pitchFamily="34" charset="0"/>
              </a:rPr>
              <a:t>attributes: </a:t>
            </a:r>
            <a:r>
              <a:rPr lang="en-US" sz="2000" i="1" dirty="0">
                <a:latin typeface="Arial" pitchFamily="34" charset="0"/>
                <a:cs typeface="Arial" pitchFamily="34" charset="0"/>
              </a:rPr>
              <a:t>phone number</a:t>
            </a:r>
            <a:endParaRPr lang="en-US" sz="2000" dirty="0" smtClean="0">
              <a:latin typeface="Arial" pitchFamily="34" charset="0"/>
              <a:cs typeface="Arial" pitchFamily="34" charset="0"/>
            </a:endParaRPr>
          </a:p>
          <a:p>
            <a:pPr lvl="1" algn="just"/>
            <a:r>
              <a:rPr lang="en-US" sz="2000" dirty="0">
                <a:latin typeface="Arial" pitchFamily="34" charset="0"/>
                <a:cs typeface="Arial" pitchFamily="34" charset="0"/>
              </a:rPr>
              <a:t>composite </a:t>
            </a:r>
            <a:r>
              <a:rPr lang="en-US" sz="2000" dirty="0" smtClean="0">
                <a:latin typeface="Arial" pitchFamily="34" charset="0"/>
                <a:cs typeface="Arial" pitchFamily="34" charset="0"/>
              </a:rPr>
              <a:t>attributes: </a:t>
            </a:r>
            <a:r>
              <a:rPr lang="en-US" sz="2000" i="1" dirty="0" smtClean="0">
                <a:latin typeface="Arial" pitchFamily="34" charset="0"/>
                <a:cs typeface="Arial" pitchFamily="34" charset="0"/>
              </a:rPr>
              <a:t>address(street</a:t>
            </a:r>
            <a:r>
              <a:rPr lang="en-US" sz="2000" dirty="0">
                <a:latin typeface="Arial" pitchFamily="34" charset="0"/>
                <a:cs typeface="Arial" pitchFamily="34" charset="0"/>
              </a:rPr>
              <a:t>, </a:t>
            </a:r>
            <a:r>
              <a:rPr lang="en-US" sz="2000" i="1" dirty="0">
                <a:latin typeface="Arial" pitchFamily="34" charset="0"/>
                <a:cs typeface="Arial" pitchFamily="34" charset="0"/>
              </a:rPr>
              <a:t>city</a:t>
            </a:r>
            <a:r>
              <a:rPr lang="en-US" sz="2000" dirty="0">
                <a:latin typeface="Arial" pitchFamily="34" charset="0"/>
                <a:cs typeface="Arial" pitchFamily="34" charset="0"/>
              </a:rPr>
              <a:t>, </a:t>
            </a:r>
            <a:r>
              <a:rPr lang="en-US" sz="2000" i="1" dirty="0">
                <a:latin typeface="Arial" pitchFamily="34" charset="0"/>
                <a:cs typeface="Arial" pitchFamily="34" charset="0"/>
              </a:rPr>
              <a:t>state</a:t>
            </a:r>
            <a:r>
              <a:rPr lang="en-US" sz="2000" dirty="0">
                <a:latin typeface="Arial" pitchFamily="34" charset="0"/>
                <a:cs typeface="Arial" pitchFamily="34" charset="0"/>
              </a:rPr>
              <a:t>, and </a:t>
            </a:r>
            <a:r>
              <a:rPr lang="en-US" sz="2000" i="1" dirty="0" smtClean="0">
                <a:latin typeface="Arial" pitchFamily="34" charset="0"/>
                <a:cs typeface="Arial" pitchFamily="34" charset="0"/>
              </a:rPr>
              <a:t>zip)</a:t>
            </a:r>
          </a:p>
          <a:p>
            <a:pPr lvl="1" algn="just"/>
            <a:endParaRPr lang="en-US" sz="2000" dirty="0" smtClean="0">
              <a:latin typeface="Arial" pitchFamily="34" charset="0"/>
              <a:cs typeface="Arial" pitchFamily="34" charset="0"/>
            </a:endParaRPr>
          </a:p>
          <a:p>
            <a:pPr algn="just"/>
            <a:r>
              <a:rPr lang="en-US" sz="2000" dirty="0">
                <a:latin typeface="Arial" pitchFamily="34" charset="0"/>
                <a:cs typeface="Arial" pitchFamily="34" charset="0"/>
              </a:rPr>
              <a:t>When we create tables </a:t>
            </a:r>
            <a:r>
              <a:rPr lang="en-US" sz="2000" dirty="0" smtClean="0">
                <a:latin typeface="Arial" pitchFamily="34" charset="0"/>
                <a:cs typeface="Arial" pitchFamily="34" charset="0"/>
              </a:rPr>
              <a:t>from E-R </a:t>
            </a:r>
            <a:r>
              <a:rPr lang="en-US" sz="2000" dirty="0">
                <a:latin typeface="Arial" pitchFamily="34" charset="0"/>
                <a:cs typeface="Arial" pitchFamily="34" charset="0"/>
              </a:rPr>
              <a:t>designs that contain these types of attributes, we eliminate this substructure</a:t>
            </a:r>
            <a:r>
              <a:rPr lang="en-US" sz="2000" dirty="0" smtClean="0">
                <a:latin typeface="Arial" pitchFamily="34" charset="0"/>
                <a:cs typeface="Arial" pitchFamily="34" charset="0"/>
              </a:rPr>
              <a:t>.</a:t>
            </a:r>
          </a:p>
          <a:p>
            <a:pPr algn="just"/>
            <a:r>
              <a:rPr lang="en-US" sz="2000" dirty="0">
                <a:latin typeface="Arial" pitchFamily="34" charset="0"/>
                <a:cs typeface="Arial" pitchFamily="34" charset="0"/>
              </a:rPr>
              <a:t>In the </a:t>
            </a:r>
            <a:r>
              <a:rPr lang="en-US" sz="2000" dirty="0" smtClean="0">
                <a:latin typeface="Arial" pitchFamily="34" charset="0"/>
                <a:cs typeface="Arial" pitchFamily="34" charset="0"/>
              </a:rPr>
              <a:t>relational model</a:t>
            </a:r>
            <a:r>
              <a:rPr lang="en-US" sz="2000" dirty="0">
                <a:latin typeface="Arial" pitchFamily="34" charset="0"/>
                <a:cs typeface="Arial" pitchFamily="34" charset="0"/>
              </a:rPr>
              <a:t>, we formalize this idea that attributes do not have </a:t>
            </a:r>
            <a:r>
              <a:rPr lang="en-US" sz="2000" dirty="0" smtClean="0">
                <a:latin typeface="Arial" pitchFamily="34" charset="0"/>
                <a:cs typeface="Arial" pitchFamily="34" charset="0"/>
              </a:rPr>
              <a:t>any substructure</a:t>
            </a:r>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A </a:t>
            </a:r>
            <a:r>
              <a:rPr lang="en-US" sz="2000" dirty="0">
                <a:latin typeface="Arial" pitchFamily="34" charset="0"/>
                <a:cs typeface="Arial" pitchFamily="34" charset="0"/>
              </a:rPr>
              <a:t>domain is </a:t>
            </a:r>
            <a:r>
              <a:rPr lang="en-US" sz="2000" b="1" dirty="0">
                <a:latin typeface="Arial" pitchFamily="34" charset="0"/>
                <a:cs typeface="Arial" pitchFamily="34" charset="0"/>
              </a:rPr>
              <a:t>atomic </a:t>
            </a:r>
            <a:r>
              <a:rPr lang="en-US" sz="2000" dirty="0">
                <a:latin typeface="Arial" pitchFamily="34" charset="0"/>
                <a:cs typeface="Arial" pitchFamily="34" charset="0"/>
              </a:rPr>
              <a:t>if elements of the domain are considered to </a:t>
            </a:r>
            <a:r>
              <a:rPr lang="en-US" sz="2000" dirty="0" smtClean="0">
                <a:latin typeface="Arial" pitchFamily="34" charset="0"/>
                <a:cs typeface="Arial" pitchFamily="34" charset="0"/>
              </a:rPr>
              <a:t>be indivisible </a:t>
            </a:r>
            <a:r>
              <a:rPr lang="en-US" sz="2000" dirty="0">
                <a:latin typeface="Arial" pitchFamily="34" charset="0"/>
                <a:cs typeface="Arial" pitchFamily="34" charset="0"/>
              </a:rPr>
              <a:t>units. We say that a relation schema </a:t>
            </a:r>
            <a:r>
              <a:rPr lang="en-US" sz="2000" i="1" dirty="0">
                <a:latin typeface="Arial" pitchFamily="34" charset="0"/>
                <a:cs typeface="Arial" pitchFamily="34" charset="0"/>
              </a:rPr>
              <a:t>R </a:t>
            </a:r>
            <a:r>
              <a:rPr lang="en-US" sz="2000" dirty="0">
                <a:latin typeface="Arial" pitchFamily="34" charset="0"/>
                <a:cs typeface="Arial" pitchFamily="34" charset="0"/>
              </a:rPr>
              <a:t>is in </a:t>
            </a:r>
            <a:r>
              <a:rPr lang="en-US" sz="2000" b="1" dirty="0">
                <a:latin typeface="Arial" pitchFamily="34" charset="0"/>
                <a:cs typeface="Arial" pitchFamily="34" charset="0"/>
              </a:rPr>
              <a:t>first normal form </a:t>
            </a:r>
            <a:r>
              <a:rPr lang="en-US" sz="2000" dirty="0">
                <a:latin typeface="Arial" pitchFamily="34" charset="0"/>
                <a:cs typeface="Arial" pitchFamily="34" charset="0"/>
              </a:rPr>
              <a:t>(1NF) </a:t>
            </a:r>
            <a:r>
              <a:rPr lang="en-US" sz="2000" dirty="0" smtClean="0">
                <a:latin typeface="Arial" pitchFamily="34" charset="0"/>
                <a:cs typeface="Arial" pitchFamily="34" charset="0"/>
              </a:rPr>
              <a:t>if the </a:t>
            </a:r>
            <a:r>
              <a:rPr lang="en-US" sz="2000" dirty="0">
                <a:latin typeface="Arial" pitchFamily="34" charset="0"/>
                <a:cs typeface="Arial" pitchFamily="34" charset="0"/>
              </a:rPr>
              <a:t>domains of all attributes of </a:t>
            </a:r>
            <a:r>
              <a:rPr lang="en-US" sz="2000" i="1" dirty="0">
                <a:latin typeface="Arial" pitchFamily="34" charset="0"/>
                <a:cs typeface="Arial" pitchFamily="34" charset="0"/>
              </a:rPr>
              <a:t>R </a:t>
            </a:r>
            <a:r>
              <a:rPr lang="en-US" sz="2000" dirty="0">
                <a:latin typeface="Arial" pitchFamily="34" charset="0"/>
                <a:cs typeface="Arial" pitchFamily="34" charset="0"/>
              </a:rPr>
              <a:t>are atomic.</a:t>
            </a:r>
            <a:endParaRPr lang="en-US" sz="2000" i="1" dirty="0">
              <a:latin typeface="Arial" pitchFamily="34" charset="0"/>
              <a:cs typeface="Arial" pitchFamily="34" charset="0"/>
            </a:endParaRPr>
          </a:p>
        </p:txBody>
      </p:sp>
    </p:spTree>
    <p:extLst>
      <p:ext uri="{BB962C8B-B14F-4D97-AF65-F5344CB8AC3E}">
        <p14:creationId xmlns:p14="http://schemas.microsoft.com/office/powerpoint/2010/main" val="303530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normAutofit fontScale="90000"/>
          </a:bodyPr>
          <a:lstStyle/>
          <a:p>
            <a:r>
              <a:rPr lang="en-US" b="1" dirty="0">
                <a:solidFill>
                  <a:srgbClr val="C00000"/>
                </a:solidFill>
                <a:latin typeface="Book Antiqua" pitchFamily="18" charset="0"/>
              </a:rPr>
              <a:t>First Normal Form</a:t>
            </a:r>
          </a:p>
        </p:txBody>
      </p:sp>
      <p:sp>
        <p:nvSpPr>
          <p:cNvPr id="5" name="Rectangle 3"/>
          <p:cNvSpPr txBox="1">
            <a:spLocks noChangeArrowheads="1"/>
          </p:cNvSpPr>
          <p:nvPr/>
        </p:nvSpPr>
        <p:spPr>
          <a:xfrm>
            <a:off x="712788" y="1093788"/>
            <a:ext cx="7762875" cy="5194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smtClean="0">
                <a:latin typeface="Arial" pitchFamily="34" charset="0"/>
                <a:cs typeface="Arial" pitchFamily="34" charset="0"/>
              </a:rPr>
              <a:t>Domain is </a:t>
            </a:r>
            <a:r>
              <a:rPr lang="en-US" sz="2000" b="1" dirty="0" smtClean="0">
                <a:solidFill>
                  <a:srgbClr val="000099"/>
                </a:solidFill>
                <a:latin typeface="Arial" pitchFamily="34" charset="0"/>
                <a:cs typeface="Arial" pitchFamily="34" charset="0"/>
              </a:rPr>
              <a:t>atomic</a:t>
            </a:r>
            <a:r>
              <a:rPr lang="en-US" sz="2000" dirty="0" smtClean="0">
                <a:latin typeface="Arial" pitchFamily="34" charset="0"/>
                <a:cs typeface="Arial" pitchFamily="34" charset="0"/>
              </a:rPr>
              <a:t> if its elements are considered to be indivisible units</a:t>
            </a:r>
          </a:p>
          <a:p>
            <a:pPr lvl="1" algn="just"/>
            <a:r>
              <a:rPr lang="en-US" sz="2000" dirty="0" smtClean="0">
                <a:latin typeface="Arial" pitchFamily="34" charset="0"/>
                <a:cs typeface="Arial" pitchFamily="34" charset="0"/>
              </a:rPr>
              <a:t>Examples of non-atomic domains:</a:t>
            </a:r>
          </a:p>
          <a:p>
            <a:pPr lvl="2" algn="just"/>
            <a:r>
              <a:rPr lang="en-US" sz="2000" dirty="0" smtClean="0">
                <a:latin typeface="Arial" pitchFamily="34" charset="0"/>
                <a:cs typeface="Arial" pitchFamily="34" charset="0"/>
              </a:rPr>
              <a:t>Set of names, composite attributes</a:t>
            </a:r>
          </a:p>
          <a:p>
            <a:pPr lvl="2" algn="just"/>
            <a:r>
              <a:rPr lang="en-US" sz="2000" dirty="0" smtClean="0">
                <a:latin typeface="Arial" pitchFamily="34" charset="0"/>
                <a:cs typeface="Arial" pitchFamily="34" charset="0"/>
              </a:rPr>
              <a:t>Identification numbers like CS101  that can be broken up into parts</a:t>
            </a:r>
          </a:p>
          <a:p>
            <a:pPr algn="just"/>
            <a:r>
              <a:rPr lang="en-US" sz="2000" dirty="0" smtClean="0">
                <a:latin typeface="Arial" pitchFamily="34" charset="0"/>
                <a:cs typeface="Arial" pitchFamily="34" charset="0"/>
              </a:rPr>
              <a:t>A relational schema R is in </a:t>
            </a:r>
            <a:r>
              <a:rPr lang="en-US" sz="2000" b="1" dirty="0" smtClean="0">
                <a:solidFill>
                  <a:srgbClr val="000099"/>
                </a:solidFill>
                <a:latin typeface="Arial" pitchFamily="34" charset="0"/>
                <a:cs typeface="Arial" pitchFamily="34" charset="0"/>
              </a:rPr>
              <a:t>first normal form</a:t>
            </a:r>
            <a:r>
              <a:rPr lang="en-US" sz="2000" dirty="0" smtClean="0">
                <a:latin typeface="Arial" pitchFamily="34" charset="0"/>
                <a:cs typeface="Arial" pitchFamily="34" charset="0"/>
              </a:rPr>
              <a:t> if the domains of all attributes of R are atomic</a:t>
            </a:r>
          </a:p>
          <a:p>
            <a:pPr algn="just"/>
            <a:r>
              <a:rPr lang="en-US" sz="2000" dirty="0" smtClean="0">
                <a:latin typeface="Arial" pitchFamily="34" charset="0"/>
                <a:cs typeface="Arial" pitchFamily="34" charset="0"/>
              </a:rPr>
              <a:t>Non-atomic values complicate storage and encourage redundant (repeated) storage of data</a:t>
            </a:r>
          </a:p>
          <a:p>
            <a:pPr lvl="1" algn="just"/>
            <a:r>
              <a:rPr lang="en-US" sz="2000" dirty="0" smtClean="0">
                <a:latin typeface="Arial" pitchFamily="34" charset="0"/>
                <a:cs typeface="Arial" pitchFamily="34" charset="0"/>
              </a:rPr>
              <a:t>Example:  Set of accounts stored with each customer, and set of owners stored with each account</a:t>
            </a:r>
          </a:p>
        </p:txBody>
      </p:sp>
    </p:spTree>
    <p:extLst>
      <p:ext uri="{BB962C8B-B14F-4D97-AF65-F5344CB8AC3E}">
        <p14:creationId xmlns:p14="http://schemas.microsoft.com/office/powerpoint/2010/main" val="3753465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1152</TotalTime>
  <Words>6251</Words>
  <Application>Microsoft Office PowerPoint</Application>
  <PresentationFormat>On-screen Show (4:3)</PresentationFormat>
  <Paragraphs>517</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PowerPoint Presentation</vt:lpstr>
      <vt:lpstr>Features of Good Relational Designs</vt:lpstr>
      <vt:lpstr>PowerPoint Presentation</vt:lpstr>
      <vt:lpstr>Combine Schemas?</vt:lpstr>
      <vt:lpstr>What About Smaller Schemas?</vt:lpstr>
      <vt:lpstr>A Lossy Decomposition</vt:lpstr>
      <vt:lpstr>PowerPoint Presentation</vt:lpstr>
      <vt:lpstr>Atomic Domain and 1NF</vt:lpstr>
      <vt:lpstr>First Normal Form</vt:lpstr>
      <vt:lpstr>First Normal Form (Cont’d)</vt:lpstr>
      <vt:lpstr>Codd’s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Integrity  </vt:lpstr>
      <vt:lpstr>PowerPoint Presentation</vt:lpstr>
      <vt:lpstr>PowerPoint Presentation</vt:lpstr>
      <vt:lpstr>PowerPoint Presentation</vt:lpstr>
      <vt:lpstr>PowerPoint Presentation</vt:lpstr>
      <vt:lpstr>PowerPoint Presentation</vt:lpstr>
      <vt:lpstr>Functional Dependencies</vt:lpstr>
      <vt:lpstr>Functional Dependencies</vt:lpstr>
      <vt:lpstr>PowerPoint Presentation</vt:lpstr>
      <vt:lpstr>Closure of a Set of Functional Dependencies</vt:lpstr>
      <vt:lpstr>Use of Functional Dependencies</vt:lpstr>
      <vt:lpstr>Functional Dependencies (Cont.)</vt:lpstr>
      <vt:lpstr>Closure of a Set of Functional Dependencies</vt:lpstr>
      <vt:lpstr>Example</vt:lpstr>
      <vt:lpstr>Closure of Functional Dependencies (Cont.)</vt:lpstr>
      <vt:lpstr>Canonical Cover</vt:lpstr>
      <vt:lpstr>Extraneous Attributes</vt:lpstr>
      <vt:lpstr>Computing a Canonical Cover</vt:lpstr>
      <vt:lpstr>PowerPoint Presentation</vt:lpstr>
      <vt:lpstr>PowerPoint Presentation</vt:lpstr>
      <vt:lpstr>PowerPoint Presentation</vt:lpstr>
      <vt:lpstr>Data Redundancy and Update Anomalies</vt:lpstr>
      <vt:lpstr>PowerPoint Presentation</vt:lpstr>
      <vt:lpstr>PowerPoint Presentation</vt:lpstr>
      <vt:lpstr>PowerPoint Presentation</vt:lpstr>
      <vt:lpstr>PowerPoint Presentation</vt:lpstr>
      <vt:lpstr>Normalization</vt:lpstr>
      <vt:lpstr>PowerPoint Presentation</vt:lpstr>
      <vt:lpstr>First Normal Form (1NF):</vt:lpstr>
      <vt:lpstr>First Normal Form (1NF)(cont..)</vt:lpstr>
      <vt:lpstr>First Normal Form (1NF)(cont..)</vt:lpstr>
      <vt:lpstr>First Normal Form (1NF)(cont..)</vt:lpstr>
      <vt:lpstr>Second Normal Form (2NF)</vt:lpstr>
      <vt:lpstr>Second Normal Form (2NF)(cont..)</vt:lpstr>
      <vt:lpstr>Second Normal Form (2NF)(cont..)</vt:lpstr>
      <vt:lpstr>Third Normal Form (3NF)</vt:lpstr>
      <vt:lpstr>Third Normal Form (3NF)(cont..)</vt:lpstr>
      <vt:lpstr>Third Normal Form (3NF)(cont..)</vt:lpstr>
      <vt:lpstr>Boyce–Codd Normal Form</vt:lpstr>
      <vt:lpstr>PowerPoint Presentation</vt:lpstr>
      <vt:lpstr>PowerPoint Presentation</vt:lpstr>
      <vt:lpstr>PowerPoint Presentation</vt:lpstr>
      <vt:lpstr>PowerPoint Presentation</vt:lpstr>
      <vt:lpstr>Keys</vt:lpstr>
      <vt:lpstr>PowerPoint Presentation</vt:lpstr>
      <vt:lpstr>Keys</vt:lpstr>
      <vt:lpstr>Keys</vt:lpstr>
      <vt:lpstr>Keys</vt:lpstr>
      <vt:lpstr>PowerPoint Presentation</vt:lpstr>
      <vt:lpstr>Modeling Temporal 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Rahul</cp:lastModifiedBy>
  <cp:revision>163</cp:revision>
  <dcterms:created xsi:type="dcterms:W3CDTF">2006-08-16T00:00:00Z</dcterms:created>
  <dcterms:modified xsi:type="dcterms:W3CDTF">2020-08-25T04:17:19Z</dcterms:modified>
</cp:coreProperties>
</file>