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6" r:id="rId8"/>
    <p:sldId id="260" r:id="rId9"/>
    <p:sldId id="261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9" r:id="rId20"/>
    <p:sldId id="278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7" r:id="rId35"/>
    <p:sldId id="298" r:id="rId36"/>
    <p:sldId id="299" r:id="rId37"/>
    <p:sldId id="300" r:id="rId38"/>
    <p:sldId id="291" r:id="rId39"/>
    <p:sldId id="292" r:id="rId40"/>
    <p:sldId id="293" r:id="rId41"/>
    <p:sldId id="295" r:id="rId42"/>
    <p:sldId id="296" r:id="rId43"/>
    <p:sldId id="301" r:id="rId44"/>
    <p:sldId id="303" r:id="rId45"/>
    <p:sldId id="302" r:id="rId46"/>
    <p:sldId id="304" r:id="rId47"/>
    <p:sldId id="305" r:id="rId48"/>
    <p:sldId id="306" r:id="rId49"/>
    <p:sldId id="309" r:id="rId50"/>
    <p:sldId id="308" r:id="rId51"/>
    <p:sldId id="307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7" r:id="rId69"/>
    <p:sldId id="326" r:id="rId70"/>
    <p:sldId id="328" r:id="rId71"/>
    <p:sldId id="329" r:id="rId72"/>
    <p:sldId id="330" r:id="rId73"/>
    <p:sldId id="331" r:id="rId74"/>
    <p:sldId id="332" r:id="rId75"/>
    <p:sldId id="334" r:id="rId76"/>
    <p:sldId id="333" r:id="rId77"/>
    <p:sldId id="335" r:id="rId78"/>
    <p:sldId id="336" r:id="rId79"/>
    <p:sldId id="337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12T05:39:25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21134 3721,'0'0,"0"0,25 0,49 0,25-25,25 25,-24 0,-1 0,-25 0,-24 0,24 0,-24 0,-25 0,24 0,1 0,-25 0,0 0,24 0,-24 0,0 0,0 0,-1 0,-24 0,25 0,25 0,-25 0,-1 0,26 25,0 0,-1-25,1 0,-1 24,-24-24,25 0,-25 0,-1 25,26 0,-50-25,25 0,-25 25,25-25,-25 0</inkml:trace>
  <inkml:trace contextRef="#ctx0" brushRef="#br0" timeOffset="41602.3795">20514 5432,'25'-25,"148"1,51-1,73 25,26 0,-1 25,-24 24,-50 26,-25-1,-49-24,-75-26,25-24,-25 25,-24-25,-1 0,-24 0,24 0,25 0,-24 0,-1 0,25 0,-24 0,-1 0,-49 0,0 0,-1 0,1 0,-25 0,0 0,25 0,0 0,0-25,49 1,1-1,49-50,-25 1,0 24,-74 26,0 24,-25 0,0 0,0 0,0 0,-25 0</inkml:trace>
  <inkml:trace contextRef="#ctx0" brushRef="#br0" timeOffset="64257.6753">14958 8756,'0'0,"49"-25,75 0,-49 25,-1 0,-24 0,-1 0,-24 0,25 0,-50 0</inkml:trace>
  <inkml:trace contextRef="#ctx0" brushRef="#br0" timeOffset="67385.8542">3870 9699,'0'0,"25"0,49 0,75 24,-50 1,50-25,0 0,-75 0,1 0,-51 0,1 0,-25 0,0 25,0 25</inkml:trace>
  <inkml:trace contextRef="#ctx0" brushRef="#br0" timeOffset="69257.9613">9302 9723,'50'0,"24"0,50 0,50 0,-25-24,-25 24,24 0,-24 24,-24 1,-1 25,-49-50,-1 25,1-25,-1 0,-49 0,25 0,-25 0</inkml:trace>
  <inkml:trace contextRef="#ctx0" brushRef="#br0" timeOffset="71697.1008">13767 9575,'25'0,"49"0,1-25,24 25,50 0,-25 0,24 0,-48 0,-26 0,-24 0,-1 0,-49 25,0-25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418" y="1219200"/>
            <a:ext cx="83058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8764" y="28990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bliqueTopRigh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C00000"/>
                </a:solidFill>
                <a:latin typeface="Book Antiqua" pitchFamily="18" charset="0"/>
              </a:rPr>
              <a:t>Database Transactions and Query Processing </a:t>
            </a:r>
            <a:r>
              <a:rPr lang="en-US" sz="4800" dirty="0">
                <a:solidFill>
                  <a:srgbClr val="C00000"/>
                </a:solidFill>
                <a:latin typeface="Book Antiqua" pitchFamily="18" charset="0"/>
              </a:rPr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bliqueTopRigh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accent5">
                    <a:lumMod val="50000"/>
                  </a:schemeClr>
                </a:solidFill>
              </a:rPr>
              <a:t>UNIT-IV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Transaction State (Cont.)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1593850"/>
            <a:ext cx="5453062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2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67145" y="0"/>
            <a:ext cx="8458200" cy="65458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Concurrent Executions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745" y="762000"/>
            <a:ext cx="8610600" cy="547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Concurrency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</a:p>
          <a:p>
            <a:pPr lvl="1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Managing simultaneous operations</a:t>
            </a:r>
          </a:p>
          <a:p>
            <a:pPr lvl="1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Prevent Inference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Multiple transactions are allowed to run concurrently in the system but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update data concurrently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causes several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complications with consistency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Advantages of Concurrency are: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Increased processor and disk utilization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</a:t>
            </a:r>
          </a:p>
          <a:p>
            <a:pPr lvl="2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leading to better transaction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throughput</a:t>
            </a:r>
            <a:r>
              <a:rPr lang="en-US" sz="1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i.e. “number of transactions executed in a given amount of time”</a:t>
            </a:r>
          </a:p>
          <a:p>
            <a:pPr lvl="2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E.g. one transaction can be using the CPU while another is reading from or writing to the disk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Reduced average response time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for transactions: short transactions need not wait behind long ones.</a:t>
            </a:r>
          </a:p>
          <a:p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Concurrency control schemes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– 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mechanisms  to achieve isolation</a:t>
            </a:r>
          </a:p>
          <a:p>
            <a:pPr lvl="1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That is, to control the interaction among the concurrent transactions in order to prevent them from destroying the consistency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867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Schedules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06488"/>
            <a:ext cx="8305800" cy="498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Schedule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– a sequences of instructions that specify the chronological order in which instructions of concurrent transactions are executed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schedule for a set of transactions must consist of all instructions of those transactions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Must preserve the order in which the instructions appear in each individual transaction.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transaction that successfully completes its execution will have a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commit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instructions as the last statement 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By default transaction assumed to execute commit instruction as its last step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transaction that fails to successfully complete its execution will have an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abort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instruction as the last statement </a:t>
            </a:r>
          </a:p>
        </p:txBody>
      </p:sp>
    </p:spTree>
    <p:extLst>
      <p:ext uri="{BB962C8B-B14F-4D97-AF65-F5344CB8AC3E}">
        <p14:creationId xmlns:p14="http://schemas.microsoft.com/office/powerpoint/2010/main" val="17430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Schedule 1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14388" y="1093788"/>
            <a:ext cx="7945437" cy="1184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Let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transfer $50 from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to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and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transfer 10% of the balance from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to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B.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 example of a 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serial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schedule in which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followed by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:</a:t>
            </a:r>
          </a:p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	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48" y="2278062"/>
            <a:ext cx="3465151" cy="433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8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2" y="145184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Schedule </a:t>
            </a:r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</a:rPr>
              <a:t>2</a:t>
            </a:r>
            <a:endParaRPr lang="en-US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1350" y="1121497"/>
            <a:ext cx="7945437" cy="118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serial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schedule in which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followed by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:</a:t>
            </a:r>
          </a:p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	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799"/>
            <a:ext cx="3276600" cy="40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Schedule 3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5137" y="762000"/>
            <a:ext cx="8374063" cy="10541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Let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be the transactions defined previously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The following schedule is not a serial schedule, but it is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equivalent</a:t>
            </a:r>
            <a:r>
              <a:rPr lang="en-US" sz="2000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to Schedule 1.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	</a:t>
            </a:r>
            <a:endParaRPr lang="en-US" sz="2000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76444" y="5876060"/>
            <a:ext cx="727695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kumimoji="1" lang="en-US" sz="2000" dirty="0">
                <a:latin typeface="Arial" charset="0"/>
              </a:rPr>
              <a:t>Note -- In schedules 1, 2 and 3, the sum “A + B” is preserved.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00193"/>
            <a:ext cx="3505200" cy="437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1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Schedule 4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814388" y="1093788"/>
            <a:ext cx="7720012" cy="5921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following concurrent schedule does not preserve the sum  of  “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+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			</a:t>
            </a:r>
            <a:endParaRPr lang="en-US" sz="2000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45" y="1905000"/>
            <a:ext cx="3581400" cy="447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3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Serializability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762000"/>
            <a:ext cx="8763000" cy="532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We can ensure consistency of the database under concurrent execution by making sure that any schedule that is executed has the same effect as a schedule that could have occurred without any concurrent execution.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That is, the schedule should, in some sense, be equivalent to a serial schedule. Such schedules are called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serializable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schedules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000" b="1" dirty="0" smtClean="0">
              <a:solidFill>
                <a:srgbClr val="C0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Basic Assumption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– Each transaction preserves database consistency.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Thus, serial execution of a set of transactions preserves database consistency.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1.	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conflict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serializability</a:t>
            </a:r>
            <a:endParaRPr lang="en-US" sz="2000" b="1" dirty="0" smtClean="0">
              <a:solidFill>
                <a:srgbClr val="00009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buFont typeface="Monotype Sorts" charset="2"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2.	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view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serializability</a:t>
            </a:r>
            <a:endParaRPr lang="en-US" sz="2000" b="1" dirty="0" smtClean="0">
              <a:solidFill>
                <a:srgbClr val="00009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599"/>
            <a:ext cx="8229600" cy="83819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Lost Update </a:t>
            </a: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Problem</a:t>
            </a:r>
            <a:endParaRPr lang="en-US" sz="4000" dirty="0">
              <a:solidFill>
                <a:srgbClr val="C00000"/>
              </a:solidFill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1793631"/>
            <a:ext cx="8382000" cy="873369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latin typeface="Arial" pitchFamily="34" charset="0"/>
                <a:cs typeface="Arial" pitchFamily="34" charset="0"/>
              </a:rPr>
              <a:t>This problem occurs when multiple transactions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execute concurrently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updates from one or more transactions get lost.</a:t>
            </a:r>
          </a:p>
          <a:p>
            <a:pPr marL="0" indent="0" fontAlgn="base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Rahul\Desktop\DBMS\Dia\lo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248400" cy="38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5691" y="6926"/>
            <a:ext cx="82296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Need of Concurrency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Book Antiqu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Book Antiqua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</a:rPr>
              <a:t>Dirty 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Read </a:t>
            </a:r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</a:rPr>
              <a:t>Problem</a:t>
            </a:r>
            <a:r>
              <a:rPr lang="en-US" dirty="0">
                <a:solidFill>
                  <a:srgbClr val="C00000"/>
                </a:solidFill>
                <a:latin typeface="Book Antiqua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Book Antiqua" pitchFamily="18" charset="0"/>
              </a:rPr>
            </a:br>
            <a:endParaRPr lang="en-US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2286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Reading the data written by an uncommitted transaction is called as dirty read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fontAlgn="base"/>
            <a:r>
              <a:rPr lang="en-US" sz="1800" dirty="0">
                <a:latin typeface="Arial" pitchFamily="34" charset="0"/>
                <a:cs typeface="Arial" pitchFamily="34" charset="0"/>
              </a:rPr>
              <a:t>There is always a chance that the uncommitted transaction might roll back later.</a:t>
            </a:r>
          </a:p>
          <a:p>
            <a:pPr lvl="1" fontAlgn="base"/>
            <a:r>
              <a:rPr lang="en-US" sz="1800" dirty="0">
                <a:latin typeface="Arial" pitchFamily="34" charset="0"/>
                <a:cs typeface="Arial" pitchFamily="34" charset="0"/>
              </a:rPr>
              <a:t>Thus, uncommitted transaction might make other transactions read a value that does not even exist.</a:t>
            </a:r>
          </a:p>
          <a:p>
            <a:pPr lvl="1" fontAlgn="base"/>
            <a:r>
              <a:rPr lang="en-US" sz="1800" dirty="0">
                <a:latin typeface="Arial" pitchFamily="34" charset="0"/>
                <a:cs typeface="Arial" pitchFamily="34" charset="0"/>
              </a:rPr>
              <a:t>This leads to inconsistency of the database.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Rahul\Desktop\DBMS\Dia\dir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78" y="2743200"/>
            <a:ext cx="615612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Basic concept of a Transaction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Collections of operations that form a single logical unit of work are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called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 database system must ensure proper execution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transactions despite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failures—either the entire transaction executes, or none of it does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transaction</a:t>
            </a:r>
            <a:r>
              <a:rPr lang="en-US" sz="2000" i="1" dirty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is a </a:t>
            </a:r>
            <a:r>
              <a:rPr lang="en-US" sz="20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unit 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of program execution that accesses and  possibly updates various data items.</a:t>
            </a:r>
          </a:p>
          <a:p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E.g.,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1.	</a:t>
            </a:r>
            <a:r>
              <a:rPr lang="en-US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6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2.	</a:t>
            </a:r>
            <a:r>
              <a:rPr lang="en-US" sz="16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:= </a:t>
            </a:r>
            <a:r>
              <a:rPr lang="en-US" sz="16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– </a:t>
            </a: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3.	</a:t>
            </a:r>
            <a:r>
              <a:rPr lang="en-US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6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4.	</a:t>
            </a:r>
            <a:r>
              <a:rPr lang="en-US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6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5.	</a:t>
            </a:r>
            <a:r>
              <a:rPr lang="en-US" sz="16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:= </a:t>
            </a:r>
            <a:r>
              <a:rPr lang="en-US" sz="16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 + </a:t>
            </a: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6.	</a:t>
            </a:r>
            <a:r>
              <a:rPr lang="en-US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6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B)</a:t>
            </a:r>
            <a:endParaRPr lang="en-US" sz="16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Two main issues to deal with:</a:t>
            </a:r>
          </a:p>
          <a:p>
            <a:pPr lvl="1"/>
            <a:r>
              <a:rPr lang="en-US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Failures of various kinds, such as hardware failures and system crashes</a:t>
            </a:r>
          </a:p>
          <a:p>
            <a:pPr lvl="1"/>
            <a:r>
              <a:rPr lang="en-US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Concurrent execution of multiple transactions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Unrepeatable Read </a:t>
            </a: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Problem</a:t>
            </a:r>
            <a:endParaRPr lang="en-US" sz="40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This problem occurs when a transaction gets to read unrepeated i.e. different values of the same variable in its different read operations even when it has not updated its value.</a:t>
            </a:r>
          </a:p>
        </p:txBody>
      </p:sp>
      <p:pic>
        <p:nvPicPr>
          <p:cNvPr id="1026" name="Picture 2" descr="C:\Users\Rahul\Desktop\DBMS\Dia\unr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80" y="2057400"/>
            <a:ext cx="769467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3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Simplified view of transactions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844550"/>
            <a:ext cx="8229600" cy="495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endParaRPr lang="en-US" sz="2000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We ignore operations other than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instructions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We assume that transactions may perform arbitrary computations on data in local buffers in between reads and writes.  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Our simplified schedules consist of only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instructions.</a:t>
            </a:r>
          </a:p>
        </p:txBody>
      </p:sp>
    </p:spTree>
    <p:extLst>
      <p:ext uri="{BB962C8B-B14F-4D97-AF65-F5344CB8AC3E}">
        <p14:creationId xmlns:p14="http://schemas.microsoft.com/office/powerpoint/2010/main" val="32454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Conflicting Instructions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106488"/>
            <a:ext cx="8305800" cy="509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Let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l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be two Instructions of transactions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respectively.  Instructions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l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conflict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if and only if there exists same item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accessed by both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and at least one of these instructions wrote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Q.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Monotype Sorts" charset="2"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   1.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Q),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).  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don’t conflict.</a:t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2.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Q), 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).  They conflict.</a:t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3.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Q),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).   They conflict</a:t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4.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Q),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).  They conflict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Intuitively, a conflict between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forces a (logical) temporal order between them.  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are consecutive in a schedule and they do not conflict, their results would remain the same even if they had been interchanged in the schedule.</a:t>
            </a:r>
          </a:p>
        </p:txBody>
      </p:sp>
    </p:spTree>
    <p:extLst>
      <p:ext uri="{BB962C8B-B14F-4D97-AF65-F5344CB8AC3E}">
        <p14:creationId xmlns:p14="http://schemas.microsoft.com/office/powerpoint/2010/main" val="38500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Conflict </a:t>
            </a:r>
            <a:r>
              <a:rPr lang="en-US" sz="4000" b="1" dirty="0" err="1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Serializability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Let us consider a schedule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 which there are two consecutive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instructions,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of transactions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1400" i="1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respectively 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≠j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 If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refer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different data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items, then we can swap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without affecting the results of any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instruction 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schedule.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However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if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refer to the same data item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order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two steps may matter. Since we are dealing with only read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write instructions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there are four cases that we need to consider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= read(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= read(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).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The order of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does not matter, since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the same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read by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800" i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1400" i="1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regardless of the order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= read(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= write(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).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comes before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then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does not read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that is written by </a:t>
            </a:r>
            <a:r>
              <a:rPr lang="en-US" sz="1800" i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1400" i="1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 instruction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If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comes before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then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reads the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that is written by </a:t>
            </a:r>
            <a:r>
              <a:rPr lang="en-US" sz="1800" i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1400" b="1" i="1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Thus, the order of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matters.</a:t>
            </a:r>
          </a:p>
        </p:txBody>
      </p:sp>
    </p:spTree>
    <p:extLst>
      <p:ext uri="{BB962C8B-B14F-4D97-AF65-F5344CB8AC3E}">
        <p14:creationId xmlns:p14="http://schemas.microsoft.com/office/powerpoint/2010/main" val="2072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>
            <a:noAutofit/>
          </a:bodyPr>
          <a:lstStyle/>
          <a:p>
            <a:pPr lvl="1" algn="just"/>
            <a:r>
              <a:rPr lang="en-US" sz="1800" b="1" i="1" dirty="0"/>
              <a:t>I </a:t>
            </a:r>
            <a:r>
              <a:rPr lang="en-US" sz="1800" b="1" dirty="0"/>
              <a:t>= write(</a:t>
            </a:r>
            <a:r>
              <a:rPr lang="en-US" sz="1800" b="1" i="1" dirty="0"/>
              <a:t>Q</a:t>
            </a:r>
            <a:r>
              <a:rPr lang="en-US" sz="1800" b="1" dirty="0"/>
              <a:t>), </a:t>
            </a:r>
            <a:r>
              <a:rPr lang="en-US" sz="1800" b="1" i="1" dirty="0"/>
              <a:t>J </a:t>
            </a:r>
            <a:r>
              <a:rPr lang="en-US" sz="1800" b="1" dirty="0"/>
              <a:t>= read(</a:t>
            </a:r>
            <a:r>
              <a:rPr lang="en-US" sz="1800" b="1" i="1" dirty="0"/>
              <a:t>Q</a:t>
            </a:r>
            <a:r>
              <a:rPr lang="en-US" sz="1800" b="1" dirty="0"/>
              <a:t>). </a:t>
            </a:r>
            <a:r>
              <a:rPr lang="en-US" sz="1800" dirty="0"/>
              <a:t>The order of </a:t>
            </a:r>
            <a:r>
              <a:rPr lang="en-US" sz="1800" i="1" dirty="0"/>
              <a:t>I </a:t>
            </a:r>
            <a:r>
              <a:rPr lang="en-US" sz="1800" dirty="0"/>
              <a:t>and </a:t>
            </a:r>
            <a:r>
              <a:rPr lang="en-US" sz="1800" i="1" dirty="0"/>
              <a:t>J </a:t>
            </a:r>
            <a:r>
              <a:rPr lang="en-US" sz="1800" dirty="0"/>
              <a:t>matters for reasons similar to those of the previous case.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n-US" sz="1800" i="1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= write(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= write(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).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Since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both instructions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are write operations,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the order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of these instructions does not affect either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1800" i="1" dirty="0" err="1">
                <a:latin typeface="Arial" pitchFamily="34" charset="0"/>
                <a:cs typeface="Arial" pitchFamily="34" charset="0"/>
              </a:rPr>
              <a:t>Tj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However,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value obtained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by the next read(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instruction of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affected, since the result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of only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latter of the two write instructions is preserved in the database.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If there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no other write(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instruction after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then the order of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directly affects the final value of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 the database state that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results from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schedule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We say that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J </a:t>
            </a: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conflict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if they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are operations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by different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transactions on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same data item, and at least one of these instructions is a write operation.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latin typeface="Book Antiqua" pitchFamily="18" charset="0"/>
              </a:rPr>
              <a:t>Conflict Serializability (Cont.)</a:t>
            </a:r>
          </a:p>
        </p:txBody>
      </p:sp>
    </p:spTree>
    <p:extLst>
      <p:ext uri="{BB962C8B-B14F-4D97-AF65-F5344CB8AC3E}">
        <p14:creationId xmlns:p14="http://schemas.microsoft.com/office/powerpoint/2010/main" val="24545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latin typeface="Book Antiqua" pitchFamily="18" charset="0"/>
              </a:rPr>
              <a:t>Conflict Serializability (Cont.)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914401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Schedule 3 can be transformed into Schedule 6 -- a serial schedule where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follows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by a series of swaps of non-conflicting instructions.  Therefore, Schedule 3 is conflict serializable.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999334" y="5791200"/>
            <a:ext cx="1539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2000" b="1" dirty="0"/>
              <a:t>Schedule 3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902996" y="5784995"/>
            <a:ext cx="1539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2000" b="1" dirty="0"/>
              <a:t>Schedule </a:t>
            </a:r>
            <a:r>
              <a:rPr lang="en-US" sz="2000" b="1" dirty="0" smtClean="0"/>
              <a:t>5</a:t>
            </a:r>
            <a:endParaRPr lang="en-US" sz="2000" b="1" dirty="0"/>
          </a:p>
        </p:txBody>
      </p:sp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752725"/>
            <a:ext cx="3494881" cy="283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Rahul\Desktop\DBMS\Dia\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66101"/>
            <a:ext cx="29718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5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759808" cy="278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727459" y="3810000"/>
            <a:ext cx="14686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2000" dirty="0"/>
              <a:t>Schedule </a:t>
            </a:r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43434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a schedule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can be transformed into a schedule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S´ 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by a series of swaps of non-conflicting instructions, we say that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S´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are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conflict equivalent</a:t>
            </a:r>
            <a:r>
              <a:rPr lang="en-US" sz="2000" i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  <a:endParaRPr lang="en-US" sz="2000" dirty="0" smtClean="0">
              <a:solidFill>
                <a:srgbClr val="C0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We say that a schedule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conflict serializable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if it is conflict equivalent to a serial schedule.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latin typeface="Book Antiqua" pitchFamily="18" charset="0"/>
              </a:rPr>
              <a:t>Conflict Serializability (Cont.)</a:t>
            </a:r>
          </a:p>
        </p:txBody>
      </p:sp>
    </p:spTree>
    <p:extLst>
      <p:ext uri="{BB962C8B-B14F-4D97-AF65-F5344CB8AC3E}">
        <p14:creationId xmlns:p14="http://schemas.microsoft.com/office/powerpoint/2010/main" val="3254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727075"/>
            <a:ext cx="8305800" cy="456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Example of a schedule that is not conflict serializable:</a:t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We are unable to swap instructions in the above schedule to obtain either the serial schedule &lt;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&gt;, or the serial schedule &lt;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&gt;.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93" y="1828800"/>
            <a:ext cx="391636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latin typeface="Book Antiqua" pitchFamily="18" charset="0"/>
              </a:rPr>
              <a:t>Conflict Serializability (Cont.)</a:t>
            </a:r>
          </a:p>
        </p:txBody>
      </p:sp>
    </p:spTree>
    <p:extLst>
      <p:ext uri="{BB962C8B-B14F-4D97-AF65-F5344CB8AC3E}">
        <p14:creationId xmlns:p14="http://schemas.microsoft.com/office/powerpoint/2010/main" val="3519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View Serializability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06500"/>
            <a:ext cx="8381999" cy="510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Let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S´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be two schedules with the same set of transactions. 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S´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are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view equivalent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the following three conditions are met, for each data item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Q,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  <a:p>
            <a:pPr marL="800100" lvl="1" indent="-342900" algn="just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in schedule S, transaction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reads the initial value of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then in schedule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S’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also transaction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must read the initial value of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Q.</a:t>
            </a:r>
          </a:p>
          <a:p>
            <a:pPr marL="800100" lvl="1" indent="-342900" algn="just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in schedule S transaction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executes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Q)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and that value was produced by transaction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(if any), then in schedule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S’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also transaction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must read the value of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that was produced by the same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(Q) operation of transaction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.</a:t>
            </a:r>
          </a:p>
          <a:p>
            <a:pPr marL="800100" lvl="1" indent="-342900" algn="just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transaction (if any) that performs the final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operation in schedule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must also perform the final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operation in schedule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S’.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As can be seen, view equivalence is also based purely on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reads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alone.</a:t>
            </a:r>
          </a:p>
        </p:txBody>
      </p:sp>
    </p:spTree>
    <p:extLst>
      <p:ext uri="{BB962C8B-B14F-4D97-AF65-F5344CB8AC3E}">
        <p14:creationId xmlns:p14="http://schemas.microsoft.com/office/powerpoint/2010/main" val="40223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View Serializability (Cont.)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06488"/>
            <a:ext cx="8153399" cy="500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schedule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view serializable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it is view equivalent to a serial schedule.</a:t>
            </a:r>
          </a:p>
          <a:p>
            <a:pPr algn="just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Below is a schedule which is view-serializable but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not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conflict serializable.</a:t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	</a:t>
            </a:r>
          </a:p>
          <a:p>
            <a:pPr algn="just"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What serial schedule is above equivalent to?</a:t>
            </a:r>
          </a:p>
          <a:p>
            <a:pPr algn="just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Every view serializable schedule that is not conflict serializable has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blind writes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</p:txBody>
      </p:sp>
      <p:pic>
        <p:nvPicPr>
          <p:cNvPr id="6" name="Picture 4" descr="New PDF from Images Output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6562"/>
            <a:ext cx="3541712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3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A transaction is delimited by statements (or function calls) of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form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begin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 transaction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transaction consists of all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operations executed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between the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begin transaction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 transaction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3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Method for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determining conflict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serializability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schedule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Consider a schedule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We construct a directed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graph, called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precedence graph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graph consists of a pair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V, 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a set of vertices and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a set of edges.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set of vertices consists of all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transactions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participating in the schedule. The set of edges consists of all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edges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→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1200" i="1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which one of three conditions holds:</a:t>
            </a:r>
          </a:p>
          <a:p>
            <a:pPr marL="0" indent="0" algn="just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executes write(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before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1200" i="1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executes read(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2.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executes read(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before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1200" i="1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executes write(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3.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executes write(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before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1200" i="1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executes write(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 algn="just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If an edge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→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exists in the precedence graph, then, in any serial schedule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equivalent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S'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200" b="1" i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must appear before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1200" b="1" i="1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Testing </a:t>
            </a:r>
            <a:r>
              <a:rPr lang="en-US" sz="3600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for Conflict </a:t>
            </a:r>
            <a:r>
              <a:rPr lang="en-US" sz="3600" b="1" dirty="0" smtClean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Serializability</a:t>
            </a:r>
            <a:endParaRPr lang="en-US" sz="3600" b="1" dirty="0">
              <a:solidFill>
                <a:srgbClr val="C00000"/>
              </a:solidFill>
              <a:latin typeface="Book Antiqu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3465151" cy="433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62000"/>
            <a:ext cx="3276600" cy="40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211282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Schedule 1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11282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Schedule 2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Rahul\Desktop\DBMS\Dia\pr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255057"/>
            <a:ext cx="6848475" cy="160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ahul\Desktop\DBMS\Dia\pr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71" y="3036061"/>
            <a:ext cx="3340456" cy="199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6" y="990600"/>
            <a:ext cx="3581400" cy="447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211282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Schedule 4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Testing </a:t>
            </a:r>
            <a:r>
              <a:rPr lang="en-US" sz="3600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for Conflict </a:t>
            </a:r>
            <a:r>
              <a:rPr lang="en-US" sz="3600" b="1" dirty="0" smtClean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Serializability</a:t>
            </a:r>
            <a:endParaRPr lang="en-US" sz="3600" b="1" dirty="0">
              <a:solidFill>
                <a:srgbClr val="C00000"/>
              </a:solidFill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106488"/>
            <a:ext cx="5546725" cy="567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schedule is conflict </a:t>
            </a:r>
            <a:r>
              <a:rPr lang="en-US" sz="18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serializable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if and only if its precedence graph is acyclic.</a:t>
            </a:r>
          </a:p>
          <a:p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Cycle-detection algorithms exist which take order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</a:t>
            </a:r>
            <a:r>
              <a:rPr lang="en-US" sz="1800" baseline="30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time, where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 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is the number of vertices in the graph.  </a:t>
            </a:r>
          </a:p>
          <a:p>
            <a:pPr lvl="1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(Better algorithms take order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+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where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the number of edges.)</a:t>
            </a:r>
          </a:p>
          <a:p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precedence graph is acyclic, the </a:t>
            </a:r>
            <a:r>
              <a:rPr lang="en-US" sz="18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serializability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order can be obtained by a </a:t>
            </a:r>
            <a:r>
              <a:rPr lang="en-US" sz="1800" i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topological sorting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of the graph. </a:t>
            </a:r>
          </a:p>
          <a:p>
            <a:pPr lvl="1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That is, a linear order consistent with the partial order of the graph.</a:t>
            </a:r>
          </a:p>
          <a:p>
            <a:pPr lvl="1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For example, a </a:t>
            </a:r>
            <a:r>
              <a:rPr lang="en-US" sz="18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serializability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order for the schedule (a)  would be one of either (b) or (c)</a:t>
            </a:r>
            <a:b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endParaRPr lang="en-US" sz="1800" dirty="0" smtClean="0">
              <a:latin typeface="Arial" pitchFamily="34" charset="0"/>
              <a:ea typeface="ＭＳ Ｐゴシック" pitchFamily="34" charset="-128"/>
              <a:cs typeface="Arial" pitchFamily="34" charset="0"/>
              <a:sym typeface="Monotype Sorts" charset="2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1209675"/>
            <a:ext cx="2630487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1"/>
            <a:ext cx="8763000" cy="5333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Consider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ollowing Schedule. Is the given schedule conflict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serializable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1026" name="Picture 2" descr="C:\Users\Rahul\Desktop\DBMS\Dia\New Doc 2020-09-05 09.44.55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4876800" cy="591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8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ahul\Desktop\DBMS\Dia\an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46958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57201"/>
            <a:ext cx="5715000" cy="5333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Precedence Graph for given schedule is.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5334000"/>
            <a:ext cx="87630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graph has cycle, therefore given schedule is not conflict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serializable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ahul\Desktop\DBMS\Dia\q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91029"/>
            <a:ext cx="6013268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76201"/>
            <a:ext cx="8763000" cy="5333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Consider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ollowing Schedule. Is the given schedule conflict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serializable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0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hul\Desktop\DBMS\Dia\an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34" y="1219200"/>
            <a:ext cx="51149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599" y="498764"/>
            <a:ext cx="6638059" cy="5333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Precedence Graph for given schedule is given bellow.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53340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graph has no cycle, therefore given schedule is conflict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serializable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C00000"/>
                </a:solidFill>
                <a:latin typeface="Book Antiqua" pitchFamily="18" charset="0"/>
              </a:rPr>
              <a:t>Recoverable and </a:t>
            </a:r>
            <a:r>
              <a:rPr lang="en-US" sz="3000" b="1" dirty="0">
                <a:solidFill>
                  <a:srgbClr val="C00000"/>
                </a:solidFill>
                <a:latin typeface="Book Antiqua" pitchFamily="18" charset="0"/>
              </a:rPr>
              <a:t>Non Recoverable Schedules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762000"/>
            <a:ext cx="8305800" cy="5546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Recoverable</a:t>
            </a:r>
            <a:r>
              <a:rPr lang="en-US" sz="2000" b="1" i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schedule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— if a transaction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reads a data item previously written by a transaction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then the commit operation of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must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appear before the commit operation of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buNone/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	</a:t>
            </a:r>
          </a:p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given schedule 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is not recoverable if </a:t>
            </a:r>
            <a:r>
              <a:rPr lang="en-US" sz="20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9</a:t>
            </a:r>
            <a:r>
              <a:rPr lang="en-US" sz="20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commits immediately after the read(A) operation.</a:t>
            </a:r>
            <a:b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Suppose that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8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fails before it commits, then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8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should abort.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But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9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would have read (and possibly shown to the user) an inconsistent database state. So we must abort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9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to ensure transaction atomicity. But it is impossible.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Hence, database must ensure that schedules are recoverable.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4114800" cy="213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1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Cascading Rollbacks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775494"/>
            <a:ext cx="8382000" cy="5625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Cascading rollback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10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fails,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11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12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Can lead to the undoing of a significant amount of work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4419600" cy="248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0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9315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C00000"/>
                </a:solidFill>
                <a:latin typeface="Book Antiqua" pitchFamily="18" charset="0"/>
              </a:rPr>
              <a:t>Required  Properties of a Transaction</a:t>
            </a:r>
            <a:endParaRPr lang="en-US" sz="32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609600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/>
              <a:t>The values of </a:t>
            </a:r>
            <a:r>
              <a:rPr lang="en-US" sz="1800" dirty="0"/>
              <a:t>accounts </a:t>
            </a:r>
            <a:r>
              <a:rPr lang="en-US" sz="1800" i="1" dirty="0"/>
              <a:t>A </a:t>
            </a:r>
            <a:r>
              <a:rPr lang="en-US" sz="1800" dirty="0"/>
              <a:t>and </a:t>
            </a:r>
            <a:r>
              <a:rPr lang="en-US" sz="1800" i="1" dirty="0"/>
              <a:t>B </a:t>
            </a:r>
            <a:r>
              <a:rPr lang="en-US" sz="1800" dirty="0"/>
              <a:t>are $1000 and $2000, respectively.</a:t>
            </a:r>
            <a:endParaRPr lang="en-US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Transaction to transfer $50 from account A to account B:</a:t>
            </a:r>
          </a:p>
          <a:p>
            <a:pPr lvl="1" algn="just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1.	</a:t>
            </a:r>
            <a:r>
              <a:rPr lang="en-US" sz="1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lvl="1" algn="just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2.	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:=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– 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50</a:t>
            </a:r>
          </a:p>
          <a:p>
            <a:pPr lvl="1" algn="just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3.	</a:t>
            </a:r>
            <a:r>
              <a:rPr lang="en-US" sz="1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lvl="1" algn="just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4.	</a:t>
            </a:r>
            <a:r>
              <a:rPr lang="en-US" sz="1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lvl="1" algn="just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5.	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:=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 + 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50</a:t>
            </a:r>
          </a:p>
          <a:p>
            <a:pPr lvl="1" algn="just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6.	</a:t>
            </a:r>
            <a:r>
              <a:rPr lang="en-US" sz="1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B)</a:t>
            </a:r>
          </a:p>
          <a:p>
            <a:pPr algn="just"/>
            <a:r>
              <a:rPr lang="en-US" sz="18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Atomicity requirement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  <a:p>
            <a:pPr lvl="1" algn="just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the transaction fails after step 3 and before step 6, money will be “lost” leading to an inconsistent database state</a:t>
            </a:r>
          </a:p>
          <a:p>
            <a:pPr lvl="2" algn="just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Failure could be due to software or hardware</a:t>
            </a:r>
          </a:p>
          <a:p>
            <a:pPr lvl="1" algn="just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system should ensure that updates of a partially executed transaction are not reflected in the database.</a:t>
            </a:r>
          </a:p>
          <a:p>
            <a:pPr lvl="1"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All actions of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transaction are reflected in the database, or none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are.</a:t>
            </a:r>
          </a:p>
          <a:p>
            <a:pPr lvl="1" algn="just"/>
            <a:r>
              <a:rPr lang="en-US" sz="1800" dirty="0">
                <a:latin typeface="Arial" pitchFamily="34" charset="0"/>
                <a:cs typeface="Arial" pitchFamily="34" charset="0"/>
              </a:rPr>
              <a:t>This “all-or-none” property is referred to as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atomicity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database system keeps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track (on disk) of the old values of any data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 file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called the </a:t>
            </a:r>
            <a:r>
              <a:rPr lang="en-US" sz="18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endParaRPr lang="en-US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 algn="just"/>
            <a:r>
              <a:rPr lang="en-US" sz="1800" dirty="0"/>
              <a:t>Ensuring </a:t>
            </a:r>
            <a:r>
              <a:rPr lang="en-US" sz="1800" dirty="0" smtClean="0"/>
              <a:t>atomicity </a:t>
            </a:r>
            <a:r>
              <a:rPr lang="en-US" sz="1800" dirty="0"/>
              <a:t>is the responsibility </a:t>
            </a:r>
            <a:r>
              <a:rPr lang="en-US" sz="1800" dirty="0" smtClean="0"/>
              <a:t>of component called </a:t>
            </a:r>
            <a:r>
              <a:rPr lang="en-US" sz="1800" b="1" dirty="0">
                <a:solidFill>
                  <a:srgbClr val="C00000"/>
                </a:solidFill>
              </a:rPr>
              <a:t>R</a:t>
            </a:r>
            <a:r>
              <a:rPr lang="en-US" sz="1800" b="1" dirty="0" smtClean="0">
                <a:solidFill>
                  <a:srgbClr val="C00000"/>
                </a:solidFill>
              </a:rPr>
              <a:t>ecovery System</a:t>
            </a:r>
            <a:r>
              <a:rPr lang="en-US" sz="1800" b="1" dirty="0" smtClean="0"/>
              <a:t>.</a:t>
            </a:r>
            <a:endParaRPr lang="en-US" sz="1800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Cascadeless Schedules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7464" y="838200"/>
            <a:ext cx="8534400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Cascadeless</a:t>
            </a:r>
            <a:r>
              <a:rPr lang="en-US" sz="2000" b="1" i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schedules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— for each pair of transactions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such that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reads a data item previously written by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the commit operation of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appears before the read operation of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Every </a:t>
            </a:r>
            <a:r>
              <a:rPr lang="en-US" sz="2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cascadeless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schedule is also recoverable.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It is desirable to restrict the schedules to those that are </a:t>
            </a:r>
            <a:r>
              <a:rPr lang="en-US" sz="2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cascadeless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Example of  a schedule that is NOT </a:t>
            </a:r>
            <a:r>
              <a:rPr lang="en-US" sz="2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cascadeless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4524669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0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90054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Concurrency Control</a:t>
            </a:r>
            <a:endParaRPr lang="en-US" sz="4000" dirty="0">
              <a:solidFill>
                <a:srgbClr val="C00000"/>
              </a:solidFill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When several transactions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execute concurrently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 the database,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however,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isolation property may no longer be preserved.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ensure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that,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system must control the interaction among the concurrent transactions;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this control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achieved through one of a variety of mechanisms called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concurrency control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schemes.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Schemes used to control the concurrency:</a:t>
            </a:r>
          </a:p>
          <a:p>
            <a:pPr lvl="1"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Lock Based Protocols</a:t>
            </a:r>
          </a:p>
          <a:p>
            <a:pPr lvl="1"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Timestamp Based Protocols 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657" y="117475"/>
            <a:ext cx="8125543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Lock-Based Protocols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79500"/>
            <a:ext cx="8458200" cy="54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To ensure isolation, data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items be accessed in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mutually exclusive manner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is, while one transaction is accessing a data item,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no other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transaction can modify that data item.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The most common method used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implement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this requirement is to allow a transaction to access a data item only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if it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currently holding a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lock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on that item.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lock is a mechanism to control concurrent access to a data item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 items can be locked in two modes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exclusive(X)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If a 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has obtained an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exclusive-  mode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lock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denoted by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X) on item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both read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write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shared(S)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If a 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has obtained a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shared-mode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lock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(denoted 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S) 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item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read, but cannot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write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Lock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requests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are made to the concurrency-control manager by the programmer. Transaction can proceed only after request is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granted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Lock-Based Protocols (Cont.)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5500" y="1079500"/>
            <a:ext cx="7937500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Lock-compatibility matrix</a:t>
            </a:r>
          </a:p>
          <a:p>
            <a:pPr algn="just"/>
            <a:endParaRPr lang="en-US" sz="2000" dirty="0" smtClean="0">
              <a:solidFill>
                <a:schemeClr val="tx2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/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/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buFont typeface="Monotype Sorts" charset="2"/>
              <a:buNone/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buFont typeface="Monotype Sorts" charset="2"/>
              <a:buNone/>
            </a:pPr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>
              <a:buFont typeface="Monotype Sorts" charset="2"/>
              <a:buNone/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transaction may be granted a lock on an item if the requested lock is compatible with locks already held on the item by other transactions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Any number of transactions can hold shared locks on an item, 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But if any transaction holds an exclusive mode lock on the item no other transaction may hold any lock on the item.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a lock cannot be granted, the requesting transaction is made to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wait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till all incompatible locks held by other transactions have been released.  The lock is then granted.</a:t>
            </a:r>
          </a:p>
        </p:txBody>
      </p:sp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83893"/>
            <a:ext cx="2895600" cy="165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5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Example of a transaction performing locking: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 transfers $50 from account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B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account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lock-X(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read(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	B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:=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B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− 50;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write(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unlock(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	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lock-X(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read(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	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:=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+ 50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	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write(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unlock(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Lock-Based Protocols (Cont.)</a:t>
            </a:r>
          </a:p>
        </p:txBody>
      </p:sp>
    </p:spTree>
    <p:extLst>
      <p:ext uri="{BB962C8B-B14F-4D97-AF65-F5344CB8AC3E}">
        <p14:creationId xmlns:p14="http://schemas.microsoft.com/office/powerpoint/2010/main" val="39301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Lock-Based Protocols (Cont.)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1" y="1079500"/>
            <a:ext cx="8305800" cy="5473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Example of a transaction performing locking: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2 displays the total amount of money in accounts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—that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is,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sum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B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Monotype Sorts" charset="2"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lock-S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(A)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read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(A)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unlock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(A)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lock-S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(B)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read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(B)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unlock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(B)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display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(A+B)</a:t>
            </a:r>
          </a:p>
          <a:p>
            <a:pPr>
              <a:buFont typeface="Monotype Sorts" charset="2"/>
              <a:buNone/>
            </a:pPr>
            <a:endParaRPr lang="en-US" sz="2000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Locking as above is not sufficient to guarantee </a:t>
            </a:r>
            <a:r>
              <a:rPr lang="en-US" sz="2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serializability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— if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get updated in-between the read of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the displayed sum would be wrong.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locking protocol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is a set of rules followed by all transactions while requesting and releasing locks. Locking protocols restrict the set of possible schedules.</a:t>
            </a:r>
          </a:p>
        </p:txBody>
      </p:sp>
    </p:spTree>
    <p:extLst>
      <p:ext uri="{BB962C8B-B14F-4D97-AF65-F5344CB8AC3E}">
        <p14:creationId xmlns:p14="http://schemas.microsoft.com/office/powerpoint/2010/main" val="16893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hul\Desktop\DBMS\Dia\c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61" y="838200"/>
            <a:ext cx="6133039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Lock-Based Protocols (Cont.)</a:t>
            </a:r>
          </a:p>
        </p:txBody>
      </p:sp>
    </p:spTree>
    <p:extLst>
      <p:ext uri="{BB962C8B-B14F-4D97-AF65-F5344CB8AC3E}">
        <p14:creationId xmlns:p14="http://schemas.microsoft.com/office/powerpoint/2010/main" val="14767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 unlocked data item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B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too early, as a result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of which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2 saw an inconsistent state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Unlocking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delayed to the end of the transaction.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Unfortunately, locking can lead to an undesirable situation.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Lock-Based Protocols (Cont.)</a:t>
            </a:r>
          </a:p>
        </p:txBody>
      </p:sp>
    </p:spTree>
    <p:extLst>
      <p:ext uri="{BB962C8B-B14F-4D97-AF65-F5344CB8AC3E}">
        <p14:creationId xmlns:p14="http://schemas.microsoft.com/office/powerpoint/2010/main" val="19755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Deadlocks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5500" y="1079500"/>
            <a:ext cx="7937500" cy="554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Consider the partial schedule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Neither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nor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can make progress — executing 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lock-S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(B)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causes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to wait for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to release its lock on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while executing 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lock-X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(A)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causes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to wait for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to release its lock on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Such a situation is called a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deadlock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To handle a deadlock one of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or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4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must be rolled back </a:t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its locks released.</a:t>
            </a:r>
          </a:p>
        </p:txBody>
      </p:sp>
      <p:pic>
        <p:nvPicPr>
          <p:cNvPr id="6" name="Picture 14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85912"/>
            <a:ext cx="3526278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4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55563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  <a:cs typeface="Arial" pitchFamily="34" charset="0"/>
              </a:rPr>
              <a:t>Deadlocks (Cont.)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783071"/>
            <a:ext cx="8458200" cy="584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Two-phase locking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does not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ensure freedom from deadlocks.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 addition to deadlocks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there is a possibility of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starvation.</a:t>
            </a:r>
          </a:p>
          <a:p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Starvation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occurs if the concurrency control manager is badly designed. For example: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same transaction is repeatedly rolled back due to deadlocks.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Concurrency control manager can be designed to prevent starvation.</a:t>
            </a:r>
          </a:p>
        </p:txBody>
      </p:sp>
    </p:spTree>
    <p:extLst>
      <p:ext uri="{BB962C8B-B14F-4D97-AF65-F5344CB8AC3E}">
        <p14:creationId xmlns:p14="http://schemas.microsoft.com/office/powerpoint/2010/main" val="39590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Durability requirement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— </a:t>
            </a:r>
            <a:endParaRPr lang="en-US" sz="2000" dirty="0" smtClean="0">
              <a:solidFill>
                <a:srgbClr val="C0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Once </a:t>
            </a:r>
            <a:r>
              <a:rPr lang="en-US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user has been notified that the transaction has completed (i.e., the transfer of the $50 has taken place), the updates to the database by the transaction must persist even if there are software or hardware failures.</a:t>
            </a:r>
          </a:p>
          <a:p>
            <a:endParaRPr 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400" b="1" dirty="0" smtClean="0">
                <a:solidFill>
                  <a:srgbClr val="C00000"/>
                </a:solidFill>
                <a:latin typeface="Book Antiqua" pitchFamily="18" charset="0"/>
              </a:rPr>
              <a:t>Required  Properties of a Transaction(cont..)</a:t>
            </a:r>
            <a:endParaRPr lang="en-US" sz="34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locking </a:t>
            </a: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protocol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We shall require that each transaction in the system follow a set of rules,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called a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locking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protocol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We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shall present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several locking protocols that allow only conflict-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serializable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schedules.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The Two-Phase Locking Protocol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990600"/>
            <a:ext cx="8458200" cy="558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This protocol ensures conflict-</a:t>
            </a:r>
            <a:r>
              <a:rPr lang="en-US" sz="2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serializable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schedules.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Phase 1: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Growing Phase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Transaction may obtain locks 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Transaction may not release locks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Phase 2: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Shrinking Phase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Transaction may release locks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Transaction may not obtain locks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Transactions T1 and T2 are not two phase, T3 and T4 are two phase.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point in the schedule where the transaction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has obtained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its final lock (the end of its growing phase) is called the </a:t>
            </a:r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lock point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of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transaction.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protocol assures </a:t>
            </a:r>
            <a:r>
              <a:rPr lang="en-US" sz="2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serializability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 It can be proved that the transactions can be serialized in the order of their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lock points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(i.e., the point where a transaction acquired its final lock). </a:t>
            </a:r>
          </a:p>
        </p:txBody>
      </p:sp>
    </p:spTree>
    <p:extLst>
      <p:ext uri="{BB962C8B-B14F-4D97-AF65-F5344CB8AC3E}">
        <p14:creationId xmlns:p14="http://schemas.microsoft.com/office/powerpoint/2010/main" val="32088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unlock instructions do not need to appear at the end of the transaction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Two-phase locking does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ensure freedom from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deadlock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14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922" y="1304330"/>
            <a:ext cx="3526278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2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Cascading rollback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may occur under two-phase locking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Rahul\Desktop\DBMS\Dia\partial sce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4953000" cy="45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4854" y="5559912"/>
            <a:ext cx="85205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failure of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5 after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read(A) step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7 leads to cascading rollback of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6 and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21092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Strict Two-phase Locking Protocol</a:t>
            </a:r>
            <a:endParaRPr lang="en-US" sz="36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117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Cascading rollbacks can be avoided by a modification of two-phase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locking called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strict two-phase locking protocol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protocol requires not only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locking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 two phase, but also that all exclusive-mode locks taken by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transaction be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held until that transaction commits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So any data written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by an uncommitted transaction are locked in exclusive mode until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transaction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commits, preventing any other transaction from reading the data.</a:t>
            </a:r>
          </a:p>
        </p:txBody>
      </p:sp>
    </p:spTree>
    <p:extLst>
      <p:ext uri="{BB962C8B-B14F-4D97-AF65-F5344CB8AC3E}">
        <p14:creationId xmlns:p14="http://schemas.microsoft.com/office/powerpoint/2010/main" val="2267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Book Antiqua" pitchFamily="18" charset="0"/>
              </a:rPr>
              <a:t>Rigorous Two-phase Locking Protocol</a:t>
            </a:r>
            <a:endParaRPr lang="en-US" sz="36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287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Another variant of two-phase locking is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rigorous two-phase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locking protocol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which requires that all locks be held until the transaction commits.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Timestamp-Based Protocols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With each transaction </a:t>
            </a:r>
            <a:r>
              <a:rPr lang="en-US" sz="20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 the system, we associate a unique fixed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timestamp, denoted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TS(</a:t>
            </a:r>
            <a:r>
              <a:rPr lang="en-US" sz="20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 This timestamp is assigned by the database system before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transaction </a:t>
            </a:r>
            <a:r>
              <a:rPr lang="en-US" sz="20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starts execution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transaction </a:t>
            </a:r>
            <a:r>
              <a:rPr lang="en-US" sz="20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has been assigned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timestamp TS(</a:t>
            </a:r>
            <a:r>
              <a:rPr lang="en-US" sz="20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and a new transaction </a:t>
            </a:r>
            <a:r>
              <a:rPr lang="en-US" sz="2000" i="1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enters the system, then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TS(</a:t>
            </a:r>
            <a:r>
              <a:rPr lang="en-US" sz="20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&lt;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TS(</a:t>
            </a:r>
            <a:r>
              <a:rPr lang="en-US" sz="2000" i="1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two simple methods for implementing this scheme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Use the value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clock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logical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42877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The timestamps of the transactions determine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serializability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order. Thus, if TS(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&lt;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TS(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Tj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then the system must ensure that the produced schedule is equivalent to a serial schedule in which 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appears before transaction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Tj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To implement this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scheme,we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associate  with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each data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item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two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timestamp values:</a:t>
            </a:r>
          </a:p>
          <a:p>
            <a:pPr marL="400050" lvl="1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W-timestamp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denotes the largest timestamp of any transaction that executed write(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successfully.</a:t>
            </a:r>
          </a:p>
          <a:p>
            <a:pPr marL="400050" lvl="1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R-timestamp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denotes the largest timestamp of any transaction that executed read(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successfully.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Timestamp-Based 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Protocols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(Cont.)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079500"/>
            <a:ext cx="8458200" cy="370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timestamp ordering protocol ensures that any conflicting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operations are executed in timestamp order.</a:t>
            </a:r>
          </a:p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Suppose a transaction T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issues a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TS(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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-timestamp(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), then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needs to read a value of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that was already overwritten.</a:t>
            </a:r>
          </a:p>
          <a:p>
            <a:pPr marL="1200150" lvl="2" indent="-342900">
              <a:buFont typeface="Monotype Sorts" charset="2"/>
              <a:buChar char="n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Hence, the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operation is rejected, and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TS(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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-timestamp(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), then the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operation is executed, and R-timestamp(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is set to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max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(R-timestamp(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), TS(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)).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Timestamp-Based Protocols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93788"/>
            <a:ext cx="8610600" cy="370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Suppose that transaction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issues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).</a:t>
            </a:r>
          </a:p>
          <a:p>
            <a:pPr marL="800100" lvl="1" indent="-342900" algn="just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TS(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&lt; R-timestamp(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), then the value of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that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producing was needed previously, and the system assumed that that value would never be produced. </a:t>
            </a:r>
          </a:p>
          <a:p>
            <a:pPr marL="1200150" lvl="2" indent="-342900" algn="just">
              <a:buFont typeface="Monotype Sorts" charset="2"/>
              <a:buChar char="n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Hence, the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operation is rejected, and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rolled back.</a:t>
            </a:r>
          </a:p>
          <a:p>
            <a:pPr marL="800100" lvl="1" indent="-342900" algn="just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TS(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&lt; W-timestamp(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), then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attempting to write an obsolete value of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 </a:t>
            </a:r>
          </a:p>
          <a:p>
            <a:pPr marL="1200150" lvl="2" indent="-342900" algn="just">
              <a:buFont typeface="Monotype Sorts" charset="2"/>
              <a:buChar char="n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Hence, this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operation is rejected, and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rolled back.</a:t>
            </a:r>
          </a:p>
          <a:p>
            <a:pPr marL="800100" lvl="1" indent="-342900" algn="just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Otherwise, the </a:t>
            </a:r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write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operation is executed, and W-timestamp(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is set to TS(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Timestamp-Based 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Protocols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(Cont.)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C00000"/>
                </a:solidFill>
                <a:latin typeface="Book Antiqua" pitchFamily="18" charset="0"/>
              </a:rPr>
              <a:t>Required Properties of a Transaction (Cont</a:t>
            </a:r>
            <a:r>
              <a:rPr lang="en-US" sz="3200" b="1" dirty="0">
                <a:solidFill>
                  <a:srgbClr val="C00000"/>
                </a:solidFill>
                <a:latin typeface="Book Antiqua" pitchFamily="18" charset="0"/>
              </a:rPr>
              <a:t>.)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845127"/>
            <a:ext cx="8229600" cy="570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Consistency requirement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 above example: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The sum of A and B is unchanged by the execution of the transaction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 general, consistency requirements include </a:t>
            </a:r>
          </a:p>
          <a:p>
            <a:pPr lvl="2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Explicitly specified integrity constraints such as primary keys and foreign keys</a:t>
            </a:r>
          </a:p>
          <a:p>
            <a:pPr lvl="2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Implicit integrity constraints</a:t>
            </a:r>
          </a:p>
          <a:p>
            <a:pPr lvl="3" algn="just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e.g., sum of balances of all accounts, minus sum of loan amounts must equal value of cash-in-hand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transaction, when starting to execute,  must see a consistent database.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During transaction execution the database may be temporarily inconsistent.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When the transaction completes successfully the database must be consistent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Erroneous transaction logic can lead to inconsistency</a:t>
            </a:r>
          </a:p>
        </p:txBody>
      </p:sp>
    </p:spTree>
    <p:extLst>
      <p:ext uri="{BB962C8B-B14F-4D97-AF65-F5344CB8AC3E}">
        <p14:creationId xmlns:p14="http://schemas.microsoft.com/office/powerpoint/2010/main" val="28198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Deadlock Handling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093788"/>
            <a:ext cx="8458200" cy="553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System is deadlocked if there is a set of transactions such that every transaction in the set is waiting for another transaction in the set.</a:t>
            </a:r>
          </a:p>
          <a:p>
            <a:pPr algn="just"/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exists a set of waiting transactions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{T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, . . . ,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Tn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}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such that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 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waiting for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data item that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 holds, and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 is waiting for a data item that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2 holds,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. 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−1 is waiting for a data item that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Tn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holds, and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Tn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waiting for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data item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 holds. None of the transactions can make progress in such a situation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Two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principal methods for dealing with the deadlock problem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Deadlock Prevention: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protocol to ensure that the system will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never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enter 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deadlock state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Deadlock Detection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nd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Deadlock Recovery: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allow the system to enter a deadlock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state, and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then try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recover.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319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Deadlock prevention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protocols ensure that the system will </a:t>
            </a:r>
            <a:r>
              <a:rPr lang="en-US" sz="20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never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enter into a deadlock state. Some prevention strategies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</a:p>
          <a:p>
            <a:pPr algn="just"/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914400" lvl="1" indent="-457200" algn="just">
              <a:buAutoNum type="arabicPeriod"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Require 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that each transaction locks all its data items before it begins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execution 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predeclaration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Impose 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partial ordering of all data items and require that a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transaction 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can lock data items only in the order specified by the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partial 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order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algn="just"/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There are two main disadvantages to this protocol:</a:t>
            </a:r>
          </a:p>
          <a:p>
            <a:pPr marL="457200" indent="-457200">
              <a:buAutoNum type="arabicParenBoth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often hard to predict, before the transaction begins, what data items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need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 locked;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Both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Data-item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utilization may be very low, since many of the data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items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may be locked but unused for a long time.</a:t>
            </a:r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25354299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90600"/>
            <a:ext cx="8458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second approach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preventing deadlocks is to use preemption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transaction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rollbacks.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preemption, when a transaction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Tj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requests a lock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holds, the lock granted to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may be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preempted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by rolling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back of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and granting of the lock to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Tj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control the preemption, we assign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 unique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timestamp, based on a counter or on the system clock, to each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transaction when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begins. The system uses these timestamps only to decide whether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 transaction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should wait or roll back.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Deadlock prevention (Cont.)</a:t>
            </a:r>
          </a:p>
        </p:txBody>
      </p:sp>
    </p:spTree>
    <p:extLst>
      <p:ext uri="{BB962C8B-B14F-4D97-AF65-F5344CB8AC3E}">
        <p14:creationId xmlns:p14="http://schemas.microsoft.com/office/powerpoint/2010/main" val="40937518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0795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Following schemes use transaction timestamps for the sake of deadlock prevention alone.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wait-die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scheme — non-preemptive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older transaction may wait for younger one to release data item. (older means smaller timestamp) Younger transactions never wait for older ones; they are rolled back instead.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transaction may die several times before acquiring needed data item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wound-wait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scheme — preemptive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older transaction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wounds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(forces rollback) of younger transaction instead of waiting for it. Younger transactions may wait for older ones.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may be fewer rollbacks than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wait-die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scheme.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Deadlock prevention (Cont.)</a:t>
            </a:r>
          </a:p>
        </p:txBody>
      </p:sp>
    </p:spTree>
    <p:extLst>
      <p:ext uri="{BB962C8B-B14F-4D97-AF65-F5344CB8AC3E}">
        <p14:creationId xmlns:p14="http://schemas.microsoft.com/office/powerpoint/2010/main" val="2386180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093788"/>
            <a:ext cx="8458200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Both in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wait-die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in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wound-wait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schemes, a rolled back transactions is restarted with its original timestamp. Older transactions thus have precedence over newer ones, and starvation is hence avoided.</a:t>
            </a:r>
          </a:p>
          <a:p>
            <a:pPr algn="just"/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Timeout-Based Schemes: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transaction waits for a lock only for a specified amount of time. If the lock has not been granted within that time, the transaction is rolled back and restarted,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Thus, deadlocks are not possible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simple to implement; but starvation is possible. Also difficult to determine good value of the timeout interval.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34" charset="-128"/>
              </a:rPr>
              <a:t>Deadlock prevention (Cont.)</a:t>
            </a:r>
          </a:p>
        </p:txBody>
      </p:sp>
    </p:spTree>
    <p:extLst>
      <p:ext uri="{BB962C8B-B14F-4D97-AF65-F5344CB8AC3E}">
        <p14:creationId xmlns:p14="http://schemas.microsoft.com/office/powerpoint/2010/main" val="10038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</a:rPr>
              <a:t>Recovery System</a:t>
            </a:r>
            <a:endParaRPr lang="en-US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part of database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system is a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recovery scheme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can restore the database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consistent state that existed before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failure.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recovery scheme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must also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provide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high availability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that is, it must minimize the time for which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database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not usable after a failure.</a:t>
            </a:r>
          </a:p>
        </p:txBody>
      </p:sp>
    </p:spTree>
    <p:extLst>
      <p:ext uri="{BB962C8B-B14F-4D97-AF65-F5344CB8AC3E}">
        <p14:creationId xmlns:p14="http://schemas.microsoft.com/office/powerpoint/2010/main" val="19718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Failure Classification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093788"/>
            <a:ext cx="8458200" cy="490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Transaction failure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: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Logical errors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transaction cannot complete due to some internal error condition such as bad input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not found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overflow, or resource limit exceeded.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System errors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system has entered an undesirable state (for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example, deadlock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as a result of which a transaction cannot continue with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its normal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execution. The transaction, however, can be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re-executed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at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later time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System crash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There is a hardware malfunction, or a bug in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 software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 the operating system, that causes the loss of the content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volatile storage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and brings transaction processing to a halt. The content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nonvolatile storage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remains intact, and is not corrupted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Fail-stop assumption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non-volatile storage contents are assumed to not be corrupted as result of a system crash</a:t>
            </a:r>
          </a:p>
          <a:p>
            <a:pPr lvl="2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Database systems have numerous integrity checks to prevent corruption of disk data </a:t>
            </a:r>
          </a:p>
        </p:txBody>
      </p:sp>
    </p:spTree>
    <p:extLst>
      <p:ext uri="{BB962C8B-B14F-4D97-AF65-F5344CB8AC3E}">
        <p14:creationId xmlns:p14="http://schemas.microsoft.com/office/powerpoint/2010/main" val="13951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Disk failure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disk block loses its content as a result of either a head crash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 failure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during a data-transfer operation. Copies of the data on other disks,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 archival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backups on tertiary media, such as DVD or tapes, are used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recover from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failure.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Storage Structure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158875"/>
            <a:ext cx="8382000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Volatile storage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does not survive system crashes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examples: main memory, cache memory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Nonvolatile storage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survives system crashes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examples: disk, tape, flash memory, </a:t>
            </a:r>
            <a:b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non-volatile (battery backed up) RAM 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but may still fail, losing data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Stable storage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mythical form of storage that survives all failures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approximated by maintaining multiple copies on distinct nonvolatile media</a:t>
            </a:r>
          </a:p>
        </p:txBody>
      </p:sp>
    </p:spTree>
    <p:extLst>
      <p:ext uri="{BB962C8B-B14F-4D97-AF65-F5344CB8AC3E}">
        <p14:creationId xmlns:p14="http://schemas.microsoft.com/office/powerpoint/2010/main" val="38693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Recovery and Atomicity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093788"/>
            <a:ext cx="8458200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To ensure atomicity despite failures, we first output information describing the modifications to stable storage without modifying the database itself.</a:t>
            </a:r>
          </a:p>
          <a:p>
            <a:r>
              <a:rPr lang="en-US" sz="2000" b="1" dirty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og-based recovery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mechanisms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Shadow-paging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Book Antiqua" pitchFamily="18" charset="0"/>
              </a:rPr>
              <a:t>Required Properties of a Transaction (Cont.)</a:t>
            </a:r>
            <a:endParaRPr lang="en-US" sz="28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14388" y="1093788"/>
            <a:ext cx="7137400" cy="488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Isolation requirement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— if between steps 3 and 6 (of the fund transfer transaction) , another transaction </a:t>
            </a:r>
            <a:r>
              <a:rPr lang="en-US" sz="1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T2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allowed to access the partially updated database, it will see an inconsistent database (the sum 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+ B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will be less than it should be).</a:t>
            </a:r>
            <a:b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endParaRPr lang="en-US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</a:t>
            </a:r>
            <a:r>
              <a:rPr lang="en-US" sz="1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T1                                        T2</a:t>
            </a:r>
          </a:p>
          <a:p>
            <a:pPr lvl="1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1.	</a:t>
            </a:r>
            <a:r>
              <a:rPr lang="en-US" sz="1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2.	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:=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– 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3.	</a:t>
            </a:r>
            <a:r>
              <a:rPr lang="en-US" sz="1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b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         </a:t>
            </a:r>
            <a:r>
              <a:rPr lang="en-US" sz="1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read(A), read(B), print(A+B)</a:t>
            </a:r>
          </a:p>
          <a:p>
            <a:pPr lvl="1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4.	</a:t>
            </a:r>
            <a:r>
              <a:rPr lang="en-US" sz="1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read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5.	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:= 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 + 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6.	</a:t>
            </a:r>
            <a:r>
              <a:rPr lang="en-US" sz="1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write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18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endParaRPr lang="en-US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Isolation can be ensured trivially by running transactions </a:t>
            </a:r>
            <a:r>
              <a:rPr lang="en-US" sz="18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serially</a:t>
            </a:r>
          </a:p>
          <a:p>
            <a:pPr lvl="1"/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That is, one after the other.   </a:t>
            </a:r>
          </a:p>
          <a:p>
            <a:r>
              <a:rPr lang="en-US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However, executing multiple transactions concurrently has significant benefits, as we will see later.</a:t>
            </a:r>
          </a:p>
        </p:txBody>
      </p:sp>
    </p:spTree>
    <p:extLst>
      <p:ext uri="{BB962C8B-B14F-4D97-AF65-F5344CB8AC3E}">
        <p14:creationId xmlns:p14="http://schemas.microsoft.com/office/powerpoint/2010/main" val="5803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Log-Based Recovery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841766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most widely used structure for recording database modifications is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log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log is a sequence of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log records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recording all the update activities in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database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There are several types of log records. 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update log record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describes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single database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write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has these fields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•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 identifier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which is the unique identifier of the transaction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performed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write operation.</a:t>
            </a:r>
          </a:p>
          <a:p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•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Data-item identifier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which is the unique identifier of the data item written.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Typically, it is the location on disk of the data item, consisting of the block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identifier of the block on which the data item resides, and an offset within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block.</a:t>
            </a:r>
          </a:p>
          <a:p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•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Old value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which is the value of the data item prior to the write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•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New value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which is the value that the data item will have after the write.</a:t>
            </a:r>
          </a:p>
        </p:txBody>
      </p:sp>
    </p:spTree>
    <p:extLst>
      <p:ext uri="{BB962C8B-B14F-4D97-AF65-F5344CB8AC3E}">
        <p14:creationId xmlns:p14="http://schemas.microsoft.com/office/powerpoint/2010/main" val="25529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838200"/>
            <a:ext cx="8458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We represent an update log record as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sz="2000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, 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, 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indicating 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transaction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has performed a write on data item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i="1" baseline="-25000" dirty="0" err="1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sz="2000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had value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 before the write,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has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value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2 after the write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• </a:t>
            </a:r>
            <a:r>
              <a:rPr lang="en-US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&lt;Ti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start</a:t>
            </a:r>
            <a:r>
              <a:rPr lang="en-US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has started.</a:t>
            </a:r>
          </a:p>
          <a:p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• </a:t>
            </a:r>
            <a:r>
              <a:rPr lang="en-US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&lt;Ti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commit</a:t>
            </a:r>
            <a:r>
              <a:rPr lang="en-US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has committed.</a:t>
            </a:r>
          </a:p>
          <a:p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• </a:t>
            </a:r>
            <a:r>
              <a:rPr lang="en-US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&lt;Ti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abort</a:t>
            </a:r>
            <a:r>
              <a:rPr lang="en-US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has aborted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Whenever a transaction performs a write,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log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record for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write be created and added to the log, before the database is modified.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Once a log record exists, we can output the modification to the database if 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desirable.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Also, we have the ability to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undo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modification that has already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been output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the database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We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undo it by using the old-value field in log records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Two approaches using logs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Immediate database modification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Deferred database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modification</a:t>
            </a:r>
            <a:endParaRPr 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Log-Based </a:t>
            </a:r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</a:rPr>
              <a:t>Recovery Cont..</a:t>
            </a:r>
            <a:endParaRPr lang="en-US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</a:rPr>
              <a:t>Database 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Modification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68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If database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modifications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occur while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transaction is still active, the transaction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said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use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immediate-modification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technique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immediate-modification</a:t>
            </a: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scheme allows updates of an uncommitted transaction to be made to the buffer, or the disk itself, before the transaction commits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Consider our simplified banking system. Let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 be a transaction 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transfers $50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from account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account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start&gt;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1000, 950&gt;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2000, 2050&gt;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commit&gt;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start&gt;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700, 600&gt;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commit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393200" y="1330560"/>
              <a:ext cx="7465680" cy="2206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3840" y="1321200"/>
                <a:ext cx="7484400" cy="22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3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000" b="1" dirty="0">
                <a:solidFill>
                  <a:srgbClr val="C00000"/>
                </a:solidFill>
                <a:latin typeface="Book Antiqua" pitchFamily="18" charset="0"/>
              </a:rPr>
              <a:t>Immediate Database Modification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b="1" smtClean="0">
                <a:ea typeface="ＭＳ Ｐゴシック" pitchFamily="34" charset="-128"/>
              </a:rPr>
              <a:t>Log                                  Write                              Output</a:t>
            </a: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0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b="1" smtClean="0">
                <a:ea typeface="ＭＳ Ｐゴシック" pitchFamily="34" charset="-128"/>
              </a:rPr>
              <a:t>start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0</a:t>
            </a:r>
            <a:r>
              <a:rPr lang="en-US" i="1" smtClean="0">
                <a:ea typeface="ＭＳ Ｐゴシック" pitchFamily="34" charset="-128"/>
              </a:rPr>
              <a:t>,</a:t>
            </a:r>
            <a:r>
              <a:rPr lang="en-US" smtClean="0">
                <a:ea typeface="ＭＳ Ｐゴシック" pitchFamily="34" charset="-128"/>
              </a:rPr>
              <a:t> A, 1000, 950&gt;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i="1" smtClean="0">
                <a:ea typeface="ＭＳ Ｐゴシック" pitchFamily="34" charset="-128"/>
              </a:rPr>
              <a:t>&lt;T</a:t>
            </a:r>
            <a:r>
              <a:rPr lang="en-US" baseline="-25000" smtClean="0">
                <a:ea typeface="ＭＳ Ｐゴシック" pitchFamily="34" charset="-128"/>
              </a:rPr>
              <a:t>o</a:t>
            </a:r>
            <a:r>
              <a:rPr lang="en-US" i="1" smtClean="0">
                <a:ea typeface="ＭＳ Ｐゴシック" pitchFamily="34" charset="-128"/>
              </a:rPr>
              <a:t>,</a:t>
            </a:r>
            <a:r>
              <a:rPr lang="en-US" smtClean="0">
                <a:ea typeface="ＭＳ Ｐゴシック" pitchFamily="34" charset="-128"/>
              </a:rPr>
              <a:t> B, 2000, 2050&gt;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</a:t>
            </a:r>
            <a:r>
              <a:rPr lang="en-US" i="1" smtClean="0">
                <a:ea typeface="ＭＳ Ｐゴシック" pitchFamily="34" charset="-128"/>
              </a:rPr>
              <a:t>A</a:t>
            </a:r>
            <a:r>
              <a:rPr lang="en-US" smtClean="0">
                <a:ea typeface="ＭＳ Ｐゴシック" pitchFamily="34" charset="-128"/>
              </a:rPr>
              <a:t> = 950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smtClean="0">
                <a:ea typeface="ＭＳ Ｐゴシック" pitchFamily="34" charset="-128"/>
              </a:rPr>
              <a:t> = 2050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0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b="1" smtClean="0">
                <a:ea typeface="ＭＳ Ｐゴシック" pitchFamily="34" charset="-128"/>
              </a:rPr>
              <a:t>commit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b="1" smtClean="0">
                <a:ea typeface="ＭＳ Ｐゴシック" pitchFamily="34" charset="-128"/>
              </a:rPr>
              <a:t>start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, C, 700, 600&gt;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</a:t>
            </a:r>
            <a:r>
              <a:rPr lang="en-US" i="1" smtClean="0">
                <a:ea typeface="ＭＳ Ｐゴシック" pitchFamily="34" charset="-128"/>
              </a:rPr>
              <a:t>C</a:t>
            </a:r>
            <a:r>
              <a:rPr lang="en-US" smtClean="0">
                <a:ea typeface="ＭＳ Ｐゴシック" pitchFamily="34" charset="-128"/>
              </a:rPr>
              <a:t> = 600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                                    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i="1" baseline="-25000" smtClean="0">
                <a:ea typeface="ＭＳ Ｐゴシック" pitchFamily="34" charset="-128"/>
              </a:rPr>
              <a:t>B </a:t>
            </a:r>
            <a:r>
              <a:rPr lang="en-US" smtClean="0">
                <a:ea typeface="ＭＳ Ｐゴシック" pitchFamily="34" charset="-128"/>
              </a:rPr>
              <a:t>,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i="1" baseline="-25000" smtClean="0">
                <a:ea typeface="ＭＳ Ｐゴシック" pitchFamily="34" charset="-128"/>
              </a:rPr>
              <a:t>C</a:t>
            </a: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b="1" smtClean="0">
                <a:ea typeface="ＭＳ Ｐゴシック" pitchFamily="34" charset="-128"/>
              </a:rPr>
              <a:t>commit</a:t>
            </a:r>
            <a:r>
              <a:rPr lang="en-US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                                                                        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i="1" baseline="-25000" smtClean="0">
                <a:ea typeface="ＭＳ Ｐゴシック" pitchFamily="34" charset="-128"/>
              </a:rPr>
              <a:t>A</a:t>
            </a:r>
            <a:br>
              <a:rPr lang="en-US" i="1" baseline="-25000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Note: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i="1" baseline="-25000" smtClean="0">
                <a:ea typeface="ＭＳ Ｐゴシック" pitchFamily="34" charset="-128"/>
              </a:rPr>
              <a:t>X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denotes block containing </a:t>
            </a:r>
            <a:r>
              <a:rPr lang="en-US" i="1" smtClean="0">
                <a:ea typeface="ＭＳ Ｐゴシック" pitchFamily="34" charset="-128"/>
              </a:rPr>
              <a:t>X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4"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14400" y="159226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29400" y="3726657"/>
            <a:ext cx="2179638" cy="563562"/>
          </a:xfrm>
          <a:prstGeom prst="wedgeRoundRectCallout">
            <a:avLst>
              <a:gd name="adj1" fmla="val -56847"/>
              <a:gd name="adj2" fmla="val 67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C</a:t>
            </a:r>
            <a:r>
              <a:rPr lang="en-US" dirty="0"/>
              <a:t> output before T</a:t>
            </a:r>
            <a:r>
              <a:rPr lang="en-US" baseline="-25000" dirty="0"/>
              <a:t>1 </a:t>
            </a:r>
            <a:r>
              <a:rPr lang="en-US" dirty="0"/>
              <a:t>commits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5241059"/>
            <a:ext cx="2179638" cy="563563"/>
          </a:xfrm>
          <a:prstGeom prst="wedgeRoundRectCallout">
            <a:avLst>
              <a:gd name="adj1" fmla="val -70102"/>
              <a:gd name="adj2" fmla="val -4887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B</a:t>
            </a:r>
            <a:r>
              <a:rPr lang="en-US" baseline="-25000"/>
              <a:t>A</a:t>
            </a:r>
            <a:r>
              <a:rPr lang="en-US"/>
              <a:t> output after T</a:t>
            </a:r>
            <a:r>
              <a:rPr lang="en-US" baseline="-25000"/>
              <a:t>0 </a:t>
            </a:r>
            <a:r>
              <a:rPr lang="en-US"/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5701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"/>
            <a:ext cx="8686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Using the log, the system can handle any failure that does not result in the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loss of information in nonvolatile storage. The recovery scheme uses two recovery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procedures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undo(</a:t>
            </a:r>
            <a:r>
              <a:rPr lang="en-US" sz="20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restores the value of all data items updated by 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old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values.</a:t>
            </a:r>
          </a:p>
          <a:p>
            <a:pPr algn="just"/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redo(</a:t>
            </a:r>
            <a:r>
              <a:rPr lang="en-US" sz="20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sets the value of all data items updated by 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new values.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After a system crash has occurred, the system consults the log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determine which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transactions need to be redone, and which need to be undone so as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ensure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atomicity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needs to be undone if the log contains the record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start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but does not contain either the record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&lt;Ti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commit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 the record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&lt;Ti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abort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• 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needs to be redone if the log contains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record</a:t>
            </a:r>
          </a:p>
          <a:p>
            <a:pPr algn="just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start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either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record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&lt;Ti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commit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 the record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&lt;Ti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abort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 may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seem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strange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redo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if the record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&lt;Ti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abort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in the log.</a:t>
            </a:r>
          </a:p>
        </p:txBody>
      </p:sp>
    </p:spTree>
    <p:extLst>
      <p:ext uri="{BB962C8B-B14F-4D97-AF65-F5344CB8AC3E}">
        <p14:creationId xmlns:p14="http://schemas.microsoft.com/office/powerpoint/2010/main" val="21737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hul\Desktop\DBMS\Dia\16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0418"/>
            <a:ext cx="833706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9490" y="381000"/>
            <a:ext cx="83647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Banking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example, with 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 and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 executed one after the other in the order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 followed by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1. Suppose that the system crashes before the completion of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4360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0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>
                <a:latin typeface="Arial" pitchFamily="34" charset="0"/>
                <a:cs typeface="Arial" pitchFamily="34" charset="0"/>
              </a:rPr>
              <a:t>First</a:t>
            </a:r>
            <a:r>
              <a:rPr lang="en-US" dirty="0">
                <a:latin typeface="Arial" pitchFamily="34" charset="0"/>
                <a:cs typeface="Arial" pitchFamily="34" charset="0"/>
              </a:rPr>
              <a:t>, let us assume that the crash occurs just after the log record for the step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>
                <a:latin typeface="Arial" pitchFamily="34" charset="0"/>
                <a:cs typeface="Arial" pitchFamily="34" charset="0"/>
              </a:rPr>
              <a:t>write(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of transaction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0 has been written to stable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storage. When </a:t>
            </a: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 comes </a:t>
            </a:r>
            <a:r>
              <a:rPr lang="en-US" dirty="0">
                <a:latin typeface="Arial" pitchFamily="34" charset="0"/>
                <a:cs typeface="Arial" pitchFamily="34" charset="0"/>
              </a:rPr>
              <a:t>back up, it finds the record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dirty="0">
                <a:latin typeface="Arial" pitchFamily="34" charset="0"/>
                <a:cs typeface="Arial" pitchFamily="34" charset="0"/>
              </a:rPr>
              <a:t>0 start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latin typeface="Arial" pitchFamily="34" charset="0"/>
                <a:cs typeface="Arial" pitchFamily="34" charset="0"/>
              </a:rPr>
              <a:t>in the log, but no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corresponding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&lt;T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latin typeface="Arial" pitchFamily="34" charset="0"/>
                <a:cs typeface="Arial" pitchFamily="34" charset="0"/>
              </a:rPr>
              <a:t>commit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latin typeface="Arial" pitchFamily="34" charset="0"/>
                <a:cs typeface="Arial" pitchFamily="34" charset="0"/>
              </a:rPr>
              <a:t>or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dirty="0">
                <a:latin typeface="Arial" pitchFamily="34" charset="0"/>
                <a:cs typeface="Arial" pitchFamily="34" charset="0"/>
              </a:rPr>
              <a:t>0 abort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latin typeface="Arial" pitchFamily="34" charset="0"/>
                <a:cs typeface="Arial" pitchFamily="34" charset="0"/>
              </a:rPr>
              <a:t>record. Thus, transaction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0 must be undone, so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 undo(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) is performed. As a result, the values in accounts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B </a:t>
            </a:r>
            <a:r>
              <a:rPr lang="en-US" dirty="0">
                <a:latin typeface="Arial" pitchFamily="34" charset="0"/>
                <a:cs typeface="Arial" pitchFamily="34" charset="0"/>
              </a:rPr>
              <a:t>(on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disk) are </a:t>
            </a:r>
            <a:r>
              <a:rPr lang="en-US" dirty="0">
                <a:latin typeface="Arial" pitchFamily="34" charset="0"/>
                <a:cs typeface="Arial" pitchFamily="34" charset="0"/>
              </a:rPr>
              <a:t>restored to $1000 and $2000, respectively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 smtClean="0">
                <a:latin typeface="Arial" pitchFamily="34" charset="0"/>
                <a:cs typeface="Arial" pitchFamily="34" charset="0"/>
              </a:rPr>
              <a:t>Second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let </a:t>
            </a:r>
            <a:r>
              <a:rPr lang="en-US" dirty="0">
                <a:latin typeface="Arial" pitchFamily="34" charset="0"/>
                <a:cs typeface="Arial" pitchFamily="34" charset="0"/>
              </a:rPr>
              <a:t>us assume that the crash comes just after the log record for the step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>
                <a:latin typeface="Arial" pitchFamily="34" charset="0"/>
                <a:cs typeface="Arial" pitchFamily="34" charset="0"/>
              </a:rPr>
              <a:t>write(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of transaction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1 has been written to stable storage (Figure 16.4b). When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system </a:t>
            </a:r>
            <a:r>
              <a:rPr lang="en-US" dirty="0">
                <a:latin typeface="Arial" pitchFamily="34" charset="0"/>
                <a:cs typeface="Arial" pitchFamily="34" charset="0"/>
              </a:rPr>
              <a:t>comes back up, two recovery actions need to be taken.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operation undo(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) must be performed, since the record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dirty="0">
                <a:latin typeface="Arial" pitchFamily="34" charset="0"/>
                <a:cs typeface="Arial" pitchFamily="34" charset="0"/>
              </a:rPr>
              <a:t>1 start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latin typeface="Arial" pitchFamily="34" charset="0"/>
                <a:cs typeface="Arial" pitchFamily="34" charset="0"/>
              </a:rPr>
              <a:t>appears in the log,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but there </a:t>
            </a:r>
            <a:r>
              <a:rPr lang="en-US" dirty="0">
                <a:latin typeface="Arial" pitchFamily="34" charset="0"/>
                <a:cs typeface="Arial" pitchFamily="34" charset="0"/>
              </a:rPr>
              <a:t>is no record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dirty="0">
                <a:latin typeface="Arial" pitchFamily="34" charset="0"/>
                <a:cs typeface="Arial" pitchFamily="34" charset="0"/>
              </a:rPr>
              <a:t>1 commit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latin typeface="Arial" pitchFamily="34" charset="0"/>
                <a:cs typeface="Arial" pitchFamily="34" charset="0"/>
              </a:rPr>
              <a:t>or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dirty="0">
                <a:latin typeface="Arial" pitchFamily="34" charset="0"/>
                <a:cs typeface="Arial" pitchFamily="34" charset="0"/>
              </a:rPr>
              <a:t>1 abort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. The operation redo(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0) must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 performed</a:t>
            </a:r>
            <a:r>
              <a:rPr lang="en-US" dirty="0">
                <a:latin typeface="Arial" pitchFamily="34" charset="0"/>
                <a:cs typeface="Arial" pitchFamily="34" charset="0"/>
              </a:rPr>
              <a:t>, since the log contains both the record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dirty="0">
                <a:latin typeface="Arial" pitchFamily="34" charset="0"/>
                <a:cs typeface="Arial" pitchFamily="34" charset="0"/>
              </a:rPr>
              <a:t>0 start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latin typeface="Arial" pitchFamily="34" charset="0"/>
                <a:cs typeface="Arial" pitchFamily="34" charset="0"/>
              </a:rPr>
              <a:t>and the record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 commit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. At the end of the entire recovery procedure, the values of accounts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C </a:t>
            </a:r>
            <a:r>
              <a:rPr lang="en-US" dirty="0">
                <a:latin typeface="Arial" pitchFamily="34" charset="0"/>
                <a:cs typeface="Arial" pitchFamily="34" charset="0"/>
              </a:rPr>
              <a:t>are $950, $2050, and $700,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908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85800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itchFamily="34" charset="0"/>
                <a:cs typeface="Arial" pitchFamily="34" charset="0"/>
              </a:rPr>
              <a:t>Finally</a:t>
            </a:r>
            <a:r>
              <a:rPr lang="en-US" dirty="0">
                <a:latin typeface="Arial" pitchFamily="34" charset="0"/>
                <a:cs typeface="Arial" pitchFamily="34" charset="0"/>
              </a:rPr>
              <a:t>, let us assume that the crash occurs just after the log record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1 commit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algn="just"/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has been written to stable storage (Figure 16.4c). When the system comes back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up, both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0 and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1 need to be redone, since the records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dirty="0">
                <a:latin typeface="Arial" pitchFamily="34" charset="0"/>
                <a:cs typeface="Arial" pitchFamily="34" charset="0"/>
              </a:rPr>
              <a:t>0 start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dirty="0">
                <a:latin typeface="Arial" pitchFamily="34" charset="0"/>
                <a:cs typeface="Arial" pitchFamily="34" charset="0"/>
              </a:rPr>
              <a:t>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commit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appear </a:t>
            </a:r>
            <a:r>
              <a:rPr lang="en-US" dirty="0">
                <a:latin typeface="Arial" pitchFamily="34" charset="0"/>
                <a:cs typeface="Arial" pitchFamily="34" charset="0"/>
              </a:rPr>
              <a:t>in the log, as do the records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dirty="0">
                <a:latin typeface="Arial" pitchFamily="34" charset="0"/>
                <a:cs typeface="Arial" pitchFamily="34" charset="0"/>
              </a:rPr>
              <a:t>1 start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and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&lt;T</a:t>
            </a:r>
            <a:r>
              <a:rPr lang="en-US" dirty="0">
                <a:latin typeface="Arial" pitchFamily="34" charset="0"/>
                <a:cs typeface="Arial" pitchFamily="34" charset="0"/>
              </a:rPr>
              <a:t>1 commit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latin typeface="Arial" pitchFamily="34" charset="0"/>
                <a:cs typeface="Arial" pitchFamily="34" charset="0"/>
              </a:rPr>
              <a:t>.After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 performs </a:t>
            </a:r>
            <a:r>
              <a:rPr lang="en-US" dirty="0">
                <a:latin typeface="Arial" pitchFamily="34" charset="0"/>
                <a:cs typeface="Arial" pitchFamily="34" charset="0"/>
              </a:rPr>
              <a:t>the recovery procedures redo(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0) and redo(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1), the values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accounts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C </a:t>
            </a:r>
            <a:r>
              <a:rPr lang="en-US" dirty="0">
                <a:latin typeface="Arial" pitchFamily="34" charset="0"/>
                <a:cs typeface="Arial" pitchFamily="34" charset="0"/>
              </a:rPr>
              <a:t>are $950, $2050, and $600,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6938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8312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Deferred Database Modification</a:t>
            </a:r>
            <a:endParaRPr lang="en-US" sz="40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If a transaction does not modify the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database until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it has committed, it is said to use the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deferred-modification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technique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Consider our simplified banking system. Let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0 be a transaction that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transfers $50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from account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to account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     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read(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	A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:=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− 50;</a:t>
            </a:r>
          </a:p>
          <a:p>
            <a:pPr marL="0" indent="0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write(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read(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	B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:=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B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+ 50;</a:t>
            </a:r>
          </a:p>
          <a:p>
            <a:pPr marL="0" indent="0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write(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1 be a transaction that withdraws $100 from account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     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read(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	C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:=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C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− 100;</a:t>
            </a:r>
          </a:p>
          <a:p>
            <a:pPr marL="0" indent="0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write(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19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63477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start&gt;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950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2050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commit&gt;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start&gt;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600&gt;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commit&gt;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000" b="1" dirty="0" smtClean="0">
                <a:solidFill>
                  <a:srgbClr val="C00000"/>
                </a:solidFill>
                <a:latin typeface="Book Antiqua" pitchFamily="18" charset="0"/>
              </a:rPr>
              <a:t>Deferred Database Modification</a:t>
            </a:r>
            <a:endParaRPr lang="en-US" sz="3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86372" y="3371228"/>
            <a:ext cx="4818856" cy="3486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sz="22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Log                                  Write</a:t>
            </a:r>
            <a:endParaRPr lang="en-US" sz="22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&lt;</a:t>
            </a:r>
            <a:r>
              <a:rPr lang="en-US" sz="22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2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0</a:t>
            </a:r>
            <a:r>
              <a:rPr lang="en-US" sz="22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2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start</a:t>
            </a: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</a:t>
            </a:r>
          </a:p>
          <a:p>
            <a:pPr>
              <a:buFont typeface="Monotype Sorts" charset="2"/>
              <a:buNone/>
            </a:pP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&lt;</a:t>
            </a:r>
            <a:r>
              <a:rPr lang="en-US" sz="22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2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0</a:t>
            </a:r>
            <a:r>
              <a:rPr lang="en-US" sz="22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</a:t>
            </a: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A, 950&gt;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22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&lt;T</a:t>
            </a:r>
            <a:r>
              <a:rPr lang="en-US" sz="22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</a:t>
            </a:r>
            <a:r>
              <a:rPr lang="en-US" sz="22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</a:t>
            </a: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B, 2050&gt;</a:t>
            </a:r>
          </a:p>
          <a:p>
            <a:pPr>
              <a:lnSpc>
                <a:spcPct val="70000"/>
              </a:lnSpc>
              <a:buNone/>
            </a:pPr>
            <a:r>
              <a:rPr lang="en-US" sz="22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&lt;</a:t>
            </a:r>
            <a:r>
              <a:rPr lang="en-US" sz="22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200" baseline="-25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0</a:t>
            </a:r>
            <a:r>
              <a:rPr lang="en-US" sz="22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commit</a:t>
            </a: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       </a:t>
            </a:r>
            <a:r>
              <a:rPr lang="en-US" sz="22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</a:t>
            </a: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950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       </a:t>
            </a:r>
            <a:r>
              <a:rPr lang="en-US" sz="22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</a:t>
            </a: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2050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&lt;</a:t>
            </a:r>
            <a:r>
              <a:rPr lang="en-US" sz="22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2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2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start</a:t>
            </a: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&lt;</a:t>
            </a:r>
            <a:r>
              <a:rPr lang="en-US" sz="22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2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C, 600&gt;</a:t>
            </a:r>
          </a:p>
          <a:p>
            <a:pPr>
              <a:lnSpc>
                <a:spcPct val="60000"/>
              </a:lnSpc>
              <a:buNone/>
            </a:pPr>
            <a:r>
              <a:rPr lang="en-US" sz="22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&lt;</a:t>
            </a:r>
            <a:r>
              <a:rPr lang="en-US" sz="22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200" baseline="-25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sz="22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commit</a:t>
            </a: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       </a:t>
            </a:r>
            <a:r>
              <a:rPr lang="en-US" sz="22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</a:t>
            </a:r>
            <a:r>
              <a:rPr lang="en-US" sz="2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600</a:t>
            </a:r>
          </a:p>
          <a:p>
            <a:pPr lvl="4"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9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Properties of Transactions </a:t>
            </a:r>
            <a:br>
              <a:rPr lang="en-US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</a:b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ACID properties </a:t>
            </a:r>
            <a:r>
              <a:rPr lang="en-US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Atomicity.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Either all operations of the transaction are properly reflected in the database or none are.</a:t>
            </a: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Consistency.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Execution of a transaction in isolation preserves the consistency of the database.</a:t>
            </a: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Isolation.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That is, for every pair of transactions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it appears to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that either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finished execution before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started, or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started execution after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finished.</a:t>
            </a: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Durability. 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After a transaction completes successfully, the changes it has made to the database persist, even if there are system failures. </a:t>
            </a:r>
            <a:endParaRPr lang="en-US" sz="2000" i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Transaction State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106488"/>
            <a:ext cx="8610600" cy="5072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Active</a:t>
            </a:r>
            <a:r>
              <a:rPr lang="en-US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–</a:t>
            </a:r>
            <a:r>
              <a:rPr lang="en-US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the initial state; the transaction stays in this state while it is executing</a:t>
            </a:r>
          </a:p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Partially committed </a:t>
            </a:r>
            <a:r>
              <a:rPr lang="en-US" dirty="0" smtClean="0">
                <a:ea typeface="ＭＳ Ｐゴシック" pitchFamily="34" charset="-128"/>
              </a:rPr>
              <a:t>–</a:t>
            </a:r>
            <a:r>
              <a:rPr lang="en-US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after the final statement has been executed.</a:t>
            </a:r>
          </a:p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Failed</a:t>
            </a:r>
            <a:r>
              <a:rPr lang="en-US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sz="1600" b="1" dirty="0" smtClean="0">
                <a:ea typeface="ＭＳ Ｐゴシック" pitchFamily="34" charset="-128"/>
              </a:rPr>
              <a:t>-- </a:t>
            </a:r>
            <a:r>
              <a:rPr lang="en-US" dirty="0" smtClean="0">
                <a:ea typeface="ＭＳ Ｐゴシック" pitchFamily="34" charset="-128"/>
              </a:rPr>
              <a:t>after the discovery that normal execution can no longer proceed.</a:t>
            </a:r>
          </a:p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Aborted</a:t>
            </a:r>
            <a:r>
              <a:rPr lang="en-US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Restart the transaction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 can be done only if no internal logical error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Kill the transaction</a:t>
            </a:r>
          </a:p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Committed</a:t>
            </a:r>
            <a:r>
              <a:rPr lang="en-US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– after successful completion.</a:t>
            </a:r>
          </a:p>
        </p:txBody>
      </p:sp>
    </p:spTree>
    <p:extLst>
      <p:ext uri="{BB962C8B-B14F-4D97-AF65-F5344CB8AC3E}">
        <p14:creationId xmlns:p14="http://schemas.microsoft.com/office/powerpoint/2010/main" val="5894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5728</Words>
  <Application>Microsoft Office PowerPoint</Application>
  <PresentationFormat>On-screen Show (4:3)</PresentationFormat>
  <Paragraphs>557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Office Theme</vt:lpstr>
      <vt:lpstr>PowerPoint Presentation</vt:lpstr>
      <vt:lpstr>Basic concept of a Transaction  </vt:lpstr>
      <vt:lpstr>PowerPoint Presentation</vt:lpstr>
      <vt:lpstr>Required  Properties of a Transaction</vt:lpstr>
      <vt:lpstr>Required  Properties of a Transaction(cont..)</vt:lpstr>
      <vt:lpstr>Required Properties of a Transaction (Cont.)</vt:lpstr>
      <vt:lpstr>Required Properties of a Transaction (Cont.)</vt:lpstr>
      <vt:lpstr>Properties of Transactions  ACID properties  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Lost Update Problem</vt:lpstr>
      <vt:lpstr> Dirty Read Problem </vt:lpstr>
      <vt:lpstr>Unrepeatable Read Problem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Conflict Serializability (Cont.)</vt:lpstr>
      <vt:lpstr>Conflict Serializability (Cont.)</vt:lpstr>
      <vt:lpstr>View Serializability</vt:lpstr>
      <vt:lpstr>View Serializability (Cont.)</vt:lpstr>
      <vt:lpstr>Testing for Conflict Serializability</vt:lpstr>
      <vt:lpstr>PowerPoint Presentation</vt:lpstr>
      <vt:lpstr>PowerPoint Presentation</vt:lpstr>
      <vt:lpstr>Testing for Conflict Serializability</vt:lpstr>
      <vt:lpstr>PowerPoint Presentation</vt:lpstr>
      <vt:lpstr>PowerPoint Presentation</vt:lpstr>
      <vt:lpstr>PowerPoint Presentation</vt:lpstr>
      <vt:lpstr>PowerPoint Presentation</vt:lpstr>
      <vt:lpstr>Recoverable and Non Recoverable Schedules</vt:lpstr>
      <vt:lpstr>Cascading Rollbacks</vt:lpstr>
      <vt:lpstr>Cascadeless Schedules</vt:lpstr>
      <vt:lpstr>Concurrency Control</vt:lpstr>
      <vt:lpstr>Lock-Based Protocols</vt:lpstr>
      <vt:lpstr>Lock-Based Protocols (Cont.)</vt:lpstr>
      <vt:lpstr>Lock-Based Protocols (Cont.)</vt:lpstr>
      <vt:lpstr>Lock-Based Protocols (Cont.)</vt:lpstr>
      <vt:lpstr>Lock-Based Protocols (Cont.)</vt:lpstr>
      <vt:lpstr>Lock-Based Protocols (Cont.)</vt:lpstr>
      <vt:lpstr>Deadlocks</vt:lpstr>
      <vt:lpstr>Deadlocks (Cont.)</vt:lpstr>
      <vt:lpstr>locking protocol</vt:lpstr>
      <vt:lpstr>The Two-Phase Locking Protocol</vt:lpstr>
      <vt:lpstr>PowerPoint Presentation</vt:lpstr>
      <vt:lpstr>PowerPoint Presentation</vt:lpstr>
      <vt:lpstr>Strict Two-phase Locking Protocol</vt:lpstr>
      <vt:lpstr>Rigorous Two-phase Locking Protocol</vt:lpstr>
      <vt:lpstr>Timestamp-Based Protocols</vt:lpstr>
      <vt:lpstr>Timestamp-Based Protocols (Cont.)</vt:lpstr>
      <vt:lpstr>Timestamp-Based Protocols</vt:lpstr>
      <vt:lpstr>Timestamp-Based Protocols (Cont.)</vt:lpstr>
      <vt:lpstr>Deadlock Handling</vt:lpstr>
      <vt:lpstr>PowerPoint Presentation</vt:lpstr>
      <vt:lpstr>Deadlock prevention (Cont.)</vt:lpstr>
      <vt:lpstr>Deadlock prevention (Cont.)</vt:lpstr>
      <vt:lpstr>Deadlock prevention (Cont.)</vt:lpstr>
      <vt:lpstr>Recovery System</vt:lpstr>
      <vt:lpstr>Failure Classification</vt:lpstr>
      <vt:lpstr>PowerPoint Presentation</vt:lpstr>
      <vt:lpstr>Storage Structure</vt:lpstr>
      <vt:lpstr>Recovery and Atomicity</vt:lpstr>
      <vt:lpstr>Log-Based Recovery</vt:lpstr>
      <vt:lpstr>Log-Based Recovery Cont..</vt:lpstr>
      <vt:lpstr>Database Modification</vt:lpstr>
      <vt:lpstr>Immediate Database Modification Example</vt:lpstr>
      <vt:lpstr>PowerPoint Presentation</vt:lpstr>
      <vt:lpstr>PowerPoint Presentation</vt:lpstr>
      <vt:lpstr>PowerPoint Presentation</vt:lpstr>
      <vt:lpstr>PowerPoint Presentation</vt:lpstr>
      <vt:lpstr>Deferred Database Modification</vt:lpstr>
      <vt:lpstr>Deferred Database Modification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212</cp:revision>
  <dcterms:created xsi:type="dcterms:W3CDTF">2006-08-16T00:00:00Z</dcterms:created>
  <dcterms:modified xsi:type="dcterms:W3CDTF">2020-09-14T03:50:59Z</dcterms:modified>
</cp:coreProperties>
</file>