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306" r:id="rId33"/>
    <p:sldId id="303" r:id="rId34"/>
    <p:sldId id="304" r:id="rId35"/>
    <p:sldId id="305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7" r:id="rId44"/>
    <p:sldId id="298" r:id="rId45"/>
    <p:sldId id="299" r:id="rId46"/>
    <p:sldId id="300" r:id="rId47"/>
    <p:sldId id="301" r:id="rId48"/>
    <p:sldId id="302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B434A-E785-464A-BBDD-81A07595F762}" type="datetimeFigureOut">
              <a:rPr lang="en-US" smtClean="0"/>
              <a:t>26/10/2020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7C63-003A-4EAB-90F4-07C563436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D7C63-003A-4EAB-90F4-07C563436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92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98ADD49-8779-449B-992D-A0F825283C0B}" type="slidenum">
              <a:rPr lang="en-US" sz="1300">
                <a:latin typeface="Times New Roman" pitchFamily="18" charset="0"/>
              </a:rPr>
              <a:pPr/>
              <a:t>39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ED49D2B-768A-4059-9FC9-C7AC32F6CDB0}" type="slidenum">
              <a:rPr lang="en-US" sz="1300">
                <a:latin typeface="Times New Roman" pitchFamily="18" charset="0"/>
              </a:rPr>
              <a:pPr/>
              <a:t>40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84683CF-DF81-41D3-A7FC-71EAB00EB74D}" type="slidenum">
              <a:rPr lang="en-US" sz="1300">
                <a:latin typeface="Times New Roman" pitchFamily="18" charset="0"/>
              </a:rPr>
              <a:pPr/>
              <a:t>41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856F7AD-8BD4-471A-A75A-6DC80515F9E7}" type="slidenum">
              <a:rPr lang="en-US" sz="1300">
                <a:latin typeface="Times New Roman" pitchFamily="18" charset="0"/>
              </a:rPr>
              <a:pPr/>
              <a:t>42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8A09935-B830-4786-8334-DA94D8D7403B}" type="slidenum">
              <a:rPr lang="en-US" sz="1300">
                <a:latin typeface="Times New Roman" pitchFamily="18" charset="0"/>
              </a:rPr>
              <a:pPr/>
              <a:t>44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46F3F8C-0DD3-45D8-88EF-FBCBFF9E1E37}" type="slidenum">
              <a:rPr lang="en-US" sz="1300">
                <a:latin typeface="Times New Roman" pitchFamily="18" charset="0"/>
              </a:rPr>
              <a:pPr/>
              <a:t>46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D76351B-4745-4300-B2E4-2C2FF64F7CA5}" type="slidenum">
              <a:rPr lang="en-US" sz="1300">
                <a:latin typeface="Times New Roman" pitchFamily="18" charset="0"/>
              </a:rPr>
              <a:pPr/>
              <a:t>47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961742C6-E8AB-46E8-8D8A-DE7CA4D4679A}" type="slidenum">
              <a:rPr lang="en-US" sz="1300">
                <a:latin typeface="Times New Roman" pitchFamily="18" charset="0"/>
              </a:rPr>
              <a:pPr algn="r"/>
              <a:t>48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2BABBDA-D019-494A-AFEE-D39F568B2455}" type="slidenum">
              <a:rPr lang="en-US" sz="1300">
                <a:latin typeface="Times New Roman" pitchFamily="18" charset="0"/>
              </a:rPr>
              <a:pPr/>
              <a:t>30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1C5B802-7B0B-4A17-84D4-15EA40776EC6}" type="slidenum">
              <a:rPr lang="en-US" sz="1300">
                <a:latin typeface="Times New Roman" pitchFamily="18" charset="0"/>
              </a:rPr>
              <a:pPr/>
              <a:t>31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53082E0-3276-4ECE-96C6-464E1ACE51D3}" type="slidenum">
              <a:rPr lang="en-US" sz="1300">
                <a:latin typeface="Times New Roman" pitchFamily="18" charset="0"/>
              </a:rPr>
              <a:pPr/>
              <a:t>33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C3CB51B-C8EF-4702-837F-B6EC20A9FF53}" type="slidenum">
              <a:rPr lang="en-US" sz="1300">
                <a:latin typeface="Times New Roman" pitchFamily="18" charset="0"/>
              </a:rPr>
              <a:pPr/>
              <a:t>34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CD6CA03-F0EF-48AB-9697-9DAFA0A6CC18}" type="slidenum">
              <a:rPr lang="en-US" sz="1300">
                <a:latin typeface="Times New Roman" pitchFamily="18" charset="0"/>
              </a:rPr>
              <a:pPr/>
              <a:t>35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29AEA4E-DEC4-41F7-97CF-9D53EA9104FF}" type="slidenum">
              <a:rPr lang="en-US" sz="1300">
                <a:latin typeface="Times New Roman" pitchFamily="18" charset="0"/>
              </a:rPr>
              <a:pPr/>
              <a:t>36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D509E70-A6AF-4963-99AA-C9A5F467E2FB}" type="slidenum">
              <a:rPr lang="en-US" sz="1300">
                <a:latin typeface="Times New Roman" pitchFamily="18" charset="0"/>
              </a:rPr>
              <a:pPr/>
              <a:t>37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9BA6E96D-2A3F-42D1-8120-5C51975B3B70}" type="slidenum">
              <a:rPr lang="en-US" sz="1300">
                <a:latin typeface="Times New Roman" pitchFamily="18" charset="0"/>
              </a:rPr>
              <a:pPr/>
              <a:t>38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" y="685800"/>
            <a:ext cx="83058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1446" y="2365664"/>
            <a:ext cx="8229600" cy="1143000"/>
          </a:xfrm>
          <a:prstGeom prst="rect">
            <a:avLst/>
          </a:prstGeom>
          <a:scene3d>
            <a:camera prst="obliqueTopRigh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C00000"/>
                </a:solidFill>
                <a:latin typeface="Book Antiqua" pitchFamily="18" charset="0"/>
              </a:rPr>
              <a:t>Parallel and Distributed Databases </a:t>
            </a:r>
            <a:r>
              <a:rPr lang="en-US" sz="4800" dirty="0">
                <a:solidFill>
                  <a:srgbClr val="C00000"/>
                </a:solidFill>
                <a:latin typeface="Book Antiqua" pitchFamily="18" charset="0"/>
              </a:rPr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882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bliqueTopRigh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accent5">
                    <a:lumMod val="50000"/>
                  </a:schemeClr>
                </a:solidFill>
              </a:rPr>
              <a:t>UNIT-V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723" y="4152899"/>
            <a:ext cx="87110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R.S.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Gaikwad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Reference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Silberschatz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Korth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Sudarshan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Database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 Concepts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253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Client-Server Systems (Cont.)</a:t>
            </a:r>
          </a:p>
        </p:txBody>
      </p:sp>
      <p:pic>
        <p:nvPicPr>
          <p:cNvPr id="5" name="Picture 4" descr="I:\1_Subject\1_DBMS\Notes\twothre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914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7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Client-Server Systems (Cont.)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93788"/>
            <a:ext cx="83820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Advantages of replacing mainframes with networks of workstations or personal computers connected to back-end server machines: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better functionality for the cost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flexibility in locating resources and expanding facilities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better user interfaces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easier maintenance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Parallel </a:t>
            </a: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>Databases</a:t>
            </a:r>
            <a:endParaRPr lang="en-US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914400"/>
            <a:ext cx="8534400" cy="5535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Parallel systems improve processing and I/O speeds by using multiple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processors and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disks in parallel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demands of applications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have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query extremely large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that have to process an extremely large number of transactions per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second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Many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operations are performed simultaneously,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as opposed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serial processing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coarse-grain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parallel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machine consists of a small number of powerful processors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massively parallel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fine grain parallel</a:t>
            </a:r>
            <a:r>
              <a:rPr lang="en-US" sz="20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machine utilizes thousands of smaller processors.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Two main performance measures performance of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database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system: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Throughput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--- the number of tasks that can be completed in a given time interval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Response time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--- the amount of time it takes to complete a single task from the time it is submitted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Speed-Up and Scale-Up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9144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Performing a given task in less time by increasing the degree of parallelism is called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speedup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increase the size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system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by increasing the number of processors, disks, and other components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the system.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Suppose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the execution time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task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 the larger machine is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and that the execution time of the same task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smaller machine is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speedup due to parallelism is defined as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 T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parallel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system is said to demonstrate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linear speedup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if the speedup is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when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larger system has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times the resources (processors, disk, and so on)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smaller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system.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speedup is less than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 system is said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demonstrate </a:t>
            </a:r>
            <a:r>
              <a:rPr lang="en-US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sublinear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speedup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Figure 17.5 illustrates linear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sublinear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speedup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9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Speedup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95877"/>
            <a:ext cx="5638800" cy="386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6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288473"/>
            <a:ext cx="8229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Scaleup relates to the ability to process larger tasks in the same amount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time by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providing more resources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Let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 a task, and let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 a task that is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times bigger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Suppose that the execution time of task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 a given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machine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and the execution time of task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 a parallel machine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which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times larger than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scaleup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then defined as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/T</a:t>
            </a:r>
            <a:r>
              <a:rPr lang="en-US" sz="2400" i="1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parallel system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ML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said to demonstrate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linear </a:t>
            </a:r>
            <a:r>
              <a:rPr lang="en-US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scaleup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 task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TL &gt;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system is said to demonstrate </a:t>
            </a:r>
            <a:r>
              <a:rPr lang="en-US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sublinear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scaleup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Figure illustrates linear and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sublinear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scaleups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(where the resources increase in proportion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problem size).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Scaleup is usually the more important metric for measuring efficiency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parallel database systems.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database system can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continue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perform at an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acceptable speed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even as the size of the database and the number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transactions increases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Scaleup</a:t>
            </a:r>
          </a:p>
        </p:txBody>
      </p:sp>
    </p:spTree>
    <p:extLst>
      <p:ext uri="{BB962C8B-B14F-4D97-AF65-F5344CB8AC3E}">
        <p14:creationId xmlns:p14="http://schemas.microsoft.com/office/powerpoint/2010/main" val="41052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Scaleup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1" cy="367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53340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parallelism </a:t>
            </a:r>
            <a:r>
              <a:rPr lang="en-US" dirty="0" smtClean="0"/>
              <a:t>is 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dirty="0">
                <a:latin typeface="Arial" pitchFamily="34" charset="0"/>
                <a:cs typeface="Arial" pitchFamily="34" charset="0"/>
              </a:rPr>
              <a:t>database system can continue to perform at an acceptable speed, even as the size of the database and the number of transactions increases.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982" y="381000"/>
            <a:ext cx="822960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dirty="0" smtClean="0">
                <a:latin typeface="Arial" pitchFamily="34" charset="0"/>
                <a:cs typeface="Arial" pitchFamily="34" charset="0"/>
              </a:rPr>
              <a:t>A number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of factors work against efficient parallel operation and can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diminish both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speedup and 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scaleup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19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9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Start-up costs</a:t>
            </a:r>
            <a:r>
              <a:rPr lang="en-US" sz="1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There is a start-up cost associated with initiating a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single process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. In a parallel operation consisting of thousands of processes,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start-up 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time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may overshadow the actual processing time, affecting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speedup adversely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19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9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Interference</a:t>
            </a:r>
            <a:r>
              <a:rPr lang="en-US" sz="1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Since processes executing in a parallel system often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access shared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resources, a slowdown may result from the 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interference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of each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new process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as it competes with existing processes for commonly held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resources, such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as a system bus, or shared disks, or even locks. Both speedup and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scaleup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affected by this phenomenon.</a:t>
            </a:r>
          </a:p>
          <a:p>
            <a:pPr algn="just"/>
            <a:r>
              <a:rPr lang="en-US" sz="19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9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Skew</a:t>
            </a:r>
            <a:r>
              <a:rPr lang="en-US" sz="1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By breaking down a single task into a number of parallel steps,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we reduce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the size of the average step. Nonetheless, the service time for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the single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slowest step will determine the service time for the task as a whole.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It is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often difficult to divide a task into exactly equal-sized parts, and the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way that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the sizes are distributed is therefore 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skewed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. For example, if a task of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size 100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is divided into 10 parts, and the division is skewed, there may be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some tasks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of size less than 10 and some tasks of size more than 10; if even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one task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happens to be of size 20, the speedup obtained by running the tasks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in parallel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is only five, instead of ten as we would have hoped.</a:t>
            </a:r>
          </a:p>
        </p:txBody>
      </p:sp>
    </p:spTree>
    <p:extLst>
      <p:ext uri="{BB962C8B-B14F-4D97-AF65-F5344CB8AC3E}">
        <p14:creationId xmlns:p14="http://schemas.microsoft.com/office/powerpoint/2010/main" val="11132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7475"/>
            <a:ext cx="869315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latin typeface="Book Antiqua" pitchFamily="18" charset="0"/>
              </a:rPr>
              <a:t>Interconnection Network Architectures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229" y="838200"/>
            <a:ext cx="8685244" cy="5459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Parallel systems consist of a set of components (processors, memory,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disks) that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communicate with each other via 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interconnection network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Bus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components send data on and receive data from a single communication bus;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The bus could be an Ethernet or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parallel interconnect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Work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well for small numbers of processors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Does not scale well with increasing parallelism.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Mesh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Components are arranged as nodes in a grid, and each component is connected to all adjacent components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two-dimensional mesh each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node connects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four adjacent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nodes,while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 a three-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dimensionalmesh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each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node connects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six adjacent nodes.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Nodes that are not directly connected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can communicate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with one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another by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routing messages via a sequence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intermediate nodes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Communication links grow with growing number of components, and so scales better.  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Interconnection Architectures</a:t>
            </a:r>
          </a:p>
        </p:txBody>
      </p:sp>
      <p:pic>
        <p:nvPicPr>
          <p:cNvPr id="5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97044" cy="281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6063" y="4191000"/>
            <a:ext cx="8473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Hypercube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Components are numbered in binary;  components are connected to one another if their binary representations differ in exactly one bit.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Each of the 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components are connected to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log(n)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other components and can reach each other via at most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log(n)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links; reduces communication delays.</a:t>
            </a:r>
          </a:p>
        </p:txBody>
      </p:sp>
    </p:spTree>
    <p:extLst>
      <p:ext uri="{BB962C8B-B14F-4D97-AF65-F5344CB8AC3E}">
        <p14:creationId xmlns:p14="http://schemas.microsoft.com/office/powerpoint/2010/main" val="41907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rgbClr val="C00000"/>
                </a:solidFill>
                <a:latin typeface="Book Antiqua" pitchFamily="18" charset="0"/>
              </a:rPr>
              <a:t>Introduction to Database 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Client–server </a:t>
            </a:r>
            <a:r>
              <a:rPr lang="en-U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database </a:t>
            </a: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systems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some tasks to be executed on a server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and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some tasks to be executed 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client systems.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Parallel </a:t>
            </a:r>
            <a:r>
              <a:rPr lang="en-U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database </a:t>
            </a: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systems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allows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 system activities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 speeded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up.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Distributed database </a:t>
            </a:r>
            <a:r>
              <a:rPr lang="en-US" sz="20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systems: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Keeping multiple copies of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 across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different sites also allows large organizations to continue their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 operations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even when one site is affected by a natural disaster, such as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flood, fire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or earthquake.</a:t>
            </a:r>
          </a:p>
        </p:txBody>
      </p:sp>
    </p:spTree>
    <p:extLst>
      <p:ext uri="{BB962C8B-B14F-4D97-AF65-F5344CB8AC3E}">
        <p14:creationId xmlns:p14="http://schemas.microsoft.com/office/powerpoint/2010/main" val="34702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>Parallel Database Architectures</a:t>
            </a:r>
            <a:endParaRPr lang="en-US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Shared memory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processors share a common memory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Shared disk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processors share a common disk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Shared nothing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processors share neither a common memory nor common disk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Hierarchical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hybrid of the above architectures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Book Antiqua" pitchFamily="18" charset="0"/>
              </a:rPr>
              <a:t>Parallel Database Architectures</a:t>
            </a:r>
            <a:endParaRPr lang="en-US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6637"/>
            <a:ext cx="7956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Shared Memory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93788"/>
            <a:ext cx="83820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Processors and disks have access to a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common memory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typically via a bus or through an interconnection network.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Extremely efficient communication between processors — data in shared memory can be accessed by any processor without having to move it using software.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A processor can send messages to other processors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much faster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by using memory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writes than through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communication mechanism.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Downside – architecture is not scalable beyond 32 or 64 processors since the bus or the interconnection network becomes a bottleneck as processors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spend most of their time waiting for their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turn 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bus to access memory.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Widely used for lower degrees of parallelism (4 to 8).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have large memory caches at each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processor, so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referencing of the shared memory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avoided.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the caches need to be kept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coherent and becomes increasing overhead with no of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processros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Shared Disk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108075"/>
            <a:ext cx="8305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All processors can directly access all disks via an interconnection network, but the processors have private memories.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memory bus is not a bottleneck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Architecture provides a degree of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fault-tolerance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— if a processor fails, the other processors can take over its tasks since the database is resident on disks that are accessible from all processors.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Examples:  IBM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Sysplex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DEC clusters (now part of Compaq) running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Rdb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(now Oracle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Rdb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were early commercial users 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Downside: bottleneck now occurs at interconnection to the disk subsystem.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Shared-disk systems can scale to a somewhat larger number of processors, but communication between processors is slower.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Shared Nothing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93788"/>
            <a:ext cx="83820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Node consists of a processor, memory, and one or more disks. Processors at one node  communicate with another processor at another node using an interconnection network. A node functions as the server for the data on the disk or disks the node owns.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Examples: Teradata, Tandem, Oracle-n CUBE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Data accessed from local disks (and local memory accesses)  do not pass through interconnection network, thereby minimizing the interference of resource sharing.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only queries, accesses to nonlocal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disks, and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result relations pass through the network.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Shared-nothing multiprocessors can be scaled up to thousands of processors without interference.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Main drawback: cost of communication and non-local disk access; sending data involves software interaction at both ends.</a:t>
            </a:r>
          </a:p>
        </p:txBody>
      </p:sp>
    </p:spTree>
    <p:extLst>
      <p:ext uri="{BB962C8B-B14F-4D97-AF65-F5344CB8AC3E}">
        <p14:creationId xmlns:p14="http://schemas.microsoft.com/office/powerpoint/2010/main" val="24645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Hierarchical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93788"/>
            <a:ext cx="83820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Combines characteristics of shared-memory, shared-disk, and shared-nothing architectures.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Top level is a shared-nothing architecture –  nodes connected by an interconnection network, and do not share disks or memory with each other.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Each node of the system could be a shared-memory system with a few processors.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Alternatively, each node could be a shared-disk system, and each of the systems sharing a set of disks could be a shared-memory system.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Reduce the complexity of programming such systems by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distributed virtual-memory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architectures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Also called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non-uniform memory architecture (NUMA)</a:t>
            </a:r>
          </a:p>
          <a:p>
            <a:pPr algn="just">
              <a:buFont typeface="Monotype Sorts" charset="2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Distributed Systems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860425"/>
            <a:ext cx="8610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Data spread over multiple Computers (also referred to as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sites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nodes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 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Various communication Media for communication through high speed network or telephone lines. 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Data shared by users on multiple machines.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They do not share main memory or disk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Ex. Banking System.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5143355" cy="355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7475"/>
            <a:ext cx="89154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latin typeface="Book Antiqua" pitchFamily="18" charset="0"/>
              </a:rPr>
              <a:t>Homogeneous Distributed Databases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922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In a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Homogeneous Distributed Database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All sites have identical software 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Are aware of each other and agree to cooperate in processing user requests.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Each site surrenders part of its autonomy in terms of right to change schemas or software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Appears to user as a single system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In a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Heterogeneous Distributed Database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Different sites may use different schemas and software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Difference in schema is a major problem for query processing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Difference in software is a major problem for transaction processing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Sites may not be aware of each other and may provide only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limited facilities for cooperation in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16538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Distributed Databases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093788"/>
            <a:ext cx="84582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Differentiate between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local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global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transactions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local transaction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accesses data in the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site at which the transaction was initiated.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global transaction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either accesses data in a site different from the one at which the transaction was initiated or accesses data in several different sites.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1174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Distributed Data Storage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088" y="1092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Assume relational data model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Replication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maintains multiple copies of data, stored in different sites, for faster retrieval and fault tolerance.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Fragmentation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Relation is partitioned into several fragments stored in distinct sites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Replication and fragmentation can be combined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Relation is partitioned into several fragments: system maintains several identical replicas of each such fragment.</a:t>
            </a:r>
          </a:p>
        </p:txBody>
      </p:sp>
    </p:spTree>
    <p:extLst>
      <p:ext uri="{BB962C8B-B14F-4D97-AF65-F5344CB8AC3E}">
        <p14:creationId xmlns:p14="http://schemas.microsoft.com/office/powerpoint/2010/main" val="9279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Centralized Systems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93788"/>
            <a:ext cx="8610600" cy="561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Run on a single computer system and do not interact with other computer systems. Such systems are single-user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database systems running on personal computers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high-performance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database systems running on high-end server systems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Each processor may have several independent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cores,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each of which can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execute 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separate instruction stream.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General-purpose computer system: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one to a few CPUs and a number of device controllers that are connected through a common bus that provides access to shared memory.</a:t>
            </a: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Single-user system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(e.g., personal computer or workstation): desk-top unit, single user, usually has only one CPU  and one or two hard disks; the OS may support only one user.</a:t>
            </a: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Multi-user system: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more disks, more memory, multiple CPUs, and a multi-user OS. Serve a large number of users who are connected to the system vie terminals. Often called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server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systems.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Data Replication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92200"/>
            <a:ext cx="8458200" cy="471011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A relation or fragment of a relation is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replicated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if it is stored redundantly in two or more sites.</a:t>
            </a:r>
          </a:p>
          <a:p>
            <a:r>
              <a:rPr lang="en-US" sz="2000" dirty="0" smtClean="0">
                <a:solidFill>
                  <a:srgbClr val="000099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Full replication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of a relation is the case where the relation is stored at all sites.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Fully redundant databases are those in which every site contains a copy of the entire database.</a:t>
            </a:r>
          </a:p>
        </p:txBody>
      </p:sp>
    </p:spTree>
    <p:extLst>
      <p:ext uri="{BB962C8B-B14F-4D97-AF65-F5344CB8AC3E}">
        <p14:creationId xmlns:p14="http://schemas.microsoft.com/office/powerpoint/2010/main" val="3422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Data Replication (Cont.)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92200"/>
            <a:ext cx="8751888" cy="48990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Advantages of Replication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Availability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failure of site containing relation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does not result in unavailability of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replicas exist.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Parallelism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queries on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may be processed by several nodes in parallel.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Reduced data transfer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relation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available locally at each site containing a replica of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Disadvantages of Replication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Increased cost of updates: each replica of relation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must be updated.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Increased complexity of concurrency control: concurrent updates to distinct replicas may lead to inconsistent data unless special concurrency control mechanisms are implemented.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One solution: choose one copy as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primary copy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apply concurrency control operations on primary copy</a:t>
            </a:r>
            <a:endParaRPr lang="en-US" sz="20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76200"/>
            <a:ext cx="8077200" cy="60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Data Fragmentation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7088" y="1092200"/>
            <a:ext cx="793591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Division of relation r into fragments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</a:t>
            </a:r>
            <a:r>
              <a:rPr lang="en-US" sz="2000" baseline="-25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</a:t>
            </a:r>
            <a:r>
              <a:rPr lang="en-US" sz="2000" baseline="-25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, …, </a:t>
            </a:r>
            <a:r>
              <a:rPr lang="en-US" sz="2000" i="1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r</a:t>
            </a:r>
            <a:r>
              <a:rPr lang="en-US" sz="2000" i="1" baseline="-25000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n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which contain sufficient information to reconstruct relation r.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Horizontal fragmentation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: each tuple of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 is assigned to one or more fragments</a:t>
            </a:r>
          </a:p>
          <a:p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Vertical fragmentation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: the schema for relation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 is split into several smaller schemas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All schemas must contain a common candidate key (or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superkey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to ensure lossless join property.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 special attribute, the tuple-id attribute may be added to each schema to serve as a candidate key.</a:t>
            </a:r>
          </a:p>
          <a:p>
            <a:pPr>
              <a:buFont typeface="Monotype Sorts" charset="2"/>
              <a:buNone/>
            </a:pPr>
            <a:endParaRPr lang="en-US" sz="2000" dirty="0" smtClean="0"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915400" cy="533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>
                <a:ea typeface="+mj-ea"/>
              </a:rPr>
              <a:t>Horizontal Fragmentation of </a:t>
            </a:r>
            <a:r>
              <a:rPr lang="en-US" sz="2800" b="0" i="1">
                <a:ea typeface="+mj-ea"/>
              </a:rPr>
              <a:t>account</a:t>
            </a:r>
            <a:r>
              <a:rPr lang="en-US" sz="2800">
                <a:ea typeface="+mj-ea"/>
              </a:rPr>
              <a:t> Relation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1049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6350" y="1106488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2385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292475" y="1093788"/>
            <a:ext cx="207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3721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834063" y="1106488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049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133475" y="1668463"/>
            <a:ext cx="1003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2385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657600" y="1674813"/>
            <a:ext cx="862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A-305</a:t>
            </a:r>
          </a:p>
          <a:p>
            <a:r>
              <a:rPr lang="en-US" sz="2000"/>
              <a:t>A-226</a:t>
            </a:r>
          </a:p>
          <a:p>
            <a:r>
              <a:rPr lang="en-US" sz="2000"/>
              <a:t>A-155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3721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102350" y="1693863"/>
            <a:ext cx="608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500</a:t>
            </a:r>
          </a:p>
          <a:p>
            <a:r>
              <a:rPr lang="en-US" sz="2000"/>
              <a:t>336</a:t>
            </a:r>
          </a:p>
          <a:p>
            <a:r>
              <a:rPr lang="en-US" sz="2000"/>
              <a:t>62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292350" y="2863850"/>
            <a:ext cx="467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account</a:t>
            </a:r>
            <a:r>
              <a:rPr lang="en-US" sz="2000" i="1" baseline="-25000"/>
              <a:t>1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 i="1" baseline="-25000">
                <a:sym typeface="Symbol" pitchFamily="18" charset="2"/>
              </a:rPr>
              <a:t>branch_name=“Hillside”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account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0668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238250" y="3649663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2004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167063" y="3630613"/>
            <a:ext cx="207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53340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5795963" y="3649663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1066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1095375" y="4211638"/>
            <a:ext cx="13843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32004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3619500" y="4217988"/>
            <a:ext cx="8620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A-177</a:t>
            </a:r>
          </a:p>
          <a:p>
            <a:r>
              <a:rPr lang="en-US" sz="2000"/>
              <a:t>A-402</a:t>
            </a:r>
          </a:p>
          <a:p>
            <a:r>
              <a:rPr lang="en-US" sz="2000"/>
              <a:t>A-408</a:t>
            </a:r>
          </a:p>
          <a:p>
            <a:r>
              <a:rPr lang="en-US" sz="2000"/>
              <a:t>A-639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53340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092825" y="4237038"/>
            <a:ext cx="8905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/>
            <a:r>
              <a:rPr lang="en-US" sz="2000"/>
              <a:t>205</a:t>
            </a:r>
          </a:p>
          <a:p>
            <a:pPr algn="ctr"/>
            <a:r>
              <a:rPr lang="en-US" sz="2000"/>
              <a:t>10000</a:t>
            </a:r>
          </a:p>
          <a:p>
            <a:pPr algn="ctr"/>
            <a:r>
              <a:rPr lang="en-US" sz="2000"/>
              <a:t>1123</a:t>
            </a:r>
          </a:p>
          <a:p>
            <a:pPr algn="ctr"/>
            <a:r>
              <a:rPr lang="en-US" sz="2000"/>
              <a:t>750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2143125" y="5756275"/>
            <a:ext cx="4884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account</a:t>
            </a:r>
            <a:r>
              <a:rPr lang="en-US" sz="2000" i="1" baseline="-25000"/>
              <a:t>2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</a:t>
            </a:r>
            <a:r>
              <a:rPr lang="en-US" sz="2000" i="1" baseline="-25000">
                <a:sym typeface="Symbol" pitchFamily="18" charset="2"/>
              </a:rPr>
              <a:t>branch_name=“Valleyview”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account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73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8"/>
          <p:cNvSpPr>
            <a:spLocks noChangeArrowheads="1"/>
          </p:cNvSpPr>
          <p:nvPr/>
        </p:nvSpPr>
        <p:spPr bwMode="auto">
          <a:xfrm>
            <a:off x="3324225" y="3740150"/>
            <a:ext cx="21145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14"/>
          <p:cNvSpPr>
            <a:spLocks noChangeArrowheads="1"/>
          </p:cNvSpPr>
          <p:nvPr/>
        </p:nvSpPr>
        <p:spPr bwMode="auto">
          <a:xfrm>
            <a:off x="3390900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0"/>
            <a:ext cx="8201025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ea typeface="+mj-ea"/>
              </a:rPr>
              <a:t>Vertical Fragmentation of </a:t>
            </a:r>
            <a:r>
              <a:rPr lang="en-US" sz="2400" i="1">
                <a:ea typeface="+mj-ea"/>
              </a:rPr>
              <a:t>employee_info </a:t>
            </a:r>
            <a:r>
              <a:rPr lang="en-US" sz="2400">
                <a:ea typeface="+mj-ea"/>
              </a:rPr>
              <a:t>Relation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247775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419225" y="760413"/>
            <a:ext cx="173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3413125" y="784225"/>
            <a:ext cx="200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customer_name</a:t>
            </a:r>
            <a:endParaRPr lang="en-US" sz="2000"/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5514975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76938" y="75565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tuple_id</a:t>
            </a:r>
            <a:endParaRPr lang="en-US" sz="2000"/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1247775" y="1252538"/>
            <a:ext cx="2133600" cy="198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1276350" y="1273175"/>
            <a:ext cx="13843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</p:txBody>
      </p:sp>
      <p:sp>
        <p:nvSpPr>
          <p:cNvPr id="12300" name="Rectangle 10"/>
          <p:cNvSpPr>
            <a:spLocks noChangeArrowheads="1"/>
          </p:cNvSpPr>
          <p:nvPr/>
        </p:nvSpPr>
        <p:spPr bwMode="auto">
          <a:xfrm>
            <a:off x="3381375" y="1255713"/>
            <a:ext cx="2133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Text Box 11"/>
          <p:cNvSpPr txBox="1">
            <a:spLocks noChangeArrowheads="1"/>
          </p:cNvSpPr>
          <p:nvPr/>
        </p:nvSpPr>
        <p:spPr bwMode="auto">
          <a:xfrm>
            <a:off x="3800475" y="1249363"/>
            <a:ext cx="114458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Lowman</a:t>
            </a:r>
          </a:p>
          <a:p>
            <a:pPr>
              <a:lnSpc>
                <a:spcPct val="90000"/>
              </a:lnSpc>
            </a:pPr>
            <a:r>
              <a:rPr lang="en-US" sz="2000"/>
              <a:t>Camp</a:t>
            </a:r>
          </a:p>
          <a:p>
            <a:pPr>
              <a:lnSpc>
                <a:spcPct val="90000"/>
              </a:lnSpc>
            </a:pPr>
            <a:r>
              <a:rPr lang="en-US" sz="2000"/>
              <a:t>Camp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Green</a:t>
            </a:r>
          </a:p>
        </p:txBody>
      </p:sp>
      <p:sp>
        <p:nvSpPr>
          <p:cNvPr id="12302" name="Rectangle 12"/>
          <p:cNvSpPr>
            <a:spLocks noChangeArrowheads="1"/>
          </p:cNvSpPr>
          <p:nvPr/>
        </p:nvSpPr>
        <p:spPr bwMode="auto">
          <a:xfrm>
            <a:off x="5514975" y="1252538"/>
            <a:ext cx="2133600" cy="198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6245225" y="17653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sz="2000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1116013" y="3265488"/>
            <a:ext cx="728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deposit</a:t>
            </a:r>
            <a:r>
              <a:rPr lang="en-US" sz="2000" i="1" baseline="-25000"/>
              <a:t>1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</a:t>
            </a:r>
            <a:r>
              <a:rPr lang="en-US" sz="2000" i="1" baseline="-25000">
                <a:sym typeface="Symbol" pitchFamily="18" charset="2"/>
              </a:rPr>
              <a:t>branch_name, customer_name, tuple_id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employee_info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527800" y="1255713"/>
            <a:ext cx="32543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</a:p>
          <a:p>
            <a:pPr>
              <a:lnSpc>
                <a:spcPct val="90000"/>
              </a:lnSpc>
            </a:pPr>
            <a:r>
              <a:rPr lang="en-US" sz="2000"/>
              <a:t>4</a:t>
            </a:r>
          </a:p>
          <a:p>
            <a:pPr>
              <a:lnSpc>
                <a:spcPct val="90000"/>
              </a:lnSpc>
            </a:pPr>
            <a:r>
              <a:rPr lang="en-US" sz="2000"/>
              <a:t>5</a:t>
            </a:r>
          </a:p>
          <a:p>
            <a:pPr>
              <a:lnSpc>
                <a:spcPct val="90000"/>
              </a:lnSpc>
            </a:pPr>
            <a:r>
              <a:rPr lang="en-US" sz="2000"/>
              <a:t>6</a:t>
            </a:r>
          </a:p>
          <a:p>
            <a:pPr>
              <a:lnSpc>
                <a:spcPct val="90000"/>
              </a:lnSpc>
            </a:pPr>
            <a:r>
              <a:rPr lang="en-US" sz="2000"/>
              <a:t>7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1190625" y="374015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231900" y="3751263"/>
            <a:ext cx="207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810000" y="3779838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/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5457825" y="374015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919788" y="3751263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tuple_id</a:t>
            </a:r>
            <a:endParaRPr lang="en-US" sz="2000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1190625" y="4241800"/>
            <a:ext cx="2133600" cy="2052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5"/>
          <p:cNvSpPr>
            <a:spLocks noChangeArrowheads="1"/>
          </p:cNvSpPr>
          <p:nvPr/>
        </p:nvSpPr>
        <p:spPr bwMode="auto">
          <a:xfrm>
            <a:off x="3324225" y="4235450"/>
            <a:ext cx="2133600" cy="2049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Text Box 26"/>
          <p:cNvSpPr txBox="1">
            <a:spLocks noChangeArrowheads="1"/>
          </p:cNvSpPr>
          <p:nvPr/>
        </p:nvSpPr>
        <p:spPr bwMode="auto">
          <a:xfrm>
            <a:off x="3743325" y="4241800"/>
            <a:ext cx="890588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/>
              <a:t>500</a:t>
            </a:r>
          </a:p>
          <a:p>
            <a:pPr>
              <a:lnSpc>
                <a:spcPct val="80000"/>
              </a:lnSpc>
            </a:pPr>
            <a:r>
              <a:rPr lang="en-US" sz="2000"/>
              <a:t>336</a:t>
            </a:r>
          </a:p>
          <a:p>
            <a:pPr>
              <a:lnSpc>
                <a:spcPct val="90000"/>
              </a:lnSpc>
            </a:pPr>
            <a:r>
              <a:rPr lang="en-US" sz="2000"/>
              <a:t>205</a:t>
            </a:r>
          </a:p>
          <a:p>
            <a:pPr>
              <a:lnSpc>
                <a:spcPct val="90000"/>
              </a:lnSpc>
            </a:pPr>
            <a:r>
              <a:rPr lang="en-US" sz="2000"/>
              <a:t>10000</a:t>
            </a:r>
          </a:p>
          <a:p>
            <a:pPr>
              <a:lnSpc>
                <a:spcPct val="90000"/>
              </a:lnSpc>
            </a:pPr>
            <a:r>
              <a:rPr lang="en-US" sz="2000"/>
              <a:t>62</a:t>
            </a:r>
          </a:p>
          <a:p>
            <a:r>
              <a:rPr lang="en-US" sz="2000"/>
              <a:t>1123</a:t>
            </a:r>
          </a:p>
          <a:p>
            <a:pPr>
              <a:lnSpc>
                <a:spcPct val="90000"/>
              </a:lnSpc>
            </a:pPr>
            <a:r>
              <a:rPr lang="en-US" sz="2000"/>
              <a:t>750</a:t>
            </a:r>
          </a:p>
        </p:txBody>
      </p:sp>
      <p:sp>
        <p:nvSpPr>
          <p:cNvPr id="12314" name="Rectangle 27"/>
          <p:cNvSpPr>
            <a:spLocks noChangeArrowheads="1"/>
          </p:cNvSpPr>
          <p:nvPr/>
        </p:nvSpPr>
        <p:spPr bwMode="auto">
          <a:xfrm>
            <a:off x="5457825" y="4244975"/>
            <a:ext cx="2133600" cy="204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Text Box 30"/>
          <p:cNvSpPr txBox="1">
            <a:spLocks noChangeArrowheads="1"/>
          </p:cNvSpPr>
          <p:nvPr/>
        </p:nvSpPr>
        <p:spPr bwMode="auto">
          <a:xfrm>
            <a:off x="6470650" y="4287838"/>
            <a:ext cx="325438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</a:p>
          <a:p>
            <a:pPr>
              <a:lnSpc>
                <a:spcPct val="90000"/>
              </a:lnSpc>
            </a:pPr>
            <a:r>
              <a:rPr lang="en-US" sz="2000"/>
              <a:t>4</a:t>
            </a:r>
          </a:p>
          <a:p>
            <a:pPr>
              <a:lnSpc>
                <a:spcPct val="90000"/>
              </a:lnSpc>
            </a:pPr>
            <a:r>
              <a:rPr lang="en-US" sz="2000"/>
              <a:t>5</a:t>
            </a:r>
          </a:p>
          <a:p>
            <a:pPr>
              <a:lnSpc>
                <a:spcPct val="90000"/>
              </a:lnSpc>
            </a:pPr>
            <a:r>
              <a:rPr lang="en-US" sz="2000"/>
              <a:t>6</a:t>
            </a:r>
          </a:p>
          <a:p>
            <a:pPr>
              <a:lnSpc>
                <a:spcPct val="90000"/>
              </a:lnSpc>
            </a:pPr>
            <a:r>
              <a:rPr lang="en-US" sz="2000"/>
              <a:t>7</a:t>
            </a:r>
          </a:p>
        </p:txBody>
      </p:sp>
      <p:sp>
        <p:nvSpPr>
          <p:cNvPr id="12316" name="Text Box 33"/>
          <p:cNvSpPr txBox="1">
            <a:spLocks noChangeArrowheads="1"/>
          </p:cNvSpPr>
          <p:nvPr/>
        </p:nvSpPr>
        <p:spPr bwMode="auto">
          <a:xfrm>
            <a:off x="1738313" y="4278313"/>
            <a:ext cx="862012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/>
              <a:t>A-305</a:t>
            </a:r>
          </a:p>
          <a:p>
            <a:pPr>
              <a:lnSpc>
                <a:spcPct val="90000"/>
              </a:lnSpc>
            </a:pPr>
            <a:r>
              <a:rPr lang="en-US" sz="2000"/>
              <a:t>A-226</a:t>
            </a:r>
          </a:p>
          <a:p>
            <a:pPr>
              <a:lnSpc>
                <a:spcPct val="90000"/>
              </a:lnSpc>
            </a:pPr>
            <a:r>
              <a:rPr lang="en-US" sz="2000"/>
              <a:t>A-177</a:t>
            </a:r>
          </a:p>
          <a:p>
            <a:pPr>
              <a:lnSpc>
                <a:spcPct val="90000"/>
              </a:lnSpc>
            </a:pPr>
            <a:r>
              <a:rPr lang="en-US" sz="2000"/>
              <a:t>A-402</a:t>
            </a:r>
          </a:p>
          <a:p>
            <a:pPr>
              <a:lnSpc>
                <a:spcPct val="90000"/>
              </a:lnSpc>
            </a:pPr>
            <a:r>
              <a:rPr lang="en-US" sz="2000"/>
              <a:t>A-155</a:t>
            </a:r>
          </a:p>
          <a:p>
            <a:pPr>
              <a:lnSpc>
                <a:spcPct val="90000"/>
              </a:lnSpc>
            </a:pPr>
            <a:r>
              <a:rPr lang="en-US" sz="2000"/>
              <a:t>A-408</a:t>
            </a:r>
          </a:p>
          <a:p>
            <a:pPr>
              <a:lnSpc>
                <a:spcPct val="90000"/>
              </a:lnSpc>
            </a:pPr>
            <a:r>
              <a:rPr lang="en-US" sz="2000"/>
              <a:t>A-639</a:t>
            </a:r>
          </a:p>
        </p:txBody>
      </p:sp>
      <p:sp>
        <p:nvSpPr>
          <p:cNvPr id="12317" name="Text Box 35"/>
          <p:cNvSpPr txBox="1">
            <a:spLocks noChangeArrowheads="1"/>
          </p:cNvSpPr>
          <p:nvPr/>
        </p:nvSpPr>
        <p:spPr bwMode="auto">
          <a:xfrm>
            <a:off x="723900" y="6246813"/>
            <a:ext cx="6719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sz="2000" i="1"/>
              <a:t>deposit</a:t>
            </a:r>
            <a:r>
              <a:rPr lang="en-US" sz="2000" i="1" baseline="-25000"/>
              <a:t>2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itchFamily="18" charset="2"/>
              </a:rPr>
              <a:t></a:t>
            </a:r>
            <a:r>
              <a:rPr lang="en-US" sz="2000" i="1" baseline="-25000">
                <a:sym typeface="Symbol" pitchFamily="18" charset="2"/>
              </a:rPr>
              <a:t>account_number, balance, tuple_id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employee_info </a:t>
            </a:r>
            <a:r>
              <a:rPr lang="en-US" sz="2000">
                <a:sym typeface="Symbol" pitchFamily="18" charset="2"/>
              </a:rPr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82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09"/>
            <a:ext cx="8229600" cy="734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Advantages of Fragmentation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92200"/>
            <a:ext cx="8382000" cy="457835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Horizontal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allows parallel processing on fragments of a relation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allows a relation to be split so that tuples are located where they are most frequently accessed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Vertical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allows tuples to be split so that each part of the tuple is stored where it is most frequently accessed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tuple-id attribute allows efficient joining of vertical fragments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allows parallel processing on a relation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Vertical and horizontal fragmentation can be mixed.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Fragments may be successively fragmented to an arbitrary depth.</a:t>
            </a:r>
          </a:p>
        </p:txBody>
      </p:sp>
    </p:spTree>
    <p:extLst>
      <p:ext uri="{BB962C8B-B14F-4D97-AF65-F5344CB8AC3E}">
        <p14:creationId xmlns:p14="http://schemas.microsoft.com/office/powerpoint/2010/main" val="19568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Distributed Transactions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93788"/>
            <a:ext cx="8458200" cy="523081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Transaction may access data at several sites.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Each site has a local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transaction manager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responsible for: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nsure the ACID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properties of those transactions that execute at that site.</a:t>
            </a:r>
            <a:endParaRPr lang="en-US" sz="2000" dirty="0" smtClean="0"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Maintaining a log for recovery purposes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Participating in coordinating the concurrent execution of the transactions executing at that site.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Each site has a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transaction coordinator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, which is responsible for: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Starting the execution of transactions that originate at the site.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Breaking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transaction into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subtransactions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distributing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appropriate sites for execution.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Coordinating the termination of each transaction that originates at the site, which may result in the transaction being committed at all sites or aborted at all sites.</a:t>
            </a:r>
          </a:p>
        </p:txBody>
      </p:sp>
    </p:spTree>
    <p:extLst>
      <p:ext uri="{BB962C8B-B14F-4D97-AF65-F5344CB8AC3E}">
        <p14:creationId xmlns:p14="http://schemas.microsoft.com/office/powerpoint/2010/main" val="38928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Transaction System Architecture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503363"/>
            <a:ext cx="8002588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1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System Failure Modes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610600" cy="51816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Failures unique to distributed systems: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Failure of a site.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Loss of massages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Handled by network transmission control protocols such as TCP-IP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Failure of a communication link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Handled by network protocols, by routing messages via alternative links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Network partition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A network is said to be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partitioned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when it has been split into two or more subsystems that lack any connection between them</a:t>
            </a:r>
          </a:p>
          <a:p>
            <a:pPr lvl="3"/>
            <a:r>
              <a:rPr lang="en-US" dirty="0" smtClean="0">
                <a:latin typeface="Arial" pitchFamily="34" charset="0"/>
                <a:cs typeface="Arial" pitchFamily="34" charset="0"/>
              </a:rPr>
              <a:t>Note: a subsystem may consist of a single node 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Network partitioning and site failures are generally indistinguishable.</a:t>
            </a:r>
          </a:p>
        </p:txBody>
      </p:sp>
    </p:spTree>
    <p:extLst>
      <p:ext uri="{BB962C8B-B14F-4D97-AF65-F5344CB8AC3E}">
        <p14:creationId xmlns:p14="http://schemas.microsoft.com/office/powerpoint/2010/main" val="22223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Commit Protocols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Commit protocols are used to ensure atomicity across sites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transaction which executes at multiple sites must either be committed at all the sites, or aborted at all the sites.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not acceptable to have a transaction committed at one site and aborted at another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The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two-phase commit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(2PC) protocol is widely used 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The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three-phase commit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(3PC) protocol is more complicated and more expensive, but avoids some drawbacks of two-phase commit protocol.  This protocol is not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9851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Coarse-granularity parallelism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Few processors,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all sharing the main memory.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Databases on such machines do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partition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single query among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processors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instead, they run each query on a single processor, allowing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multiple queries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run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concurrently in time shared manner.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Fine-granularity parallelism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Have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large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number of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processors, and database systems running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such machines attempt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parallelize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single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tasks.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82"/>
            <a:ext cx="8229600" cy="8174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Two Phase Commit Protocol (2PC)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4343399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Assumes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fail-stop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model – failed sites simply stop working, and do not cause any other harm, such as sending incorrect messages to other sites.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Execution of the protocol is initiated by the coordinator after the last step of the transaction has been reached.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The protocol involves all the local sites at which the transaction executed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Let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be a transaction initiated at site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S</a:t>
            </a:r>
            <a:r>
              <a:rPr lang="en-US" sz="2000" i="1" baseline="-25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,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and let the transaction coordinator at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S</a:t>
            </a:r>
            <a:r>
              <a:rPr lang="en-US" sz="2000" i="1" baseline="-25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be </a:t>
            </a:r>
            <a:r>
              <a:rPr lang="en-US" sz="2000" i="1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C</a:t>
            </a:r>
            <a:r>
              <a:rPr lang="en-US" sz="2000" i="1" baseline="-25000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i</a:t>
            </a:r>
            <a:endParaRPr lang="en-US" sz="2000" i="1" baseline="-25000" dirty="0" smtClean="0"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algn="just"/>
            <a:endParaRPr lang="en-US" sz="2000" i="1" baseline="-25000" dirty="0"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When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completes its execution—that is, when all the sites at which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executed inform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completed—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starts the 2PC protocol.</a:t>
            </a:r>
            <a:endParaRPr lang="en-US" sz="2000" dirty="0" smtClean="0"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Phase 1: Obtaining a Decision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Coordinator asks all participants to </a:t>
            </a:r>
            <a:r>
              <a:rPr lang="en-US" sz="2000" i="1" dirty="0" smtClean="0">
                <a:solidFill>
                  <a:srgbClr val="000099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prepare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to commit transaction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i="1" baseline="-25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adds the records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prepare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to the log and forces log to stable storage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sends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prepare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messages to all sites at which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executed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Upon receiving message, transaction manager at site determines if it can commit the transaction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if not, add a record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to the log and send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abort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message to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 lvl="1">
              <a:buSzPct val="85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the transaction can be committed, then:</a:t>
            </a:r>
          </a:p>
          <a:p>
            <a:pPr lvl="1">
              <a:buSzPct val="85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add the record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ready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to the log</a:t>
            </a:r>
          </a:p>
          <a:p>
            <a:pPr lvl="1">
              <a:buSzPct val="85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force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all records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to stable storage</a:t>
            </a:r>
          </a:p>
          <a:p>
            <a:pPr lvl="1">
              <a:buSzPct val="85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ready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message to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09"/>
            <a:ext cx="8229600" cy="9628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Phase 2: Recording the Decision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458200" cy="533399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When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receives responses to the prepare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message from all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sites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or when 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prespecified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interval of time has elapsed since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prepare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message was sent out,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determine whether the transaction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be committed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aborted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lang="en-US" sz="2000" i="1" dirty="0" smtClean="0"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can be committed of </a:t>
            </a:r>
            <a:r>
              <a:rPr lang="en-US" sz="2000" i="1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C</a:t>
            </a:r>
            <a:r>
              <a:rPr lang="en-US" sz="2000" i="1" baseline="-25000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received a </a:t>
            </a:r>
            <a:r>
              <a:rPr lang="en-US" sz="2000" b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ready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message from all the participating sites: otherwise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must be aborted.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Coordinator adds a decision record, &lt;</a:t>
            </a:r>
            <a:r>
              <a:rPr lang="en-US" sz="2000" b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commit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&gt; or &lt;a</a:t>
            </a:r>
            <a:r>
              <a:rPr lang="en-US" sz="2000" b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bort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&gt;, to the log and forces record onto stable storage. Once the record stable storage it is irrevocable (even if failures occur)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Coordinator sends a message to each participant informing it of the decision (commit or abort)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When a site receives that message, it records the message in the log.</a:t>
            </a:r>
            <a:endParaRPr lang="en-US" sz="2000" dirty="0" smtClean="0"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295400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A site at which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executed can unconditionally abort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at any time before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it sends the message ready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the coordinator. Once the message is sent,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transaction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said to be in the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ready state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at the site.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ready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message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is, 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effect, a promise by a site to follow the coordinator’s order to commit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abort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 some implementations of the 2PC protocol, a site sends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 acknowledge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message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the coordinator at the end of the second phase of the protocol.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When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coordinator receives the acknowledge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message from all the sites, it adds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record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complete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T&gt;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the log.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174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latin typeface="Book Antiqua" pitchFamily="18" charset="0"/>
              </a:rPr>
              <a:t>Two Phase Commit Protocol (2PC</a:t>
            </a:r>
            <a:r>
              <a:rPr lang="en-US" sz="3200" b="1" dirty="0" smtClean="0">
                <a:solidFill>
                  <a:srgbClr val="C00000"/>
                </a:solidFill>
                <a:latin typeface="Book Antiqua" pitchFamily="18" charset="0"/>
              </a:rPr>
              <a:t>) cont..</a:t>
            </a:r>
            <a:endParaRPr lang="en-US" sz="32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Handling of Failures - Site Failure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48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When site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S</a:t>
            </a:r>
            <a:r>
              <a:rPr lang="en-US" sz="2000" i="1" baseline="-25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recovers, it examines its log to determine the fate of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transactions active at the time of the failure.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Log contain &lt;</a:t>
            </a:r>
            <a:r>
              <a:rPr lang="en-US" sz="2000" b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commit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&gt; record: </a:t>
            </a:r>
            <a:r>
              <a:rPr lang="en-US" sz="2000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txn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had completed, nothing to be done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Log contains &lt;</a:t>
            </a:r>
            <a:r>
              <a:rPr lang="en-US" sz="2000" b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abort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&gt; record: </a:t>
            </a:r>
            <a:r>
              <a:rPr lang="en-US" sz="2000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txn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had completed, nothing to be done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Log contains &lt;</a:t>
            </a:r>
            <a:r>
              <a:rPr lang="en-US" sz="2000" b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ready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&gt; record: site must consult </a:t>
            </a:r>
            <a:r>
              <a:rPr lang="en-US" sz="2000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C</a:t>
            </a:r>
            <a:r>
              <a:rPr lang="en-US" sz="2000" i="1" baseline="-25000" dirty="0" err="1" smtClean="0">
                <a:latin typeface="Arial" pitchFamily="34" charset="0"/>
                <a:ea typeface="ＭＳ Ｐゴシック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to determine the fate of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committed,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redo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 write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commit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record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aborted,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undo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The log contains no log records concerning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Implies that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failed before responding to the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prepare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message from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since the failure of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25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precludes the sending of such a response, coordinator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must abort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i="1" baseline="-25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must execute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undo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2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09"/>
            <a:ext cx="8229600" cy="81049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C00000"/>
                </a:solidFill>
                <a:latin typeface="Book Antiqua" pitchFamily="18" charset="0"/>
              </a:rPr>
              <a:t>Handling of Failures- Coordinator Failure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12921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If coordinator fails while the commit protocol for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is executing then participating sites must decide on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’s fate:</a:t>
            </a:r>
          </a:p>
          <a:p>
            <a:pPr lvl="1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an active site contains a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commit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record in its log, then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must be committed.</a:t>
            </a:r>
          </a:p>
          <a:p>
            <a:pPr lvl="1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an active site contains an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abort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record in its log, then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must be aborted.</a:t>
            </a:r>
          </a:p>
          <a:p>
            <a:pPr lvl="1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some active participating site does not contain a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ready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record in its log, then the failed coordinator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cannot have decided to commit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 </a:t>
            </a:r>
          </a:p>
          <a:p>
            <a:pPr lvl="2">
              <a:buFont typeface="Monotype Sorts" charset="2"/>
              <a:buChar char="l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Can therefore abort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however, such a site must reject any subsequent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prepare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message from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Monotype Sorts" charset="2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none of the above cases holds, then all active sites must have a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ready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record in their logs, but no additional control records (such as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abort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of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commit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&gt;). </a:t>
            </a:r>
          </a:p>
          <a:p>
            <a:pPr lvl="2">
              <a:buFont typeface="Monotype Sorts" charset="2"/>
              <a:buChar char="l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this case active sites must wait for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recover, to find decision.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Blocking problem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: active sites may have to wait for failed coordinator to recover.</a:t>
            </a:r>
          </a:p>
          <a:p>
            <a:endParaRPr lang="en-US" sz="2000" dirty="0" smtClean="0"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17488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latin typeface="Book Antiqua" pitchFamily="18" charset="0"/>
              </a:rPr>
              <a:t>Handling of Failures - Network Partition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382000" cy="4525963"/>
          </a:xfrm>
          <a:noFill/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If the coordinator and all its participants remain in one partition, the failure has no effect on the commit protocol.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If the coordinator and its participants belong to several partitions: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No harm results, but sites may still have to wait for decision from coordinator.</a:t>
            </a:r>
          </a:p>
          <a:p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13294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Recovery and Concurrency Control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In-doubt</a:t>
            </a:r>
            <a:r>
              <a:rPr lang="en-US" sz="2000" dirty="0" smtClean="0">
                <a:solidFill>
                  <a:srgbClr val="000099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transactions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have a &lt;</a:t>
            </a:r>
            <a:r>
              <a:rPr lang="en-US" sz="2000" b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ready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&gt;, but neither a </a:t>
            </a:r>
            <a:b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&lt;</a:t>
            </a:r>
            <a:r>
              <a:rPr lang="en-US" sz="2000" b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commit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&gt;, nor an &lt;</a:t>
            </a:r>
            <a:r>
              <a:rPr lang="en-US" sz="2000" b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abort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&gt; log record.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The recovering site must determine the commit-abort status of such transactions by contacting other sites; this can slow and potentially block recovery.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Recovery algorithms can note lock information in the log.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Instead of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ready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&gt;, write out 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ready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list of locks held by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when the log is written (read locks can be omitted).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For every in-doubt transaction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all the locks noted in the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ready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log record are reacquired.</a:t>
            </a:r>
          </a:p>
          <a:p>
            <a:pPr algn="just"/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4977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</a:rPr>
              <a:t>Three Phase Commit (3PC)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626475" cy="51736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 network partitioning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At any point, at least one site must be up.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At most K sites (participants as well as coordinator) can fail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Phase 1: Obtaining Preliminary Decision: Identical to 2PC Phase 1.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Every site is ready to commit if instructed to do so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Phase 2 of 2PC is split into 2 phases, Phase 2 and Phase 3 of 3PC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phase 2 coordinator makes a decision as in 2PC (called the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pre-commit decision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and records it in multiple (at least K) sites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phase 3, coordinator sends commit/abort message to all participating sites,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Under 3PC, knowledge of pre-commit decision can be used to commit despite coordinator failure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Avoids blocking problem as long as &lt; K sites fail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charset="-128"/>
                <a:cs typeface="Arial" pitchFamily="34" charset="0"/>
              </a:rPr>
              <a:t>Drawbacks: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higher overheads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assumptions may not be satisfied in practice</a:t>
            </a:r>
          </a:p>
        </p:txBody>
      </p:sp>
    </p:spTree>
    <p:extLst>
      <p:ext uri="{BB962C8B-B14F-4D97-AF65-F5344CB8AC3E}">
        <p14:creationId xmlns:p14="http://schemas.microsoft.com/office/powerpoint/2010/main" val="539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000" b="1" dirty="0" smtClean="0">
                <a:solidFill>
                  <a:srgbClr val="C00000"/>
                </a:solidFill>
                <a:latin typeface="Book Antiqua" pitchFamily="18" charset="0"/>
              </a:rPr>
              <a:t>Alternative Models of Transaction Processing</a:t>
            </a:r>
            <a:endParaRPr lang="en-US" sz="3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636588"/>
            <a:ext cx="8534399" cy="4903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Notion of a single transaction spanning multiple sites is inappropriate for many applications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E.g. transaction crossing an organizational boundary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 organization would like to permit an externally initiated transaction  to block local transactions for an indeterminate period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Alternative models carry out transactions by sending messages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Code to handle messages must be carefully designed to ensure atomicity and durability properties for updates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Isolation cannot be guaranteed, in that intermediate stages are visible,  but code must ensure no inconsistent states result due to concurrency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Persistent messaging systems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are systems that provide transactional properties to messages 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Messages are guaranteed to be delivered exactly once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Will discuss implementation techniques later</a:t>
            </a:r>
          </a:p>
        </p:txBody>
      </p:sp>
    </p:spTree>
    <p:extLst>
      <p:ext uri="{BB962C8B-B14F-4D97-AF65-F5344CB8AC3E}">
        <p14:creationId xmlns:p14="http://schemas.microsoft.com/office/powerpoint/2010/main" val="30791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80772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A Centralized Computer System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465263"/>
            <a:ext cx="7832725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14388" y="13422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Book Antiqua" pitchFamily="18" charset="0"/>
              </a:rPr>
              <a:t>Persistent Messaging and Workflows</a:t>
            </a:r>
            <a:endParaRPr lang="en-US" sz="3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816697"/>
            <a:ext cx="8586788" cy="4903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Workflows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provide a general model of transactional processing involving multiple sites and possibly human processing of certain steps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E.g. when a bank receives a loan application, it may need to</a:t>
            </a:r>
          </a:p>
          <a:p>
            <a:pPr lvl="2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Contact external credit-checking agencies</a:t>
            </a:r>
          </a:p>
          <a:p>
            <a:pPr lvl="2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Get approvals of one or more managers</a:t>
            </a:r>
          </a:p>
          <a:p>
            <a:pPr lvl="1" algn="just">
              <a:buFont typeface="Monotype Sorts" charset="2"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and then respond to the loan application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We study workflows in Chapter 25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Persistent messaging forms the underlying infrastructure for workflows in a distributed environment</a:t>
            </a:r>
          </a:p>
          <a:p>
            <a:pPr lvl="1" algn="just">
              <a:buFont typeface="Monotype Sorts" charset="2"/>
              <a:buNone/>
            </a:pP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/>
            <a:endParaRPr lang="en-US" sz="20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Book Antiqua" pitchFamily="18" charset="0"/>
              </a:rPr>
              <a:t>Implementation of Persistent Messaging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914400"/>
            <a:ext cx="8540750" cy="5400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Sending site protocol.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When a transaction wishes to send a persistent message, it writes a record containing the message in a special relation </a:t>
            </a:r>
            <a:r>
              <a:rPr lang="en-US" sz="2000" b="1" i="1" dirty="0" err="1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messages_to_send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; t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he message is given a unique message identifier.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message delivery process monitors the relation, and when a new message is found, it sends the message to its destination.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message delivery process deletes a message from the relation only after it receives an acknowledgment from the destination site.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it receives no acknowledgement from the destination site, after some time it sends the message again. It repeats this until an acknowledgment is received.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after some period of time, that the message is undeliverable, exception handling code provided by the application is invoked to deal with the failure.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Writing the message to a relation and processing it only after the transaction commits ensures that the message will be delivered if and only if the transaction commits. </a:t>
            </a:r>
          </a:p>
        </p:txBody>
      </p:sp>
    </p:spTree>
    <p:extLst>
      <p:ext uri="{BB962C8B-B14F-4D97-AF65-F5344CB8AC3E}">
        <p14:creationId xmlns:p14="http://schemas.microsoft.com/office/powerpoint/2010/main" val="12088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0"/>
            <a:ext cx="86169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C00000"/>
                </a:solidFill>
                <a:latin typeface="Book Antiqua" pitchFamily="18" charset="0"/>
              </a:rPr>
              <a:t>Implementation of Persistent Messaging (Cont.)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2250" y="762000"/>
            <a:ext cx="861695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Receiving site protocol.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When a site receives a persistent message, it runs a transaction that adds the message to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 </a:t>
            </a:r>
            <a:r>
              <a:rPr lang="en-US" sz="2000" b="1" i="1" dirty="0" err="1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received_messages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relation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provided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message identifier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 not already present in the relation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After the transaction commits, or if the message was already present in the relation, the receiving site sends an acknowledgment back to the sending site.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Note that sending the acknowledgment before the transaction commits is not safe, since a system failure may then result in loss of the message.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 many messaging systems, it is possible for messages to get delayed arbitrarily, although such delays are very unlikely.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Each message is given a timestamp, and if the timestamp of a received message is older than some cutoff, the message is discarded.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 messages recorded in the received messages relation that are older than the cutoff can be deleted.</a:t>
            </a:r>
          </a:p>
        </p:txBody>
      </p:sp>
    </p:spTree>
    <p:extLst>
      <p:ext uri="{BB962C8B-B14F-4D97-AF65-F5344CB8AC3E}">
        <p14:creationId xmlns:p14="http://schemas.microsoft.com/office/powerpoint/2010/main" val="39900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117475"/>
            <a:ext cx="86931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 smtClean="0">
                <a:solidFill>
                  <a:srgbClr val="C00000"/>
                </a:solidFill>
                <a:latin typeface="Book Antiqua" pitchFamily="18" charset="0"/>
              </a:rPr>
              <a:t>Concurrency Control in Distributed Database</a:t>
            </a:r>
            <a:endParaRPr lang="en-US" sz="32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092200"/>
            <a:ext cx="8464550" cy="2695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Modify concurrency control schemes for use in distributed environment.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We assume that each site participates in the execution of a commit protocol to ensure global transaction atomicity.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We assume all replicas of any item are updated 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Will see how to relax this in case of site failures later</a:t>
            </a:r>
          </a:p>
        </p:txBody>
      </p:sp>
    </p:spTree>
    <p:extLst>
      <p:ext uri="{BB962C8B-B14F-4D97-AF65-F5344CB8AC3E}">
        <p14:creationId xmlns:p14="http://schemas.microsoft.com/office/powerpoint/2010/main" val="2178837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Single-Lock-Manager Approach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092200"/>
            <a:ext cx="8464550" cy="546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maintains a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lock manager that resides in a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chosen site, say S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When a transaction needs to lock a data item, it sends a lock request to S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lock manager determines whether the lock can be granted immediately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yes, lock manager sends a message to the site which initiated the request</a:t>
            </a:r>
          </a:p>
          <a:p>
            <a:pPr lvl="1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no, request is delayed until it can be granted, at which time a message is sent to the initiating site</a:t>
            </a:r>
            <a:endParaRPr lang="en-US" dirty="0" smtClean="0"/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43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117475"/>
            <a:ext cx="8763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Book Antiqua" pitchFamily="18" charset="0"/>
              </a:rPr>
              <a:t>Single-Lock-Manager Approach (Cont.)</a:t>
            </a:r>
            <a:endParaRPr lang="en-US" sz="36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093788"/>
            <a:ext cx="83058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transaction can read the data item from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one of the sites at which a replica of the data item resides.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Writes must be performed on all replicas of a data item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Advantages of scheme: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Simple implementation</a:t>
            </a:r>
          </a:p>
          <a:p>
            <a:pPr lvl="2"/>
            <a:r>
              <a:rPr lang="en-US" sz="1800" dirty="0" smtClean="0">
                <a:latin typeface="Arial" pitchFamily="34" charset="0"/>
                <a:cs typeface="Arial" pitchFamily="34" charset="0"/>
              </a:rPr>
              <a:t>This scheme requires two messages for handling lock requests and one message for handling unlock requests.</a:t>
            </a:r>
            <a:endParaRPr lang="en-US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Simple deadlock handling</a:t>
            </a:r>
          </a:p>
          <a:p>
            <a:pPr lvl="2"/>
            <a:r>
              <a:rPr lang="en-US" sz="1800" dirty="0">
                <a:latin typeface="Arial" pitchFamily="34" charset="0"/>
                <a:cs typeface="Arial" pitchFamily="34" charset="0"/>
              </a:rPr>
              <a:t>Since all lock and unlock requests are made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at one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site</a:t>
            </a:r>
            <a:endParaRPr lang="en-US" sz="1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Disadvantages of scheme are: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Bottleneck: lock manager site becomes a bottleneck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Vulnerability: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If the site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fails, the concurrency controller 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lost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4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Distributed Lock Manager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093788"/>
            <a:ext cx="8458200" cy="4903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In this approach, functionality of locking is implemented by lock managers at each site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Each site maintains a local lock manager whose function is to administer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lock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unlock requests for those data items that are stored in that site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When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transaction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wishes to lock a data item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is not replicated and resides 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site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Si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a message is sent to the lock manager at site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requestinga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lock.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If data item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locked in an incompatible mode, then the request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delayed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until it can be granted. Once it has determined that the lock request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can be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granted, the lock manager sends a message back to the initiator indicating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it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granted the lock request.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2" algn="just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But special protocols may be used for replicas</a:t>
            </a:r>
          </a:p>
        </p:txBody>
      </p:sp>
    </p:spTree>
    <p:extLst>
      <p:ext uri="{BB962C8B-B14F-4D97-AF65-F5344CB8AC3E}">
        <p14:creationId xmlns:p14="http://schemas.microsoft.com/office/powerpoint/2010/main" val="1431859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836" y="12954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Advantage: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work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distributed and can be made robust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failures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has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reasonably low overhead, requiring two message transfers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handling lock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requests, and one message transfer for handling unlock requests.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Disadvantage:  deadlock detection is more complicated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Lock managers cooperate for deadlock detection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More on this later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Several variants of this approach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Primary copy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Majority protocol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Biased protocol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Quorum consensus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Distributed Lock Manager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765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Primary Copy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093788"/>
            <a:ext cx="846455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Choose one replica of data item to be the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primary copy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Site containing the replica is called  the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primary site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for that data item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Different data items can have different primary sites</a:t>
            </a:r>
            <a:endParaRPr lang="en-US" sz="2000" b="1" dirty="0" smtClean="0">
              <a:solidFill>
                <a:schemeClr val="tx2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When a transaction needs to lock a data item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it requests a lock at the primary site of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Implicitly gets lock on all replicas of the data item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Benefit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Concurrency control for replicated data handled similarly to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unreplicated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data - simple implementation.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Drawback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the primary site of 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fails,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inaccessible even though other  sites containing a replica may be accessible.</a:t>
            </a:r>
          </a:p>
        </p:txBody>
      </p:sp>
    </p:spTree>
    <p:extLst>
      <p:ext uri="{BB962C8B-B14F-4D97-AF65-F5344CB8AC3E}">
        <p14:creationId xmlns:p14="http://schemas.microsoft.com/office/powerpoint/2010/main" val="34117447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Majority Protocol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093788"/>
            <a:ext cx="83820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Local lock manager at each site administers lock and unlock requests for data items stored at that site.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When a transaction wishes to lock an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unreplicated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item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residing at site S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a message is sent to S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‘s lock manager.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locked in an incompatible mode, then the request is delayed until it can be granted.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When the lock request can be granted, the lock manager sends a message back to the initiator indicating that the lock request has been granted.</a:t>
            </a:r>
          </a:p>
        </p:txBody>
      </p:sp>
    </p:spTree>
    <p:extLst>
      <p:ext uri="{BB962C8B-B14F-4D97-AF65-F5344CB8AC3E}">
        <p14:creationId xmlns:p14="http://schemas.microsoft.com/office/powerpoint/2010/main" val="20989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Client-Server Systems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3388" y="1066800"/>
            <a:ext cx="855821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Server systems satisfy requests generated at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client systems, whose general structure is shown below:</a:t>
            </a:r>
          </a:p>
        </p:txBody>
      </p:sp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0475"/>
            <a:ext cx="8034338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1771" y="117475"/>
            <a:ext cx="8453779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Majority Protocol (Cont.)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093788"/>
            <a:ext cx="8018463" cy="490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case of replicated data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 replicated at n sites, then a lock request message must be sent to more than half of the n sites in which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stored.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transaction does not operate 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until it has obtained a lock on a majority of the replicas of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When writing the data item, transaction performs writes on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all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replicas.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Benefit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Can be used even when some sites are unavailable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details on how handle writes in the presence of site failure later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Drawback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Requires 2(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/2 + 1) messages for handling lock requests, and (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/2 + 1) messages for handling unlock requests.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Potential for deadlock even with single item - e.g., each of 3 transactions may have locks on 1/3rd of the replicas of a data.</a:t>
            </a:r>
          </a:p>
        </p:txBody>
      </p:sp>
    </p:spTree>
    <p:extLst>
      <p:ext uri="{BB962C8B-B14F-4D97-AF65-F5344CB8AC3E}">
        <p14:creationId xmlns:p14="http://schemas.microsoft.com/office/powerpoint/2010/main" val="2758206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Biased Protocol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1093788"/>
            <a:ext cx="82296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Local lock manager at each site as in majority protocol, however, requests for shared locks are handled differently than requests for exclusive locks.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Shared locks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When a transaction needs to lock data item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it simply requests a lock on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from the lock manager at one site containing a replica of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Exclusive locks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When transaction needs to lock data item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it requests a lock on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from the lock manager at all sites containing a replica of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Advantage - imposes less overhead on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read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operations.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Disadvantage - additional overhead on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1271451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Quorum Consensus Protocol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generalization of both majority and biased protocols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Each site is assigned a weight.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Let S be the total of all site weights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Choose two values </a:t>
            </a:r>
            <a:r>
              <a:rPr lang="en-US" sz="2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read quorum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write quorum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</a:rPr>
              <a:t>w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Such that   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+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 S     and    2 *</a:t>
            </a:r>
            <a:r>
              <a:rPr lang="en-US" sz="2000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</a:t>
            </a:r>
            <a:r>
              <a:rPr lang="en-US" sz="2000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&gt;  S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Quorums can be chosen (and S computed) separately for each item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Each read must lock enough replicas that the sum of the site weights is &gt;=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</a:rPr>
              <a:t>r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Each write must lock enough replicas that the sum of the site weights is &gt;=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baseline="-25000" dirty="0" err="1" smtClean="0">
                <a:latin typeface="Arial" pitchFamily="34" charset="0"/>
                <a:cs typeface="Arial" pitchFamily="34" charset="0"/>
              </a:rPr>
              <a:t>w</a:t>
            </a:r>
            <a:endParaRPr lang="en-US" sz="2000" baseline="-25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For now we assume all replicas are written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Extensions to allow some sites to be unavailable described later</a:t>
            </a:r>
            <a:endParaRPr lang="en-US" sz="2000" baseline="-25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02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err="1" smtClean="0">
                <a:solidFill>
                  <a:srgbClr val="C00000"/>
                </a:solidFill>
                <a:latin typeface="Book Antiqua" pitchFamily="18" charset="0"/>
              </a:rPr>
              <a:t>Timestamping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9588" y="1092200"/>
            <a:ext cx="81661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Timestamp based concurrency-control protocols can be used in distributed systems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Each transaction must be given a unique timestamp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Main problem:  how to generate a timestamp in a distributed fashion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Each site generates a unique local timestamp using either a logical counter or the local clock.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unique timestamp is obtained by concatenating the unique local timestamp with the unique identifier.</a:t>
            </a: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410075"/>
            <a:ext cx="8258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7313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 err="1" smtClean="0">
                <a:solidFill>
                  <a:srgbClr val="C00000"/>
                </a:solidFill>
                <a:latin typeface="Book Antiqua" pitchFamily="18" charset="0"/>
              </a:rPr>
              <a:t>Timestamping</a:t>
            </a:r>
            <a:r>
              <a:rPr lang="en-US" sz="4000" b="1" dirty="0" smtClean="0">
                <a:solidFill>
                  <a:srgbClr val="C00000"/>
                </a:solidFill>
                <a:latin typeface="Book Antiqua" pitchFamily="18" charset="0"/>
              </a:rPr>
              <a:t> (Cont.)</a:t>
            </a:r>
            <a:endParaRPr lang="en-US" sz="4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093788"/>
            <a:ext cx="8229600" cy="490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 site with a slow clock will assign smaller timestamps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Still logically correct: </a:t>
            </a:r>
            <a:r>
              <a:rPr lang="en-US" sz="2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serializability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 not affected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But: “disadvantages” transactions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To fix this problem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Define within each site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 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 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logical clock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LC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), which generates the unique local timestamp</a:t>
            </a: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Require that S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advance its logical clock whenever a request is received from a transaction Ti with timestamp &lt;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x,y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 and x is greater that the current value of </a:t>
            </a:r>
            <a:r>
              <a:rPr lang="en-US" sz="2000" i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LC</a:t>
            </a:r>
            <a:r>
              <a:rPr lang="en-US" sz="2000" i="1" baseline="-25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 this case, site S</a:t>
            </a:r>
            <a:r>
              <a:rPr lang="en-US" sz="2000" i="1" baseline="-25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  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advances its logical clock to the value </a:t>
            </a:r>
            <a:r>
              <a:rPr lang="en-US" sz="2000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+ 1.</a:t>
            </a:r>
            <a:endParaRPr lang="en-US" sz="2000" i="1" baseline="-250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6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Client-Server Systems (Cont.)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3438" y="1108075"/>
            <a:ext cx="8183562" cy="287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 functionality can be divided into two parts: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Back-end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manages access structures, query evaluation and optimization, concurrency control and recovery.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Front-end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consists of tools such as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SQL user interface forms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report-writers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and graphical user interface facilities.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interface between the front-end and the back-end is through SQL or through an application program interface.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617913"/>
            <a:ext cx="645001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Standards such as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ODBC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JDBC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were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developed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clients with servers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application programs, such as spreadsheets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statistical-analysis packages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use the client–server interface directly to access data from 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back-end server.</a:t>
            </a:r>
          </a:p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ransactional Remote Procedure Call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interface to connect clients with a server.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Types of Client-Server Architecture: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Two tier Architecture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Three tier Architecture</a:t>
            </a:r>
          </a:p>
          <a:p>
            <a:pPr marL="0" indent="0" algn="just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Client-Server Systems (Cont.)</a:t>
            </a:r>
          </a:p>
        </p:txBody>
      </p:sp>
    </p:spTree>
    <p:extLst>
      <p:ext uri="{BB962C8B-B14F-4D97-AF65-F5344CB8AC3E}">
        <p14:creationId xmlns:p14="http://schemas.microsoft.com/office/powerpoint/2010/main" val="5115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Two-tier architecture:</a:t>
            </a:r>
            <a:endParaRPr lang="en-US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application is on client machine and it invokes functionality of database system at the server machine with the help of query language statements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between client and server is provided by application program like JDBC or ODBC standards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Three-tier architecture:</a:t>
            </a:r>
            <a:endParaRPr lang="en-US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client machine only acts as a front end and does not having any direct database calls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client can communicate with the application server through forms interface. Hence to access data application server communicates with database System.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Business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logic of the application which tells about action to be carried out under what condition is implanted in application server. It is not distributed across clients.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Three-tier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architecture is suitable for large applications and applications running on Worlds-Wide-Web.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Book Antiqua" pitchFamily="18" charset="0"/>
              </a:rPr>
              <a:t>Client-Server Systems (Cont.)</a:t>
            </a:r>
          </a:p>
        </p:txBody>
      </p:sp>
    </p:spTree>
    <p:extLst>
      <p:ext uri="{BB962C8B-B14F-4D97-AF65-F5344CB8AC3E}">
        <p14:creationId xmlns:p14="http://schemas.microsoft.com/office/powerpoint/2010/main" val="1848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6026</Words>
  <Application>Microsoft Office PowerPoint</Application>
  <PresentationFormat>On-screen Show (4:3)</PresentationFormat>
  <Paragraphs>529</Paragraphs>
  <Slides>64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Introduction to Database Architectures </vt:lpstr>
      <vt:lpstr>Centralized Systems</vt:lpstr>
      <vt:lpstr>PowerPoint Presentation</vt:lpstr>
      <vt:lpstr>A Centralized Computer System</vt:lpstr>
      <vt:lpstr>Client-Server Systems</vt:lpstr>
      <vt:lpstr>Client-Server Systems (Cont.)</vt:lpstr>
      <vt:lpstr>Client-Server Systems (Cont.)</vt:lpstr>
      <vt:lpstr>Client-Server Systems (Cont.)</vt:lpstr>
      <vt:lpstr>Client-Server Systems (Cont.)</vt:lpstr>
      <vt:lpstr>Client-Server Systems (Cont.)</vt:lpstr>
      <vt:lpstr>Parallel Databases</vt:lpstr>
      <vt:lpstr>Speed-Up and Scale-Up</vt:lpstr>
      <vt:lpstr>Speedup</vt:lpstr>
      <vt:lpstr>Scaleup</vt:lpstr>
      <vt:lpstr>Scaleup</vt:lpstr>
      <vt:lpstr>PowerPoint Presentation</vt:lpstr>
      <vt:lpstr>Interconnection Network Architectures</vt:lpstr>
      <vt:lpstr>Interconnection Architectures</vt:lpstr>
      <vt:lpstr>Parallel Database Architectures</vt:lpstr>
      <vt:lpstr>Parallel Database Architectures</vt:lpstr>
      <vt:lpstr>Shared Memory</vt:lpstr>
      <vt:lpstr>Shared Disk</vt:lpstr>
      <vt:lpstr>Shared Nothing</vt:lpstr>
      <vt:lpstr>Hierarchical</vt:lpstr>
      <vt:lpstr>Distributed Systems</vt:lpstr>
      <vt:lpstr>Homogeneous Distributed Databases</vt:lpstr>
      <vt:lpstr>Distributed Databases</vt:lpstr>
      <vt:lpstr>Distributed Data Storage</vt:lpstr>
      <vt:lpstr>Data Replication</vt:lpstr>
      <vt:lpstr>Data Replication (Cont.)</vt:lpstr>
      <vt:lpstr>Data Fragmentation</vt:lpstr>
      <vt:lpstr>Horizontal Fragmentation of account Relation</vt:lpstr>
      <vt:lpstr>Vertical Fragmentation of employee_info Relation</vt:lpstr>
      <vt:lpstr>Advantages of Fragmentation</vt:lpstr>
      <vt:lpstr>Distributed Transactions</vt:lpstr>
      <vt:lpstr>Transaction System Architecture</vt:lpstr>
      <vt:lpstr>System Failure Modes</vt:lpstr>
      <vt:lpstr>Commit Protocols</vt:lpstr>
      <vt:lpstr>Two Phase Commit Protocol (2PC)</vt:lpstr>
      <vt:lpstr>Phase 1: Obtaining a Decision</vt:lpstr>
      <vt:lpstr>Phase 2: Recording the Decision</vt:lpstr>
      <vt:lpstr>Two Phase Commit Protocol (2PC) cont..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Three Phase Commit (3PC)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182</cp:revision>
  <dcterms:created xsi:type="dcterms:W3CDTF">2006-08-16T00:00:00Z</dcterms:created>
  <dcterms:modified xsi:type="dcterms:W3CDTF">2020-10-26T04:21:55Z</dcterms:modified>
</cp:coreProperties>
</file>