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351" r:id="rId4"/>
    <p:sldId id="353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35" r:id="rId20"/>
    <p:sldId id="428" r:id="rId21"/>
    <p:sldId id="429" r:id="rId22"/>
    <p:sldId id="430" r:id="rId23"/>
    <p:sldId id="431" r:id="rId24"/>
    <p:sldId id="432" r:id="rId25"/>
    <p:sldId id="433" r:id="rId26"/>
    <p:sldId id="434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34329-6177-40BF-8003-BD747D880981}" type="datetimeFigureOut">
              <a:rPr lang="en-US" smtClean="0"/>
              <a:pPr/>
              <a:t>23/07/2020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20AA-A9E1-4C46-98A6-95E68B97D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0AA-A9E1-4C46-98A6-95E68B97D8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56CAB107-6789-4DB2-ADFE-9EE465870A3F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15374B23-D492-40A1-9F8E-2BC9B99B9AA4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720CE045-0B19-40F8-97AF-978E223F3320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F260E4F3-325B-47C2-BF87-8214C74D6798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fld id="{A0BC5C0B-ACDA-4D02-AA00-B74347F9E705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ysql-data-type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7B1F9DE-E647-4800-B740-6E37E3702353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</a:t>
            </a:fld>
            <a:endParaRPr lang="en-US" spc="-5" dirty="0"/>
          </a:p>
        </p:txBody>
      </p:sp>
      <p:sp>
        <p:nvSpPr>
          <p:cNvPr id="12" name="Rectangle 11"/>
          <p:cNvSpPr/>
          <p:nvPr/>
        </p:nvSpPr>
        <p:spPr>
          <a:xfrm>
            <a:off x="2286000" y="2362200"/>
            <a:ext cx="5383205" cy="707886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4000" b="1" dirty="0" smtClean="0"/>
              <a:t>Unit 2: SQL AND PL/SQL </a:t>
            </a:r>
            <a:endParaRPr lang="en-US" sz="4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10</a:t>
            </a:fld>
            <a:endParaRPr lang="en-US" spc="-5" dirty="0"/>
          </a:p>
        </p:txBody>
      </p:sp>
      <p:pic>
        <p:nvPicPr>
          <p:cNvPr id="8" name="Picture 7" descr="dcl&amp;tc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077200" cy="5878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Integrity 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make sure that only authorized user will  make modifications to database and change should not lead to loss of data consistency and correctness.</a:t>
            </a:r>
          </a:p>
          <a:p>
            <a:r>
              <a:rPr lang="en-US" dirty="0" smtClean="0"/>
              <a:t>Types of Data integrity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Domain Relational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Entity Relational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Referential Relational Constraints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11</a:t>
            </a:fld>
            <a:endParaRPr lang="en-US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Domain Relational Constraints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Domain Relational Constraints allows us to test whether the values inserted into the database are correct or not.</a:t>
            </a:r>
          </a:p>
          <a:p>
            <a:r>
              <a:rPr lang="en-US" sz="2800" dirty="0" smtClean="0"/>
              <a:t>The CREATE TABLE Command may also include domain constraints which can check integrity of database.</a:t>
            </a:r>
          </a:p>
          <a:p>
            <a:pPr>
              <a:buNone/>
            </a:pPr>
            <a:r>
              <a:rPr lang="en-US" sz="2800" b="1" dirty="0" smtClean="0"/>
              <a:t>Types of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Null  Constraint/ Requires data 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 Constraint/ User defined 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Default  Constraint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12</a:t>
            </a:fld>
            <a:endParaRPr lang="en-US"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noFill/>
          <a:ln>
            <a:solidFill>
              <a:srgbClr val="FFFF00"/>
            </a:solidFill>
          </a:ln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1. Null  Constraint/ Requires data  Constraint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Database may have some attributes mandatory like, user registration must have email address.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These attributes(column) in a database are not allowed to contain NULL values or blanks.</a:t>
            </a:r>
          </a:p>
          <a:p>
            <a:pPr>
              <a:buNone/>
            </a:pPr>
            <a:r>
              <a:rPr lang="en-US" sz="2400" dirty="0" smtClean="0"/>
              <a:t> 	 CREATE TABLE Student(Name char(25) </a:t>
            </a:r>
            <a:r>
              <a:rPr lang="en-US" sz="2400" b="1" dirty="0" smtClean="0"/>
              <a:t>NOT NULL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2. Check Constraint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check constraint is used to ensure that attribute value satisfies specific condition as specified by data requirements.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Suppose in student table, gender of student can be male or female only.</a:t>
            </a:r>
          </a:p>
          <a:p>
            <a:pPr>
              <a:buNone/>
            </a:pPr>
            <a:r>
              <a:rPr lang="en-US" sz="2400" dirty="0" smtClean="0"/>
              <a:t>     CREATE TABLE customer(name char(25) NOT NULL, Gender char(1), Check(Gender IN(‘M’, ‘F’));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13</a:t>
            </a:fld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>
            <a:off x="914400" y="2438400"/>
            <a:ext cx="678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5029200"/>
            <a:ext cx="7391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 Default Constraint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Default Constraint is used to add a default specified value, if  no attribute value is provided by user.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avoid addition of NULL value by inserting default value as specified. </a:t>
            </a:r>
          </a:p>
          <a:p>
            <a:pPr>
              <a:buNone/>
            </a:pPr>
            <a:r>
              <a:rPr lang="en-US" sz="2400" dirty="0" smtClean="0"/>
              <a:t>	 Create table customer(Name char(25) DEFAULT ‘UNKNOWN’);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14</a:t>
            </a:fld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762000" y="2438400"/>
            <a:ext cx="8001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Entity Relational Constraints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Entity Relational Constraints allows us to test whether the </a:t>
            </a:r>
            <a:r>
              <a:rPr lang="en-US" sz="2400" dirty="0" err="1" smtClean="0"/>
              <a:t>tuple</a:t>
            </a:r>
            <a:r>
              <a:rPr lang="en-US" sz="2400" dirty="0" smtClean="0"/>
              <a:t> (entity) inserted into database are correct or not.</a:t>
            </a:r>
          </a:p>
          <a:p>
            <a:pPr marL="514350" indent="-514350">
              <a:buAutoNum type="arabicPeriod"/>
            </a:pPr>
            <a:r>
              <a:rPr lang="en-US" sz="2400" b="1" dirty="0" smtClean="0"/>
              <a:t>Unique Constraint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/>
              <a:t>In case of unique constraints, no two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can have equal value for same attributes.</a:t>
            </a:r>
          </a:p>
          <a:p>
            <a:pPr marL="514350" indent="-514350">
              <a:buNone/>
            </a:pPr>
            <a:r>
              <a:rPr lang="en-US" sz="2400" dirty="0" smtClean="0"/>
              <a:t>       Create table customer(Name char(20), id char(5), Email char(20) UNIQUE);</a:t>
            </a:r>
          </a:p>
          <a:p>
            <a:pPr marL="514350" indent="-514350">
              <a:buNone/>
            </a:pPr>
            <a:r>
              <a:rPr lang="en-US" sz="2400" b="1" dirty="0" smtClean="0"/>
              <a:t>2. Primary Key Constraint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/>
              <a:t> A table in a relational database has one column or combination of some column whose value uniquely identifies a single row in the table. The column or combination of columns is called the primary key of the table.</a:t>
            </a:r>
          </a:p>
          <a:p>
            <a:pPr marL="514350" indent="-514350">
              <a:buNone/>
            </a:pPr>
            <a:r>
              <a:rPr lang="en-US" sz="2400" dirty="0" smtClean="0"/>
              <a:t>       Create table customer(Name char(20), id char(5) PRIMARY KEY);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15</a:t>
            </a:fld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762000" y="3048000"/>
            <a:ext cx="8001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5867400"/>
            <a:ext cx="807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Referential Relational Constraints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 value appearing in one relation(table) for a given set of attributes also appear for another set of attributes in another relation(table). This is called referential integrity.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CREATE</a:t>
            </a:r>
            <a:r>
              <a:rPr lang="en-US" sz="2400" dirty="0" smtClean="0"/>
              <a:t> </a:t>
            </a:r>
            <a:r>
              <a:rPr lang="en-US" sz="2400" b="1" dirty="0" smtClean="0"/>
              <a:t>TABLE</a:t>
            </a:r>
            <a:r>
              <a:rPr lang="en-US" sz="2400" dirty="0" smtClean="0"/>
              <a:t> Department 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INT </a:t>
            </a:r>
            <a:r>
              <a:rPr lang="en-US" sz="2400" b="1" dirty="0" smtClean="0"/>
              <a:t>NOT</a:t>
            </a:r>
            <a:r>
              <a:rPr lang="en-US" sz="2400" dirty="0" smtClean="0"/>
              <a:t> </a:t>
            </a:r>
            <a:r>
              <a:rPr lang="en-US" sz="2400" b="1" dirty="0" smtClean="0"/>
              <a:t>NULL</a:t>
            </a:r>
            <a:r>
              <a:rPr lang="en-US" sz="2400" dirty="0" smtClean="0"/>
              <a:t>,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 VARCHAR(256),  </a:t>
            </a:r>
            <a:r>
              <a:rPr lang="en-US" sz="2400" b="1" dirty="0" smtClean="0"/>
              <a:t>PRIMARY</a:t>
            </a:r>
            <a:r>
              <a:rPr lang="en-US" sz="2400" dirty="0" smtClean="0"/>
              <a:t> </a:t>
            </a:r>
            <a:r>
              <a:rPr lang="en-US" sz="2400" b="1" dirty="0" smtClean="0"/>
              <a:t>KEY</a:t>
            </a:r>
            <a:r>
              <a:rPr lang="en-US" sz="2400" dirty="0" smtClean="0"/>
              <a:t> 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));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CREATE</a:t>
            </a:r>
            <a:r>
              <a:rPr lang="en-US" sz="2400" dirty="0" smtClean="0"/>
              <a:t> </a:t>
            </a:r>
            <a:r>
              <a:rPr lang="en-US" sz="2400" b="1" dirty="0" smtClean="0"/>
              <a:t>TABLE</a:t>
            </a:r>
            <a:r>
              <a:rPr lang="en-US" sz="2400" dirty="0" smtClean="0"/>
              <a:t> Employee (</a:t>
            </a:r>
            <a:r>
              <a:rPr lang="en-US" sz="2400" dirty="0" err="1" smtClean="0"/>
              <a:t>emp_id</a:t>
            </a:r>
            <a:r>
              <a:rPr lang="en-US" sz="2400" dirty="0" smtClean="0"/>
              <a:t> INT </a:t>
            </a:r>
            <a:r>
              <a:rPr lang="en-US" sz="2400" b="1" dirty="0" smtClean="0"/>
              <a:t>NOT</a:t>
            </a:r>
            <a:r>
              <a:rPr lang="en-US" sz="2400" dirty="0" smtClean="0"/>
              <a:t> </a:t>
            </a:r>
            <a:r>
              <a:rPr lang="en-US" sz="2400" b="1" dirty="0" smtClean="0"/>
              <a:t>NULL</a:t>
            </a:r>
            <a:r>
              <a:rPr lang="en-US" sz="2400" dirty="0" smtClean="0"/>
              <a:t>, </a:t>
            </a:r>
            <a:r>
              <a:rPr lang="en-US" sz="2400" dirty="0" err="1" smtClean="0"/>
              <a:t>emp_name</a:t>
            </a:r>
            <a:r>
              <a:rPr lang="en-US" sz="2400" dirty="0" smtClean="0"/>
              <a:t> VARCHAR(256), </a:t>
            </a:r>
            <a:r>
              <a:rPr lang="en-US" sz="2400" dirty="0" err="1" smtClean="0"/>
              <a:t>dept_id</a:t>
            </a:r>
            <a:r>
              <a:rPr lang="en-US" sz="2400" dirty="0" smtClean="0"/>
              <a:t> INT, </a:t>
            </a:r>
            <a:r>
              <a:rPr lang="en-US" sz="2400" b="1" dirty="0" smtClean="0"/>
              <a:t>FOREIGN</a:t>
            </a:r>
            <a:r>
              <a:rPr lang="en-US" sz="2400" dirty="0" smtClean="0"/>
              <a:t> </a:t>
            </a:r>
            <a:r>
              <a:rPr lang="en-US" sz="2400" b="1" dirty="0" smtClean="0"/>
              <a:t>KEY</a:t>
            </a:r>
            <a:r>
              <a:rPr lang="en-US" sz="2400" dirty="0" smtClean="0"/>
              <a:t> 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)  </a:t>
            </a:r>
            <a:r>
              <a:rPr lang="en-US" sz="2400" b="1" dirty="0" smtClean="0"/>
              <a:t>REFERENCES</a:t>
            </a:r>
            <a:r>
              <a:rPr lang="en-US" sz="2400" dirty="0" smtClean="0"/>
              <a:t> Department(</a:t>
            </a:r>
            <a:r>
              <a:rPr lang="en-US" sz="2400" dirty="0" err="1" smtClean="0"/>
              <a:t>dept_id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16</a:t>
            </a:fld>
            <a:endParaRPr lang="en-US" spc="-5" dirty="0"/>
          </a:p>
        </p:txBody>
      </p:sp>
      <p:pic>
        <p:nvPicPr>
          <p:cNvPr id="11266" name="Picture 2" descr="https://www.tutorialspoint.com/assets/questions/media/9694/primary_foreign_ke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447800"/>
            <a:ext cx="4953000" cy="2362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8200" y="3962400"/>
            <a:ext cx="7772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5029200"/>
            <a:ext cx="8001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view is a virtual table. It does not physically exist. Rather, it is created by a query joining one or more tables.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view contains rows and columns, just like a real 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fields in a view are fields from one or more real tables in the database.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Types if Views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Simple View- </a:t>
            </a:r>
            <a:r>
              <a:rPr lang="en-US" sz="2400" dirty="0" smtClean="0"/>
              <a:t>The view which are based on only one table called as Simple View.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 smtClean="0"/>
              <a:t>Complex View- </a:t>
            </a:r>
            <a:r>
              <a:rPr lang="en-US" sz="2400" dirty="0" smtClean="0"/>
              <a:t>The view which are based on more than one table called as  Complex View.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17</a:t>
            </a:fld>
            <a:endParaRPr lang="en-US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 smtClean="0"/>
              <a:t>Creating Views</a:t>
            </a:r>
          </a:p>
          <a:p>
            <a:pPr marL="457200" indent="-457200">
              <a:buNone/>
            </a:pPr>
            <a:r>
              <a:rPr lang="en-US" sz="2400" dirty="0" smtClean="0"/>
              <a:t>The basic </a:t>
            </a:r>
            <a:r>
              <a:rPr lang="en-US" sz="2400" b="1" dirty="0" smtClean="0"/>
              <a:t>CREATE VIEW syntax is as follows:</a:t>
            </a:r>
          </a:p>
          <a:p>
            <a:pPr>
              <a:buNone/>
            </a:pPr>
            <a:r>
              <a:rPr lang="en-US" sz="2400" dirty="0" smtClean="0"/>
              <a:t>    CREATE VIEW </a:t>
            </a:r>
            <a:r>
              <a:rPr lang="en-US" sz="2400" dirty="0" err="1" smtClean="0"/>
              <a:t>view_name</a:t>
            </a:r>
            <a:r>
              <a:rPr lang="en-US" sz="2400" dirty="0" smtClean="0"/>
              <a:t> AS SELECT column1, column2..... FROM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WHERE [condition];</a:t>
            </a:r>
          </a:p>
          <a:p>
            <a:pPr>
              <a:buNone/>
            </a:pPr>
            <a:r>
              <a:rPr lang="en-US" sz="2400" b="1" dirty="0" smtClean="0"/>
              <a:t>   </a:t>
            </a:r>
            <a:r>
              <a:rPr lang="en-US" sz="2400" dirty="0" smtClean="0"/>
              <a:t>CREATE VIEW CUSTOMERS_VIEW AS SELECT NAME, AGE FROM CUSTOMER;</a:t>
            </a:r>
            <a:endParaRPr lang="en-US" sz="2400" b="1" dirty="0" smtClean="0"/>
          </a:p>
          <a:p>
            <a:r>
              <a:rPr lang="en-US" sz="2400" b="1" dirty="0" smtClean="0"/>
              <a:t>   Updating a View</a:t>
            </a:r>
          </a:p>
          <a:p>
            <a:pPr>
              <a:buNone/>
            </a:pPr>
            <a:r>
              <a:rPr lang="en-US" sz="2400" dirty="0" smtClean="0"/>
              <a:t>     UPDATE CUSTOMERS_VIEW SET AGE = 35 WHERE name='</a:t>
            </a:r>
            <a:r>
              <a:rPr lang="en-US" sz="2400" dirty="0" err="1" smtClean="0"/>
              <a:t>Ramesh</a:t>
            </a:r>
            <a:r>
              <a:rPr lang="en-US" sz="2400" dirty="0" smtClean="0"/>
              <a:t>';</a:t>
            </a:r>
            <a:endParaRPr lang="en-US" sz="2400" b="1" dirty="0" smtClean="0"/>
          </a:p>
          <a:p>
            <a:r>
              <a:rPr lang="en-US" sz="2400" b="1" dirty="0" smtClean="0"/>
              <a:t> Deleting Row from the View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DELETE FROM CUSTOMERS_VIEW WHERE age = 22;</a:t>
            </a:r>
          </a:p>
          <a:p>
            <a:r>
              <a:rPr lang="en-US" sz="2400" b="1" dirty="0" smtClean="0"/>
              <a:t>Dropping Views</a:t>
            </a:r>
          </a:p>
          <a:p>
            <a:pPr>
              <a:buNone/>
            </a:pPr>
            <a:r>
              <a:rPr lang="en-US" sz="2400" dirty="0" smtClean="0"/>
              <a:t>	DROP VIEW CUSTOMERS_VIEW;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18</a:t>
            </a:fld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7848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276600"/>
            <a:ext cx="7696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981200"/>
            <a:ext cx="7848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5334000"/>
            <a:ext cx="7696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b="1" dirty="0" smtClean="0"/>
              <a:t>Advantages of Views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Security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Hides Complexity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Dynamic Nature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Does not allows direct access to the tables of data dictionary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Data integrity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/>
            <a:r>
              <a:rPr lang="en-US" sz="2800" b="1" dirty="0" smtClean="0"/>
              <a:t>Disadvantages of Views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Performance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View Management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/>
              <a:t>Update restrictions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19</a:t>
            </a:fld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5882" y="156209"/>
            <a:ext cx="20363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4C5DA272-EE65-475F-88C5-82A48B114EC1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</a:t>
            </a:fld>
            <a:endParaRPr spc="-5" dirty="0"/>
          </a:p>
        </p:txBody>
      </p:sp>
      <p:sp>
        <p:nvSpPr>
          <p:cNvPr id="9" name="object 8"/>
          <p:cNvSpPr txBox="1"/>
          <p:nvPr/>
        </p:nvSpPr>
        <p:spPr>
          <a:xfrm>
            <a:off x="893165" y="1036726"/>
            <a:ext cx="6781800" cy="52950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Arial" pitchFamily="34" charset="0"/>
                <a:cs typeface="Arial" pitchFamily="34" charset="0"/>
              </a:rPr>
              <a:t>SQL: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Characteristics and</a:t>
            </a:r>
            <a:r>
              <a:rPr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advantages,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SQL Data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Types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and</a:t>
            </a:r>
            <a:r>
              <a:rPr sz="1600" spc="5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Literals,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DDL, DML, DCL,</a:t>
            </a:r>
            <a:r>
              <a:rPr sz="1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TCL,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SQL</a:t>
            </a:r>
            <a:r>
              <a:rPr sz="160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Operators,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Tables: Creating, Modifying,</a:t>
            </a:r>
            <a:r>
              <a:rPr sz="1600" spc="3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Deleting,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Views: Creating, Dropping, Updating using</a:t>
            </a:r>
            <a:r>
              <a:rPr sz="1600" spc="1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Views,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Indexes,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SQL DML Queries: SELECT Query and</a:t>
            </a:r>
            <a:r>
              <a:rPr sz="1600" spc="5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clauses,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Set Operations, Predicates and Joins, Set</a:t>
            </a:r>
            <a:r>
              <a:rPr sz="1600" spc="5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membership,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Tuple Variables, Set</a:t>
            </a:r>
            <a:r>
              <a:rPr sz="16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comparison,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Ordering of</a:t>
            </a:r>
            <a:r>
              <a:rPr sz="1600" spc="3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Tuples,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Aggregate</a:t>
            </a:r>
            <a:r>
              <a:rPr sz="1600" spc="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Functions,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Nested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Queries,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Database Modification using SQL Insert, Update and Delete</a:t>
            </a:r>
            <a:r>
              <a:rPr sz="1600" spc="7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Queries.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Arial" pitchFamily="34" charset="0"/>
                <a:cs typeface="Arial" pitchFamily="34" charset="0"/>
              </a:rPr>
              <a:t>PL/SQL: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concept of Stored Procedures &amp; Functions, Cursors, Triggers,  Assertions, roles and privileges , Embedded SQL, Dynamic</a:t>
            </a:r>
            <a:r>
              <a:rPr sz="1600" spc="7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SQL.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SQL Indexes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 index can be created in a table to access data in database more quickly and efficiently.</a:t>
            </a:r>
          </a:p>
          <a:p>
            <a:r>
              <a:rPr lang="en-US" sz="2400" dirty="0" smtClean="0"/>
              <a:t>Indexes are </a:t>
            </a:r>
            <a:r>
              <a:rPr lang="en-US" sz="2400" b="1" dirty="0" smtClean="0"/>
              <a:t>special lookup tables that the database search engine can use to speed up </a:t>
            </a:r>
            <a:r>
              <a:rPr lang="en-US" sz="2400" dirty="0" smtClean="0"/>
              <a:t>data retrieval. Simply put, an index is a pointer to data in a table. An index in a database is very similar to an index in the back of a book.</a:t>
            </a:r>
          </a:p>
          <a:p>
            <a:pPr>
              <a:buNone/>
            </a:pPr>
            <a:r>
              <a:rPr lang="en-US" sz="2400" dirty="0" smtClean="0"/>
              <a:t>The basic syntax of a </a:t>
            </a:r>
            <a:r>
              <a:rPr lang="en-US" sz="2400" b="1" dirty="0" smtClean="0"/>
              <a:t>CREATE INDEX is as follows.</a:t>
            </a:r>
          </a:p>
          <a:p>
            <a:pPr>
              <a:buNone/>
            </a:pPr>
            <a:r>
              <a:rPr lang="en-US" sz="2400" dirty="0" smtClean="0"/>
              <a:t>	CREATE INDEX </a:t>
            </a:r>
            <a:r>
              <a:rPr lang="en-US" sz="2400" dirty="0" err="1" smtClean="0"/>
              <a:t>index_name</a:t>
            </a:r>
            <a:r>
              <a:rPr lang="en-US" sz="2400" dirty="0" smtClean="0"/>
              <a:t> ON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(</a:t>
            </a:r>
            <a:r>
              <a:rPr lang="en-US" sz="2400" dirty="0" err="1" smtClean="0"/>
              <a:t>Column_Name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CREATE INDEX </a:t>
            </a:r>
            <a:r>
              <a:rPr lang="en-US" sz="2400" dirty="0" err="1" smtClean="0"/>
              <a:t>Customer_Index</a:t>
            </a:r>
            <a:r>
              <a:rPr lang="en-US" sz="2400" dirty="0" smtClean="0"/>
              <a:t> ON Customer(</a:t>
            </a:r>
            <a:r>
              <a:rPr lang="en-US" sz="2400" dirty="0" err="1" smtClean="0"/>
              <a:t>Cust_Name</a:t>
            </a:r>
            <a:r>
              <a:rPr lang="en-US" sz="2400" dirty="0" smtClean="0"/>
              <a:t>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Removing the index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DROP INDEX </a:t>
            </a:r>
            <a:r>
              <a:rPr lang="en-US" sz="2400" dirty="0" err="1" smtClean="0"/>
              <a:t>index_name</a:t>
            </a:r>
            <a:r>
              <a:rPr lang="en-US" sz="2400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20</a:t>
            </a:fld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762000" y="5257800"/>
            <a:ext cx="7239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971800"/>
            <a:ext cx="7162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3657600"/>
            <a:ext cx="7239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SQL DML Queries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400" b="1" dirty="0" smtClean="0"/>
              <a:t>Select Statement-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 Select * from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Select </a:t>
            </a:r>
            <a:r>
              <a:rPr lang="en-US" sz="2400" dirty="0" err="1" smtClean="0"/>
              <a:t>name,id</a:t>
            </a:r>
            <a:r>
              <a:rPr lang="en-US" sz="2400" dirty="0" smtClean="0"/>
              <a:t> from Customer;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/>
              <a:t>Order by Clause</a:t>
            </a:r>
          </a:p>
          <a:p>
            <a:pPr>
              <a:buNone/>
            </a:pPr>
            <a:r>
              <a:rPr lang="en-US" sz="2400" b="1" dirty="0" smtClean="0"/>
              <a:t>      SELECT  </a:t>
            </a:r>
            <a:r>
              <a:rPr lang="en-US" sz="2400" dirty="0" err="1" smtClean="0"/>
              <a:t>column_name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b="1" dirty="0" smtClean="0"/>
              <a:t>FROM   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     ORDER BY </a:t>
            </a:r>
            <a:r>
              <a:rPr lang="en-US" sz="2400" dirty="0" err="1" smtClean="0"/>
              <a:t>column_name</a:t>
            </a:r>
            <a:r>
              <a:rPr lang="en-US" sz="2400" dirty="0" smtClean="0"/>
              <a:t> ASC|DESC;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21</a:t>
            </a:fld>
            <a:endParaRPr lang="en-US" spc="-5" dirty="0"/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464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1828800"/>
            <a:ext cx="464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4191000"/>
            <a:ext cx="5486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WHERE Clause</a:t>
            </a:r>
          </a:p>
          <a:p>
            <a:pPr>
              <a:buNone/>
            </a:pPr>
            <a:r>
              <a:rPr lang="en-US" sz="2400" b="1" dirty="0" smtClean="0"/>
              <a:t>     SELECT  *  FROM  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 </a:t>
            </a:r>
            <a:r>
              <a:rPr lang="en-US" sz="2400" b="1" dirty="0" smtClean="0"/>
              <a:t> [WHERE  </a:t>
            </a:r>
            <a:r>
              <a:rPr lang="en-US" sz="2400" dirty="0" smtClean="0"/>
              <a:t>condition</a:t>
            </a:r>
            <a:r>
              <a:rPr lang="en-US" sz="2400" b="1" dirty="0" smtClean="0"/>
              <a:t>]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Arithmetic and Comparison Operators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22</a:t>
            </a:fld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>
            <a:off x="685800" y="762000"/>
            <a:ext cx="6858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2362200"/>
          <a:ext cx="6096000" cy="402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295400"/>
                <a:gridCol w="1143000"/>
                <a:gridCol w="3657600"/>
              </a:tblGrid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655">
                <a:tc>
                  <a:txBody>
                    <a:bodyPr/>
                    <a:lstStyle/>
                    <a:p>
                      <a:pPr marL="342900" indent="-342900">
                        <a:buFontTx/>
                        <a:buNone/>
                      </a:pPr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23</a:t>
            </a:fld>
            <a:endParaRPr lang="en-US"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24</a:t>
            </a:fld>
            <a:endParaRPr lang="en-US"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25</a:t>
            </a:fld>
            <a:endParaRPr lang="en-US"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26</a:t>
            </a:fld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What is SQL?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SQL stands for Structured Query Language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SQL is a computer language aimed to store, manipulate and retrieve data stored in relational databases.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SQL is the standard language 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Relation Database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System. All relational database management systems like “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MS Access, Oracle, Sybase, Informix,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postgres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and SQL Server” use SQL as standard database language.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SQL is a keyword based language and each statement begins with unique keyword.</a:t>
            </a:r>
          </a:p>
          <a:p>
            <a:pPr algn="just">
              <a:lnSpc>
                <a:spcPct val="12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SQL syntax is not case sensitive.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3</a:t>
            </a:fld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457201"/>
            <a:ext cx="777239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Can SQL do?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execute queries against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retrieve data from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insert records in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update records in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delete records from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create new databases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create new tables in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create stored procedures in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create views in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SQL can set permissions on tables, procedures, and views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5</a:t>
            </a:fld>
            <a:endParaRPr lang="en-US" spc="-5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9925" y="685800"/>
            <a:ext cx="6662475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67000" y="624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Fig1. SQL 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mysql-data-types.pdf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6</a:t>
            </a:fld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b="1" spc="-50" dirty="0" smtClean="0">
                <a:latin typeface="Arial"/>
                <a:cs typeface="Arial"/>
              </a:rPr>
              <a:t>DDL </a:t>
            </a:r>
            <a:r>
              <a:rPr lang="en-US" b="1" spc="140" dirty="0" smtClean="0">
                <a:latin typeface="Arial"/>
                <a:cs typeface="Arial"/>
              </a:rPr>
              <a:t>- </a:t>
            </a:r>
            <a:r>
              <a:rPr lang="en-US" b="1" spc="15" dirty="0" smtClean="0">
                <a:latin typeface="Arial"/>
                <a:cs typeface="Arial"/>
              </a:rPr>
              <a:t>Data </a:t>
            </a:r>
            <a:r>
              <a:rPr lang="en-US" b="1" spc="20" dirty="0" smtClean="0">
                <a:latin typeface="Arial"/>
                <a:cs typeface="Arial"/>
              </a:rPr>
              <a:t>Definition</a:t>
            </a:r>
            <a:r>
              <a:rPr lang="en-US" b="1" spc="-185" dirty="0" smtClean="0">
                <a:latin typeface="Arial"/>
                <a:cs typeface="Arial"/>
              </a:rPr>
              <a:t> </a:t>
            </a:r>
            <a:r>
              <a:rPr lang="en-US" b="1" spc="-40" dirty="0" smtClean="0">
                <a:latin typeface="Arial"/>
                <a:cs typeface="Arial"/>
              </a:rPr>
              <a:t>Language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  <a:tabLst>
                <a:tab pos="354965" algn="l"/>
              </a:tabLst>
            </a:pPr>
            <a:r>
              <a:rPr lang="en-US" b="1" spc="25" dirty="0" smtClean="0">
                <a:latin typeface="Arial"/>
                <a:cs typeface="Arial"/>
              </a:rPr>
              <a:t>DML </a:t>
            </a:r>
            <a:r>
              <a:rPr lang="en-US" b="1" spc="140" dirty="0" smtClean="0">
                <a:latin typeface="Arial"/>
                <a:cs typeface="Arial"/>
              </a:rPr>
              <a:t>- </a:t>
            </a:r>
            <a:r>
              <a:rPr lang="en-US" b="1" spc="15" dirty="0" smtClean="0">
                <a:latin typeface="Arial"/>
                <a:cs typeface="Arial"/>
              </a:rPr>
              <a:t>Data </a:t>
            </a:r>
            <a:r>
              <a:rPr lang="en-US" b="1" spc="20" dirty="0" smtClean="0">
                <a:latin typeface="Arial"/>
                <a:cs typeface="Arial"/>
              </a:rPr>
              <a:t>Manipulation</a:t>
            </a:r>
            <a:r>
              <a:rPr lang="en-US" b="1" spc="-280" dirty="0" smtClean="0">
                <a:latin typeface="Arial"/>
                <a:cs typeface="Arial"/>
              </a:rPr>
              <a:t> </a:t>
            </a:r>
            <a:r>
              <a:rPr lang="en-US" b="1" spc="-40" dirty="0" smtClean="0">
                <a:latin typeface="Arial"/>
                <a:cs typeface="Arial"/>
              </a:rPr>
              <a:t>Language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  <a:tabLst>
                <a:tab pos="354965" algn="l"/>
              </a:tabLst>
            </a:pPr>
            <a:r>
              <a:rPr lang="en-US" b="1" spc="-125" dirty="0" smtClean="0">
                <a:latin typeface="Arial"/>
                <a:cs typeface="Arial"/>
              </a:rPr>
              <a:t>DCL </a:t>
            </a:r>
            <a:r>
              <a:rPr lang="en-US" b="1" spc="140" dirty="0" smtClean="0">
                <a:latin typeface="Arial"/>
                <a:cs typeface="Arial"/>
              </a:rPr>
              <a:t>- </a:t>
            </a:r>
            <a:r>
              <a:rPr lang="en-US" b="1" spc="15" dirty="0" smtClean="0">
                <a:latin typeface="Arial"/>
                <a:cs typeface="Arial"/>
              </a:rPr>
              <a:t>Data </a:t>
            </a:r>
            <a:r>
              <a:rPr lang="en-US" b="1" spc="-10" dirty="0" smtClean="0">
                <a:latin typeface="Arial"/>
                <a:cs typeface="Arial"/>
              </a:rPr>
              <a:t>Control</a:t>
            </a:r>
            <a:r>
              <a:rPr lang="en-US" b="1" spc="-95" dirty="0" smtClean="0">
                <a:latin typeface="Arial"/>
                <a:cs typeface="Arial"/>
              </a:rPr>
              <a:t> </a:t>
            </a:r>
            <a:r>
              <a:rPr lang="en-US" b="1" spc="-40" dirty="0" smtClean="0">
                <a:latin typeface="Arial"/>
                <a:cs typeface="Arial"/>
              </a:rPr>
              <a:t>Language</a:t>
            </a:r>
            <a:endParaRPr lang="en-US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lang="en-US" b="1" spc="-70" dirty="0" smtClean="0">
                <a:latin typeface="Arial"/>
                <a:cs typeface="Arial"/>
              </a:rPr>
              <a:t>DQL </a:t>
            </a:r>
            <a:r>
              <a:rPr lang="en-US" b="1" spc="140" dirty="0" smtClean="0">
                <a:latin typeface="Arial"/>
                <a:cs typeface="Arial"/>
              </a:rPr>
              <a:t>- </a:t>
            </a:r>
            <a:r>
              <a:rPr lang="en-US" b="1" spc="15" dirty="0" smtClean="0">
                <a:latin typeface="Arial"/>
                <a:cs typeface="Arial"/>
              </a:rPr>
              <a:t>Data </a:t>
            </a:r>
            <a:r>
              <a:rPr lang="en-US" b="1" spc="-25" dirty="0" smtClean="0">
                <a:latin typeface="Arial"/>
                <a:cs typeface="Arial"/>
              </a:rPr>
              <a:t>Query</a:t>
            </a:r>
            <a:r>
              <a:rPr lang="en-US" b="1" spc="-155" dirty="0" smtClean="0">
                <a:latin typeface="Arial"/>
                <a:cs typeface="Arial"/>
              </a:rPr>
              <a:t> </a:t>
            </a:r>
            <a:r>
              <a:rPr lang="en-US" b="1" spc="-40" dirty="0" smtClean="0">
                <a:latin typeface="Arial"/>
                <a:cs typeface="Arial"/>
              </a:rPr>
              <a:t>Language</a:t>
            </a:r>
          </a:p>
          <a:p>
            <a:pPr marL="12700">
              <a:lnSpc>
                <a:spcPct val="100000"/>
              </a:lnSpc>
              <a:spcBef>
                <a:spcPts val="3395"/>
              </a:spcBef>
              <a:tabLst>
                <a:tab pos="354965" algn="l"/>
              </a:tabLst>
            </a:pPr>
            <a:r>
              <a:rPr lang="en-US" b="1" spc="-40" dirty="0" smtClean="0">
                <a:latin typeface="Arial"/>
                <a:cs typeface="Arial"/>
              </a:rPr>
              <a:t>TCL – Transaction Control Language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7</a:t>
            </a:fld>
            <a:endParaRPr lang="en-US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8</a:t>
            </a:fld>
            <a:endParaRPr lang="en-US" spc="-5" dirty="0"/>
          </a:p>
        </p:txBody>
      </p:sp>
      <p:pic>
        <p:nvPicPr>
          <p:cNvPr id="13" name="Picture 12" descr="d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18796"/>
            <a:ext cx="8458200" cy="6234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23/07/2020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9</a:t>
            </a:fld>
            <a:endParaRPr lang="en-US" spc="-5" dirty="0"/>
          </a:p>
        </p:txBody>
      </p:sp>
      <p:pic>
        <p:nvPicPr>
          <p:cNvPr id="16" name="Picture 15" descr="d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987"/>
            <a:ext cx="8153400" cy="6266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1053</Words>
  <Application>Microsoft Office PowerPoint</Application>
  <PresentationFormat>On-screen Show (4:3)</PresentationFormat>
  <Paragraphs>216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MySQL Data Types</vt:lpstr>
      <vt:lpstr>SQL Commands</vt:lpstr>
      <vt:lpstr>PowerPoint Presentation</vt:lpstr>
      <vt:lpstr>PowerPoint Presentation</vt:lpstr>
      <vt:lpstr>PowerPoint Presentation</vt:lpstr>
      <vt:lpstr>Data Integrity Constraints</vt:lpstr>
      <vt:lpstr>Domain Relational Constraints </vt:lpstr>
      <vt:lpstr>PowerPoint Presentation</vt:lpstr>
      <vt:lpstr>PowerPoint Presentation</vt:lpstr>
      <vt:lpstr>Entity Relational Constraints</vt:lpstr>
      <vt:lpstr>Referential Relational Constraints </vt:lpstr>
      <vt:lpstr>Views</vt:lpstr>
      <vt:lpstr>PowerPoint Presentation</vt:lpstr>
      <vt:lpstr>PowerPoint Presentation</vt:lpstr>
      <vt:lpstr>SQL Indexes</vt:lpstr>
      <vt:lpstr>SQL DML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Rahul</cp:lastModifiedBy>
  <cp:revision>149</cp:revision>
  <dcterms:created xsi:type="dcterms:W3CDTF">2020-07-02T04:16:59Z</dcterms:created>
  <dcterms:modified xsi:type="dcterms:W3CDTF">2020-07-23T10:21:06Z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2020-07-02T00:00:00Z</vt:filetime>
  </property>
</Properties>
</file>