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80" r:id="rId6"/>
    <p:sldId id="277" r:id="rId7"/>
    <p:sldId id="262" r:id="rId8"/>
    <p:sldId id="279" r:id="rId9"/>
    <p:sldId id="278" r:id="rId10"/>
    <p:sldId id="273" r:id="rId11"/>
    <p:sldId id="274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31-Oct-18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31-Oct-18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31-Oct-18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31-Oct-18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31-Oct-18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538" y="241814"/>
            <a:ext cx="669092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50451" y="2356534"/>
            <a:ext cx="4443096" cy="2316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31-Oct-18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programming.net/introduction-deep-learning-pythontensorflow-kera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oicmarie/sign-language-alphabet-recognizer" TargetMode="External"/><Relationship Id="rId4" Type="http://schemas.openxmlformats.org/officeDocument/2006/relationships/hyperlink" Target="http://cs231n.github.io/convolutional-network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632" y="269683"/>
            <a:ext cx="627316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160" dirty="0" smtClean="0"/>
              <a:t>American Sign Language Recognition</a:t>
            </a:r>
            <a:br>
              <a:rPr lang="en-US" sz="4800" spc="-160" dirty="0" smtClean="0"/>
            </a:br>
            <a:endParaRPr sz="48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828800" y="2466310"/>
            <a:ext cx="5362915" cy="18928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pc="-340" dirty="0" smtClean="0"/>
              <a:t>SWE1011</a:t>
            </a:r>
            <a:r>
              <a:rPr spc="-340" dirty="0" smtClean="0"/>
              <a:t> </a:t>
            </a:r>
            <a:r>
              <a:rPr spc="-675" dirty="0"/>
              <a:t>- </a:t>
            </a:r>
            <a:r>
              <a:rPr spc="-285" dirty="0"/>
              <a:t>Project</a:t>
            </a:r>
            <a:r>
              <a:rPr spc="-475" dirty="0"/>
              <a:t> </a:t>
            </a:r>
            <a:r>
              <a:rPr spc="-295" dirty="0"/>
              <a:t>Presentation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L="190500" algn="ctr">
              <a:lnSpc>
                <a:spcPts val="2630"/>
              </a:lnSpc>
            </a:pPr>
            <a:r>
              <a:rPr lang="en-US" sz="2200" spc="-240" dirty="0" smtClean="0"/>
              <a:t>Shantanu Gupta – 16MIS1109</a:t>
            </a:r>
          </a:p>
          <a:p>
            <a:pPr marL="190500" algn="ctr">
              <a:lnSpc>
                <a:spcPts val="2630"/>
              </a:lnSpc>
            </a:pPr>
            <a:r>
              <a:rPr lang="en-US" sz="2200" spc="-240" dirty="0" smtClean="0"/>
              <a:t>Artham Abhinay – 16MIS1027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207" y="341556"/>
            <a:ext cx="2055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Future</a:t>
            </a:r>
            <a:r>
              <a:rPr spc="-155" dirty="0"/>
              <a:t> </a:t>
            </a:r>
            <a:r>
              <a:rPr spc="-140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9172" y="1325578"/>
            <a:ext cx="7419975" cy="14353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en-US" dirty="0" smtClean="0">
                <a:latin typeface="Verdana"/>
                <a:cs typeface="Verdana"/>
              </a:rPr>
              <a:t>1: This </a:t>
            </a:r>
            <a:r>
              <a:rPr lang="en-US" dirty="0">
                <a:latin typeface="Verdana"/>
                <a:cs typeface="Verdana"/>
              </a:rPr>
              <a:t>project can further be improved by adding more signs, and </a:t>
            </a:r>
            <a:r>
              <a:rPr lang="en-US" dirty="0" smtClean="0">
                <a:latin typeface="Verdana"/>
                <a:cs typeface="Verdana"/>
              </a:rPr>
              <a:t>also forming </a:t>
            </a:r>
            <a:r>
              <a:rPr lang="en-US" dirty="0">
                <a:latin typeface="Verdana"/>
                <a:cs typeface="Verdana"/>
              </a:rPr>
              <a:t>sentences instead of single characters. </a:t>
            </a:r>
            <a:endParaRPr lang="en-US" dirty="0" smtClean="0">
              <a:latin typeface="Verdana"/>
              <a:cs typeface="Verdana"/>
            </a:endParaRPr>
          </a:p>
          <a:p>
            <a:pPr marL="12700" marR="5080">
              <a:lnSpc>
                <a:spcPct val="100699"/>
              </a:lnSpc>
              <a:spcBef>
                <a:spcPts val="85"/>
              </a:spcBef>
            </a:pPr>
            <a:endParaRPr lang="en-US" dirty="0" smtClean="0">
              <a:latin typeface="Verdana"/>
              <a:cs typeface="Verdana"/>
            </a:endParaRPr>
          </a:p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en-US" dirty="0" smtClean="0">
                <a:latin typeface="Verdana"/>
                <a:cs typeface="Verdana"/>
              </a:rPr>
              <a:t>2: The </a:t>
            </a:r>
            <a:r>
              <a:rPr lang="en-US" dirty="0">
                <a:latin typeface="Verdana"/>
                <a:cs typeface="Verdana"/>
              </a:rPr>
              <a:t>next step would </a:t>
            </a:r>
            <a:r>
              <a:rPr lang="en-US" dirty="0" smtClean="0">
                <a:latin typeface="Verdana"/>
                <a:cs typeface="Verdana"/>
              </a:rPr>
              <a:t>be real </a:t>
            </a:r>
            <a:r>
              <a:rPr lang="en-US" dirty="0">
                <a:latin typeface="Verdana"/>
                <a:cs typeface="Verdana"/>
              </a:rPr>
              <a:t>time implementation for video processing and converting it to text</a:t>
            </a:r>
            <a:r>
              <a:rPr lang="en-US" dirty="0" smtClean="0">
                <a:latin typeface="Verdana"/>
                <a:cs typeface="Verdana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0531" y="341556"/>
            <a:ext cx="1269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3797016" y="433630"/>
            <a:ext cx="361949" cy="438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9172" y="1325578"/>
            <a:ext cx="6976745" cy="174073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en-US" spc="-215" dirty="0" smtClean="0">
                <a:latin typeface="Arial"/>
                <a:cs typeface="Arial"/>
              </a:rPr>
              <a:t>[  1  ] </a:t>
            </a:r>
            <a:r>
              <a:rPr lang="en-US" dirty="0" smtClean="0">
                <a:hlinkClick r:id="rId3"/>
              </a:rPr>
              <a:t>https://pythonprogramming.net/introduction-deep-learning-pythontensorflow-keras/</a:t>
            </a:r>
            <a:endParaRPr lang="en-US" dirty="0" smtClean="0"/>
          </a:p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en-US" sz="1800" dirty="0" smtClean="0">
                <a:latin typeface="Verdana"/>
                <a:cs typeface="Verdana"/>
              </a:rPr>
              <a:t>[2] </a:t>
            </a:r>
            <a:r>
              <a:rPr lang="en-US" dirty="0" smtClean="0">
                <a:hlinkClick r:id="rId4"/>
              </a:rPr>
              <a:t>http://cs231n.github.io/convolutional-networks/</a:t>
            </a:r>
            <a:endParaRPr lang="en-US" dirty="0" smtClean="0"/>
          </a:p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en-US" sz="1800" dirty="0" smtClean="0">
                <a:latin typeface="Verdana"/>
                <a:cs typeface="Verdana"/>
              </a:rPr>
              <a:t>[3] </a:t>
            </a:r>
            <a:r>
              <a:rPr lang="en-US" dirty="0" smtClean="0">
                <a:hlinkClick r:id="rId5"/>
              </a:rPr>
              <a:t>https://github.com/loicmarie/sign-language-alphabet-recognizer</a:t>
            </a:r>
            <a:endParaRPr lang="en-US" dirty="0" smtClean="0"/>
          </a:p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en-US" smtClean="0"/>
              <a:t> </a:t>
            </a:r>
            <a:endParaRPr lang="en-US" dirty="0">
              <a:latin typeface="Verdana"/>
            </a:endParaRPr>
          </a:p>
          <a:p>
            <a:pPr marL="12700" marR="5080">
              <a:lnSpc>
                <a:spcPct val="100699"/>
              </a:lnSpc>
              <a:spcBef>
                <a:spcPts val="85"/>
              </a:spcBef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1" y="341556"/>
            <a:ext cx="41161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20" dirty="0" smtClean="0"/>
              <a:t>American</a:t>
            </a:r>
            <a:r>
              <a:rPr spc="-120" dirty="0" smtClean="0"/>
              <a:t> </a:t>
            </a:r>
            <a:r>
              <a:rPr spc="-180" dirty="0"/>
              <a:t>Sign</a:t>
            </a:r>
            <a:r>
              <a:rPr spc="-105" dirty="0"/>
              <a:t> </a:t>
            </a:r>
            <a:r>
              <a:rPr spc="-380" dirty="0"/>
              <a:t>Language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774" y="1478303"/>
            <a:ext cx="7421826" cy="2654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ts val="2875"/>
              </a:lnSpc>
              <a:spcBef>
                <a:spcPts val="100"/>
              </a:spcBef>
            </a:pPr>
            <a:r>
              <a:rPr sz="2400" spc="-235" dirty="0">
                <a:latin typeface="Verdana"/>
                <a:cs typeface="Verdana"/>
              </a:rPr>
              <a:t>History</a:t>
            </a:r>
            <a:endParaRPr sz="2400" dirty="0">
              <a:latin typeface="Verdana"/>
              <a:cs typeface="Verdana"/>
            </a:endParaRPr>
          </a:p>
          <a:p>
            <a:pPr marL="379095" marR="4656455" indent="-366395">
              <a:lnSpc>
                <a:spcPts val="2170"/>
              </a:lnSpc>
              <a:spcBef>
                <a:spcPts val="60"/>
              </a:spcBef>
              <a:buClr>
                <a:srgbClr val="CFD8DB"/>
              </a:buClr>
              <a:buFont typeface="Times New Roman"/>
              <a:buChar char="●"/>
              <a:tabLst>
                <a:tab pos="379095" algn="l"/>
                <a:tab pos="379730" algn="l"/>
              </a:tabLst>
            </a:pPr>
            <a:r>
              <a:rPr lang="en-US" spc="-300" dirty="0">
                <a:latin typeface="Verdana"/>
                <a:cs typeface="Verdana"/>
              </a:rPr>
              <a:t>A</a:t>
            </a:r>
            <a:r>
              <a:rPr sz="1800" spc="-300" dirty="0" smtClean="0">
                <a:latin typeface="Verdana"/>
                <a:cs typeface="Verdana"/>
              </a:rPr>
              <a:t>SL </a:t>
            </a:r>
            <a:r>
              <a:rPr sz="1800" spc="-210" dirty="0">
                <a:latin typeface="Verdana"/>
                <a:cs typeface="Verdana"/>
              </a:rPr>
              <a:t>uses </a:t>
            </a:r>
            <a:r>
              <a:rPr lang="en-US" spc="-170" dirty="0" smtClean="0">
                <a:latin typeface="Verdana"/>
                <a:cs typeface="Verdana"/>
              </a:rPr>
              <a:t>one </a:t>
            </a:r>
            <a:r>
              <a:rPr sz="1800" spc="-215" dirty="0" smtClean="0">
                <a:latin typeface="Verdana"/>
                <a:cs typeface="Verdana"/>
              </a:rPr>
              <a:t>hand</a:t>
            </a:r>
            <a:r>
              <a:rPr lang="en-US" spc="-215" dirty="0">
                <a:latin typeface="Verdana"/>
                <a:cs typeface="Verdana"/>
              </a:rPr>
              <a:t> </a:t>
            </a:r>
            <a:r>
              <a:rPr lang="en-US" spc="-215" dirty="0" smtClean="0">
                <a:latin typeface="Verdana"/>
                <a:cs typeface="Verdana"/>
              </a:rPr>
              <a:t>to represent alphabets</a:t>
            </a:r>
            <a:r>
              <a:rPr sz="1800" spc="-220" dirty="0" smtClean="0"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  <a:p>
            <a:pPr marL="379095" marR="4494530" indent="-366395">
              <a:lnSpc>
                <a:spcPts val="2170"/>
              </a:lnSpc>
              <a:spcBef>
                <a:spcPts val="15"/>
              </a:spcBef>
              <a:buClr>
                <a:srgbClr val="CFD8DB"/>
              </a:buClr>
              <a:buFont typeface="Times New Roman"/>
              <a:buChar char="●"/>
              <a:tabLst>
                <a:tab pos="379095" algn="l"/>
                <a:tab pos="379730" algn="l"/>
              </a:tabLst>
            </a:pPr>
            <a:r>
              <a:rPr lang="en-US" spc="-300" dirty="0">
                <a:latin typeface="Verdana"/>
                <a:cs typeface="Verdana"/>
              </a:rPr>
              <a:t>A</a:t>
            </a:r>
            <a:r>
              <a:rPr sz="1800" spc="-300" dirty="0" smtClean="0">
                <a:latin typeface="Verdana"/>
                <a:cs typeface="Verdana"/>
              </a:rPr>
              <a:t>SL </a:t>
            </a:r>
            <a:r>
              <a:rPr sz="1800" spc="-195" dirty="0">
                <a:latin typeface="Verdana"/>
                <a:cs typeface="Verdana"/>
              </a:rPr>
              <a:t>alphabets </a:t>
            </a:r>
            <a:r>
              <a:rPr sz="1800" spc="-204" dirty="0">
                <a:latin typeface="Verdana"/>
                <a:cs typeface="Verdana"/>
              </a:rPr>
              <a:t>derived </a:t>
            </a:r>
            <a:r>
              <a:rPr sz="1800" spc="-200" dirty="0">
                <a:latin typeface="Verdana"/>
                <a:cs typeface="Verdana"/>
              </a:rPr>
              <a:t>from </a:t>
            </a:r>
            <a:r>
              <a:rPr sz="1800" spc="-204" dirty="0" smtClean="0">
                <a:latin typeface="Verdana"/>
                <a:cs typeface="Verdana"/>
              </a:rPr>
              <a:t>French </a:t>
            </a:r>
            <a:r>
              <a:rPr sz="1800" spc="-204" dirty="0">
                <a:latin typeface="Verdana"/>
                <a:cs typeface="Verdana"/>
              </a:rPr>
              <a:t>Sign </a:t>
            </a:r>
            <a:r>
              <a:rPr sz="1800" spc="-220" dirty="0">
                <a:latin typeface="Verdana"/>
                <a:cs typeface="Verdana"/>
              </a:rPr>
              <a:t>Language  </a:t>
            </a:r>
            <a:r>
              <a:rPr sz="1800" spc="-200" dirty="0" smtClean="0">
                <a:latin typeface="Verdana"/>
                <a:cs typeface="Verdana"/>
              </a:rPr>
              <a:t>alphabets</a:t>
            </a:r>
            <a:r>
              <a:rPr lang="en-US" sz="1800" spc="-200" dirty="0" smtClean="0">
                <a:latin typeface="Verdana"/>
                <a:cs typeface="Verdana"/>
              </a:rPr>
              <a:t> and various other village sign languages</a:t>
            </a:r>
            <a:r>
              <a:rPr sz="1800" spc="-200" dirty="0" smtClean="0"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  <a:p>
            <a:pPr marL="379095" marR="4527550" indent="-366395">
              <a:lnSpc>
                <a:spcPts val="2170"/>
              </a:lnSpc>
              <a:spcBef>
                <a:spcPts val="15"/>
              </a:spcBef>
              <a:buClr>
                <a:srgbClr val="CFD8DB"/>
              </a:buClr>
              <a:buFont typeface="Times New Roman"/>
              <a:buChar char="●"/>
              <a:tabLst>
                <a:tab pos="379095" algn="l"/>
                <a:tab pos="379730" algn="l"/>
              </a:tabLst>
            </a:pPr>
            <a:endParaRPr lang="en-US" sz="1800" dirty="0" smtClean="0">
              <a:latin typeface="Verdana"/>
              <a:cs typeface="Verdana"/>
            </a:endParaRPr>
          </a:p>
          <a:p>
            <a:pPr marL="379095" marR="4527550" indent="-366395">
              <a:lnSpc>
                <a:spcPts val="2170"/>
              </a:lnSpc>
              <a:spcBef>
                <a:spcPts val="15"/>
              </a:spcBef>
              <a:buClr>
                <a:srgbClr val="CFD8DB"/>
              </a:buClr>
              <a:buFont typeface="Times New Roman"/>
              <a:buChar char="●"/>
              <a:tabLst>
                <a:tab pos="379095" algn="l"/>
                <a:tab pos="379730" algn="l"/>
              </a:tabLst>
            </a:pPr>
            <a:endParaRPr sz="1800" dirty="0">
              <a:latin typeface="Verdana"/>
              <a:cs typeface="Verdan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10" y="1352550"/>
            <a:ext cx="4888881" cy="34626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1" y="341556"/>
            <a:ext cx="40399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20" dirty="0" smtClean="0"/>
              <a:t>American</a:t>
            </a:r>
            <a:r>
              <a:rPr spc="-120" dirty="0" smtClean="0"/>
              <a:t> </a:t>
            </a:r>
            <a:r>
              <a:rPr spc="-180" dirty="0"/>
              <a:t>Sign</a:t>
            </a:r>
            <a:r>
              <a:rPr spc="-105" dirty="0"/>
              <a:t> </a:t>
            </a:r>
            <a:r>
              <a:rPr spc="-380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724" y="1133802"/>
            <a:ext cx="8174355" cy="1780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>
              <a:lnSpc>
                <a:spcPts val="2875"/>
              </a:lnSpc>
              <a:spcBef>
                <a:spcPts val="370"/>
              </a:spcBef>
            </a:pPr>
            <a:r>
              <a:rPr sz="2400" spc="-260" dirty="0" smtClean="0">
                <a:latin typeface="Verdana"/>
                <a:cs typeface="Verdana"/>
              </a:rPr>
              <a:t>Challenges</a:t>
            </a:r>
            <a:endParaRPr sz="2400" dirty="0">
              <a:latin typeface="Verdana"/>
              <a:cs typeface="Verdana"/>
            </a:endParaRPr>
          </a:p>
          <a:p>
            <a:pPr marL="576580" lvl="1" indent="-366395">
              <a:lnSpc>
                <a:spcPts val="2155"/>
              </a:lnSpc>
              <a:buClr>
                <a:srgbClr val="CFD8DB"/>
              </a:buClr>
              <a:buFont typeface="Times New Roman"/>
              <a:buChar char="●"/>
              <a:tabLst>
                <a:tab pos="576580" algn="l"/>
                <a:tab pos="577215" algn="l"/>
              </a:tabLst>
            </a:pPr>
            <a:r>
              <a:rPr sz="1800" spc="-185" dirty="0">
                <a:latin typeface="Verdana"/>
                <a:cs typeface="Verdana"/>
              </a:rPr>
              <a:t>No </a:t>
            </a:r>
            <a:r>
              <a:rPr sz="1800" spc="-195" dirty="0" smtClean="0">
                <a:latin typeface="Verdana"/>
                <a:cs typeface="Verdana"/>
              </a:rPr>
              <a:t>s</a:t>
            </a:r>
            <a:r>
              <a:rPr lang="en-US" sz="1800" spc="-195" dirty="0" smtClean="0">
                <a:latin typeface="Verdana"/>
                <a:cs typeface="Verdana"/>
              </a:rPr>
              <a:t>ufficient </a:t>
            </a:r>
            <a:r>
              <a:rPr sz="1800" spc="-185" dirty="0" smtClean="0">
                <a:latin typeface="Verdana"/>
                <a:cs typeface="Verdana"/>
              </a:rPr>
              <a:t>data </a:t>
            </a:r>
            <a:r>
              <a:rPr sz="1800" spc="-150" dirty="0">
                <a:latin typeface="Verdana"/>
                <a:cs typeface="Verdana"/>
              </a:rPr>
              <a:t>for </a:t>
            </a:r>
            <a:r>
              <a:rPr lang="en-US" spc="-220" dirty="0" smtClean="0">
                <a:latin typeface="Verdana"/>
                <a:cs typeface="Verdana"/>
              </a:rPr>
              <a:t>American</a:t>
            </a:r>
            <a:r>
              <a:rPr sz="1800" spc="-220" dirty="0" smtClean="0">
                <a:latin typeface="Verdana"/>
                <a:cs typeface="Verdana"/>
              </a:rPr>
              <a:t> </a:t>
            </a:r>
            <a:r>
              <a:rPr sz="1800" spc="-204" dirty="0">
                <a:latin typeface="Verdana"/>
                <a:cs typeface="Verdana"/>
              </a:rPr>
              <a:t>Sign</a:t>
            </a:r>
            <a:r>
              <a:rPr sz="1800" spc="-409" dirty="0">
                <a:latin typeface="Verdana"/>
                <a:cs typeface="Verdana"/>
              </a:rPr>
              <a:t> </a:t>
            </a:r>
            <a:r>
              <a:rPr sz="1800" spc="-220" dirty="0">
                <a:latin typeface="Verdana"/>
                <a:cs typeface="Verdana"/>
              </a:rPr>
              <a:t>Language</a:t>
            </a:r>
            <a:endParaRPr sz="1800" dirty="0">
              <a:latin typeface="Verdana"/>
              <a:cs typeface="Verdana"/>
            </a:endParaRPr>
          </a:p>
          <a:p>
            <a:pPr marL="576580" lvl="1" indent="-366395">
              <a:lnSpc>
                <a:spcPct val="100000"/>
              </a:lnSpc>
              <a:spcBef>
                <a:spcPts val="15"/>
              </a:spcBef>
              <a:buClr>
                <a:srgbClr val="CFD8DB"/>
              </a:buClr>
              <a:buFont typeface="Times New Roman"/>
              <a:buChar char="●"/>
              <a:tabLst>
                <a:tab pos="576580" algn="l"/>
                <a:tab pos="577215" algn="l"/>
              </a:tabLst>
            </a:pPr>
            <a:r>
              <a:rPr lang="en-US" sz="1800" spc="-175" dirty="0" smtClean="0">
                <a:latin typeface="Verdana"/>
                <a:cs typeface="Verdana"/>
              </a:rPr>
              <a:t>Thresholding plays a major role in real time application</a:t>
            </a:r>
          </a:p>
          <a:p>
            <a:pPr marL="576580" lvl="1" indent="-366395">
              <a:lnSpc>
                <a:spcPct val="100000"/>
              </a:lnSpc>
              <a:spcBef>
                <a:spcPts val="15"/>
              </a:spcBef>
              <a:buClr>
                <a:srgbClr val="CFD8DB"/>
              </a:buClr>
              <a:buFont typeface="Times New Roman"/>
              <a:buChar char="●"/>
              <a:tabLst>
                <a:tab pos="576580" algn="l"/>
                <a:tab pos="577215" algn="l"/>
              </a:tabLst>
            </a:pPr>
            <a:r>
              <a:rPr lang="en-US" spc="-175" dirty="0" smtClean="0">
                <a:latin typeface="Verdana"/>
                <a:cs typeface="Verdana"/>
              </a:rPr>
              <a:t>Lighting is an important factor to consider when using this system</a:t>
            </a:r>
            <a:endParaRPr sz="1800" dirty="0">
              <a:latin typeface="Verdana"/>
              <a:cs typeface="Verdana"/>
            </a:endParaRPr>
          </a:p>
          <a:p>
            <a:pPr marL="576580" marR="5080" lvl="1" indent="-366395">
              <a:lnSpc>
                <a:spcPct val="100699"/>
              </a:lnSpc>
              <a:buClr>
                <a:srgbClr val="CFD8DB"/>
              </a:buClr>
              <a:buFont typeface="Times New Roman"/>
              <a:buChar char="●"/>
              <a:tabLst>
                <a:tab pos="576580" algn="l"/>
                <a:tab pos="577215" algn="l"/>
              </a:tabLst>
            </a:pPr>
            <a:r>
              <a:rPr sz="1800" spc="-200" dirty="0">
                <a:latin typeface="Verdana"/>
                <a:cs typeface="Verdana"/>
              </a:rPr>
              <a:t>Variance</a:t>
            </a:r>
            <a:r>
              <a:rPr sz="1800" spc="-21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in</a:t>
            </a:r>
            <a:r>
              <a:rPr sz="1800" spc="-215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sign</a:t>
            </a:r>
            <a:r>
              <a:rPr sz="1800" spc="-215" dirty="0">
                <a:latin typeface="Verdana"/>
                <a:cs typeface="Verdana"/>
              </a:rPr>
              <a:t> </a:t>
            </a:r>
            <a:r>
              <a:rPr sz="1800" spc="-204" dirty="0">
                <a:latin typeface="Verdana"/>
                <a:cs typeface="Verdana"/>
              </a:rPr>
              <a:t>language</a:t>
            </a:r>
            <a:r>
              <a:rPr sz="1800" spc="-215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with</a:t>
            </a:r>
            <a:r>
              <a:rPr sz="1800" spc="-21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locality</a:t>
            </a:r>
            <a:r>
              <a:rPr sz="1800" spc="-215" dirty="0">
                <a:latin typeface="Verdana"/>
                <a:cs typeface="Verdana"/>
              </a:rPr>
              <a:t> and usage</a:t>
            </a:r>
            <a:r>
              <a:rPr sz="1800" spc="-210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of</a:t>
            </a:r>
            <a:r>
              <a:rPr sz="1800" spc="-21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different</a:t>
            </a:r>
            <a:r>
              <a:rPr sz="1800" spc="-215" dirty="0">
                <a:latin typeface="Verdana"/>
                <a:cs typeface="Verdana"/>
              </a:rPr>
              <a:t> symbols </a:t>
            </a:r>
            <a:r>
              <a:rPr sz="1800" spc="-150" dirty="0">
                <a:latin typeface="Verdana"/>
                <a:cs typeface="Verdana"/>
              </a:rPr>
              <a:t>for</a:t>
            </a:r>
            <a:r>
              <a:rPr sz="1800" spc="-215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the</a:t>
            </a:r>
            <a:r>
              <a:rPr sz="1800" spc="-215" dirty="0">
                <a:latin typeface="Verdana"/>
                <a:cs typeface="Verdana"/>
              </a:rPr>
              <a:t> </a:t>
            </a:r>
            <a:r>
              <a:rPr sz="1800" spc="-260" dirty="0">
                <a:latin typeface="Verdana"/>
                <a:cs typeface="Verdana"/>
              </a:rPr>
              <a:t>same  </a:t>
            </a:r>
            <a:r>
              <a:rPr sz="1800" spc="-195" dirty="0">
                <a:latin typeface="Verdana"/>
                <a:cs typeface="Verdana"/>
              </a:rPr>
              <a:t>alphabet </a:t>
            </a:r>
            <a:r>
              <a:rPr sz="1800" spc="-240" dirty="0">
                <a:latin typeface="Verdana"/>
                <a:cs typeface="Verdana"/>
              </a:rPr>
              <a:t>by </a:t>
            </a:r>
            <a:r>
              <a:rPr sz="1800" spc="-180" dirty="0">
                <a:latin typeface="Verdana"/>
                <a:cs typeface="Verdana"/>
              </a:rPr>
              <a:t>the </a:t>
            </a:r>
            <a:r>
              <a:rPr sz="1800" spc="-260" dirty="0">
                <a:latin typeface="Verdana"/>
                <a:cs typeface="Verdana"/>
              </a:rPr>
              <a:t>same</a:t>
            </a:r>
            <a:r>
              <a:rPr sz="1800" spc="-270" dirty="0">
                <a:latin typeface="Verdana"/>
                <a:cs typeface="Verdana"/>
              </a:rPr>
              <a:t> </a:t>
            </a:r>
            <a:r>
              <a:rPr sz="1800" spc="-204" dirty="0">
                <a:latin typeface="Verdana"/>
                <a:cs typeface="Verdana"/>
              </a:rPr>
              <a:t>person.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1302" y="341556"/>
            <a:ext cx="2832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Dataset</a:t>
            </a:r>
            <a:r>
              <a:rPr spc="-150" dirty="0"/>
              <a:t> </a:t>
            </a:r>
            <a:r>
              <a:rPr spc="-345" dirty="0"/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108580"/>
            <a:ext cx="8017509" cy="3526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415"/>
              </a:spcBef>
            </a:pPr>
            <a:r>
              <a:rPr lang="en-US" spc="-185" dirty="0">
                <a:solidFill>
                  <a:prstClr val="black"/>
                </a:solidFill>
                <a:latin typeface="Verdana"/>
                <a:cs typeface="Verdana"/>
              </a:rPr>
              <a:t>1</a:t>
            </a:r>
            <a:r>
              <a:rPr lang="en-US" spc="-185" dirty="0" smtClean="0">
                <a:solidFill>
                  <a:prstClr val="black"/>
                </a:solidFill>
                <a:latin typeface="Verdana"/>
                <a:cs typeface="Verdana"/>
              </a:rPr>
              <a:t>:- The </a:t>
            </a:r>
            <a:r>
              <a:rPr lang="en-US" spc="-185" dirty="0">
                <a:solidFill>
                  <a:prstClr val="black"/>
                </a:solidFill>
                <a:latin typeface="Verdana"/>
                <a:cs typeface="Verdana"/>
              </a:rPr>
              <a:t>American Sign Language letter database of hand gestures represent a multi-class problem with 24 classes of letters (excluding J and Z which require motion</a:t>
            </a:r>
            <a:r>
              <a:rPr lang="en-US" spc="-185" dirty="0" smtClean="0">
                <a:solidFill>
                  <a:prstClr val="black"/>
                </a:solidFill>
                <a:latin typeface="Verdana"/>
                <a:cs typeface="Verdana"/>
              </a:rPr>
              <a:t>).</a:t>
            </a:r>
          </a:p>
          <a:p>
            <a:pPr marL="12700">
              <a:lnSpc>
                <a:spcPts val="2875"/>
              </a:lnSpc>
              <a:spcBef>
                <a:spcPts val="1415"/>
              </a:spcBef>
            </a:pPr>
            <a:r>
              <a:rPr lang="en-US" spc="-185" dirty="0" smtClean="0">
                <a:solidFill>
                  <a:prstClr val="black"/>
                </a:solidFill>
                <a:latin typeface="Verdana"/>
                <a:cs typeface="Verdana"/>
              </a:rPr>
              <a:t>2</a:t>
            </a:r>
            <a:r>
              <a:rPr lang="en-US" spc="-185" dirty="0">
                <a:solidFill>
                  <a:prstClr val="black"/>
                </a:solidFill>
                <a:latin typeface="Verdana"/>
                <a:cs typeface="Verdana"/>
              </a:rPr>
              <a:t>:-  Each training and test case represents a label (0-25) as a one-to-one map for each alphabetic letter A-Z </a:t>
            </a:r>
            <a:endParaRPr lang="en-US" spc="-185" dirty="0" smtClean="0">
              <a:solidFill>
                <a:prstClr val="black"/>
              </a:solidFill>
              <a:latin typeface="Verdana"/>
              <a:cs typeface="Verdana"/>
            </a:endParaRPr>
          </a:p>
          <a:p>
            <a:pPr marL="12700">
              <a:lnSpc>
                <a:spcPts val="2875"/>
              </a:lnSpc>
              <a:spcBef>
                <a:spcPts val="1415"/>
              </a:spcBef>
            </a:pPr>
            <a:r>
              <a:rPr lang="en-US" spc="-185" dirty="0" smtClean="0">
                <a:solidFill>
                  <a:prstClr val="black"/>
                </a:solidFill>
                <a:latin typeface="Verdana"/>
                <a:cs typeface="Verdana"/>
              </a:rPr>
              <a:t>3</a:t>
            </a:r>
            <a:r>
              <a:rPr lang="en-US" spc="-185" dirty="0">
                <a:solidFill>
                  <a:prstClr val="black"/>
                </a:solidFill>
                <a:latin typeface="Verdana"/>
                <a:cs typeface="Verdana"/>
              </a:rPr>
              <a:t>:- The training data (27,455 cases) </a:t>
            </a:r>
            <a:r>
              <a:rPr lang="en-US" spc="-185" dirty="0" smtClean="0">
                <a:solidFill>
                  <a:prstClr val="black"/>
                </a:solidFill>
                <a:latin typeface="Verdana"/>
                <a:cs typeface="Verdana"/>
              </a:rPr>
              <a:t>is approximately </a:t>
            </a:r>
            <a:r>
              <a:rPr lang="en-US" spc="-185" dirty="0">
                <a:solidFill>
                  <a:prstClr val="black"/>
                </a:solidFill>
                <a:latin typeface="Verdana"/>
                <a:cs typeface="Verdana"/>
              </a:rPr>
              <a:t>half the size of the standard MNIST but otherwise similar with a header row of label, pixel1,pixel2....pixel784 which represent a single 28x28 pixel image with grayscale values between 0-255.</a:t>
            </a:r>
          </a:p>
          <a:p>
            <a:pPr marL="12700">
              <a:lnSpc>
                <a:spcPts val="2875"/>
              </a:lnSpc>
              <a:spcBef>
                <a:spcPts val="1415"/>
              </a:spcBef>
            </a:pP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distribution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6538" y="1352550"/>
            <a:ext cx="4443096" cy="830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dataset is almost equally distributed, to avoid any biased network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185518"/>
            <a:ext cx="5815392" cy="24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0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9" y="1123950"/>
            <a:ext cx="7353300" cy="3276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1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2012"/>
            <a:ext cx="350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70" dirty="0" smtClean="0"/>
              <a:t>Our CNN architecture</a:t>
            </a:r>
            <a:endParaRPr spc="-37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50" y="0"/>
            <a:ext cx="29051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the CNN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62150"/>
            <a:ext cx="4011904" cy="2533834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838200" y="1366442"/>
            <a:ext cx="4443096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smtClean="0"/>
              <a:t>We used a five layer CNN, three Conv2D layers and two dense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smtClean="0"/>
              <a:t>The training process was done in a batch size of 128 and number of epochs are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smtClean="0"/>
              <a:t>We secured a training accuracy of 99.74%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8236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6538" y="1428750"/>
            <a:ext cx="4443096" cy="830997"/>
          </a:xfrm>
        </p:spPr>
        <p:txBody>
          <a:bodyPr/>
          <a:lstStyle/>
          <a:p>
            <a:r>
              <a:rPr lang="en-US" sz="1800" dirty="0" smtClean="0"/>
              <a:t>We secured an accuracy of </a:t>
            </a:r>
            <a:r>
              <a:rPr lang="en-US" sz="1800" dirty="0" smtClean="0"/>
              <a:t>89.7</a:t>
            </a:r>
            <a:r>
              <a:rPr lang="en-US" sz="1800" dirty="0" smtClean="0"/>
              <a:t>% while testing our model with test dataset we split earlier…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24150"/>
            <a:ext cx="32670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4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340</Words>
  <Application>Microsoft Office PowerPoint</Application>
  <PresentationFormat>On-screen Show (16:9)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Office Theme</vt:lpstr>
      <vt:lpstr>American Sign Language Recognition </vt:lpstr>
      <vt:lpstr>American Sign Language</vt:lpstr>
      <vt:lpstr>American Sign Language</vt:lpstr>
      <vt:lpstr>Dataset Collection</vt:lpstr>
      <vt:lpstr>Data distribution</vt:lpstr>
      <vt:lpstr>Convolution Neural Network</vt:lpstr>
      <vt:lpstr>Our CNN architecture</vt:lpstr>
      <vt:lpstr>Training the CNN</vt:lpstr>
      <vt:lpstr>Results</vt:lpstr>
      <vt:lpstr>Future Work</vt:lpstr>
      <vt:lpstr>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Sign Language Recognition </dc:title>
  <cp:lastModifiedBy>abhinay artham</cp:lastModifiedBy>
  <cp:revision>7</cp:revision>
  <dcterms:created xsi:type="dcterms:W3CDTF">2018-10-26T09:28:16Z</dcterms:created>
  <dcterms:modified xsi:type="dcterms:W3CDTF">2018-10-31T05:35:44Z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2018-10-26T00:00:00Z</vt:filetime>
  </property>
</Properties>
</file>