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4" r:id="rId9"/>
    <p:sldId id="263"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ABDA-2245-3AF2-8E6D-94E41116B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7BF93-C50A-6D6E-3D44-E4C467DBD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EBEB8F-9BAA-BE25-5D4E-F91D4756F7EF}"/>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5" name="Footer Placeholder 4">
            <a:extLst>
              <a:ext uri="{FF2B5EF4-FFF2-40B4-BE49-F238E27FC236}">
                <a16:creationId xmlns:a16="http://schemas.microsoft.com/office/drawing/2014/main" id="{1EF9C30E-F167-F409-DFEC-5FEAD404C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A71A0-30F1-BD29-CBD7-E6D70222ADDB}"/>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39222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68293-8C74-30A0-703A-E7372FAB09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5B080-C86B-7112-D4ED-368268D20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409F3-95EE-9C6E-97A0-9D1536D4A78E}"/>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5" name="Footer Placeholder 4">
            <a:extLst>
              <a:ext uri="{FF2B5EF4-FFF2-40B4-BE49-F238E27FC236}">
                <a16:creationId xmlns:a16="http://schemas.microsoft.com/office/drawing/2014/main" id="{11FECCDD-9CC2-5EE0-F808-697ABD482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A290B-B828-3A51-016C-7F2481F24FD1}"/>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264456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7E420-3B14-8EBF-75FC-508094F774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BB94C4-1BF3-027C-86D5-B235F4F4F1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EE265-0CA6-CBB5-D773-E5A1FDE8BA78}"/>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5" name="Footer Placeholder 4">
            <a:extLst>
              <a:ext uri="{FF2B5EF4-FFF2-40B4-BE49-F238E27FC236}">
                <a16:creationId xmlns:a16="http://schemas.microsoft.com/office/drawing/2014/main" id="{9E4C7DC1-0985-7230-473B-CA5DA945C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4D668-B98C-9EEC-72A7-CEB0CF6B2422}"/>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186401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5153-9434-6BBE-1BC6-338F429C6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031E3-0DC1-B068-731B-B22D2846B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1E89D-01D7-81FC-D32D-DC4A8A937A9E}"/>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5" name="Footer Placeholder 4">
            <a:extLst>
              <a:ext uri="{FF2B5EF4-FFF2-40B4-BE49-F238E27FC236}">
                <a16:creationId xmlns:a16="http://schemas.microsoft.com/office/drawing/2014/main" id="{77545FFF-8DE1-C8D2-0CDC-C55ACDDD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48018-7E4A-A49E-B83B-55FC0D70A8DB}"/>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84295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A493-9994-330C-7D37-3C6AC3579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600490-874F-650D-458B-57588AAA2F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C854E-12F4-BE0B-A5F6-6E81527AB19E}"/>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5" name="Footer Placeholder 4">
            <a:extLst>
              <a:ext uri="{FF2B5EF4-FFF2-40B4-BE49-F238E27FC236}">
                <a16:creationId xmlns:a16="http://schemas.microsoft.com/office/drawing/2014/main" id="{6D86B272-266B-BED8-DC2D-B70700FAB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A141F-D89B-E1E4-2C22-5DC4C602D659}"/>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128914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ED80-7BC8-9150-AB18-1DDCC0AB5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48C9A-D26B-E855-3A00-DF9CD8219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30074-0FE6-D175-94EC-0C1953E10F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40328-32CC-DABE-D724-A358D7C997D6}"/>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6" name="Footer Placeholder 5">
            <a:extLst>
              <a:ext uri="{FF2B5EF4-FFF2-40B4-BE49-F238E27FC236}">
                <a16:creationId xmlns:a16="http://schemas.microsoft.com/office/drawing/2014/main" id="{80024F2D-2B9B-F707-CBFB-8E240D476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D631B-3247-48CF-E9CA-19A9EA561491}"/>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490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2ACD-8F75-595B-3223-74336ED75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62047C-C560-9567-5D4F-9A3A66826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0CED2-75DE-B573-B098-0509E095C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EFA98-56FE-0C8A-02DB-B789366CC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D43071-D6BD-213E-69FC-0D39A9011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375285-7707-967A-0952-6A12473620E7}"/>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8" name="Footer Placeholder 7">
            <a:extLst>
              <a:ext uri="{FF2B5EF4-FFF2-40B4-BE49-F238E27FC236}">
                <a16:creationId xmlns:a16="http://schemas.microsoft.com/office/drawing/2014/main" id="{EE013786-5EBD-E3CA-ACCF-616D80C0A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EB31A-11ED-2FF2-E368-362CBF56F8A3}"/>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172036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FC0A-796B-F068-FCDD-402C8574B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54CC4-8CBF-6767-7FA0-358BECC57687}"/>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4" name="Footer Placeholder 3">
            <a:extLst>
              <a:ext uri="{FF2B5EF4-FFF2-40B4-BE49-F238E27FC236}">
                <a16:creationId xmlns:a16="http://schemas.microsoft.com/office/drawing/2014/main" id="{B955FD60-01F3-3A2F-05A7-8D1946057D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C1410A-F5A1-A52B-18EC-AB07B2A7E35D}"/>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76638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CBF93-FA49-6778-9ECE-2C66C7477A6B}"/>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3" name="Footer Placeholder 2">
            <a:extLst>
              <a:ext uri="{FF2B5EF4-FFF2-40B4-BE49-F238E27FC236}">
                <a16:creationId xmlns:a16="http://schemas.microsoft.com/office/drawing/2014/main" id="{CD3CE47C-9D36-BCBA-88FB-03A5E27A1D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75361B-3986-D367-C7AB-EA0FD751196D}"/>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331642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9263-1F87-EEF9-6CD2-89C785A2F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703DDC-0A9F-1084-C8D5-9488EF705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354154-30EE-001C-4216-6BAA9F44A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0602A-6373-25B5-E022-6EF2E4C308F2}"/>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6" name="Footer Placeholder 5">
            <a:extLst>
              <a:ext uri="{FF2B5EF4-FFF2-40B4-BE49-F238E27FC236}">
                <a16:creationId xmlns:a16="http://schemas.microsoft.com/office/drawing/2014/main" id="{8B8FAFA2-9AB5-E836-8CA5-531F5254B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CBF40-8CD5-AFCC-D089-8F275AEFFA80}"/>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105298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B185-FD03-4F21-8164-BE5C02EEB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476705-18A6-8949-671E-E72927111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B95A31-92F3-3CD3-8DA3-558329FD4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48668-41F5-BDF3-217A-22C3F03D652A}"/>
              </a:ext>
            </a:extLst>
          </p:cNvPr>
          <p:cNvSpPr>
            <a:spLocks noGrp="1"/>
          </p:cNvSpPr>
          <p:nvPr>
            <p:ph type="dt" sz="half" idx="10"/>
          </p:nvPr>
        </p:nvSpPr>
        <p:spPr/>
        <p:txBody>
          <a:bodyPr/>
          <a:lstStyle/>
          <a:p>
            <a:fld id="{AC024F9E-B07C-4646-8248-CFD1E0385345}" type="datetimeFigureOut">
              <a:rPr lang="en-US" smtClean="0"/>
              <a:t>4/23/2024</a:t>
            </a:fld>
            <a:endParaRPr lang="en-US"/>
          </a:p>
        </p:txBody>
      </p:sp>
      <p:sp>
        <p:nvSpPr>
          <p:cNvPr id="6" name="Footer Placeholder 5">
            <a:extLst>
              <a:ext uri="{FF2B5EF4-FFF2-40B4-BE49-F238E27FC236}">
                <a16:creationId xmlns:a16="http://schemas.microsoft.com/office/drawing/2014/main" id="{13252086-62CF-AFAB-A744-587B0A1B5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D5959-970E-928F-5A1E-AE68A8EA4D70}"/>
              </a:ext>
            </a:extLst>
          </p:cNvPr>
          <p:cNvSpPr>
            <a:spLocks noGrp="1"/>
          </p:cNvSpPr>
          <p:nvPr>
            <p:ph type="sldNum" sz="quarter" idx="12"/>
          </p:nvPr>
        </p:nvSpPr>
        <p:spPr/>
        <p:txBody>
          <a:bodyPr/>
          <a:lstStyle/>
          <a:p>
            <a:fld id="{8396ACB8-54A6-43CA-849D-4B9C7521E604}" type="slidenum">
              <a:rPr lang="en-US" smtClean="0"/>
              <a:t>‹#›</a:t>
            </a:fld>
            <a:endParaRPr lang="en-US"/>
          </a:p>
        </p:txBody>
      </p:sp>
    </p:spTree>
    <p:extLst>
      <p:ext uri="{BB962C8B-B14F-4D97-AF65-F5344CB8AC3E}">
        <p14:creationId xmlns:p14="http://schemas.microsoft.com/office/powerpoint/2010/main" val="224201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5C820-B3B8-3FA9-8569-C99E271D9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41C63E-C495-5DA3-6BCC-151B0FF3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9A2ED-91DF-C2D3-6B92-CCF2B6F67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024F9E-B07C-4646-8248-CFD1E0385345}" type="datetimeFigureOut">
              <a:rPr lang="en-US" smtClean="0"/>
              <a:t>4/23/2024</a:t>
            </a:fld>
            <a:endParaRPr lang="en-US"/>
          </a:p>
        </p:txBody>
      </p:sp>
      <p:sp>
        <p:nvSpPr>
          <p:cNvPr id="5" name="Footer Placeholder 4">
            <a:extLst>
              <a:ext uri="{FF2B5EF4-FFF2-40B4-BE49-F238E27FC236}">
                <a16:creationId xmlns:a16="http://schemas.microsoft.com/office/drawing/2014/main" id="{1422AD92-A0FF-204F-F9BC-8D4F55F03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851ECF-5E21-98DE-C872-DC6844458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96ACB8-54A6-43CA-849D-4B9C7521E604}" type="slidenum">
              <a:rPr lang="en-US" smtClean="0"/>
              <a:t>‹#›</a:t>
            </a:fld>
            <a:endParaRPr lang="en-US"/>
          </a:p>
        </p:txBody>
      </p:sp>
    </p:spTree>
    <p:extLst>
      <p:ext uri="{BB962C8B-B14F-4D97-AF65-F5344CB8AC3E}">
        <p14:creationId xmlns:p14="http://schemas.microsoft.com/office/powerpoint/2010/main" val="3069034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34F490B-B5B5-2C27-4E61-6E6008CDEA4D}"/>
              </a:ext>
            </a:extLst>
          </p:cNvPr>
          <p:cNvSpPr>
            <a:spLocks noGrp="1"/>
          </p:cNvSpPr>
          <p:nvPr>
            <p:ph type="ctrTitle"/>
          </p:nvPr>
        </p:nvSpPr>
        <p:spPr>
          <a:xfrm>
            <a:off x="1314824" y="735106"/>
            <a:ext cx="10053763" cy="2928470"/>
          </a:xfrm>
        </p:spPr>
        <p:txBody>
          <a:bodyPr anchor="b">
            <a:normAutofit/>
          </a:bodyPr>
          <a:lstStyle/>
          <a:p>
            <a:pPr algn="l"/>
            <a:r>
              <a:rPr lang="en-US" sz="4800" b="1" dirty="0">
                <a:solidFill>
                  <a:srgbClr val="FFFFFF"/>
                </a:solidFill>
              </a:rPr>
              <a:t>Optimizing Revenue for restaurant with Linear Programming and Simplex Method</a:t>
            </a:r>
            <a:br>
              <a:rPr lang="en-US" sz="4800" b="1" dirty="0">
                <a:solidFill>
                  <a:srgbClr val="FFFFFF"/>
                </a:solidFill>
              </a:rPr>
            </a:br>
            <a:endParaRPr lang="en-US" sz="4800" dirty="0">
              <a:solidFill>
                <a:srgbClr val="FFFFFF"/>
              </a:solidFill>
            </a:endParaRPr>
          </a:p>
        </p:txBody>
      </p:sp>
      <p:sp>
        <p:nvSpPr>
          <p:cNvPr id="3" name="Subtitle 2">
            <a:extLst>
              <a:ext uri="{FF2B5EF4-FFF2-40B4-BE49-F238E27FC236}">
                <a16:creationId xmlns:a16="http://schemas.microsoft.com/office/drawing/2014/main" id="{8EF93BF4-068A-D780-8DF6-477B39D09A1E}"/>
              </a:ext>
            </a:extLst>
          </p:cNvPr>
          <p:cNvSpPr>
            <a:spLocks noGrp="1"/>
          </p:cNvSpPr>
          <p:nvPr>
            <p:ph type="subTitle" idx="1"/>
          </p:nvPr>
        </p:nvSpPr>
        <p:spPr>
          <a:xfrm>
            <a:off x="1350682" y="4870824"/>
            <a:ext cx="10005951" cy="1458258"/>
          </a:xfrm>
        </p:spPr>
        <p:txBody>
          <a:bodyPr anchor="ctr">
            <a:normAutofit/>
          </a:bodyPr>
          <a:lstStyle/>
          <a:p>
            <a:pPr algn="l"/>
            <a:r>
              <a:rPr lang="en-US" dirty="0"/>
              <a:t>Gautham Gali</a:t>
            </a:r>
          </a:p>
          <a:p>
            <a:pPr algn="l"/>
            <a:endParaRPr lang="en-US" dirty="0"/>
          </a:p>
        </p:txBody>
      </p:sp>
    </p:spTree>
    <p:extLst>
      <p:ext uri="{BB962C8B-B14F-4D97-AF65-F5344CB8AC3E}">
        <p14:creationId xmlns:p14="http://schemas.microsoft.com/office/powerpoint/2010/main" val="18496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b="0" i="0" u="none" strike="noStrike" baseline="0">
                <a:solidFill>
                  <a:srgbClr val="FFFFFF"/>
                </a:solidFill>
              </a:rPr>
              <a:t>Simplex solution</a:t>
            </a:r>
            <a:br>
              <a:rPr lang="en-US" sz="4000" b="0" i="0" u="none" strike="noStrike" baseline="0">
                <a:solidFill>
                  <a:srgbClr val="FFFFFF"/>
                </a:solidFill>
              </a:rPr>
            </a:br>
            <a:r>
              <a:rPr lang="en-US" sz="4000" b="0" i="0" u="none" strike="noStrike" baseline="0">
                <a:solidFill>
                  <a:srgbClr val="FFFFFF"/>
                </a:solidFill>
              </a:rPr>
              <a:t>Iteration II</a:t>
            </a:r>
            <a:endParaRPr lang="en-US" sz="4000">
              <a:solidFill>
                <a:srgbClr val="FFFFFF"/>
              </a:solidFill>
            </a:endParaRPr>
          </a:p>
        </p:txBody>
      </p:sp>
      <p:pic>
        <p:nvPicPr>
          <p:cNvPr id="6" name="Picture 5">
            <a:extLst>
              <a:ext uri="{FF2B5EF4-FFF2-40B4-BE49-F238E27FC236}">
                <a16:creationId xmlns:a16="http://schemas.microsoft.com/office/drawing/2014/main" id="{2E4AA2A2-1980-9378-406F-99DC0BE38874}"/>
              </a:ext>
            </a:extLst>
          </p:cNvPr>
          <p:cNvPicPr>
            <a:picLocks noChangeAspect="1"/>
          </p:cNvPicPr>
          <p:nvPr/>
        </p:nvPicPr>
        <p:blipFill>
          <a:blip r:embed="rId2"/>
          <a:stretch>
            <a:fillRect/>
          </a:stretch>
        </p:blipFill>
        <p:spPr>
          <a:xfrm>
            <a:off x="8048162" y="1049627"/>
            <a:ext cx="3387578" cy="2196017"/>
          </a:xfrm>
          <a:prstGeom prst="rect">
            <a:avLst/>
          </a:prstGeom>
        </p:spPr>
      </p:pic>
      <p:pic>
        <p:nvPicPr>
          <p:cNvPr id="8" name="Picture 7">
            <a:extLst>
              <a:ext uri="{FF2B5EF4-FFF2-40B4-BE49-F238E27FC236}">
                <a16:creationId xmlns:a16="http://schemas.microsoft.com/office/drawing/2014/main" id="{4BB6F929-E81C-E47A-FE4A-633488B7A75F}"/>
              </a:ext>
            </a:extLst>
          </p:cNvPr>
          <p:cNvPicPr>
            <a:picLocks noChangeAspect="1"/>
          </p:cNvPicPr>
          <p:nvPr/>
        </p:nvPicPr>
        <p:blipFill>
          <a:blip r:embed="rId3"/>
          <a:stretch>
            <a:fillRect/>
          </a:stretch>
        </p:blipFill>
        <p:spPr>
          <a:xfrm>
            <a:off x="5520737" y="3612356"/>
            <a:ext cx="5221155" cy="2852992"/>
          </a:xfrm>
          <a:prstGeom prst="rect">
            <a:avLst/>
          </a:prstGeom>
        </p:spPr>
      </p:pic>
      <p:pic>
        <p:nvPicPr>
          <p:cNvPr id="4" name="Picture 3">
            <a:extLst>
              <a:ext uri="{FF2B5EF4-FFF2-40B4-BE49-F238E27FC236}">
                <a16:creationId xmlns:a16="http://schemas.microsoft.com/office/drawing/2014/main" id="{ED22E3A2-B896-820B-BF00-0B6B27178F17}"/>
              </a:ext>
            </a:extLst>
          </p:cNvPr>
          <p:cNvPicPr>
            <a:picLocks noChangeAspect="1"/>
          </p:cNvPicPr>
          <p:nvPr/>
        </p:nvPicPr>
        <p:blipFill>
          <a:blip r:embed="rId4"/>
          <a:stretch>
            <a:fillRect/>
          </a:stretch>
        </p:blipFill>
        <p:spPr>
          <a:xfrm>
            <a:off x="4482676" y="842813"/>
            <a:ext cx="3397631" cy="1698815"/>
          </a:xfrm>
          <a:prstGeom prst="rect">
            <a:avLst/>
          </a:prstGeom>
        </p:spPr>
      </p:pic>
    </p:spTree>
    <p:extLst>
      <p:ext uri="{BB962C8B-B14F-4D97-AF65-F5344CB8AC3E}">
        <p14:creationId xmlns:p14="http://schemas.microsoft.com/office/powerpoint/2010/main" val="270887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0" i="0" u="none" strike="noStrike" kern="1200" baseline="0">
                <a:solidFill>
                  <a:schemeClr val="bg1"/>
                </a:solidFill>
                <a:latin typeface="+mj-lt"/>
                <a:ea typeface="+mj-ea"/>
                <a:cs typeface="+mj-cs"/>
              </a:rPr>
              <a:t>Simplex solution</a:t>
            </a:r>
            <a:br>
              <a:rPr lang="en-US" sz="2200" b="0" i="0" u="none" strike="noStrike" kern="1200" baseline="0">
                <a:solidFill>
                  <a:schemeClr val="bg1"/>
                </a:solidFill>
                <a:latin typeface="+mj-lt"/>
                <a:ea typeface="+mj-ea"/>
                <a:cs typeface="+mj-cs"/>
              </a:rPr>
            </a:br>
            <a:r>
              <a:rPr lang="en-US" sz="2200" b="0" i="0" u="none" strike="noStrike" kern="1200" baseline="0">
                <a:solidFill>
                  <a:schemeClr val="bg1"/>
                </a:solidFill>
                <a:latin typeface="+mj-lt"/>
                <a:ea typeface="+mj-ea"/>
                <a:cs typeface="+mj-cs"/>
              </a:rPr>
              <a:t>Iteration III</a:t>
            </a:r>
            <a:endParaRPr lang="en-US" sz="2200" kern="120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48ABC976-848D-39FE-54B3-9D6075068277}"/>
              </a:ext>
            </a:extLst>
          </p:cNvPr>
          <p:cNvPicPr>
            <a:picLocks noChangeAspect="1"/>
          </p:cNvPicPr>
          <p:nvPr/>
        </p:nvPicPr>
        <p:blipFill>
          <a:blip r:embed="rId2"/>
          <a:stretch>
            <a:fillRect/>
          </a:stretch>
        </p:blipFill>
        <p:spPr>
          <a:xfrm>
            <a:off x="643467" y="2182041"/>
            <a:ext cx="10905066" cy="3380570"/>
          </a:xfrm>
          <a:prstGeom prst="rect">
            <a:avLst/>
          </a:prstGeom>
        </p:spPr>
      </p:pic>
    </p:spTree>
    <p:extLst>
      <p:ext uri="{BB962C8B-B14F-4D97-AF65-F5344CB8AC3E}">
        <p14:creationId xmlns:p14="http://schemas.microsoft.com/office/powerpoint/2010/main" val="229487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91F83-B70F-C0F5-0110-D808B7567E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0" i="0" u="none" strike="noStrike" kern="1200" baseline="0">
                <a:solidFill>
                  <a:srgbClr val="FFFFFF"/>
                </a:solidFill>
                <a:latin typeface="+mj-lt"/>
                <a:ea typeface="+mj-ea"/>
                <a:cs typeface="+mj-cs"/>
              </a:rPr>
              <a:t>the visualization of the feasible region with x1 fixed at 0, </a:t>
            </a:r>
            <a:endParaRPr lang="en-US" sz="33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782359EB-4A38-82D1-0A6B-943084B68D94}"/>
              </a:ext>
            </a:extLst>
          </p:cNvPr>
          <p:cNvPicPr>
            <a:picLocks noChangeAspect="1"/>
          </p:cNvPicPr>
          <p:nvPr/>
        </p:nvPicPr>
        <p:blipFill>
          <a:blip r:embed="rId2"/>
          <a:stretch>
            <a:fillRect/>
          </a:stretch>
        </p:blipFill>
        <p:spPr>
          <a:xfrm>
            <a:off x="4777316" y="834217"/>
            <a:ext cx="6780700" cy="5187236"/>
          </a:xfrm>
          <a:prstGeom prst="rect">
            <a:avLst/>
          </a:prstGeom>
        </p:spPr>
      </p:pic>
    </p:spTree>
    <p:extLst>
      <p:ext uri="{BB962C8B-B14F-4D97-AF65-F5344CB8AC3E}">
        <p14:creationId xmlns:p14="http://schemas.microsoft.com/office/powerpoint/2010/main" val="324433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91F83-B70F-C0F5-0110-D808B7567E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0" i="0" u="none" strike="noStrike" kern="1200" baseline="0">
                <a:solidFill>
                  <a:srgbClr val="FFFFFF"/>
                </a:solidFill>
                <a:latin typeface="+mj-lt"/>
                <a:ea typeface="+mj-ea"/>
                <a:cs typeface="+mj-cs"/>
              </a:rPr>
              <a:t>the visualization of the feasible region with x2 fixed at 0, </a:t>
            </a:r>
            <a:endParaRPr lang="en-US" sz="33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C28087E9-5DA5-0C22-E27B-EC65ADDE0F55}"/>
              </a:ext>
            </a:extLst>
          </p:cNvPr>
          <p:cNvPicPr>
            <a:picLocks noChangeAspect="1"/>
          </p:cNvPicPr>
          <p:nvPr/>
        </p:nvPicPr>
        <p:blipFill>
          <a:blip r:embed="rId2"/>
          <a:stretch>
            <a:fillRect/>
          </a:stretch>
        </p:blipFill>
        <p:spPr>
          <a:xfrm>
            <a:off x="4777316" y="645678"/>
            <a:ext cx="6780700" cy="5564315"/>
          </a:xfrm>
          <a:prstGeom prst="rect">
            <a:avLst/>
          </a:prstGeom>
        </p:spPr>
      </p:pic>
    </p:spTree>
    <p:extLst>
      <p:ext uri="{BB962C8B-B14F-4D97-AF65-F5344CB8AC3E}">
        <p14:creationId xmlns:p14="http://schemas.microsoft.com/office/powerpoint/2010/main" val="290929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91F83-B70F-C0F5-0110-D808B7567E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0" i="0" u="none" strike="noStrike" kern="1200" baseline="0">
                <a:solidFill>
                  <a:srgbClr val="FFFFFF"/>
                </a:solidFill>
                <a:latin typeface="+mj-lt"/>
                <a:ea typeface="+mj-ea"/>
                <a:cs typeface="+mj-cs"/>
              </a:rPr>
              <a:t>the visualization of the feasible region with x3 fixed at 0, </a:t>
            </a:r>
            <a:endParaRPr lang="en-US" sz="33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1611FECC-17FB-E6A3-162E-F2C52E6C0473}"/>
              </a:ext>
            </a:extLst>
          </p:cNvPr>
          <p:cNvPicPr>
            <a:picLocks noChangeAspect="1"/>
          </p:cNvPicPr>
          <p:nvPr/>
        </p:nvPicPr>
        <p:blipFill>
          <a:blip r:embed="rId2"/>
          <a:stretch>
            <a:fillRect/>
          </a:stretch>
        </p:blipFill>
        <p:spPr>
          <a:xfrm>
            <a:off x="4777316" y="666755"/>
            <a:ext cx="6780700" cy="5522161"/>
          </a:xfrm>
          <a:prstGeom prst="rect">
            <a:avLst/>
          </a:prstGeom>
        </p:spPr>
      </p:pic>
    </p:spTree>
    <p:extLst>
      <p:ext uri="{BB962C8B-B14F-4D97-AF65-F5344CB8AC3E}">
        <p14:creationId xmlns:p14="http://schemas.microsoft.com/office/powerpoint/2010/main" val="96560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91F83-B70F-C0F5-0110-D808B7567E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baseline="0">
                <a:solidFill>
                  <a:srgbClr val="FFFFFF"/>
                </a:solidFill>
                <a:latin typeface="+mj-lt"/>
                <a:ea typeface="+mj-ea"/>
                <a:cs typeface="+mj-cs"/>
              </a:rPr>
              <a:t>Varying Constraints </a:t>
            </a:r>
            <a:endParaRPr lang="en-US" sz="36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522F44F-67F8-DAD3-5BF6-D2EA0296A513}"/>
              </a:ext>
            </a:extLst>
          </p:cNvPr>
          <p:cNvPicPr>
            <a:picLocks noChangeAspect="1"/>
          </p:cNvPicPr>
          <p:nvPr/>
        </p:nvPicPr>
        <p:blipFill>
          <a:blip r:embed="rId2"/>
          <a:stretch>
            <a:fillRect/>
          </a:stretch>
        </p:blipFill>
        <p:spPr>
          <a:xfrm>
            <a:off x="5309922" y="643466"/>
            <a:ext cx="5715488" cy="5568739"/>
          </a:xfrm>
          <a:prstGeom prst="rect">
            <a:avLst/>
          </a:prstGeom>
        </p:spPr>
      </p:pic>
    </p:spTree>
    <p:extLst>
      <p:ext uri="{BB962C8B-B14F-4D97-AF65-F5344CB8AC3E}">
        <p14:creationId xmlns:p14="http://schemas.microsoft.com/office/powerpoint/2010/main" val="248134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91F83-B70F-C0F5-0110-D808B7567E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baseline="0">
                <a:solidFill>
                  <a:srgbClr val="FFFFFF"/>
                </a:solidFill>
                <a:latin typeface="+mj-lt"/>
                <a:ea typeface="+mj-ea"/>
                <a:cs typeface="+mj-cs"/>
              </a:rPr>
              <a:t>Varying Constraints </a:t>
            </a:r>
            <a:endParaRPr lang="en-US" sz="36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79EC2C2F-D992-FAAD-D3A6-455EB952D246}"/>
              </a:ext>
            </a:extLst>
          </p:cNvPr>
          <p:cNvPicPr>
            <a:picLocks noChangeAspect="1"/>
          </p:cNvPicPr>
          <p:nvPr/>
        </p:nvPicPr>
        <p:blipFill>
          <a:blip r:embed="rId2"/>
          <a:stretch>
            <a:fillRect/>
          </a:stretch>
        </p:blipFill>
        <p:spPr>
          <a:xfrm>
            <a:off x="5375751" y="643466"/>
            <a:ext cx="5583830" cy="5568739"/>
          </a:xfrm>
          <a:prstGeom prst="rect">
            <a:avLst/>
          </a:prstGeom>
        </p:spPr>
      </p:pic>
    </p:spTree>
    <p:extLst>
      <p:ext uri="{BB962C8B-B14F-4D97-AF65-F5344CB8AC3E}">
        <p14:creationId xmlns:p14="http://schemas.microsoft.com/office/powerpoint/2010/main" val="973011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91F83-B70F-C0F5-0110-D808B7567E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baseline="0">
                <a:solidFill>
                  <a:srgbClr val="FFFFFF"/>
                </a:solidFill>
                <a:latin typeface="+mj-lt"/>
                <a:ea typeface="+mj-ea"/>
                <a:cs typeface="+mj-cs"/>
              </a:rPr>
              <a:t>Varying Constraints </a:t>
            </a:r>
            <a:endParaRPr lang="en-US" sz="36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EFDE6658-0A1B-EDB6-49EB-EE50B6B06389}"/>
              </a:ext>
            </a:extLst>
          </p:cNvPr>
          <p:cNvPicPr>
            <a:picLocks noChangeAspect="1"/>
          </p:cNvPicPr>
          <p:nvPr/>
        </p:nvPicPr>
        <p:blipFill>
          <a:blip r:embed="rId2"/>
          <a:stretch>
            <a:fillRect/>
          </a:stretch>
        </p:blipFill>
        <p:spPr>
          <a:xfrm>
            <a:off x="5337400" y="643466"/>
            <a:ext cx="5660531" cy="5568739"/>
          </a:xfrm>
          <a:prstGeom prst="rect">
            <a:avLst/>
          </a:prstGeom>
        </p:spPr>
      </p:pic>
    </p:spTree>
    <p:extLst>
      <p:ext uri="{BB962C8B-B14F-4D97-AF65-F5344CB8AC3E}">
        <p14:creationId xmlns:p14="http://schemas.microsoft.com/office/powerpoint/2010/main" val="158036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755D71D-FECB-00B0-6A92-DC9B729BE4D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489D6791-2654-CC88-C5E3-C6E071391399}"/>
              </a:ext>
            </a:extLst>
          </p:cNvPr>
          <p:cNvSpPr txBox="1"/>
          <p:nvPr/>
        </p:nvSpPr>
        <p:spPr>
          <a:xfrm>
            <a:off x="1314824" y="4544568"/>
            <a:ext cx="9751387" cy="1477328"/>
          </a:xfrm>
          <a:prstGeom prst="rect">
            <a:avLst/>
          </a:prstGeom>
          <a:noFill/>
        </p:spPr>
        <p:txBody>
          <a:bodyPr wrap="none" rtlCol="0">
            <a:spAutoFit/>
          </a:bodyPr>
          <a:lstStyle/>
          <a:p>
            <a:r>
              <a:rPr lang="en-US" b="0" i="0" dirty="0">
                <a:effectLst/>
                <a:highlight>
                  <a:srgbClr val="F2F2F2"/>
                </a:highlight>
                <a:latin typeface="Arial" panose="020B0604020202020204" pitchFamily="34" charset="0"/>
              </a:rPr>
              <a:t>I pledge that this test/assignment has been completed in compliance with the Graduate Honor</a:t>
            </a:r>
            <a:br>
              <a:rPr lang="en-US" dirty="0"/>
            </a:br>
            <a:r>
              <a:rPr lang="en-US" b="0" i="0" dirty="0">
                <a:effectLst/>
                <a:highlight>
                  <a:srgbClr val="F2F2F2"/>
                </a:highlight>
                <a:latin typeface="Arial" panose="020B0604020202020204" pitchFamily="34" charset="0"/>
              </a:rPr>
              <a:t>Code and that I have neither given nor received any unauthorized aid on this test/assignment.</a:t>
            </a:r>
            <a:br>
              <a:rPr lang="en-US" dirty="0"/>
            </a:br>
            <a:r>
              <a:rPr lang="en-US" b="0" i="0" dirty="0">
                <a:effectLst/>
                <a:highlight>
                  <a:srgbClr val="F2F2F2"/>
                </a:highlight>
                <a:latin typeface="Arial" panose="020B0604020202020204" pitchFamily="34" charset="0"/>
              </a:rPr>
              <a:t>Name (Print): Gautham Gali	</a:t>
            </a:r>
            <a:br>
              <a:rPr lang="en-US" dirty="0"/>
            </a:br>
            <a:r>
              <a:rPr lang="en-US" b="0" i="0" dirty="0">
                <a:effectLst/>
                <a:highlight>
                  <a:srgbClr val="F2F2F2"/>
                </a:highlight>
                <a:latin typeface="Arial" panose="020B0604020202020204" pitchFamily="34" charset="0"/>
              </a:rPr>
              <a:t>Signed: Gautham Gali</a:t>
            </a:r>
            <a:br>
              <a:rPr lang="en-US" dirty="0"/>
            </a:br>
            <a:endParaRPr lang="en-US" dirty="0"/>
          </a:p>
        </p:txBody>
      </p:sp>
    </p:spTree>
    <p:extLst>
      <p:ext uri="{BB962C8B-B14F-4D97-AF65-F5344CB8AC3E}">
        <p14:creationId xmlns:p14="http://schemas.microsoft.com/office/powerpoint/2010/main" val="100178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1371599" y="294538"/>
            <a:ext cx="9895951" cy="1033669"/>
          </a:xfrm>
        </p:spPr>
        <p:txBody>
          <a:bodyPr>
            <a:normAutofit/>
          </a:bodyPr>
          <a:lstStyle/>
          <a:p>
            <a:br>
              <a:rPr lang="en-US" sz="3400" b="0" i="0" u="none" strike="noStrike" baseline="0">
                <a:solidFill>
                  <a:srgbClr val="FFFFFF"/>
                </a:solidFill>
              </a:rPr>
            </a:br>
            <a:r>
              <a:rPr lang="en-US" sz="3400" b="0" i="0" u="none" strike="noStrike" baseline="0">
                <a:solidFill>
                  <a:srgbClr val="FFFFFF"/>
                </a:solidFill>
              </a:rPr>
              <a:t> Problem Formulation </a:t>
            </a:r>
            <a:endParaRPr lang="en-US" sz="3400">
              <a:solidFill>
                <a:srgbClr val="FFFFFF"/>
              </a:solidFill>
            </a:endParaRPr>
          </a:p>
        </p:txBody>
      </p:sp>
      <p:sp>
        <p:nvSpPr>
          <p:cNvPr id="3" name="Content Placeholder 2">
            <a:extLst>
              <a:ext uri="{FF2B5EF4-FFF2-40B4-BE49-F238E27FC236}">
                <a16:creationId xmlns:a16="http://schemas.microsoft.com/office/drawing/2014/main" id="{B8A7F638-7B14-6F9F-B060-049C9B153631}"/>
              </a:ext>
            </a:extLst>
          </p:cNvPr>
          <p:cNvSpPr>
            <a:spLocks noGrp="1"/>
          </p:cNvSpPr>
          <p:nvPr>
            <p:ph idx="1"/>
          </p:nvPr>
        </p:nvSpPr>
        <p:spPr>
          <a:xfrm>
            <a:off x="1371599" y="2318197"/>
            <a:ext cx="9724031" cy="3683358"/>
          </a:xfrm>
        </p:spPr>
        <p:txBody>
          <a:bodyPr anchor="ctr">
            <a:normAutofit fontScale="92500" lnSpcReduction="10000"/>
          </a:bodyPr>
          <a:lstStyle/>
          <a:p>
            <a:endParaRPr lang="en-US" sz="1900" b="0" i="0" u="none" strike="noStrike" baseline="0" dirty="0">
              <a:latin typeface="Times New Roman" panose="02020603050405020304" pitchFamily="18" charset="0"/>
            </a:endParaRPr>
          </a:p>
          <a:p>
            <a:r>
              <a:rPr lang="en-US" sz="1900" b="0" i="0" u="none" strike="noStrike" baseline="0" dirty="0">
                <a:latin typeface="Times New Roman" panose="02020603050405020304" pitchFamily="18" charset="0"/>
              </a:rPr>
              <a:t> Let the dishes be represented as </a:t>
            </a:r>
            <a:r>
              <a:rPr lang="en-US" sz="1900" b="0" i="0" u="none" strike="noStrike" baseline="0" dirty="0">
                <a:latin typeface="Cambria Math" panose="02040503050406030204" pitchFamily="18" charset="0"/>
              </a:rPr>
              <a:t>𝑥</a:t>
            </a:r>
            <a:r>
              <a:rPr lang="en-US" sz="1900" b="0" i="0" u="none" strike="noStrike" baseline="0" dirty="0">
                <a:latin typeface="Aptos" panose="020B0004020202020204" pitchFamily="34" charset="0"/>
              </a:rPr>
              <a:t>1,</a:t>
            </a:r>
            <a:r>
              <a:rPr lang="en-US" sz="1900" b="0" i="0" u="none" strike="noStrike" baseline="0" dirty="0">
                <a:latin typeface="Cambria Math" panose="02040503050406030204" pitchFamily="18" charset="0"/>
              </a:rPr>
              <a:t>𝑥</a:t>
            </a:r>
            <a:r>
              <a:rPr lang="en-US" sz="1900" b="0" i="0" u="none" strike="noStrike" baseline="0" dirty="0">
                <a:latin typeface="Aptos" panose="020B0004020202020204" pitchFamily="34" charset="0"/>
              </a:rPr>
              <a:t>2,</a:t>
            </a:r>
            <a:r>
              <a:rPr lang="en-US" sz="1900" b="0" i="0" u="none" strike="noStrike" baseline="0" dirty="0">
                <a:latin typeface="Cambria Math" panose="02040503050406030204" pitchFamily="18" charset="0"/>
              </a:rPr>
              <a:t>𝑥</a:t>
            </a:r>
            <a:r>
              <a:rPr lang="en-US" sz="1900" b="0" i="0" u="none" strike="noStrike" baseline="0" dirty="0">
                <a:latin typeface="Aptos" panose="020B0004020202020204" pitchFamily="34" charset="0"/>
              </a:rPr>
              <a:t>3(</a:t>
            </a:r>
            <a:r>
              <a:rPr lang="en-US" sz="1900" dirty="0" err="1">
                <a:latin typeface="Aptos" panose="020B0004020202020204" pitchFamily="34" charset="0"/>
              </a:rPr>
              <a:t>B</a:t>
            </a:r>
            <a:r>
              <a:rPr lang="en-US" sz="1900" b="0" i="0" u="none" strike="noStrike" baseline="0" dirty="0" err="1">
                <a:latin typeface="Aptos" panose="020B0004020202020204" pitchFamily="34" charset="0"/>
              </a:rPr>
              <a:t>irayni</a:t>
            </a:r>
            <a:r>
              <a:rPr lang="en-US" sz="1900" b="0" i="0" u="none" strike="noStrike" baseline="0" dirty="0">
                <a:latin typeface="Aptos" panose="020B0004020202020204" pitchFamily="34" charset="0"/>
              </a:rPr>
              <a:t>, Butter chicken , Veg Pulao)</a:t>
            </a:r>
            <a:r>
              <a:rPr lang="en-US" sz="1900" b="0" i="0" u="none" strike="noStrike" baseline="0" dirty="0">
                <a:latin typeface="Times New Roman" panose="02020603050405020304" pitchFamily="18" charset="0"/>
              </a:rPr>
              <a:t>, where each </a:t>
            </a:r>
            <a:r>
              <a:rPr lang="en-US" sz="1900" b="0" i="0" u="none" strike="noStrike" baseline="0" dirty="0">
                <a:latin typeface="Cambria Math" panose="02040503050406030204" pitchFamily="18" charset="0"/>
              </a:rPr>
              <a:t>𝑥𝑖 </a:t>
            </a:r>
            <a:r>
              <a:rPr lang="en-US" sz="1900" b="0" i="0" u="none" strike="noStrike" baseline="0" dirty="0">
                <a:latin typeface="Times New Roman" panose="02020603050405020304" pitchFamily="18" charset="0"/>
              </a:rPr>
              <a:t>signifies the quantity of each dish prepared daily. </a:t>
            </a:r>
          </a:p>
          <a:p>
            <a:r>
              <a:rPr lang="en-US" sz="1900" b="0" i="0" u="none" strike="noStrike" baseline="0" dirty="0">
                <a:latin typeface="Times New Roman" panose="02020603050405020304" pitchFamily="18" charset="0"/>
              </a:rPr>
              <a:t>The restaurant's operations are constrained by the availability of key ingredients and the capacity of kitchen operation hours. Specifically, the constraints include the availability of Ingredient X(tomatoes) and Ingredient Y(onions), along with the limited hours the kitchen can operate each day. </a:t>
            </a:r>
          </a:p>
          <a:p>
            <a:r>
              <a:rPr lang="en-US" sz="1900" b="0" i="0" u="none" strike="noStrike" baseline="0" dirty="0">
                <a:latin typeface="Times New Roman" panose="02020603050405020304" pitchFamily="18" charset="0"/>
              </a:rPr>
              <a:t>This constraint formulation ensures that the model focuses on the optimal allocation of these resources to maximize revenue. </a:t>
            </a:r>
          </a:p>
          <a:p>
            <a:r>
              <a:rPr lang="en-US" sz="1900" b="0" i="0" u="none" strike="noStrike" baseline="0" dirty="0">
                <a:latin typeface="Times New Roman" panose="02020603050405020304" pitchFamily="18" charset="0"/>
              </a:rPr>
              <a:t>The restaurant has a total of 100 </a:t>
            </a:r>
            <a:r>
              <a:rPr lang="en-US" sz="1900" dirty="0">
                <a:latin typeface="Times New Roman" panose="02020603050405020304" pitchFamily="18" charset="0"/>
              </a:rPr>
              <a:t>kgs</a:t>
            </a:r>
            <a:r>
              <a:rPr lang="en-US" sz="1900" b="0" i="0" u="none" strike="noStrike" baseline="0" dirty="0">
                <a:latin typeface="Times New Roman" panose="02020603050405020304" pitchFamily="18" charset="0"/>
              </a:rPr>
              <a:t> of Ingredient X and 72 </a:t>
            </a:r>
            <a:r>
              <a:rPr lang="en-US" sz="1900" dirty="0">
                <a:latin typeface="Times New Roman" panose="02020603050405020304" pitchFamily="18" charset="0"/>
              </a:rPr>
              <a:t>kgs</a:t>
            </a:r>
            <a:r>
              <a:rPr lang="en-US" sz="1900" b="0" i="0" u="none" strike="noStrike" baseline="0" dirty="0">
                <a:latin typeface="Times New Roman" panose="02020603050405020304" pitchFamily="18" charset="0"/>
              </a:rPr>
              <a:t> of Ingredient Y available each day. </a:t>
            </a:r>
          </a:p>
          <a:p>
            <a:r>
              <a:rPr lang="en-US" sz="1900" b="0" i="0" u="none" strike="noStrike" baseline="0" dirty="0">
                <a:latin typeface="Times New Roman" panose="02020603050405020304" pitchFamily="18" charset="0"/>
              </a:rPr>
              <a:t>The kitchen operation is limited to 80 hours per day due to staffing and operational constraints.</a:t>
            </a:r>
          </a:p>
          <a:p>
            <a:r>
              <a:rPr lang="en-US" sz="1900" b="0" i="0" u="none" strike="noStrike" baseline="0" dirty="0">
                <a:latin typeface="Times New Roman" panose="02020603050405020304" pitchFamily="18" charset="0"/>
              </a:rPr>
              <a:t>Assumptions, they have cloud kitchen setup and multiple people are working </a:t>
            </a:r>
            <a:r>
              <a:rPr lang="en-US" sz="1900" dirty="0">
                <a:latin typeface="Times New Roman" panose="02020603050405020304" pitchFamily="18" charset="0"/>
              </a:rPr>
              <a:t>under the same restaurant.</a:t>
            </a:r>
            <a:r>
              <a:rPr lang="en-US" sz="1900" b="0" i="0" u="none" strike="noStrike" baseline="0" dirty="0">
                <a:latin typeface="Times New Roman" panose="02020603050405020304" pitchFamily="18" charset="0"/>
              </a:rPr>
              <a:t> </a:t>
            </a:r>
          </a:p>
        </p:txBody>
      </p:sp>
    </p:spTree>
    <p:extLst>
      <p:ext uri="{BB962C8B-B14F-4D97-AF65-F5344CB8AC3E}">
        <p14:creationId xmlns:p14="http://schemas.microsoft.com/office/powerpoint/2010/main" val="273676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7" name="Rectangle 16">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1371598" y="319314"/>
            <a:ext cx="9477377" cy="1030515"/>
          </a:xfrm>
        </p:spPr>
        <p:txBody>
          <a:bodyPr anchor="ctr">
            <a:normAutofit/>
          </a:bodyPr>
          <a:lstStyle/>
          <a:p>
            <a:br>
              <a:rPr lang="en-US" sz="3400" b="0" i="0" u="none" strike="noStrike" baseline="0">
                <a:solidFill>
                  <a:srgbClr val="FFFFFF"/>
                </a:solidFill>
              </a:rPr>
            </a:br>
            <a:r>
              <a:rPr lang="en-US" sz="3400" b="0" i="0" u="none" strike="noStrike" baseline="0">
                <a:solidFill>
                  <a:srgbClr val="FFFFFF"/>
                </a:solidFill>
              </a:rPr>
              <a:t> Problem Formulation </a:t>
            </a:r>
            <a:endParaRPr lang="en-US" sz="3400">
              <a:solidFill>
                <a:srgbClr val="FFFFFF"/>
              </a:solidFill>
            </a:endParaRPr>
          </a:p>
        </p:txBody>
      </p:sp>
      <p:pic>
        <p:nvPicPr>
          <p:cNvPr id="7" name="Picture 6">
            <a:extLst>
              <a:ext uri="{FF2B5EF4-FFF2-40B4-BE49-F238E27FC236}">
                <a16:creationId xmlns:a16="http://schemas.microsoft.com/office/drawing/2014/main" id="{2496F085-B7D6-4514-C493-EC6EAF64111C}"/>
              </a:ext>
            </a:extLst>
          </p:cNvPr>
          <p:cNvPicPr>
            <a:picLocks noChangeAspect="1"/>
          </p:cNvPicPr>
          <p:nvPr/>
        </p:nvPicPr>
        <p:blipFill>
          <a:blip r:embed="rId2"/>
          <a:stretch>
            <a:fillRect/>
          </a:stretch>
        </p:blipFill>
        <p:spPr>
          <a:xfrm>
            <a:off x="2554792" y="2050595"/>
            <a:ext cx="3382057" cy="2617365"/>
          </a:xfrm>
          <a:prstGeom prst="rect">
            <a:avLst/>
          </a:prstGeom>
        </p:spPr>
      </p:pic>
      <p:pic>
        <p:nvPicPr>
          <p:cNvPr id="5" name="Content Placeholder 4">
            <a:extLst>
              <a:ext uri="{FF2B5EF4-FFF2-40B4-BE49-F238E27FC236}">
                <a16:creationId xmlns:a16="http://schemas.microsoft.com/office/drawing/2014/main" id="{A0695753-05F1-3A9B-BB74-91404A03E681}"/>
              </a:ext>
            </a:extLst>
          </p:cNvPr>
          <p:cNvPicPr>
            <a:picLocks noChangeAspect="1"/>
          </p:cNvPicPr>
          <p:nvPr/>
        </p:nvPicPr>
        <p:blipFill>
          <a:blip r:embed="rId3"/>
          <a:stretch>
            <a:fillRect/>
          </a:stretch>
        </p:blipFill>
        <p:spPr>
          <a:xfrm>
            <a:off x="6267671" y="2802239"/>
            <a:ext cx="4600354" cy="1161147"/>
          </a:xfrm>
          <a:prstGeom prst="rect">
            <a:avLst/>
          </a:prstGeom>
        </p:spPr>
      </p:pic>
    </p:spTree>
    <p:extLst>
      <p:ext uri="{BB962C8B-B14F-4D97-AF65-F5344CB8AC3E}">
        <p14:creationId xmlns:p14="http://schemas.microsoft.com/office/powerpoint/2010/main" val="422971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baseline="0">
                <a:solidFill>
                  <a:srgbClr val="FFFFFF"/>
                </a:solidFill>
                <a:latin typeface="+mj-lt"/>
                <a:ea typeface="+mj-ea"/>
                <a:cs typeface="+mj-cs"/>
              </a:rPr>
              <a:t>Standard Form </a:t>
            </a:r>
            <a:endParaRPr lang="en-US" sz="3600" kern="1200">
              <a:solidFill>
                <a:srgbClr val="FFFFFF"/>
              </a:solidFill>
              <a:latin typeface="+mj-lt"/>
              <a:ea typeface="+mj-ea"/>
              <a:cs typeface="+mj-cs"/>
            </a:endParaRPr>
          </a:p>
        </p:txBody>
      </p:sp>
      <p:pic>
        <p:nvPicPr>
          <p:cNvPr id="8" name="Picture 7">
            <a:extLst>
              <a:ext uri="{FF2B5EF4-FFF2-40B4-BE49-F238E27FC236}">
                <a16:creationId xmlns:a16="http://schemas.microsoft.com/office/drawing/2014/main" id="{ED1CCC90-0021-93B8-2886-CD5B510E5F45}"/>
              </a:ext>
            </a:extLst>
          </p:cNvPr>
          <p:cNvPicPr>
            <a:picLocks noChangeAspect="1"/>
          </p:cNvPicPr>
          <p:nvPr/>
        </p:nvPicPr>
        <p:blipFill>
          <a:blip r:embed="rId2"/>
          <a:stretch>
            <a:fillRect/>
          </a:stretch>
        </p:blipFill>
        <p:spPr>
          <a:xfrm>
            <a:off x="4777316" y="1363284"/>
            <a:ext cx="6780700" cy="4129103"/>
          </a:xfrm>
          <a:prstGeom prst="rect">
            <a:avLst/>
          </a:prstGeom>
        </p:spPr>
      </p:pic>
    </p:spTree>
    <p:extLst>
      <p:ext uri="{BB962C8B-B14F-4D97-AF65-F5344CB8AC3E}">
        <p14:creationId xmlns:p14="http://schemas.microsoft.com/office/powerpoint/2010/main" val="268278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baseline="0">
                <a:solidFill>
                  <a:srgbClr val="FFFFFF"/>
                </a:solidFill>
                <a:latin typeface="+mj-lt"/>
                <a:ea typeface="+mj-ea"/>
                <a:cs typeface="+mj-cs"/>
              </a:rPr>
              <a:t>Slack Form</a:t>
            </a:r>
            <a:endParaRPr lang="en-US" sz="36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4D120740-5295-2251-0FE2-9675AF6C5E05}"/>
              </a:ext>
            </a:extLst>
          </p:cNvPr>
          <p:cNvPicPr>
            <a:picLocks noChangeAspect="1"/>
          </p:cNvPicPr>
          <p:nvPr/>
        </p:nvPicPr>
        <p:blipFill>
          <a:blip r:embed="rId2"/>
          <a:stretch>
            <a:fillRect/>
          </a:stretch>
        </p:blipFill>
        <p:spPr>
          <a:xfrm>
            <a:off x="4777316" y="2031809"/>
            <a:ext cx="6780700" cy="2792053"/>
          </a:xfrm>
          <a:prstGeom prst="rect">
            <a:avLst/>
          </a:prstGeom>
        </p:spPr>
      </p:pic>
    </p:spTree>
    <p:extLst>
      <p:ext uri="{BB962C8B-B14F-4D97-AF65-F5344CB8AC3E}">
        <p14:creationId xmlns:p14="http://schemas.microsoft.com/office/powerpoint/2010/main" val="277593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6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1162498" y="655782"/>
            <a:ext cx="4284418" cy="1480199"/>
          </a:xfrm>
        </p:spPr>
        <p:txBody>
          <a:bodyPr vert="horz" lIns="91440" tIns="45720" rIns="91440" bIns="45720" rtlCol="0" anchor="t">
            <a:normAutofit/>
          </a:bodyPr>
          <a:lstStyle/>
          <a:p>
            <a:r>
              <a:rPr lang="en-US" b="1" i="0" u="none" strike="noStrike" baseline="0">
                <a:solidFill>
                  <a:schemeClr val="bg1"/>
                </a:solidFill>
              </a:rPr>
              <a:t>Exploring The Solution </a:t>
            </a:r>
            <a:endParaRPr lang="en-US">
              <a:solidFill>
                <a:schemeClr val="bg1"/>
              </a:solidFill>
            </a:endParaRPr>
          </a:p>
        </p:txBody>
      </p:sp>
      <p:sp>
        <p:nvSpPr>
          <p:cNvPr id="36" name="Rectangle 3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838"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4B9A455-BEFB-0AB1-3BDF-01B1131F7EED}"/>
              </a:ext>
            </a:extLst>
          </p:cNvPr>
          <p:cNvPicPr>
            <a:picLocks noChangeAspect="1"/>
          </p:cNvPicPr>
          <p:nvPr/>
        </p:nvPicPr>
        <p:blipFill>
          <a:blip r:embed="rId2"/>
          <a:stretch>
            <a:fillRect/>
          </a:stretch>
        </p:blipFill>
        <p:spPr>
          <a:xfrm>
            <a:off x="6739465" y="2667058"/>
            <a:ext cx="4305881" cy="1090271"/>
          </a:xfrm>
          <a:prstGeom prst="rect">
            <a:avLst/>
          </a:prstGeom>
        </p:spPr>
      </p:pic>
      <p:pic>
        <p:nvPicPr>
          <p:cNvPr id="4" name="Picture 3">
            <a:extLst>
              <a:ext uri="{FF2B5EF4-FFF2-40B4-BE49-F238E27FC236}">
                <a16:creationId xmlns:a16="http://schemas.microsoft.com/office/drawing/2014/main" id="{1C0878E9-5554-E00E-AC8F-053F757569FC}"/>
              </a:ext>
            </a:extLst>
          </p:cNvPr>
          <p:cNvPicPr>
            <a:picLocks noChangeAspect="1"/>
          </p:cNvPicPr>
          <p:nvPr/>
        </p:nvPicPr>
        <p:blipFill>
          <a:blip r:embed="rId3"/>
          <a:stretch>
            <a:fillRect/>
          </a:stretch>
        </p:blipFill>
        <p:spPr>
          <a:xfrm>
            <a:off x="1667627" y="2265037"/>
            <a:ext cx="3267222" cy="3949495"/>
          </a:xfrm>
          <a:prstGeom prst="rect">
            <a:avLst/>
          </a:prstGeom>
        </p:spPr>
      </p:pic>
      <p:pic>
        <p:nvPicPr>
          <p:cNvPr id="13" name="Picture 12">
            <a:extLst>
              <a:ext uri="{FF2B5EF4-FFF2-40B4-BE49-F238E27FC236}">
                <a16:creationId xmlns:a16="http://schemas.microsoft.com/office/drawing/2014/main" id="{9F73A86C-4C07-AFCD-EDB3-B2454786F70E}"/>
              </a:ext>
            </a:extLst>
          </p:cNvPr>
          <p:cNvPicPr>
            <a:picLocks noChangeAspect="1"/>
          </p:cNvPicPr>
          <p:nvPr/>
        </p:nvPicPr>
        <p:blipFill>
          <a:blip r:embed="rId4"/>
          <a:stretch>
            <a:fillRect/>
          </a:stretch>
        </p:blipFill>
        <p:spPr>
          <a:xfrm>
            <a:off x="7408608" y="4320217"/>
            <a:ext cx="2967592" cy="1894313"/>
          </a:xfrm>
          <a:prstGeom prst="rect">
            <a:avLst/>
          </a:prstGeom>
        </p:spPr>
      </p:pic>
      <p:sp>
        <p:nvSpPr>
          <p:cNvPr id="3" name="TextBox 2">
            <a:extLst>
              <a:ext uri="{FF2B5EF4-FFF2-40B4-BE49-F238E27FC236}">
                <a16:creationId xmlns:a16="http://schemas.microsoft.com/office/drawing/2014/main" id="{DDD36DA4-2887-158B-5190-9423F34A9B89}"/>
              </a:ext>
            </a:extLst>
          </p:cNvPr>
          <p:cNvSpPr txBox="1"/>
          <p:nvPr/>
        </p:nvSpPr>
        <p:spPr>
          <a:xfrm>
            <a:off x="6912864" y="850392"/>
            <a:ext cx="2481770" cy="923330"/>
          </a:xfrm>
          <a:prstGeom prst="rect">
            <a:avLst/>
          </a:prstGeom>
          <a:noFill/>
        </p:spPr>
        <p:txBody>
          <a:bodyPr wrap="none" rtlCol="0">
            <a:spAutoFit/>
          </a:bodyPr>
          <a:lstStyle/>
          <a:p>
            <a:r>
              <a:rPr lang="en-US" dirty="0"/>
              <a:t>Biryani: 9.75 kg</a:t>
            </a:r>
          </a:p>
          <a:p>
            <a:r>
              <a:rPr lang="en-US" dirty="0"/>
              <a:t>Butter Chicken: 1.25 kg</a:t>
            </a:r>
          </a:p>
          <a:p>
            <a:r>
              <a:rPr lang="en-US" dirty="0"/>
              <a:t>Veg Pulao: 0</a:t>
            </a:r>
          </a:p>
        </p:txBody>
      </p:sp>
    </p:spTree>
    <p:extLst>
      <p:ext uri="{BB962C8B-B14F-4D97-AF65-F5344CB8AC3E}">
        <p14:creationId xmlns:p14="http://schemas.microsoft.com/office/powerpoint/2010/main" val="61908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0" i="0" u="none" strike="noStrike" kern="1200" baseline="0">
                <a:solidFill>
                  <a:schemeClr val="bg1"/>
                </a:solidFill>
                <a:latin typeface="+mj-lt"/>
                <a:ea typeface="+mj-ea"/>
                <a:cs typeface="+mj-cs"/>
              </a:rPr>
              <a:t>Simplex solution</a:t>
            </a:r>
            <a:br>
              <a:rPr lang="en-US" sz="2200" b="0" i="0" u="none" strike="noStrike" kern="1200" baseline="0">
                <a:solidFill>
                  <a:schemeClr val="bg1"/>
                </a:solidFill>
                <a:latin typeface="+mj-lt"/>
                <a:ea typeface="+mj-ea"/>
                <a:cs typeface="+mj-cs"/>
              </a:rPr>
            </a:br>
            <a:r>
              <a:rPr lang="en-US" sz="2200" b="0" i="0" u="none" strike="noStrike" kern="1200" baseline="0">
                <a:solidFill>
                  <a:schemeClr val="bg1"/>
                </a:solidFill>
                <a:latin typeface="+mj-lt"/>
                <a:ea typeface="+mj-ea"/>
                <a:cs typeface="+mj-cs"/>
              </a:rPr>
              <a:t>Iteration I</a:t>
            </a:r>
            <a:endParaRPr lang="en-US" sz="2200" kern="120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A2679CA3-75FB-F9B7-730C-5FFE3250BE3A}"/>
              </a:ext>
            </a:extLst>
          </p:cNvPr>
          <p:cNvPicPr>
            <a:picLocks noChangeAspect="1"/>
          </p:cNvPicPr>
          <p:nvPr/>
        </p:nvPicPr>
        <p:blipFill>
          <a:blip r:embed="rId2"/>
          <a:stretch>
            <a:fillRect/>
          </a:stretch>
        </p:blipFill>
        <p:spPr>
          <a:xfrm>
            <a:off x="643467" y="2122278"/>
            <a:ext cx="10905066" cy="3500097"/>
          </a:xfrm>
          <a:prstGeom prst="rect">
            <a:avLst/>
          </a:prstGeom>
        </p:spPr>
      </p:pic>
    </p:spTree>
    <p:extLst>
      <p:ext uri="{BB962C8B-B14F-4D97-AF65-F5344CB8AC3E}">
        <p14:creationId xmlns:p14="http://schemas.microsoft.com/office/powerpoint/2010/main" val="274476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b="0" i="0" u="none" strike="noStrike" baseline="0">
                <a:solidFill>
                  <a:srgbClr val="FFFFFF"/>
                </a:solidFill>
              </a:rPr>
              <a:t>Simplex solution</a:t>
            </a:r>
            <a:br>
              <a:rPr lang="en-US" sz="4000" b="0" i="0" u="none" strike="noStrike" baseline="0">
                <a:solidFill>
                  <a:srgbClr val="FFFFFF"/>
                </a:solidFill>
              </a:rPr>
            </a:br>
            <a:r>
              <a:rPr lang="en-US" sz="4000" b="0" i="0" u="none" strike="noStrike" baseline="0">
                <a:solidFill>
                  <a:srgbClr val="FFFFFF"/>
                </a:solidFill>
              </a:rPr>
              <a:t>Iteration I</a:t>
            </a:r>
            <a:endParaRPr lang="en-US" sz="4000">
              <a:solidFill>
                <a:srgbClr val="FFFFFF"/>
              </a:solidFill>
            </a:endParaRPr>
          </a:p>
        </p:txBody>
      </p:sp>
      <p:pic>
        <p:nvPicPr>
          <p:cNvPr id="7" name="Picture 6">
            <a:extLst>
              <a:ext uri="{FF2B5EF4-FFF2-40B4-BE49-F238E27FC236}">
                <a16:creationId xmlns:a16="http://schemas.microsoft.com/office/drawing/2014/main" id="{2D0EF529-22D0-5255-17CE-EFC7281DD356}"/>
              </a:ext>
            </a:extLst>
          </p:cNvPr>
          <p:cNvPicPr>
            <a:picLocks noChangeAspect="1"/>
          </p:cNvPicPr>
          <p:nvPr/>
        </p:nvPicPr>
        <p:blipFill>
          <a:blip r:embed="rId2"/>
          <a:stretch>
            <a:fillRect/>
          </a:stretch>
        </p:blipFill>
        <p:spPr>
          <a:xfrm>
            <a:off x="8227332" y="936514"/>
            <a:ext cx="3387578" cy="2087567"/>
          </a:xfrm>
          <a:prstGeom prst="rect">
            <a:avLst/>
          </a:prstGeom>
        </p:spPr>
      </p:pic>
      <p:pic>
        <p:nvPicPr>
          <p:cNvPr id="9" name="Picture 8">
            <a:extLst>
              <a:ext uri="{FF2B5EF4-FFF2-40B4-BE49-F238E27FC236}">
                <a16:creationId xmlns:a16="http://schemas.microsoft.com/office/drawing/2014/main" id="{846D9FC4-374A-BD68-2EED-92F5843D8521}"/>
              </a:ext>
            </a:extLst>
          </p:cNvPr>
          <p:cNvPicPr>
            <a:picLocks noChangeAspect="1"/>
          </p:cNvPicPr>
          <p:nvPr/>
        </p:nvPicPr>
        <p:blipFill>
          <a:blip r:embed="rId3"/>
          <a:stretch>
            <a:fillRect/>
          </a:stretch>
        </p:blipFill>
        <p:spPr>
          <a:xfrm>
            <a:off x="5528283" y="3262914"/>
            <a:ext cx="4789548" cy="2896179"/>
          </a:xfrm>
          <a:prstGeom prst="rect">
            <a:avLst/>
          </a:prstGeom>
        </p:spPr>
      </p:pic>
      <p:pic>
        <p:nvPicPr>
          <p:cNvPr id="4" name="Picture 3">
            <a:extLst>
              <a:ext uri="{FF2B5EF4-FFF2-40B4-BE49-F238E27FC236}">
                <a16:creationId xmlns:a16="http://schemas.microsoft.com/office/drawing/2014/main" id="{BB6E5E7A-733D-71A0-B436-4652EF05B2F3}"/>
              </a:ext>
            </a:extLst>
          </p:cNvPr>
          <p:cNvPicPr>
            <a:picLocks noChangeAspect="1"/>
          </p:cNvPicPr>
          <p:nvPr/>
        </p:nvPicPr>
        <p:blipFill>
          <a:blip r:embed="rId4"/>
          <a:stretch>
            <a:fillRect/>
          </a:stretch>
        </p:blipFill>
        <p:spPr>
          <a:xfrm>
            <a:off x="4230456" y="1287503"/>
            <a:ext cx="3836333" cy="1497746"/>
          </a:xfrm>
          <a:prstGeom prst="rect">
            <a:avLst/>
          </a:prstGeom>
        </p:spPr>
      </p:pic>
    </p:spTree>
    <p:extLst>
      <p:ext uri="{BB962C8B-B14F-4D97-AF65-F5344CB8AC3E}">
        <p14:creationId xmlns:p14="http://schemas.microsoft.com/office/powerpoint/2010/main" val="125295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14B7E-9E2B-7E0E-ADF7-E7CB677A36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0" i="0" u="none" strike="noStrike" kern="1200" baseline="0">
                <a:solidFill>
                  <a:schemeClr val="bg1"/>
                </a:solidFill>
                <a:latin typeface="+mj-lt"/>
                <a:ea typeface="+mj-ea"/>
                <a:cs typeface="+mj-cs"/>
              </a:rPr>
              <a:t>Simplex solution</a:t>
            </a:r>
            <a:br>
              <a:rPr lang="en-US" sz="2200" b="0" i="0" u="none" strike="noStrike" kern="1200" baseline="0">
                <a:solidFill>
                  <a:schemeClr val="bg1"/>
                </a:solidFill>
                <a:latin typeface="+mj-lt"/>
                <a:ea typeface="+mj-ea"/>
                <a:cs typeface="+mj-cs"/>
              </a:rPr>
            </a:br>
            <a:r>
              <a:rPr lang="en-US" sz="2200" b="0" i="0" u="none" strike="noStrike" kern="1200" baseline="0">
                <a:solidFill>
                  <a:schemeClr val="bg1"/>
                </a:solidFill>
                <a:latin typeface="+mj-lt"/>
                <a:ea typeface="+mj-ea"/>
                <a:cs typeface="+mj-cs"/>
              </a:rPr>
              <a:t>Iteration II</a:t>
            </a:r>
            <a:endParaRPr lang="en-US" sz="2200" kern="1200">
              <a:solidFill>
                <a:schemeClr val="bg1"/>
              </a:solidFill>
              <a:latin typeface="+mj-lt"/>
              <a:ea typeface="+mj-ea"/>
              <a:cs typeface="+mj-cs"/>
            </a:endParaRPr>
          </a:p>
        </p:txBody>
      </p:sp>
      <p:pic>
        <p:nvPicPr>
          <p:cNvPr id="11" name="Picture 10">
            <a:extLst>
              <a:ext uri="{FF2B5EF4-FFF2-40B4-BE49-F238E27FC236}">
                <a16:creationId xmlns:a16="http://schemas.microsoft.com/office/drawing/2014/main" id="{E6BFFCE2-9946-1C6D-CA55-EC11BDA51EE2}"/>
              </a:ext>
            </a:extLst>
          </p:cNvPr>
          <p:cNvPicPr>
            <a:picLocks noChangeAspect="1"/>
          </p:cNvPicPr>
          <p:nvPr/>
        </p:nvPicPr>
        <p:blipFill>
          <a:blip r:embed="rId2"/>
          <a:stretch>
            <a:fillRect/>
          </a:stretch>
        </p:blipFill>
        <p:spPr>
          <a:xfrm>
            <a:off x="676210" y="1675227"/>
            <a:ext cx="10839580" cy="4394199"/>
          </a:xfrm>
          <a:prstGeom prst="rect">
            <a:avLst/>
          </a:prstGeom>
        </p:spPr>
      </p:pic>
    </p:spTree>
    <p:extLst>
      <p:ext uri="{BB962C8B-B14F-4D97-AF65-F5344CB8AC3E}">
        <p14:creationId xmlns:p14="http://schemas.microsoft.com/office/powerpoint/2010/main" val="3270065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TotalTime>
  <Words>320</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Cambria Math</vt:lpstr>
      <vt:lpstr>Times New Roman</vt:lpstr>
      <vt:lpstr>Office Theme</vt:lpstr>
      <vt:lpstr>Optimizing Revenue for restaurant with Linear Programming and Simplex Method </vt:lpstr>
      <vt:lpstr>  Problem Formulation </vt:lpstr>
      <vt:lpstr>  Problem Formulation </vt:lpstr>
      <vt:lpstr>Standard Form </vt:lpstr>
      <vt:lpstr>Slack Form</vt:lpstr>
      <vt:lpstr>Exploring The Solution </vt:lpstr>
      <vt:lpstr>Simplex solution Iteration I</vt:lpstr>
      <vt:lpstr>Simplex solution Iteration I</vt:lpstr>
      <vt:lpstr>Simplex solution Iteration II</vt:lpstr>
      <vt:lpstr>Simplex solution Iteration II</vt:lpstr>
      <vt:lpstr>Simplex solution Iteration III</vt:lpstr>
      <vt:lpstr>the visualization of the feasible region with x1 fixed at 0, </vt:lpstr>
      <vt:lpstr>the visualization of the feasible region with x2 fixed at 0, </vt:lpstr>
      <vt:lpstr>the visualization of the feasible region with x3 fixed at 0, </vt:lpstr>
      <vt:lpstr>Varying Constraints </vt:lpstr>
      <vt:lpstr>Varying Constraints </vt:lpstr>
      <vt:lpstr>Varying Constraints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Revenue with Linear Programming and Simplex Method </dc:title>
  <dc:creator>Gautham Gali</dc:creator>
  <cp:lastModifiedBy>Gautham Gali</cp:lastModifiedBy>
  <cp:revision>23</cp:revision>
  <dcterms:created xsi:type="dcterms:W3CDTF">2024-04-22T00:11:55Z</dcterms:created>
  <dcterms:modified xsi:type="dcterms:W3CDTF">2024-04-23T20:13:56Z</dcterms:modified>
</cp:coreProperties>
</file>