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9" d="100"/>
          <a:sy n="59" d="100"/>
        </p:scale>
        <p:origin x="47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2/20/2024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54287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5159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893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4590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9306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0693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0915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4856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589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1432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2/20/2024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4570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2/20/2024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15391321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4D17C-1F73-D236-8D60-14978B6347C4}"/>
              </a:ext>
            </a:extLst>
          </p:cNvPr>
          <p:cNvSpPr>
            <a:spLocks noGrp="1"/>
          </p:cNvSpPr>
          <p:nvPr>
            <p:ph type="ctrTitle"/>
          </p:nvPr>
        </p:nvSpPr>
        <p:spPr>
          <a:xfrm>
            <a:off x="1742037" y="4115941"/>
            <a:ext cx="8657450" cy="1124073"/>
          </a:xfrm>
        </p:spPr>
        <p:txBody>
          <a:bodyPr anchor="b">
            <a:normAutofit fontScale="90000"/>
          </a:bodyPr>
          <a:lstStyle/>
          <a:p>
            <a:r>
              <a:rPr lang="en-US" b="0" i="0" dirty="0">
                <a:solidFill>
                  <a:srgbClr val="0D0D0D"/>
                </a:solidFill>
                <a:effectLst/>
                <a:latin typeface="Söhne"/>
              </a:rPr>
              <a:t>Optimizing USA Touring Routes with Dynamic Programming: A Comparative Analysis</a:t>
            </a:r>
            <a:endParaRPr lang="en-US" dirty="0"/>
          </a:p>
        </p:txBody>
      </p:sp>
      <p:sp>
        <p:nvSpPr>
          <p:cNvPr id="3" name="Subtitle 2">
            <a:extLst>
              <a:ext uri="{FF2B5EF4-FFF2-40B4-BE49-F238E27FC236}">
                <a16:creationId xmlns:a16="http://schemas.microsoft.com/office/drawing/2014/main" id="{594FD9BB-E1F3-8F5A-4D11-947CE20CA1B4}"/>
              </a:ext>
            </a:extLst>
          </p:cNvPr>
          <p:cNvSpPr>
            <a:spLocks noGrp="1"/>
          </p:cNvSpPr>
          <p:nvPr>
            <p:ph type="subTitle" idx="1"/>
          </p:nvPr>
        </p:nvSpPr>
        <p:spPr>
          <a:xfrm>
            <a:off x="1742037" y="5362074"/>
            <a:ext cx="8657450" cy="681942"/>
          </a:xfrm>
        </p:spPr>
        <p:txBody>
          <a:bodyPr anchor="t">
            <a:normAutofit/>
          </a:bodyPr>
          <a:lstStyle/>
          <a:p>
            <a:r>
              <a:rPr lang="en-US" dirty="0"/>
              <a:t>Gautham Gali</a:t>
            </a:r>
          </a:p>
        </p:txBody>
      </p:sp>
      <p:sp>
        <p:nvSpPr>
          <p:cNvPr id="11" name="Freeform: Shape 10">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abstract burst of blue and pink">
            <a:extLst>
              <a:ext uri="{FF2B5EF4-FFF2-40B4-BE49-F238E27FC236}">
                <a16:creationId xmlns:a16="http://schemas.microsoft.com/office/drawing/2014/main" id="{934F3D90-B4DE-90F7-349E-E25C87DE56C9}"/>
              </a:ext>
            </a:extLst>
          </p:cNvPr>
          <p:cNvPicPr>
            <a:picLocks noChangeAspect="1"/>
          </p:cNvPicPr>
          <p:nvPr/>
        </p:nvPicPr>
        <p:blipFill rotWithShape="1">
          <a:blip r:embed="rId2"/>
          <a:srcRect t="27356" r="-1" b="14461"/>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3" name="Rectangle 12">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739217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A691-5264-11BB-F5E9-2D4E914DA9D2}"/>
              </a:ext>
            </a:extLst>
          </p:cNvPr>
          <p:cNvSpPr>
            <a:spLocks noGrp="1"/>
          </p:cNvSpPr>
          <p:nvPr>
            <p:ph type="title"/>
          </p:nvPr>
        </p:nvSpPr>
        <p:spPr/>
        <p:txBody>
          <a:bodyPr/>
          <a:lstStyle/>
          <a:p>
            <a:r>
              <a:rPr lang="en-US" sz="1800" b="0" i="0" u="none" strike="noStrike" baseline="0" dirty="0">
                <a:latin typeface="NimbusRomNo9L-Regu"/>
              </a:rPr>
              <a:t>Time Complexity of Naive TSP Solution:</a:t>
            </a:r>
            <a:endParaRPr lang="en-US" dirty="0"/>
          </a:p>
        </p:txBody>
      </p:sp>
      <p:sp>
        <p:nvSpPr>
          <p:cNvPr id="3" name="Content Placeholder 2">
            <a:extLst>
              <a:ext uri="{FF2B5EF4-FFF2-40B4-BE49-F238E27FC236}">
                <a16:creationId xmlns:a16="http://schemas.microsoft.com/office/drawing/2014/main" id="{89FC9C33-E3D2-32F1-13DD-C113BF92C0AB}"/>
              </a:ext>
            </a:extLst>
          </p:cNvPr>
          <p:cNvSpPr>
            <a:spLocks noGrp="1"/>
          </p:cNvSpPr>
          <p:nvPr>
            <p:ph idx="1"/>
          </p:nvPr>
        </p:nvSpPr>
        <p:spPr/>
        <p:txBody>
          <a:bodyPr/>
          <a:lstStyle/>
          <a:p>
            <a:pPr algn="l"/>
            <a:r>
              <a:rPr lang="en-US" sz="1800" b="0" i="0" u="none" strike="noStrike" baseline="0" dirty="0">
                <a:latin typeface="NimbusRomNo9L-Regu"/>
              </a:rPr>
              <a:t>The time complexity of generating all permutations of cities is O(n!).</a:t>
            </a:r>
          </a:p>
          <a:p>
            <a:pPr algn="l"/>
            <a:r>
              <a:rPr lang="en-US" sz="1800" b="0" i="0" u="none" strike="noStrike" baseline="0" dirty="0">
                <a:latin typeface="NimbusRomNo9L-Regu"/>
              </a:rPr>
              <a:t>For each permutation, computing the total distance requires visiting each city once, resulting in an additional O(n) operations.</a:t>
            </a:r>
          </a:p>
          <a:p>
            <a:pPr algn="l"/>
            <a:r>
              <a:rPr lang="en-US" sz="1800" b="0" i="0" u="none" strike="noStrike" baseline="0" dirty="0">
                <a:latin typeface="NimbusRomNo9L-Regu"/>
              </a:rPr>
              <a:t>Therefore, the overall time complexity of the naive TSP </a:t>
            </a:r>
            <a:r>
              <a:rPr lang="pt-BR" sz="1800" b="0" i="0" u="none" strike="noStrike" baseline="0" dirty="0">
                <a:latin typeface="NimbusRomNo9L-Regu"/>
              </a:rPr>
              <a:t>solution is O(n!</a:t>
            </a:r>
            <a:r>
              <a:rPr lang="pt-BR" sz="1800" b="0" i="0" u="none" strike="noStrike" baseline="0" dirty="0">
                <a:latin typeface="rtcxr"/>
              </a:rPr>
              <a:t>×</a:t>
            </a:r>
            <a:r>
              <a:rPr lang="pt-BR" sz="1800" b="0" i="0" u="none" strike="noStrike" baseline="0" dirty="0">
                <a:latin typeface="NimbusRomNo9L-Regu"/>
              </a:rPr>
              <a:t>n).</a:t>
            </a:r>
          </a:p>
          <a:p>
            <a:pPr algn="l"/>
            <a:r>
              <a:rPr lang="pt-BR" sz="1800" b="0" i="0" u="none" strike="noStrike" baseline="0" dirty="0">
                <a:latin typeface="NimbusRomNo9L-Medi"/>
              </a:rPr>
              <a:t>Big O Notation (O)</a:t>
            </a:r>
            <a:r>
              <a:rPr lang="pt-BR" sz="1800" b="0" i="0" u="none" strike="noStrike" baseline="0" dirty="0">
                <a:latin typeface="NimbusRomNo9L-Regu"/>
              </a:rPr>
              <a:t>: </a:t>
            </a:r>
            <a:r>
              <a:rPr lang="pt-BR" sz="1800" b="0" i="0" u="none" strike="noStrike" baseline="0" dirty="0">
                <a:latin typeface="NimbusRomNo9L-Medi"/>
              </a:rPr>
              <a:t>O</a:t>
            </a:r>
            <a:r>
              <a:rPr lang="pt-BR" sz="1800" b="0" i="0" u="none" strike="noStrike" baseline="0" dirty="0">
                <a:latin typeface="NimbusRomNo9L-Regu"/>
              </a:rPr>
              <a:t>(</a:t>
            </a:r>
            <a:r>
              <a:rPr lang="pt-BR" sz="1800" b="0" i="0" u="none" strike="noStrike" baseline="0" dirty="0">
                <a:latin typeface="NimbusRomNo9L-ReguItal"/>
              </a:rPr>
              <a:t>n</a:t>
            </a:r>
            <a:r>
              <a:rPr lang="pt-BR" sz="1800" b="0" i="0" u="none" strike="noStrike" baseline="0" dirty="0">
                <a:latin typeface="NimbusRomNo9L-Regu"/>
              </a:rPr>
              <a:t>!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a:t>
            </a:r>
          </a:p>
          <a:p>
            <a:pPr algn="l"/>
            <a:r>
              <a:rPr lang="pt-BR" sz="1800" b="0" i="0" u="none" strike="noStrike" baseline="0" dirty="0">
                <a:latin typeface="NimbusRomNo9L-Medi"/>
              </a:rPr>
              <a:t>Omega Notation (</a:t>
            </a:r>
            <a:r>
              <a:rPr lang="pt-BR" sz="1800" b="0" i="0" u="none" strike="noStrike" baseline="0" dirty="0">
                <a:latin typeface="rtxb"/>
              </a:rPr>
              <a:t>Ω</a:t>
            </a:r>
            <a:r>
              <a:rPr lang="pt-BR" sz="1800" b="0" i="0" u="none" strike="noStrike" baseline="0" dirty="0">
                <a:latin typeface="NimbusRomNo9L-Medi"/>
              </a:rPr>
              <a:t>)</a:t>
            </a:r>
            <a:r>
              <a:rPr lang="pt-BR" sz="1800" b="0" i="0" u="none" strike="noStrike" baseline="0" dirty="0">
                <a:latin typeface="NimbusRomNo9L-Regu"/>
              </a:rPr>
              <a:t>: </a:t>
            </a:r>
            <a:r>
              <a:rPr lang="pt-BR" sz="1800" b="0" i="0" u="none" strike="noStrike" baseline="0" dirty="0">
                <a:latin typeface="rtxb"/>
              </a:rPr>
              <a:t>Ω</a:t>
            </a:r>
            <a:r>
              <a:rPr lang="pt-BR" sz="1800" b="0" i="0" u="none" strike="noStrike" baseline="0" dirty="0">
                <a:latin typeface="NimbusRomNo9L-Regu"/>
              </a:rPr>
              <a:t>(</a:t>
            </a:r>
            <a:r>
              <a:rPr lang="pt-BR" sz="1800" b="0" i="0" u="none" strike="noStrike" baseline="0" dirty="0">
                <a:latin typeface="NimbusRomNo9L-ReguItal"/>
              </a:rPr>
              <a:t>n</a:t>
            </a:r>
            <a:r>
              <a:rPr lang="pt-BR" sz="1800" b="0" i="0" u="none" strike="noStrike" baseline="0" dirty="0">
                <a:latin typeface="NimbusRomNo9L-Regu"/>
              </a:rPr>
              <a:t>!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a:t>
            </a:r>
          </a:p>
          <a:p>
            <a:pPr algn="l"/>
            <a:r>
              <a:rPr lang="pt-BR" sz="1800" b="0" i="0" u="none" strike="noStrike" baseline="0" dirty="0">
                <a:latin typeface="NimbusRomNo9L-Medi"/>
              </a:rPr>
              <a:t>Theta Notation (</a:t>
            </a:r>
            <a:r>
              <a:rPr lang="pt-BR" sz="1800" b="0" i="0" u="none" strike="noStrike" baseline="0" dirty="0">
                <a:latin typeface="rtxb"/>
              </a:rPr>
              <a:t>Θ</a:t>
            </a:r>
            <a:r>
              <a:rPr lang="pt-BR" sz="1800" b="0" i="0" u="none" strike="noStrike" baseline="0" dirty="0">
                <a:latin typeface="NimbusRomNo9L-Medi"/>
              </a:rPr>
              <a:t>)</a:t>
            </a:r>
            <a:r>
              <a:rPr lang="pt-BR" sz="1800" b="0" i="0" u="none" strike="noStrike" baseline="0" dirty="0">
                <a:latin typeface="NimbusRomNo9L-Regu"/>
              </a:rPr>
              <a:t>: </a:t>
            </a:r>
            <a:r>
              <a:rPr lang="pt-BR" sz="1800" b="0" i="0" u="none" strike="noStrike" baseline="0" dirty="0">
                <a:latin typeface="rtxb"/>
              </a:rPr>
              <a:t>Θ</a:t>
            </a:r>
            <a:r>
              <a:rPr lang="pt-BR" sz="1800" b="0" i="0" u="none" strike="noStrike" baseline="0" dirty="0">
                <a:latin typeface="NimbusRomNo9L-Regu"/>
              </a:rPr>
              <a:t>(</a:t>
            </a:r>
            <a:r>
              <a:rPr lang="pt-BR" sz="1800" b="0" i="0" u="none" strike="noStrike" baseline="0" dirty="0">
                <a:latin typeface="NimbusRomNo9L-ReguItal"/>
              </a:rPr>
              <a:t>n</a:t>
            </a:r>
            <a:r>
              <a:rPr lang="pt-BR" sz="1800" b="0" i="0" u="none" strike="noStrike" baseline="0" dirty="0">
                <a:latin typeface="NimbusRomNo9L-Regu"/>
              </a:rPr>
              <a:t>!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a:t>
            </a:r>
            <a:endParaRPr lang="en-US" dirty="0"/>
          </a:p>
        </p:txBody>
      </p:sp>
    </p:spTree>
    <p:extLst>
      <p:ext uri="{BB962C8B-B14F-4D97-AF65-F5344CB8AC3E}">
        <p14:creationId xmlns:p14="http://schemas.microsoft.com/office/powerpoint/2010/main" val="277996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8935-BBE7-8DDA-0921-9E88F5F12BB8}"/>
              </a:ext>
            </a:extLst>
          </p:cNvPr>
          <p:cNvSpPr>
            <a:spLocks noGrp="1"/>
          </p:cNvSpPr>
          <p:nvPr>
            <p:ph type="title"/>
          </p:nvPr>
        </p:nvSpPr>
        <p:spPr/>
        <p:txBody>
          <a:bodyPr/>
          <a:lstStyle/>
          <a:p>
            <a:r>
              <a:rPr lang="en-US" b="1" i="0" dirty="0">
                <a:solidFill>
                  <a:srgbClr val="0D0D0D"/>
                </a:solidFill>
                <a:effectLst/>
                <a:latin typeface="Söhne"/>
              </a:rPr>
              <a:t>Algorithm Description - Top-Down Approach</a:t>
            </a:r>
            <a:endParaRPr lang="en-US" dirty="0"/>
          </a:p>
        </p:txBody>
      </p:sp>
      <p:sp>
        <p:nvSpPr>
          <p:cNvPr id="3" name="Content Placeholder 2">
            <a:extLst>
              <a:ext uri="{FF2B5EF4-FFF2-40B4-BE49-F238E27FC236}">
                <a16:creationId xmlns:a16="http://schemas.microsoft.com/office/drawing/2014/main" id="{5453DCB2-76B9-0146-F659-A652286FE2DB}"/>
              </a:ext>
            </a:extLst>
          </p:cNvPr>
          <p:cNvSpPr>
            <a:spLocks noGrp="1"/>
          </p:cNvSpPr>
          <p:nvPr>
            <p:ph idx="1"/>
          </p:nvPr>
        </p:nvSpPr>
        <p:spPr/>
        <p:txBody>
          <a:bodyPr>
            <a:normAutofit fontScale="70000" lnSpcReduction="20000"/>
          </a:bodyPr>
          <a:lstStyle/>
          <a:p>
            <a:pPr algn="l"/>
            <a:r>
              <a:rPr lang="en-US" sz="1800" b="0" i="0" u="none" strike="noStrike" baseline="0" dirty="0">
                <a:latin typeface="NimbusRomNo9L-Regu"/>
              </a:rPr>
              <a:t>Define Subproblems: Define the subproblems as follows: For each city </a:t>
            </a:r>
            <a:r>
              <a:rPr lang="en-US" sz="1800" b="0" i="0" u="none" strike="noStrike" baseline="0" dirty="0" err="1">
                <a:latin typeface="NimbusRomNo9L-Regu"/>
              </a:rPr>
              <a:t>i</a:t>
            </a:r>
            <a:r>
              <a:rPr lang="en-US" sz="1800" b="0" i="0" u="none" strike="noStrike" baseline="0" dirty="0">
                <a:latin typeface="NimbusRomNo9L-Regu"/>
              </a:rPr>
              <a:t> (excluding the starting city), find the shortest path starting from the starting city (0), visiting all cities in the set S, and ending at city </a:t>
            </a:r>
            <a:r>
              <a:rPr lang="en-US" sz="1800" b="0" i="0" u="none" strike="noStrike" baseline="0" dirty="0" err="1">
                <a:latin typeface="NimbusRomNo9L-Regu"/>
              </a:rPr>
              <a:t>i</a:t>
            </a:r>
            <a:r>
              <a:rPr lang="en-US" sz="1800" b="0" i="0" u="none" strike="noStrike" baseline="0" dirty="0">
                <a:latin typeface="NimbusRomNo9L-Regu"/>
              </a:rPr>
              <a:t>.</a:t>
            </a:r>
          </a:p>
          <a:p>
            <a:pPr algn="l"/>
            <a:r>
              <a:rPr lang="en-US" sz="1800" b="0" i="0" u="none" strike="noStrike" baseline="0" dirty="0">
                <a:latin typeface="NimbusRomNo9L-Regu"/>
              </a:rPr>
              <a:t>Recurrence Relation: Recursively define the optimal solution for each subproblem. Let TSP(</a:t>
            </a:r>
            <a:r>
              <a:rPr lang="en-US" sz="1800" b="0" i="0" u="none" strike="noStrike" baseline="0" dirty="0" err="1">
                <a:latin typeface="NimbusRomNo9L-Regu"/>
              </a:rPr>
              <a:t>i,S</a:t>
            </a:r>
            <a:r>
              <a:rPr lang="en-US" sz="1800" b="0" i="0" u="none" strike="noStrike" baseline="0" dirty="0">
                <a:latin typeface="NimbusRomNo9L-Regu"/>
              </a:rPr>
              <a:t>) represent the shortest path starting from city 0, visiting all cities in set S, and ending at city </a:t>
            </a:r>
            <a:r>
              <a:rPr lang="en-US" sz="1800" b="0" i="0" u="none" strike="noStrike" baseline="0" dirty="0" err="1">
                <a:latin typeface="NimbusRomNo9L-Regu"/>
              </a:rPr>
              <a:t>i.The</a:t>
            </a:r>
            <a:r>
              <a:rPr lang="en-US" sz="1800" b="0" i="0" u="none" strike="noStrike" baseline="0" dirty="0">
                <a:latin typeface="NimbusRomNo9L-Regu"/>
              </a:rPr>
              <a:t> recurrence relation is as follows:</a:t>
            </a:r>
          </a:p>
          <a:p>
            <a:pPr algn="l"/>
            <a:endParaRPr lang="en-US" dirty="0"/>
          </a:p>
          <a:p>
            <a:pPr algn="l"/>
            <a:r>
              <a:rPr lang="en-US" sz="1800" b="0" i="0" u="none" strike="noStrike" baseline="0" dirty="0">
                <a:latin typeface="NimbusRomNo9L-Regu"/>
              </a:rPr>
              <a:t>where S is the set of remaining unvisited cities, and j represents the previous city visited before city </a:t>
            </a:r>
            <a:r>
              <a:rPr lang="en-US" sz="1800" b="0" i="0" u="none" strike="noStrike" baseline="0" dirty="0" err="1">
                <a:latin typeface="NimbusRomNo9L-Regu"/>
              </a:rPr>
              <a:t>i</a:t>
            </a:r>
            <a:r>
              <a:rPr lang="en-US" sz="1800" b="0" i="0" u="none" strike="noStrike" baseline="0" dirty="0">
                <a:latin typeface="NimbusRomNo9L-Regu"/>
              </a:rPr>
              <a:t>.</a:t>
            </a:r>
          </a:p>
          <a:p>
            <a:pPr algn="l"/>
            <a:r>
              <a:rPr lang="en-US" sz="1800" b="0" i="0" u="none" strike="noStrike" baseline="0" dirty="0">
                <a:latin typeface="NimbusRomNo9L-Regu"/>
              </a:rPr>
              <a:t>Base Case: When S contains only one city, return the distance from that city to city 0.</a:t>
            </a:r>
          </a:p>
          <a:p>
            <a:pPr algn="l"/>
            <a:r>
              <a:rPr lang="en-US" sz="1800" b="0" i="0" u="none" strike="noStrike" baseline="0" dirty="0">
                <a:latin typeface="NimbusRomNo9L-Regu"/>
              </a:rPr>
              <a:t>Use </a:t>
            </a:r>
            <a:r>
              <a:rPr lang="en-US" sz="1800" b="0" i="0" u="none" strike="noStrike" baseline="0" dirty="0" err="1">
                <a:latin typeface="NimbusRomNo9L-Regu"/>
              </a:rPr>
              <a:t>memoization</a:t>
            </a:r>
            <a:r>
              <a:rPr lang="en-US" sz="1800" b="0" i="0" u="none" strike="noStrike" baseline="0" dirty="0">
                <a:latin typeface="NimbusRomNo9L-Regu"/>
              </a:rPr>
              <a:t> to store the results of already computed subproblems to avoid redundant computations.</a:t>
            </a:r>
          </a:p>
          <a:p>
            <a:pPr algn="l"/>
            <a:r>
              <a:rPr lang="en-US" sz="1800" b="0" i="0" u="none" strike="noStrike" baseline="0" dirty="0">
                <a:latin typeface="NimbusRomNo9L-Regu"/>
              </a:rPr>
              <a:t>Compute Optimal Solution: Compute the optimal solution for the entire problem by finding the minimum among all possible destinations for the last city to visit.</a:t>
            </a:r>
          </a:p>
          <a:p>
            <a:pPr algn="l"/>
            <a:r>
              <a:rPr lang="en-US" sz="1800" b="0" i="0" u="none" strike="noStrike" baseline="0" dirty="0">
                <a:latin typeface="NimbusRomNo9L-Regu"/>
              </a:rPr>
              <a:t>Return Result: Return the optimal solution, which represents the shortest tour that visits each city exactly once and returns to the starting city.</a:t>
            </a:r>
            <a:endParaRPr lang="en-US" dirty="0"/>
          </a:p>
        </p:txBody>
      </p:sp>
      <p:pic>
        <p:nvPicPr>
          <p:cNvPr id="5" name="Picture 4">
            <a:extLst>
              <a:ext uri="{FF2B5EF4-FFF2-40B4-BE49-F238E27FC236}">
                <a16:creationId xmlns:a16="http://schemas.microsoft.com/office/drawing/2014/main" id="{518B74AB-EE7C-385B-9634-79AB5B80CD43}"/>
              </a:ext>
            </a:extLst>
          </p:cNvPr>
          <p:cNvPicPr>
            <a:picLocks noChangeAspect="1"/>
          </p:cNvPicPr>
          <p:nvPr/>
        </p:nvPicPr>
        <p:blipFill>
          <a:blip r:embed="rId2"/>
          <a:stretch>
            <a:fillRect/>
          </a:stretch>
        </p:blipFill>
        <p:spPr>
          <a:xfrm>
            <a:off x="3333322" y="3393798"/>
            <a:ext cx="3316860" cy="470558"/>
          </a:xfrm>
          <a:prstGeom prst="rect">
            <a:avLst/>
          </a:prstGeom>
        </p:spPr>
      </p:pic>
    </p:spTree>
    <p:extLst>
      <p:ext uri="{BB962C8B-B14F-4D97-AF65-F5344CB8AC3E}">
        <p14:creationId xmlns:p14="http://schemas.microsoft.com/office/powerpoint/2010/main" val="405790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F7B8-8C6C-5DBE-20D5-2ED2C8EAB4E5}"/>
              </a:ext>
            </a:extLst>
          </p:cNvPr>
          <p:cNvSpPr>
            <a:spLocks noGrp="1"/>
          </p:cNvSpPr>
          <p:nvPr>
            <p:ph type="title"/>
          </p:nvPr>
        </p:nvSpPr>
        <p:spPr/>
        <p:txBody>
          <a:bodyPr/>
          <a:lstStyle/>
          <a:p>
            <a:r>
              <a:rPr lang="en-US" dirty="0" err="1"/>
              <a:t>Psuedo</a:t>
            </a:r>
            <a:r>
              <a:rPr lang="en-US" dirty="0"/>
              <a:t> Code</a:t>
            </a:r>
          </a:p>
        </p:txBody>
      </p:sp>
      <p:pic>
        <p:nvPicPr>
          <p:cNvPr id="5" name="Picture 4">
            <a:extLst>
              <a:ext uri="{FF2B5EF4-FFF2-40B4-BE49-F238E27FC236}">
                <a16:creationId xmlns:a16="http://schemas.microsoft.com/office/drawing/2014/main" id="{74FDA748-081C-F542-8F05-20CDE6881414}"/>
              </a:ext>
            </a:extLst>
          </p:cNvPr>
          <p:cNvPicPr>
            <a:picLocks noChangeAspect="1"/>
          </p:cNvPicPr>
          <p:nvPr/>
        </p:nvPicPr>
        <p:blipFill>
          <a:blip r:embed="rId2"/>
          <a:stretch>
            <a:fillRect/>
          </a:stretch>
        </p:blipFill>
        <p:spPr>
          <a:xfrm>
            <a:off x="1315764" y="2378123"/>
            <a:ext cx="7956959" cy="3479979"/>
          </a:xfrm>
          <a:prstGeom prst="rect">
            <a:avLst/>
          </a:prstGeom>
        </p:spPr>
      </p:pic>
    </p:spTree>
    <p:extLst>
      <p:ext uri="{BB962C8B-B14F-4D97-AF65-F5344CB8AC3E}">
        <p14:creationId xmlns:p14="http://schemas.microsoft.com/office/powerpoint/2010/main" val="393410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C075-88C1-60C2-CBA2-BAA79EC84030}"/>
              </a:ext>
            </a:extLst>
          </p:cNvPr>
          <p:cNvSpPr>
            <a:spLocks noGrp="1"/>
          </p:cNvSpPr>
          <p:nvPr>
            <p:ph type="title"/>
          </p:nvPr>
        </p:nvSpPr>
        <p:spPr/>
        <p:txBody>
          <a:bodyPr/>
          <a:lstStyle/>
          <a:p>
            <a:r>
              <a:rPr lang="en-US" sz="1800" b="0" i="0" u="none" strike="noStrike" baseline="0" dirty="0">
                <a:latin typeface="NimbusRomNo9L-Regu"/>
              </a:rPr>
              <a:t>Time Complexity Analysis:</a:t>
            </a:r>
            <a:endParaRPr lang="en-US" dirty="0"/>
          </a:p>
        </p:txBody>
      </p:sp>
      <p:sp>
        <p:nvSpPr>
          <p:cNvPr id="3" name="Content Placeholder 2">
            <a:extLst>
              <a:ext uri="{FF2B5EF4-FFF2-40B4-BE49-F238E27FC236}">
                <a16:creationId xmlns:a16="http://schemas.microsoft.com/office/drawing/2014/main" id="{C22290ED-FEE1-3DA0-00EB-F444C36A4641}"/>
              </a:ext>
            </a:extLst>
          </p:cNvPr>
          <p:cNvSpPr>
            <a:spLocks noGrp="1"/>
          </p:cNvSpPr>
          <p:nvPr>
            <p:ph idx="1"/>
          </p:nvPr>
        </p:nvSpPr>
        <p:spPr/>
        <p:txBody>
          <a:bodyPr/>
          <a:lstStyle/>
          <a:p>
            <a:pPr algn="l"/>
            <a:r>
              <a:rPr lang="en-US" sz="1800" b="0" i="0" u="none" strike="noStrike" baseline="0" dirty="0">
                <a:latin typeface="NimbusRomNo9L-Regu"/>
              </a:rPr>
              <a:t>The time complexity arises from the following factors: 2n possible subsets of cities to consider.</a:t>
            </a:r>
          </a:p>
          <a:p>
            <a:pPr algn="l"/>
            <a:r>
              <a:rPr lang="en-US" sz="1800" b="0" i="0" u="none" strike="noStrike" baseline="0" dirty="0">
                <a:latin typeface="NimbusRomNo9L-Regu"/>
              </a:rPr>
              <a:t>For each subset, we need to consider n possible choices for the last city to visit.</a:t>
            </a:r>
          </a:p>
          <a:p>
            <a:pPr algn="l"/>
            <a:r>
              <a:rPr lang="en-US" sz="1800" b="0" i="0" u="none" strike="noStrike" baseline="0" dirty="0">
                <a:latin typeface="NimbusRomNo9L-Regu"/>
              </a:rPr>
              <a:t>Computing the cost for each choice involves visiting each city in the subset once, resulting in O(n) operations.</a:t>
            </a:r>
          </a:p>
          <a:p>
            <a:pPr algn="l"/>
            <a:r>
              <a:rPr lang="pt-BR" sz="1800" b="0" i="0" u="none" strike="noStrike" baseline="0" dirty="0">
                <a:latin typeface="NimbusRomNo9L-Medi"/>
              </a:rPr>
              <a:t>Big O Notation (O)</a:t>
            </a:r>
            <a:r>
              <a:rPr lang="pt-BR" sz="1800" b="0" i="0" u="none" strike="noStrike" baseline="0" dirty="0">
                <a:latin typeface="NimbusRomNo9L-Regu"/>
              </a:rPr>
              <a:t>: </a:t>
            </a:r>
            <a:r>
              <a:rPr lang="pt-BR" sz="1800" b="0" i="0" u="none" strike="noStrike" baseline="0" dirty="0">
                <a:latin typeface="NimbusRomNo9L-Medi"/>
              </a:rPr>
              <a:t>O</a:t>
            </a:r>
            <a:r>
              <a:rPr lang="pt-BR" sz="1800" b="0" i="0" u="none" strike="noStrike" baseline="0" dirty="0">
                <a:latin typeface="NimbusRomNo9L-Regu"/>
              </a:rPr>
              <a:t>(2^</a:t>
            </a:r>
            <a:r>
              <a:rPr lang="pt-BR" sz="1800" b="0" i="0" u="none" strike="noStrike" baseline="0" dirty="0">
                <a:latin typeface="NimbusRomNo9L-ReguItal"/>
              </a:rPr>
              <a:t>n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2)</a:t>
            </a:r>
          </a:p>
          <a:p>
            <a:pPr algn="l"/>
            <a:r>
              <a:rPr lang="pt-BR" sz="1800" b="0" i="0" u="none" strike="noStrike" baseline="0" dirty="0">
                <a:latin typeface="NimbusRomNo9L-Medi"/>
              </a:rPr>
              <a:t>Omega Notation (</a:t>
            </a:r>
            <a:r>
              <a:rPr lang="pt-BR" sz="1800" b="0" i="0" u="none" strike="noStrike" baseline="0" dirty="0">
                <a:latin typeface="rtxb"/>
              </a:rPr>
              <a:t>Ω</a:t>
            </a:r>
            <a:r>
              <a:rPr lang="pt-BR" sz="1800" b="0" i="0" u="none" strike="noStrike" baseline="0" dirty="0">
                <a:latin typeface="NimbusRomNo9L-Medi"/>
              </a:rPr>
              <a:t>)</a:t>
            </a:r>
            <a:r>
              <a:rPr lang="pt-BR" sz="1800" b="0" i="0" u="none" strike="noStrike" baseline="0" dirty="0">
                <a:latin typeface="NimbusRomNo9L-Regu"/>
              </a:rPr>
              <a:t>: </a:t>
            </a:r>
            <a:r>
              <a:rPr lang="pt-BR" sz="1800" b="0" i="0" u="none" strike="noStrike" baseline="0" dirty="0">
                <a:latin typeface="rtxb"/>
              </a:rPr>
              <a:t>Ω</a:t>
            </a:r>
            <a:r>
              <a:rPr lang="pt-BR" sz="1800" b="0" i="0" u="none" strike="noStrike" baseline="0" dirty="0">
                <a:latin typeface="NimbusRomNo9L-Regu"/>
              </a:rPr>
              <a:t>(2^</a:t>
            </a:r>
            <a:r>
              <a:rPr lang="pt-BR" sz="1800" b="0" i="0" u="none" strike="noStrike" baseline="0" dirty="0">
                <a:latin typeface="NimbusRomNo9L-ReguItal"/>
              </a:rPr>
              <a:t>n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2)</a:t>
            </a:r>
          </a:p>
          <a:p>
            <a:pPr algn="l"/>
            <a:r>
              <a:rPr lang="pt-BR" sz="1800" b="0" i="0" u="none" strike="noStrike" baseline="0" dirty="0">
                <a:latin typeface="NimbusRomNo9L-Medi"/>
              </a:rPr>
              <a:t>Theta Notation (</a:t>
            </a:r>
            <a:r>
              <a:rPr lang="pt-BR" sz="1800" b="0" i="0" u="none" strike="noStrike" baseline="0" dirty="0">
                <a:latin typeface="rtxb"/>
              </a:rPr>
              <a:t>Θ</a:t>
            </a:r>
            <a:r>
              <a:rPr lang="pt-BR" sz="1800" b="0" i="0" u="none" strike="noStrike" baseline="0" dirty="0">
                <a:latin typeface="NimbusRomNo9L-Medi"/>
              </a:rPr>
              <a:t>)</a:t>
            </a:r>
            <a:r>
              <a:rPr lang="pt-BR" sz="1800" b="0" i="0" u="none" strike="noStrike" baseline="0" dirty="0">
                <a:latin typeface="NimbusRomNo9L-Regu"/>
              </a:rPr>
              <a:t>: </a:t>
            </a:r>
            <a:r>
              <a:rPr lang="pt-BR" sz="1800" b="0" i="0" u="none" strike="noStrike" baseline="0" dirty="0">
                <a:latin typeface="rtxb"/>
              </a:rPr>
              <a:t>Θ</a:t>
            </a:r>
            <a:r>
              <a:rPr lang="pt-BR" sz="1800" b="0" i="0" u="none" strike="noStrike" baseline="0" dirty="0">
                <a:latin typeface="NimbusRomNo9L-Regu"/>
              </a:rPr>
              <a:t>(2^</a:t>
            </a:r>
            <a:r>
              <a:rPr lang="pt-BR" sz="1800" b="0" i="0" u="none" strike="noStrike" baseline="0" dirty="0">
                <a:latin typeface="NimbusRomNo9L-ReguItal"/>
              </a:rPr>
              <a:t>n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2)</a:t>
            </a:r>
            <a:endParaRPr lang="en-US" dirty="0"/>
          </a:p>
        </p:txBody>
      </p:sp>
    </p:spTree>
    <p:extLst>
      <p:ext uri="{BB962C8B-B14F-4D97-AF65-F5344CB8AC3E}">
        <p14:creationId xmlns:p14="http://schemas.microsoft.com/office/powerpoint/2010/main" val="229801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9960-F488-D460-1AF4-A963733FF362}"/>
              </a:ext>
            </a:extLst>
          </p:cNvPr>
          <p:cNvSpPr>
            <a:spLocks noGrp="1"/>
          </p:cNvSpPr>
          <p:nvPr>
            <p:ph type="title"/>
          </p:nvPr>
        </p:nvSpPr>
        <p:spPr/>
        <p:txBody>
          <a:bodyPr/>
          <a:lstStyle/>
          <a:p>
            <a:r>
              <a:rPr lang="en-US" b="1" i="0" dirty="0">
                <a:solidFill>
                  <a:srgbClr val="0D0D0D"/>
                </a:solidFill>
                <a:effectLst/>
                <a:latin typeface="Söhne"/>
              </a:rPr>
              <a:t>Algorithm Description - Bottom-Up Approach</a:t>
            </a:r>
            <a:endParaRPr lang="en-US" dirty="0"/>
          </a:p>
        </p:txBody>
      </p:sp>
      <p:sp>
        <p:nvSpPr>
          <p:cNvPr id="3" name="Content Placeholder 2">
            <a:extLst>
              <a:ext uri="{FF2B5EF4-FFF2-40B4-BE49-F238E27FC236}">
                <a16:creationId xmlns:a16="http://schemas.microsoft.com/office/drawing/2014/main" id="{22B8010E-FF0D-7A69-889C-7D76658D3385}"/>
              </a:ext>
            </a:extLst>
          </p:cNvPr>
          <p:cNvSpPr>
            <a:spLocks noGrp="1"/>
          </p:cNvSpPr>
          <p:nvPr>
            <p:ph idx="1"/>
          </p:nvPr>
        </p:nvSpPr>
        <p:spPr/>
        <p:txBody>
          <a:bodyPr>
            <a:normAutofit fontScale="85000" lnSpcReduction="10000"/>
          </a:bodyPr>
          <a:lstStyle/>
          <a:p>
            <a:pPr algn="l"/>
            <a:r>
              <a:rPr lang="en-US" sz="1800" b="0" i="0" u="none" strike="noStrike" baseline="0" dirty="0">
                <a:latin typeface="NimbusRomNo9L-Regu"/>
              </a:rPr>
              <a:t>Initialization: Initialize a 2D array </a:t>
            </a:r>
            <a:r>
              <a:rPr lang="en-US" sz="1800" b="0" i="0" u="none" strike="noStrike" baseline="0" dirty="0" err="1">
                <a:latin typeface="NimbusRomNo9L-Regu"/>
              </a:rPr>
              <a:t>dp</a:t>
            </a:r>
            <a:r>
              <a:rPr lang="en-US" sz="1800" b="0" i="0" u="none" strike="noStrike" baseline="0" dirty="0">
                <a:latin typeface="NimbusRomNo9L-Regu"/>
              </a:rPr>
              <a:t> of size 2n</a:t>
            </a:r>
            <a:r>
              <a:rPr lang="en-US" sz="1800" b="0" i="0" u="none" strike="noStrike" baseline="0" dirty="0">
                <a:latin typeface="rtcxr"/>
              </a:rPr>
              <a:t>×</a:t>
            </a:r>
            <a:r>
              <a:rPr lang="en-US" sz="1800" b="0" i="0" u="none" strike="noStrike" baseline="0" dirty="0">
                <a:latin typeface="NimbusRomNo9L-Regu"/>
              </a:rPr>
              <a:t>n, where n is the number of cities. Initialize all entries of </a:t>
            </a:r>
            <a:r>
              <a:rPr lang="en-US" sz="1800" b="0" i="0" u="none" strike="noStrike" baseline="0" dirty="0" err="1">
                <a:latin typeface="NimbusRomNo9L-Regu"/>
              </a:rPr>
              <a:t>dp</a:t>
            </a:r>
            <a:r>
              <a:rPr lang="en-US" sz="1800" b="0" i="0" u="none" strike="noStrike" baseline="0" dirty="0">
                <a:latin typeface="NimbusRomNo9L-Regu"/>
              </a:rPr>
              <a:t> with infinity values, except for the base case where we set the distance from city 0 to city 0 as 0.</a:t>
            </a:r>
          </a:p>
          <a:p>
            <a:pPr algn="l"/>
            <a:r>
              <a:rPr lang="en-US" sz="1800" b="0" i="0" u="none" strike="noStrike" baseline="0" dirty="0">
                <a:latin typeface="NimbusRomNo9L-Regu"/>
              </a:rPr>
              <a:t>Base Case: Set </a:t>
            </a:r>
            <a:r>
              <a:rPr lang="en-US" sz="1800" b="0" i="0" u="none" strike="noStrike" baseline="0" dirty="0" err="1">
                <a:latin typeface="NimbusRomNo9L-Regu"/>
              </a:rPr>
              <a:t>dp</a:t>
            </a:r>
            <a:r>
              <a:rPr lang="en-US" sz="1800" b="0" i="0" u="none" strike="noStrike" baseline="0" dirty="0">
                <a:latin typeface="NimbusRomNo9L-Regu"/>
              </a:rPr>
              <a:t>[1 </a:t>
            </a:r>
            <a:r>
              <a:rPr lang="en-US" sz="1800" b="0" i="0" u="none" strike="noStrike" baseline="0" dirty="0">
                <a:latin typeface="txsy"/>
              </a:rPr>
              <a:t>≪ </a:t>
            </a:r>
            <a:r>
              <a:rPr lang="en-US" sz="1800" b="0" i="0" u="none" strike="noStrike" baseline="0" dirty="0">
                <a:latin typeface="NimbusRomNo9L-Regu"/>
              </a:rPr>
              <a:t>0][0] </a:t>
            </a:r>
            <a:r>
              <a:rPr lang="en-US" sz="1800" b="0" i="0" u="none" strike="noStrike" baseline="0" dirty="0">
                <a:latin typeface="rtxr"/>
              </a:rPr>
              <a:t>= </a:t>
            </a:r>
            <a:r>
              <a:rPr lang="en-US" sz="1800" b="0" i="0" u="none" strike="noStrike" baseline="0" dirty="0">
                <a:latin typeface="NimbusRomNo9L-Regu"/>
              </a:rPr>
              <a:t>0, where 1 </a:t>
            </a:r>
            <a:r>
              <a:rPr lang="en-US" sz="1800" b="0" i="0" u="none" strike="noStrike" baseline="0" dirty="0">
                <a:latin typeface="txsy"/>
              </a:rPr>
              <a:t>≪ </a:t>
            </a:r>
            <a:r>
              <a:rPr lang="en-US" sz="1800" b="0" i="0" u="none" strike="noStrike" baseline="0" dirty="0">
                <a:latin typeface="NimbusRomNo9L-Regu"/>
              </a:rPr>
              <a:t>0 represents the binary representation of the set containing only city 0.</a:t>
            </a:r>
          </a:p>
          <a:p>
            <a:pPr algn="l"/>
            <a:r>
              <a:rPr lang="en-US" sz="1800" b="0" i="0" u="none" strike="noStrike" baseline="0" dirty="0">
                <a:latin typeface="NimbusRomNo9L-Regu"/>
              </a:rPr>
              <a:t>Subproblem Iteration: Iterate over all possible subset sizes s from 2 to n and over all subsets S of size s containing city 0. For each subset S and each destination city d in S: Compute the minimum cost of reaching city d from any city k in the subset S such that k !</a:t>
            </a:r>
            <a:r>
              <a:rPr lang="en-US" sz="1800" b="0" i="0" u="none" strike="noStrike" baseline="0" dirty="0">
                <a:latin typeface="rtxr"/>
              </a:rPr>
              <a:t>= </a:t>
            </a:r>
            <a:r>
              <a:rPr lang="en-US" sz="1800" b="0" i="0" u="none" strike="noStrike" baseline="0" dirty="0">
                <a:latin typeface="NimbusRomNo9L-Regu"/>
              </a:rPr>
              <a:t>d. Update </a:t>
            </a:r>
            <a:r>
              <a:rPr lang="en-US" sz="1800" b="0" i="0" u="none" strike="noStrike" baseline="0" dirty="0" err="1">
                <a:latin typeface="NimbusRomNo9L-Regu"/>
              </a:rPr>
              <a:t>dp</a:t>
            </a:r>
            <a:r>
              <a:rPr lang="en-US" sz="1800" b="0" i="0" u="none" strike="noStrike" baseline="0" dirty="0">
                <a:latin typeface="NimbusRomNo9L-Regu"/>
              </a:rPr>
              <a:t>[S][d] with the minimum cost found.</a:t>
            </a:r>
          </a:p>
          <a:p>
            <a:pPr algn="l"/>
            <a:r>
              <a:rPr lang="en-US" sz="1800" b="0" i="0" u="none" strike="noStrike" baseline="0" dirty="0">
                <a:latin typeface="NimbusRomNo9L-Regu"/>
              </a:rPr>
              <a:t>Optimal Solution: After processing all subsets, the optimal solution is the minimum cost of reaching city 0 from any city </a:t>
            </a:r>
            <a:r>
              <a:rPr lang="en-US" sz="1800" b="0" i="0" u="none" strike="noStrike" baseline="0" dirty="0">
                <a:latin typeface="NimbusRomNo9L-ReguItal"/>
              </a:rPr>
              <a:t>d </a:t>
            </a:r>
            <a:r>
              <a:rPr lang="en-US" sz="1800" b="0" i="0" u="none" strike="noStrike" baseline="0" dirty="0">
                <a:latin typeface="NimbusRomNo9L-Regu"/>
              </a:rPr>
              <a:t>in the set of all cities excluding city 0. Iterate over all destination cities </a:t>
            </a:r>
            <a:r>
              <a:rPr lang="en-US" sz="1800" b="0" i="0" u="none" strike="noStrike" baseline="0" dirty="0">
                <a:latin typeface="NimbusRomNo9L-ReguItal"/>
              </a:rPr>
              <a:t>d </a:t>
            </a:r>
            <a:r>
              <a:rPr lang="en-US" sz="1800" b="0" i="0" u="none" strike="noStrike" baseline="0" dirty="0">
                <a:latin typeface="NimbusRomNo9L-Regu"/>
              </a:rPr>
              <a:t>and find the minimum value of </a:t>
            </a:r>
            <a:r>
              <a:rPr lang="pt-BR" sz="1800" b="0" i="0" u="none" strike="noStrike" baseline="0" dirty="0">
                <a:latin typeface="NimbusRomNo9L-Regu"/>
              </a:rPr>
              <a:t>dp[(1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 </a:t>
            </a:r>
            <a:r>
              <a:rPr lang="pt-BR" sz="1800" b="0" i="0" u="none" strike="noStrike" baseline="0" dirty="0">
                <a:latin typeface="txsy"/>
              </a:rPr>
              <a:t>− </a:t>
            </a:r>
            <a:r>
              <a:rPr lang="pt-BR" sz="1800" b="0" i="0" u="none" strike="noStrike" baseline="0" dirty="0">
                <a:latin typeface="NimbusRomNo9L-Regu"/>
              </a:rPr>
              <a:t>1][</a:t>
            </a:r>
            <a:r>
              <a:rPr lang="pt-BR" sz="1800" b="0" i="0" u="none" strike="noStrike" baseline="0" dirty="0">
                <a:latin typeface="NimbusRomNo9L-ReguItal"/>
              </a:rPr>
              <a:t>d</a:t>
            </a:r>
            <a:r>
              <a:rPr lang="pt-BR" sz="1800" b="0" i="0" u="none" strike="noStrike" baseline="0" dirty="0">
                <a:latin typeface="NimbusRomNo9L-Regu"/>
              </a:rPr>
              <a:t>] </a:t>
            </a:r>
            <a:r>
              <a:rPr lang="pt-BR" sz="1800" b="0" i="0" u="none" strike="noStrike" baseline="0" dirty="0">
                <a:latin typeface="rtxr"/>
              </a:rPr>
              <a:t>+ </a:t>
            </a:r>
            <a:r>
              <a:rPr lang="pt-BR" sz="1800" b="0" i="0" u="none" strike="noStrike" baseline="0" dirty="0">
                <a:latin typeface="NimbusRomNo9L-Regu"/>
              </a:rPr>
              <a:t>distance[</a:t>
            </a:r>
            <a:r>
              <a:rPr lang="pt-BR" sz="1800" b="0" i="0" u="none" strike="noStrike" baseline="0" dirty="0">
                <a:latin typeface="NimbusRomNo9L-ReguItal"/>
              </a:rPr>
              <a:t>d</a:t>
            </a:r>
            <a:r>
              <a:rPr lang="pt-BR" sz="1800" b="0" i="0" u="none" strike="noStrike" baseline="0" dirty="0">
                <a:latin typeface="NimbusRomNo9L-Regu"/>
              </a:rPr>
              <a:t>][0], where (1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 </a:t>
            </a:r>
            <a:r>
              <a:rPr lang="pt-BR" sz="1800" b="0" i="0" u="none" strike="noStrike" baseline="0" dirty="0">
                <a:latin typeface="txsy"/>
              </a:rPr>
              <a:t>− </a:t>
            </a:r>
            <a:r>
              <a:rPr lang="pt-BR" sz="1800" b="0" i="0" u="none" strike="noStrike" baseline="0" dirty="0">
                <a:latin typeface="NimbusRomNo9L-Regu"/>
              </a:rPr>
              <a:t>1 </a:t>
            </a:r>
            <a:r>
              <a:rPr lang="en-US" sz="1800" b="0" i="0" u="none" strike="noStrike" baseline="0" dirty="0">
                <a:latin typeface="NimbusRomNo9L-Regu"/>
              </a:rPr>
              <a:t>represents the binary representation of the set containing all cities excluding city 0.</a:t>
            </a:r>
          </a:p>
          <a:p>
            <a:pPr algn="l"/>
            <a:r>
              <a:rPr lang="en-US" sz="1800" b="0" i="0" u="none" strike="noStrike" baseline="0" dirty="0">
                <a:latin typeface="NimbusRomNo9L-Regu"/>
              </a:rPr>
              <a:t>Return the minimum cost found in step 4, which represents the shortest tour that visits each city exactly once and returns to the starting city.</a:t>
            </a:r>
            <a:endParaRPr lang="en-US" dirty="0"/>
          </a:p>
        </p:txBody>
      </p:sp>
    </p:spTree>
    <p:extLst>
      <p:ext uri="{BB962C8B-B14F-4D97-AF65-F5344CB8AC3E}">
        <p14:creationId xmlns:p14="http://schemas.microsoft.com/office/powerpoint/2010/main" val="429299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5D178-6EDE-F3D4-BFA4-160712F47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A69AE-47AA-CE43-197F-6E844D5298BC}"/>
              </a:ext>
            </a:extLst>
          </p:cNvPr>
          <p:cNvSpPr>
            <a:spLocks noGrp="1"/>
          </p:cNvSpPr>
          <p:nvPr>
            <p:ph type="title"/>
          </p:nvPr>
        </p:nvSpPr>
        <p:spPr/>
        <p:txBody>
          <a:bodyPr/>
          <a:lstStyle/>
          <a:p>
            <a:r>
              <a:rPr lang="en-US" dirty="0" err="1"/>
              <a:t>Psuedo</a:t>
            </a:r>
            <a:r>
              <a:rPr lang="en-US" dirty="0"/>
              <a:t> Code</a:t>
            </a:r>
          </a:p>
        </p:txBody>
      </p:sp>
      <p:pic>
        <p:nvPicPr>
          <p:cNvPr id="4" name="Picture 3">
            <a:extLst>
              <a:ext uri="{FF2B5EF4-FFF2-40B4-BE49-F238E27FC236}">
                <a16:creationId xmlns:a16="http://schemas.microsoft.com/office/drawing/2014/main" id="{20761ECE-3547-87E4-7D2D-C800DAA1FC6F}"/>
              </a:ext>
            </a:extLst>
          </p:cNvPr>
          <p:cNvPicPr>
            <a:picLocks noChangeAspect="1"/>
          </p:cNvPicPr>
          <p:nvPr/>
        </p:nvPicPr>
        <p:blipFill>
          <a:blip r:embed="rId2"/>
          <a:stretch>
            <a:fillRect/>
          </a:stretch>
        </p:blipFill>
        <p:spPr>
          <a:xfrm>
            <a:off x="1026628" y="2294394"/>
            <a:ext cx="9887458" cy="3441877"/>
          </a:xfrm>
          <a:prstGeom prst="rect">
            <a:avLst/>
          </a:prstGeom>
        </p:spPr>
      </p:pic>
    </p:spTree>
    <p:extLst>
      <p:ext uri="{BB962C8B-B14F-4D97-AF65-F5344CB8AC3E}">
        <p14:creationId xmlns:p14="http://schemas.microsoft.com/office/powerpoint/2010/main" val="415567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2AA26-8AAF-5254-E995-E80F40A3D2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78A02-7677-2DDF-7D69-1E00233454C1}"/>
              </a:ext>
            </a:extLst>
          </p:cNvPr>
          <p:cNvSpPr>
            <a:spLocks noGrp="1"/>
          </p:cNvSpPr>
          <p:nvPr>
            <p:ph type="title"/>
          </p:nvPr>
        </p:nvSpPr>
        <p:spPr/>
        <p:txBody>
          <a:bodyPr/>
          <a:lstStyle/>
          <a:p>
            <a:r>
              <a:rPr lang="en-US" sz="1800" b="0" i="0" u="none" strike="noStrike" baseline="0" dirty="0">
                <a:latin typeface="NimbusRomNo9L-Regu"/>
              </a:rPr>
              <a:t>Time Complexity Analysis:</a:t>
            </a:r>
            <a:endParaRPr lang="en-US" dirty="0"/>
          </a:p>
        </p:txBody>
      </p:sp>
      <p:sp>
        <p:nvSpPr>
          <p:cNvPr id="3" name="Content Placeholder 2">
            <a:extLst>
              <a:ext uri="{FF2B5EF4-FFF2-40B4-BE49-F238E27FC236}">
                <a16:creationId xmlns:a16="http://schemas.microsoft.com/office/drawing/2014/main" id="{A356150F-8ED3-5275-E545-D3711560BB88}"/>
              </a:ext>
            </a:extLst>
          </p:cNvPr>
          <p:cNvSpPr>
            <a:spLocks noGrp="1"/>
          </p:cNvSpPr>
          <p:nvPr>
            <p:ph idx="1"/>
          </p:nvPr>
        </p:nvSpPr>
        <p:spPr/>
        <p:txBody>
          <a:bodyPr/>
          <a:lstStyle/>
          <a:p>
            <a:pPr algn="l"/>
            <a:r>
              <a:rPr lang="en-US" sz="1800" b="0" i="0" u="none" strike="noStrike" baseline="0" dirty="0">
                <a:latin typeface="NimbusRomNo9L-Regu"/>
              </a:rPr>
              <a:t>The time complexity arises from the following factors: 2n possible subsets of cities to consider.</a:t>
            </a:r>
          </a:p>
          <a:p>
            <a:pPr algn="l"/>
            <a:r>
              <a:rPr lang="en-US" sz="1800" b="0" i="0" u="none" strike="noStrike" baseline="0" dirty="0">
                <a:latin typeface="NimbusRomNo9L-Regu"/>
              </a:rPr>
              <a:t>For each subset, we need to consider n possible choices for the last city to visit.</a:t>
            </a:r>
          </a:p>
          <a:p>
            <a:pPr algn="l"/>
            <a:r>
              <a:rPr lang="en-US" sz="1800" b="0" i="0" u="none" strike="noStrike" baseline="0" dirty="0">
                <a:latin typeface="NimbusRomNo9L-Regu"/>
              </a:rPr>
              <a:t>Computing the cost for each choice involves visiting each city in the subset once, resulting in O(n) operations.</a:t>
            </a:r>
          </a:p>
          <a:p>
            <a:pPr algn="l"/>
            <a:r>
              <a:rPr lang="pt-BR" sz="1800" b="0" i="0" u="none" strike="noStrike" baseline="0" dirty="0">
                <a:latin typeface="NimbusRomNo9L-Medi"/>
              </a:rPr>
              <a:t>Big O Notation (O)</a:t>
            </a:r>
            <a:r>
              <a:rPr lang="pt-BR" sz="1800" b="0" i="0" u="none" strike="noStrike" baseline="0" dirty="0">
                <a:latin typeface="NimbusRomNo9L-Regu"/>
              </a:rPr>
              <a:t>: </a:t>
            </a:r>
            <a:r>
              <a:rPr lang="pt-BR" sz="1800" b="0" i="0" u="none" strike="noStrike" baseline="0" dirty="0">
                <a:latin typeface="NimbusRomNo9L-Medi"/>
              </a:rPr>
              <a:t>O</a:t>
            </a:r>
            <a:r>
              <a:rPr lang="pt-BR" sz="1800" b="0" i="0" u="none" strike="noStrike" baseline="0" dirty="0">
                <a:latin typeface="NimbusRomNo9L-Regu"/>
              </a:rPr>
              <a:t>(2^</a:t>
            </a:r>
            <a:r>
              <a:rPr lang="pt-BR" sz="1800" b="0" i="0" u="none" strike="noStrike" baseline="0" dirty="0">
                <a:latin typeface="NimbusRomNo9L-ReguItal"/>
              </a:rPr>
              <a:t>n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2)</a:t>
            </a:r>
          </a:p>
          <a:p>
            <a:pPr algn="l"/>
            <a:r>
              <a:rPr lang="pt-BR" sz="1800" b="0" i="0" u="none" strike="noStrike" baseline="0" dirty="0">
                <a:latin typeface="NimbusRomNo9L-Medi"/>
              </a:rPr>
              <a:t>Omega Notation (</a:t>
            </a:r>
            <a:r>
              <a:rPr lang="pt-BR" sz="1800" b="0" i="0" u="none" strike="noStrike" baseline="0" dirty="0">
                <a:latin typeface="rtxb"/>
              </a:rPr>
              <a:t>Ω</a:t>
            </a:r>
            <a:r>
              <a:rPr lang="pt-BR" sz="1800" b="0" i="0" u="none" strike="noStrike" baseline="0" dirty="0">
                <a:latin typeface="NimbusRomNo9L-Medi"/>
              </a:rPr>
              <a:t>)</a:t>
            </a:r>
            <a:r>
              <a:rPr lang="pt-BR" sz="1800" b="0" i="0" u="none" strike="noStrike" baseline="0" dirty="0">
                <a:latin typeface="NimbusRomNo9L-Regu"/>
              </a:rPr>
              <a:t>: </a:t>
            </a:r>
            <a:r>
              <a:rPr lang="pt-BR" sz="1800" b="0" i="0" u="none" strike="noStrike" baseline="0" dirty="0">
                <a:latin typeface="rtxb"/>
              </a:rPr>
              <a:t>Ω</a:t>
            </a:r>
            <a:r>
              <a:rPr lang="pt-BR" sz="1800" b="0" i="0" u="none" strike="noStrike" baseline="0" dirty="0">
                <a:latin typeface="NimbusRomNo9L-Regu"/>
              </a:rPr>
              <a:t>(2^</a:t>
            </a:r>
            <a:r>
              <a:rPr lang="pt-BR" sz="1800" b="0" i="0" u="none" strike="noStrike" baseline="0" dirty="0">
                <a:latin typeface="NimbusRomNo9L-ReguItal"/>
              </a:rPr>
              <a:t>n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2)</a:t>
            </a:r>
          </a:p>
          <a:p>
            <a:pPr algn="l"/>
            <a:r>
              <a:rPr lang="pt-BR" sz="1800" b="0" i="0" u="none" strike="noStrike" baseline="0" dirty="0">
                <a:latin typeface="NimbusRomNo9L-Medi"/>
              </a:rPr>
              <a:t>Theta Notation (</a:t>
            </a:r>
            <a:r>
              <a:rPr lang="pt-BR" sz="1800" b="0" i="0" u="none" strike="noStrike" baseline="0" dirty="0">
                <a:latin typeface="rtxb"/>
              </a:rPr>
              <a:t>Θ</a:t>
            </a:r>
            <a:r>
              <a:rPr lang="pt-BR" sz="1800" b="0" i="0" u="none" strike="noStrike" baseline="0" dirty="0">
                <a:latin typeface="NimbusRomNo9L-Medi"/>
              </a:rPr>
              <a:t>)</a:t>
            </a:r>
            <a:r>
              <a:rPr lang="pt-BR" sz="1800" b="0" i="0" u="none" strike="noStrike" baseline="0" dirty="0">
                <a:latin typeface="NimbusRomNo9L-Regu"/>
              </a:rPr>
              <a:t>: </a:t>
            </a:r>
            <a:r>
              <a:rPr lang="pt-BR" sz="1800" b="0" i="0" u="none" strike="noStrike" baseline="0" dirty="0">
                <a:latin typeface="rtxb"/>
              </a:rPr>
              <a:t>Θ</a:t>
            </a:r>
            <a:r>
              <a:rPr lang="pt-BR" sz="1800" b="0" i="0" u="none" strike="noStrike" baseline="0" dirty="0">
                <a:latin typeface="NimbusRomNo9L-Regu"/>
              </a:rPr>
              <a:t>(2^</a:t>
            </a:r>
            <a:r>
              <a:rPr lang="pt-BR" sz="1800" b="0" i="0" u="none" strike="noStrike" baseline="0" dirty="0">
                <a:latin typeface="NimbusRomNo9L-ReguItal"/>
              </a:rPr>
              <a:t>n </a:t>
            </a:r>
            <a:r>
              <a:rPr lang="pt-BR" sz="1800" b="0" i="0" u="none" strike="noStrike" baseline="0" dirty="0">
                <a:latin typeface="txsy"/>
              </a:rPr>
              <a:t>× </a:t>
            </a:r>
            <a:r>
              <a:rPr lang="pt-BR" sz="1800" b="0" i="0" u="none" strike="noStrike" baseline="0" dirty="0">
                <a:latin typeface="NimbusRomNo9L-ReguItal"/>
              </a:rPr>
              <a:t>N^</a:t>
            </a:r>
            <a:r>
              <a:rPr lang="pt-BR" sz="1800" b="0" i="0" u="none" strike="noStrike" baseline="0" dirty="0">
                <a:latin typeface="NimbusRomNo9L-Regu"/>
              </a:rPr>
              <a:t>2)</a:t>
            </a:r>
            <a:endParaRPr lang="en-US" dirty="0"/>
          </a:p>
        </p:txBody>
      </p:sp>
    </p:spTree>
    <p:extLst>
      <p:ext uri="{BB962C8B-B14F-4D97-AF65-F5344CB8AC3E}">
        <p14:creationId xmlns:p14="http://schemas.microsoft.com/office/powerpoint/2010/main" val="265822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17A7-CC57-A6DC-0A19-2DC87263DD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C1E69FC-FED7-BDC7-28FF-853A0453F3BD}"/>
              </a:ext>
            </a:extLst>
          </p:cNvPr>
          <p:cNvSpPr>
            <a:spLocks noGrp="1"/>
          </p:cNvSpPr>
          <p:nvPr>
            <p:ph idx="1"/>
          </p:nvPr>
        </p:nvSpPr>
        <p:spPr/>
        <p:txBody>
          <a:bodyPr/>
          <a:lstStyle/>
          <a:p>
            <a:pPr algn="l"/>
            <a:r>
              <a:rPr lang="en-US" sz="1800" b="0" i="0" u="none" strike="noStrike" baseline="0" dirty="0">
                <a:latin typeface="NimbusRomNo9L-Regu"/>
              </a:rPr>
              <a:t>The following table summarizes several exact algorithms to solve TSP:</a:t>
            </a:r>
            <a:endParaRPr lang="en-US" dirty="0"/>
          </a:p>
        </p:txBody>
      </p:sp>
      <p:pic>
        <p:nvPicPr>
          <p:cNvPr id="5" name="Picture 4">
            <a:extLst>
              <a:ext uri="{FF2B5EF4-FFF2-40B4-BE49-F238E27FC236}">
                <a16:creationId xmlns:a16="http://schemas.microsoft.com/office/drawing/2014/main" id="{0C50684C-33F6-5763-03D4-FF9FAF8E62A6}"/>
              </a:ext>
            </a:extLst>
          </p:cNvPr>
          <p:cNvPicPr>
            <a:picLocks noChangeAspect="1"/>
          </p:cNvPicPr>
          <p:nvPr/>
        </p:nvPicPr>
        <p:blipFill>
          <a:blip r:embed="rId2"/>
          <a:stretch>
            <a:fillRect/>
          </a:stretch>
        </p:blipFill>
        <p:spPr>
          <a:xfrm>
            <a:off x="1528994" y="2878112"/>
            <a:ext cx="8086987" cy="2944536"/>
          </a:xfrm>
          <a:prstGeom prst="rect">
            <a:avLst/>
          </a:prstGeom>
        </p:spPr>
      </p:pic>
    </p:spTree>
    <p:extLst>
      <p:ext uri="{BB962C8B-B14F-4D97-AF65-F5344CB8AC3E}">
        <p14:creationId xmlns:p14="http://schemas.microsoft.com/office/powerpoint/2010/main" val="52241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1C0-D0C8-325F-107F-4397866DDB6B}"/>
              </a:ext>
            </a:extLst>
          </p:cNvPr>
          <p:cNvSpPr>
            <a:spLocks noGrp="1"/>
          </p:cNvSpPr>
          <p:nvPr>
            <p:ph type="title"/>
          </p:nvPr>
        </p:nvSpPr>
        <p:spPr/>
        <p:txBody>
          <a:bodyPr/>
          <a:lstStyle/>
          <a:p>
            <a:r>
              <a:rPr lang="en-US" dirty="0"/>
              <a:t>Sensitivity Analysis</a:t>
            </a:r>
          </a:p>
        </p:txBody>
      </p:sp>
      <p:pic>
        <p:nvPicPr>
          <p:cNvPr id="5" name="Content Placeholder 4">
            <a:extLst>
              <a:ext uri="{FF2B5EF4-FFF2-40B4-BE49-F238E27FC236}">
                <a16:creationId xmlns:a16="http://schemas.microsoft.com/office/drawing/2014/main" id="{BF211ADA-BF38-1D88-BBC2-DDE6F9C43C8A}"/>
              </a:ext>
            </a:extLst>
          </p:cNvPr>
          <p:cNvPicPr>
            <a:picLocks noGrp="1" noChangeAspect="1"/>
          </p:cNvPicPr>
          <p:nvPr>
            <p:ph idx="1"/>
          </p:nvPr>
        </p:nvPicPr>
        <p:blipFill>
          <a:blip r:embed="rId2"/>
          <a:stretch>
            <a:fillRect/>
          </a:stretch>
        </p:blipFill>
        <p:spPr>
          <a:xfrm>
            <a:off x="3125680" y="4144282"/>
            <a:ext cx="4899171" cy="1669409"/>
          </a:xfrm>
        </p:spPr>
      </p:pic>
      <p:sp>
        <p:nvSpPr>
          <p:cNvPr id="7" name="TextBox 6">
            <a:extLst>
              <a:ext uri="{FF2B5EF4-FFF2-40B4-BE49-F238E27FC236}">
                <a16:creationId xmlns:a16="http://schemas.microsoft.com/office/drawing/2014/main" id="{2627BB3A-160A-2D7D-FB87-AD5261E2E2D7}"/>
              </a:ext>
            </a:extLst>
          </p:cNvPr>
          <p:cNvSpPr txBox="1"/>
          <p:nvPr/>
        </p:nvSpPr>
        <p:spPr>
          <a:xfrm>
            <a:off x="994495" y="2227810"/>
            <a:ext cx="8871748" cy="1477328"/>
          </a:xfrm>
          <a:prstGeom prst="rect">
            <a:avLst/>
          </a:prstGeom>
          <a:noFill/>
        </p:spPr>
        <p:txBody>
          <a:bodyPr wrap="square">
            <a:spAutoFit/>
          </a:bodyPr>
          <a:lstStyle/>
          <a:p>
            <a:pPr algn="l"/>
            <a:r>
              <a:rPr lang="en-US" sz="1800" b="0" i="0" u="none" strike="noStrike" baseline="0" dirty="0">
                <a:latin typeface="NimbusRomNo9L-Regu"/>
              </a:rPr>
              <a:t>In the sensitivity analysis, execution times for Naive, Top-</a:t>
            </a:r>
          </a:p>
          <a:p>
            <a:pPr algn="l"/>
            <a:r>
              <a:rPr lang="en-US" sz="1800" b="0" i="0" u="none" strike="noStrike" baseline="0" dirty="0">
                <a:latin typeface="NimbusRomNo9L-Regu"/>
              </a:rPr>
              <a:t>Down DP, and Bottom-Up DP TSP algorithms are compared</a:t>
            </a:r>
          </a:p>
          <a:p>
            <a:pPr algn="l"/>
            <a:r>
              <a:rPr lang="en-US" sz="1800" b="0" i="0" u="none" strike="noStrike" baseline="0" dirty="0">
                <a:latin typeface="NimbusRomNo9L-Regu"/>
              </a:rPr>
              <a:t>across varying input sizes (10, 20, 50, 100). Results show the</a:t>
            </a:r>
          </a:p>
          <a:p>
            <a:pPr algn="l"/>
            <a:r>
              <a:rPr lang="en-US" sz="1800" b="0" i="0" u="none" strike="noStrike" baseline="0" dirty="0">
                <a:latin typeface="NimbusRomNo9L-Regu"/>
              </a:rPr>
              <a:t>scalability and performance trade-o</a:t>
            </a:r>
            <a:r>
              <a:rPr lang="en-US" sz="1800" b="0" i="0" u="none" strike="noStrike" baseline="0" dirty="0">
                <a:latin typeface="rtxr"/>
              </a:rPr>
              <a:t>ff</a:t>
            </a:r>
            <a:r>
              <a:rPr lang="en-US" sz="1800" b="0" i="0" u="none" strike="noStrike" baseline="0" dirty="0">
                <a:latin typeface="NimbusRomNo9L-Regu"/>
              </a:rPr>
              <a:t>s of each approach with</a:t>
            </a:r>
          </a:p>
          <a:p>
            <a:pPr algn="l"/>
            <a:r>
              <a:rPr lang="en-US" sz="1800" b="0" i="0" u="none" strike="noStrike" baseline="0" dirty="0">
                <a:latin typeface="NimbusRomNo9L-Regu"/>
              </a:rPr>
              <a:t>increasing city counts.</a:t>
            </a:r>
            <a:endParaRPr lang="en-US" dirty="0"/>
          </a:p>
        </p:txBody>
      </p:sp>
      <p:pic>
        <p:nvPicPr>
          <p:cNvPr id="9" name="Picture 8">
            <a:extLst>
              <a:ext uri="{FF2B5EF4-FFF2-40B4-BE49-F238E27FC236}">
                <a16:creationId xmlns:a16="http://schemas.microsoft.com/office/drawing/2014/main" id="{5AAB5757-A9CE-E157-AE09-EDC0929592BB}"/>
              </a:ext>
            </a:extLst>
          </p:cNvPr>
          <p:cNvPicPr>
            <a:picLocks noChangeAspect="1"/>
          </p:cNvPicPr>
          <p:nvPr/>
        </p:nvPicPr>
        <p:blipFill>
          <a:blip r:embed="rId3"/>
          <a:stretch>
            <a:fillRect/>
          </a:stretch>
        </p:blipFill>
        <p:spPr>
          <a:xfrm>
            <a:off x="6952935" y="380527"/>
            <a:ext cx="5078127" cy="3694566"/>
          </a:xfrm>
          <a:prstGeom prst="rect">
            <a:avLst/>
          </a:prstGeom>
        </p:spPr>
      </p:pic>
    </p:spTree>
    <p:extLst>
      <p:ext uri="{BB962C8B-B14F-4D97-AF65-F5344CB8AC3E}">
        <p14:creationId xmlns:p14="http://schemas.microsoft.com/office/powerpoint/2010/main" val="229349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2C8F77-FCF0-9AB5-BBD9-F2073767B8FE}"/>
              </a:ext>
            </a:extLst>
          </p:cNvPr>
          <p:cNvPicPr>
            <a:picLocks noChangeAspect="1"/>
          </p:cNvPicPr>
          <p:nvPr/>
        </p:nvPicPr>
        <p:blipFill>
          <a:blip r:embed="rId2"/>
          <a:stretch>
            <a:fillRect/>
          </a:stretch>
        </p:blipFill>
        <p:spPr>
          <a:xfrm>
            <a:off x="1029113" y="755602"/>
            <a:ext cx="4563611" cy="1828800"/>
          </a:xfrm>
          <a:prstGeom prst="rect">
            <a:avLst/>
          </a:prstGeom>
        </p:spPr>
      </p:pic>
      <p:pic>
        <p:nvPicPr>
          <p:cNvPr id="9" name="Picture 8">
            <a:extLst>
              <a:ext uri="{FF2B5EF4-FFF2-40B4-BE49-F238E27FC236}">
                <a16:creationId xmlns:a16="http://schemas.microsoft.com/office/drawing/2014/main" id="{B97882A7-0065-5698-6679-F917952FE7E8}"/>
              </a:ext>
            </a:extLst>
          </p:cNvPr>
          <p:cNvPicPr>
            <a:picLocks noChangeAspect="1"/>
          </p:cNvPicPr>
          <p:nvPr/>
        </p:nvPicPr>
        <p:blipFill>
          <a:blip r:embed="rId3"/>
          <a:stretch>
            <a:fillRect/>
          </a:stretch>
        </p:blipFill>
        <p:spPr>
          <a:xfrm>
            <a:off x="4039360" y="3036366"/>
            <a:ext cx="4563612" cy="3429709"/>
          </a:xfrm>
          <a:prstGeom prst="rect">
            <a:avLst/>
          </a:prstGeom>
        </p:spPr>
      </p:pic>
    </p:spTree>
    <p:extLst>
      <p:ext uri="{BB962C8B-B14F-4D97-AF65-F5344CB8AC3E}">
        <p14:creationId xmlns:p14="http://schemas.microsoft.com/office/powerpoint/2010/main" val="6357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AC64-AB50-0694-CBDA-69F5A5045D2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D82477-50F5-5337-DA99-182FEEC8DF7E}"/>
              </a:ext>
            </a:extLst>
          </p:cNvPr>
          <p:cNvSpPr>
            <a:spLocks noGrp="1"/>
          </p:cNvSpPr>
          <p:nvPr>
            <p:ph idx="1"/>
          </p:nvPr>
        </p:nvSpPr>
        <p:spPr/>
        <p:txBody>
          <a:bodyPr>
            <a:normAutofit/>
          </a:bodyPr>
          <a:lstStyle/>
          <a:p>
            <a:pPr algn="l"/>
            <a:r>
              <a:rPr lang="en-US" sz="1800" b="0" i="0" u="none" strike="noStrike" baseline="0" dirty="0">
                <a:latin typeface="NimbusRomNo9L-Regu"/>
              </a:rPr>
              <a:t>E</a:t>
            </a:r>
            <a:r>
              <a:rPr lang="en-US" sz="1800" b="0" i="0" u="none" strike="noStrike" baseline="0" dirty="0">
                <a:latin typeface="rtxr"/>
              </a:rPr>
              <a:t>ffi</a:t>
            </a:r>
            <a:r>
              <a:rPr lang="en-US" sz="1800" b="0" i="0" u="none" strike="noStrike" baseline="0" dirty="0">
                <a:latin typeface="NimbusRomNo9L-Regu"/>
              </a:rPr>
              <a:t>ciently touring all 49 states of the USA and returning to the starting point poses a classic optimization problem akin to the Traveling Salesman dilemma. </a:t>
            </a:r>
          </a:p>
          <a:p>
            <a:pPr algn="l"/>
            <a:r>
              <a:rPr lang="en-US" sz="1800" b="0" i="0" u="none" strike="noStrike" baseline="0" dirty="0">
                <a:latin typeface="NimbusRomNo9L-Regu"/>
              </a:rPr>
              <a:t>In this study, we explore the application of dynamic programming (DP) techniques to find an optimal solution. We investigate both top-down and bottom-up DP approaches, contrasting their performance with a naive recursive approach commonly used for such combinatorial problems.</a:t>
            </a:r>
          </a:p>
          <a:p>
            <a:pPr algn="l"/>
            <a:r>
              <a:rPr lang="en-US" sz="1800" b="0" i="0" u="none" strike="noStrike" baseline="0" dirty="0">
                <a:latin typeface="NimbusRomNo9L-Regu"/>
              </a:rPr>
              <a:t>Our analysis focuses on the time complexity of each method, aiming to provide insights into the practical applicability of DP for large-scale touring scenarios. By characterizing the performance analytically and empirically, we o</a:t>
            </a:r>
            <a:r>
              <a:rPr lang="en-US" sz="1800" b="0" i="0" u="none" strike="noStrike" baseline="0" dirty="0">
                <a:latin typeface="rtxr"/>
              </a:rPr>
              <a:t>ff</a:t>
            </a:r>
            <a:r>
              <a:rPr lang="en-US" sz="1800" b="0" i="0" u="none" strike="noStrike" baseline="0" dirty="0">
                <a:latin typeface="NimbusRomNo9L-Regu"/>
              </a:rPr>
              <a:t>er a comprehensive comparison of the three approaches.</a:t>
            </a:r>
          </a:p>
          <a:p>
            <a:pPr marL="0" indent="0" algn="l">
              <a:buNone/>
            </a:pPr>
            <a:endParaRPr lang="en-US" dirty="0"/>
          </a:p>
        </p:txBody>
      </p:sp>
    </p:spTree>
    <p:extLst>
      <p:ext uri="{BB962C8B-B14F-4D97-AF65-F5344CB8AC3E}">
        <p14:creationId xmlns:p14="http://schemas.microsoft.com/office/powerpoint/2010/main" val="101803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93E88C-1620-1B76-2ACD-D40112AC941D}"/>
              </a:ext>
            </a:extLst>
          </p:cNvPr>
          <p:cNvGraphicFramePr>
            <a:graphicFrameLocks noGrp="1"/>
          </p:cNvGraphicFramePr>
          <p:nvPr>
            <p:ph idx="1"/>
            <p:extLst>
              <p:ext uri="{D42A27DB-BD31-4B8C-83A1-F6EECF244321}">
                <p14:modId xmlns:p14="http://schemas.microsoft.com/office/powerpoint/2010/main" val="1505651452"/>
              </p:ext>
            </p:extLst>
          </p:nvPr>
        </p:nvGraphicFramePr>
        <p:xfrm>
          <a:off x="2094046" y="1144745"/>
          <a:ext cx="6686988" cy="4542355"/>
        </p:xfrm>
        <a:graphic>
          <a:graphicData uri="http://schemas.openxmlformats.org/drawingml/2006/table">
            <a:tbl>
              <a:tblPr/>
              <a:tblGrid>
                <a:gridCol w="1671747">
                  <a:extLst>
                    <a:ext uri="{9D8B030D-6E8A-4147-A177-3AD203B41FA5}">
                      <a16:colId xmlns:a16="http://schemas.microsoft.com/office/drawing/2014/main" val="885814031"/>
                    </a:ext>
                  </a:extLst>
                </a:gridCol>
                <a:gridCol w="1671747">
                  <a:extLst>
                    <a:ext uri="{9D8B030D-6E8A-4147-A177-3AD203B41FA5}">
                      <a16:colId xmlns:a16="http://schemas.microsoft.com/office/drawing/2014/main" val="2278700119"/>
                    </a:ext>
                  </a:extLst>
                </a:gridCol>
                <a:gridCol w="1671747">
                  <a:extLst>
                    <a:ext uri="{9D8B030D-6E8A-4147-A177-3AD203B41FA5}">
                      <a16:colId xmlns:a16="http://schemas.microsoft.com/office/drawing/2014/main" val="662134682"/>
                    </a:ext>
                  </a:extLst>
                </a:gridCol>
                <a:gridCol w="1671747">
                  <a:extLst>
                    <a:ext uri="{9D8B030D-6E8A-4147-A177-3AD203B41FA5}">
                      <a16:colId xmlns:a16="http://schemas.microsoft.com/office/drawing/2014/main" val="4145970368"/>
                    </a:ext>
                  </a:extLst>
                </a:gridCol>
              </a:tblGrid>
              <a:tr h="825883">
                <a:tc>
                  <a:txBody>
                    <a:bodyPr/>
                    <a:lstStyle/>
                    <a:p>
                      <a:pPr fontAlgn="b"/>
                      <a:r>
                        <a:rPr lang="en-US" sz="1300" b="1">
                          <a:effectLst/>
                        </a:rPr>
                        <a:t>Algorithm</a:t>
                      </a:r>
                    </a:p>
                  </a:txBody>
                  <a:tcPr marL="63875" marR="63875" marT="31938" marB="31938"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1300" b="1">
                          <a:effectLst/>
                        </a:rPr>
                        <a:t>Time Complexity</a:t>
                      </a:r>
                    </a:p>
                  </a:txBody>
                  <a:tcPr marL="63875" marR="63875" marT="31938" marB="31938"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1300" b="1">
                          <a:effectLst/>
                        </a:rPr>
                        <a:t>Space Complexity</a:t>
                      </a:r>
                    </a:p>
                  </a:txBody>
                  <a:tcPr marL="63875" marR="63875" marT="31938" marB="31938"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1300" b="1">
                          <a:effectLst/>
                        </a:rPr>
                        <a:t>Performance</a:t>
                      </a:r>
                    </a:p>
                  </a:txBody>
                  <a:tcPr marL="63875" marR="63875" marT="31938" marB="31938"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2917042"/>
                  </a:ext>
                </a:extLst>
              </a:tr>
              <a:tr h="1073648">
                <a:tc>
                  <a:txBody>
                    <a:bodyPr/>
                    <a:lstStyle/>
                    <a:p>
                      <a:pPr fontAlgn="base"/>
                      <a:r>
                        <a:rPr lang="en-US" sz="1300" dirty="0">
                          <a:effectLst/>
                        </a:rPr>
                        <a:t>Naive Approach</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dirty="0">
                          <a:effectLst/>
                        </a:rPr>
                        <a:t>O(n!)</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a:effectLst/>
                        </a:rPr>
                        <a:t>O(n)</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a:effectLst/>
                        </a:rPr>
                        <a:t>Poor, exponential growth</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966755"/>
                  </a:ext>
                </a:extLst>
              </a:tr>
              <a:tr h="1321412">
                <a:tc>
                  <a:txBody>
                    <a:bodyPr/>
                    <a:lstStyle/>
                    <a:p>
                      <a:pPr fontAlgn="base"/>
                      <a:r>
                        <a:rPr lang="en-US" sz="1300">
                          <a:effectLst/>
                        </a:rPr>
                        <a:t>Top-Down Dynamic Programming</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pt-BR" sz="1300">
                          <a:effectLst/>
                        </a:rPr>
                        <a:t>O(n^2 * 2^n)</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a:effectLst/>
                        </a:rPr>
                        <a:t>O(n * 2^n)</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a:effectLst/>
                        </a:rPr>
                        <a:t>Moderate, exponential growth</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06867079"/>
                  </a:ext>
                </a:extLst>
              </a:tr>
              <a:tr h="1321412">
                <a:tc>
                  <a:txBody>
                    <a:bodyPr/>
                    <a:lstStyle/>
                    <a:p>
                      <a:pPr fontAlgn="base"/>
                      <a:r>
                        <a:rPr lang="en-US" sz="1300">
                          <a:effectLst/>
                        </a:rPr>
                        <a:t>Bottom-Up Dynamic Programming</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pt-BR" sz="1300">
                          <a:effectLst/>
                        </a:rPr>
                        <a:t>O(n^2 * 2^n)</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a:effectLst/>
                        </a:rPr>
                        <a:t>O(n * 2^n)</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300" dirty="0">
                          <a:effectLst/>
                        </a:rPr>
                        <a:t>Moderate, exponential growth</a:t>
                      </a:r>
                    </a:p>
                  </a:txBody>
                  <a:tcPr marL="63875" marR="63875" marT="31938" marB="31938"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90912089"/>
                  </a:ext>
                </a:extLst>
              </a:tr>
            </a:tbl>
          </a:graphicData>
        </a:graphic>
      </p:graphicFrame>
    </p:spTree>
    <p:extLst>
      <p:ext uri="{BB962C8B-B14F-4D97-AF65-F5344CB8AC3E}">
        <p14:creationId xmlns:p14="http://schemas.microsoft.com/office/powerpoint/2010/main" val="8560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10D0-D359-B56D-91D0-AD8480CF5C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462D2E2-5DC9-41BC-5F83-7741363DF67D}"/>
              </a:ext>
            </a:extLst>
          </p:cNvPr>
          <p:cNvSpPr>
            <a:spLocks noGrp="1"/>
          </p:cNvSpPr>
          <p:nvPr>
            <p:ph idx="1"/>
          </p:nvPr>
        </p:nvSpPr>
        <p:spPr/>
        <p:txBody>
          <a:bodyPr/>
          <a:lstStyle/>
          <a:p>
            <a:r>
              <a:rPr lang="en-US" b="0" i="0" dirty="0">
                <a:solidFill>
                  <a:srgbClr val="0D0D0D"/>
                </a:solidFill>
                <a:effectLst/>
                <a:latin typeface="Söhne"/>
              </a:rPr>
              <a:t>In general, all three algorithms have exponential time complexities, but the dynamic programming approaches (Top-Down and Bottom-Up) offer better performance compared to the Naive Approach. However, they require more memory space due to the need to store solutions to subproblems. Among the dynamic programming approaches, Bottom-Up DP is preferred over Top-Down DP due to its better efficiency and scalability.</a:t>
            </a:r>
            <a:endParaRPr lang="en-US" dirty="0"/>
          </a:p>
        </p:txBody>
      </p:sp>
    </p:spTree>
    <p:extLst>
      <p:ext uri="{BB962C8B-B14F-4D97-AF65-F5344CB8AC3E}">
        <p14:creationId xmlns:p14="http://schemas.microsoft.com/office/powerpoint/2010/main" val="221186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F2BB-BD25-6417-9FF3-9C73DC33C71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DB3A7D6-2DE6-D560-A90C-B3DD104B58E9}"/>
              </a:ext>
            </a:extLst>
          </p:cNvPr>
          <p:cNvSpPr>
            <a:spLocks noGrp="1"/>
          </p:cNvSpPr>
          <p:nvPr>
            <p:ph idx="1"/>
          </p:nvPr>
        </p:nvSpPr>
        <p:spPr/>
        <p:txBody>
          <a:bodyPr>
            <a:normAutofit/>
          </a:bodyPr>
          <a:lstStyle/>
          <a:p>
            <a:pPr algn="l"/>
            <a:r>
              <a:rPr lang="en-US" sz="1800" b="0" i="0" u="none" strike="noStrike" baseline="0" dirty="0">
                <a:latin typeface="NimbusRomNo9L-Regu"/>
              </a:rPr>
              <a:t>the Traveling Salesman Problem (TSP). Leveraging the rich dataset compiled by the US Geological Survey (USGS), we propose an ambitious undertaking: the 115,475-city challenge spanning nearly all cities, towns, and villages across the contiguous 48 states</a:t>
            </a:r>
          </a:p>
          <a:p>
            <a:pPr algn="l"/>
            <a:r>
              <a:rPr lang="en-US" sz="1800" b="0" i="0" u="none" strike="noStrike" baseline="0" dirty="0">
                <a:latin typeface="NimbusRomNo9L-Regu"/>
              </a:rPr>
              <a:t>The aim is to find the shortest possible route that visits each location exactly once and returns to the starting point. Navigating through such a vast array of destinations poses significant computational challenges.</a:t>
            </a:r>
          </a:p>
          <a:p>
            <a:pPr algn="l"/>
            <a:r>
              <a:rPr lang="en-US" sz="1800" b="0" i="0" u="none" strike="noStrike" baseline="0" dirty="0">
                <a:latin typeface="NimbusRomNo9L-Regu"/>
              </a:rPr>
              <a:t>We define the travel cost between two points as the Euclidean distance rounded to the nearest integer value, reflecting an ideal scenario where our salesman travels by helicopter.</a:t>
            </a:r>
            <a:endParaRPr lang="en-US" dirty="0"/>
          </a:p>
        </p:txBody>
      </p:sp>
    </p:spTree>
    <p:extLst>
      <p:ext uri="{BB962C8B-B14F-4D97-AF65-F5344CB8AC3E}">
        <p14:creationId xmlns:p14="http://schemas.microsoft.com/office/powerpoint/2010/main" val="353408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1B46-3D52-66DA-23DF-42505E88B32D}"/>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65DD6F55-F7B2-7183-E1D5-2362E16A9B7F}"/>
              </a:ext>
            </a:extLst>
          </p:cNvPr>
          <p:cNvSpPr>
            <a:spLocks noGrp="1"/>
          </p:cNvSpPr>
          <p:nvPr>
            <p:ph idx="1"/>
          </p:nvPr>
        </p:nvSpPr>
        <p:spPr/>
        <p:txBody>
          <a:bodyPr>
            <a:normAutofit fontScale="85000" lnSpcReduction="20000"/>
          </a:bodyPr>
          <a:lstStyle/>
          <a:p>
            <a:pPr algn="l"/>
            <a:r>
              <a:rPr lang="en-US" sz="1800" b="0" i="0" u="none" strike="noStrike" baseline="0" dirty="0">
                <a:latin typeface="NimbusRomNo9L-Regu"/>
              </a:rPr>
              <a:t>Name: ”usa115475”</a:t>
            </a:r>
          </a:p>
          <a:p>
            <a:pPr algn="l"/>
            <a:r>
              <a:rPr lang="en-US" sz="1800" b="0" i="0" u="none" strike="noStrike" baseline="0" dirty="0">
                <a:latin typeface="NimbusRomNo9L-Regu"/>
              </a:rPr>
              <a:t>Type: TSP (Traveling Salesman Problem)</a:t>
            </a:r>
          </a:p>
          <a:p>
            <a:pPr algn="l"/>
            <a:r>
              <a:rPr lang="en-US" sz="1800" b="0" i="0" u="none" strike="noStrike" baseline="0" dirty="0">
                <a:latin typeface="NimbusRomNo9L-Regu"/>
              </a:rPr>
              <a:t>Comment: Indicates that the dataset consists of 115,474 towns and cities in the United States.</a:t>
            </a:r>
          </a:p>
          <a:p>
            <a:pPr algn="l"/>
            <a:r>
              <a:rPr lang="en-US" sz="1800" b="0" i="0" u="none" strike="noStrike" baseline="0" dirty="0">
                <a:latin typeface="NimbusRomNo9L-Regu"/>
              </a:rPr>
              <a:t>The dataset is then represented in the ”NODE COORD SECTION” section, where each line corresponds to the coordinates of a single city. Each line consists of three values:</a:t>
            </a:r>
          </a:p>
          <a:p>
            <a:pPr marL="0" indent="0" algn="l">
              <a:buNone/>
            </a:pPr>
            <a:r>
              <a:rPr lang="en-US" sz="1800" b="0" i="0" u="none" strike="noStrike" baseline="0" dirty="0">
                <a:latin typeface="NimbusRomNo9L-Regu"/>
              </a:rPr>
              <a:t>The city index or identifier.</a:t>
            </a:r>
          </a:p>
          <a:p>
            <a:pPr marL="0" indent="0" algn="l">
              <a:buNone/>
            </a:pPr>
            <a:r>
              <a:rPr lang="en-US" sz="1800" b="0" i="0" u="none" strike="noStrike" baseline="0" dirty="0">
                <a:latin typeface="NimbusRomNo9L-Regu"/>
              </a:rPr>
              <a:t>The x-coordinate (longitude) of the city.</a:t>
            </a:r>
          </a:p>
          <a:p>
            <a:pPr marL="0" indent="0" algn="l">
              <a:buNone/>
            </a:pPr>
            <a:r>
              <a:rPr lang="en-US" sz="1800" b="0" i="0" u="none" strike="noStrike" baseline="0" dirty="0">
                <a:latin typeface="NimbusRomNo9L-Regu"/>
              </a:rPr>
              <a:t>The y-coordinate (latitude) of the city.</a:t>
            </a:r>
          </a:p>
          <a:p>
            <a:pPr marL="0" indent="0" algn="l">
              <a:buNone/>
            </a:pPr>
            <a:r>
              <a:rPr lang="en-US" sz="1800" b="0" i="0" u="none" strike="noStrike" baseline="0" dirty="0">
                <a:latin typeface="NimbusRomNo9L-Regu"/>
              </a:rPr>
              <a:t>For example, the first city has the index 1 and coordinates (33613.158800, 86118.306100), indicating its position on a</a:t>
            </a:r>
          </a:p>
          <a:p>
            <a:pPr marL="0" indent="0" algn="l">
              <a:buNone/>
            </a:pPr>
            <a:r>
              <a:rPr lang="en-US" sz="1800" b="0" i="0" u="none" strike="noStrike" baseline="0" dirty="0">
                <a:latin typeface="NimbusRomNo9L-Regu"/>
              </a:rPr>
              <a:t>two-dimensional plane.</a:t>
            </a:r>
            <a:endParaRPr lang="en-US" dirty="0"/>
          </a:p>
        </p:txBody>
      </p:sp>
    </p:spTree>
    <p:extLst>
      <p:ext uri="{BB962C8B-B14F-4D97-AF65-F5344CB8AC3E}">
        <p14:creationId xmlns:p14="http://schemas.microsoft.com/office/powerpoint/2010/main" val="399906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AF24-A1F5-AE89-83B1-66AAED30836E}"/>
              </a:ext>
            </a:extLst>
          </p:cNvPr>
          <p:cNvSpPr>
            <a:spLocks noGrp="1"/>
          </p:cNvSpPr>
          <p:nvPr>
            <p:ph type="title"/>
          </p:nvPr>
        </p:nvSpPr>
        <p:spPr/>
        <p:txBody>
          <a:bodyPr/>
          <a:lstStyle/>
          <a:p>
            <a:r>
              <a:rPr lang="en-US" dirty="0"/>
              <a:t>Output </a:t>
            </a:r>
          </a:p>
        </p:txBody>
      </p:sp>
      <p:sp>
        <p:nvSpPr>
          <p:cNvPr id="3" name="Content Placeholder 2">
            <a:extLst>
              <a:ext uri="{FF2B5EF4-FFF2-40B4-BE49-F238E27FC236}">
                <a16:creationId xmlns:a16="http://schemas.microsoft.com/office/drawing/2014/main" id="{836E5934-B8F9-38D8-9256-8455032B9D62}"/>
              </a:ext>
            </a:extLst>
          </p:cNvPr>
          <p:cNvSpPr>
            <a:spLocks noGrp="1"/>
          </p:cNvSpPr>
          <p:nvPr>
            <p:ph idx="1"/>
          </p:nvPr>
        </p:nvSpPr>
        <p:spPr/>
        <p:txBody>
          <a:bodyPr/>
          <a:lstStyle/>
          <a:p>
            <a:r>
              <a:rPr lang="en-US" dirty="0">
                <a:solidFill>
                  <a:srgbClr val="000000"/>
                </a:solidFill>
                <a:latin typeface="Arial" panose="020B0604020202020204" pitchFamily="34" charset="0"/>
              </a:rPr>
              <a:t>Best optimized route is of length </a:t>
            </a:r>
            <a:r>
              <a:rPr lang="en-US" b="0" i="0" dirty="0">
                <a:solidFill>
                  <a:srgbClr val="000000"/>
                </a:solidFill>
                <a:effectLst/>
                <a:latin typeface="Arial" panose="020B0604020202020204" pitchFamily="34" charset="0"/>
              </a:rPr>
              <a:t>6204999, given by Xavier </a:t>
            </a:r>
            <a:r>
              <a:rPr lang="en-US" b="0" i="0" dirty="0" err="1">
                <a:solidFill>
                  <a:srgbClr val="000000"/>
                </a:solidFill>
                <a:effectLst/>
                <a:latin typeface="Arial" panose="020B0604020202020204" pitchFamily="34" charset="0"/>
              </a:rPr>
              <a:t>Clarist</a:t>
            </a:r>
            <a:endParaRPr lang="en-US" b="0" i="0" dirty="0">
              <a:solidFill>
                <a:srgbClr val="000000"/>
              </a:solidFill>
              <a:effectLst/>
              <a:latin typeface="Arial" panose="020B0604020202020204" pitchFamily="34" charset="0"/>
            </a:endParaRPr>
          </a:p>
          <a:p>
            <a:r>
              <a:rPr lang="en-US" dirty="0">
                <a:solidFill>
                  <a:srgbClr val="000000"/>
                </a:solidFill>
                <a:latin typeface="Arial" panose="020B0604020202020204" pitchFamily="34" charset="0"/>
              </a:rPr>
              <a:t>Need to find the shortest route travelling all the cities.</a:t>
            </a:r>
          </a:p>
        </p:txBody>
      </p:sp>
    </p:spTree>
    <p:extLst>
      <p:ext uri="{BB962C8B-B14F-4D97-AF65-F5344CB8AC3E}">
        <p14:creationId xmlns:p14="http://schemas.microsoft.com/office/powerpoint/2010/main" val="285722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6095-5BCA-F287-6436-A26978AA86D3}"/>
              </a:ext>
            </a:extLst>
          </p:cNvPr>
          <p:cNvSpPr>
            <a:spLocks noGrp="1"/>
          </p:cNvSpPr>
          <p:nvPr>
            <p:ph type="title"/>
          </p:nvPr>
        </p:nvSpPr>
        <p:spPr/>
        <p:txBody>
          <a:bodyPr/>
          <a:lstStyle/>
          <a:p>
            <a:r>
              <a:rPr lang="en-US" dirty="0"/>
              <a:t>Approach discussed </a:t>
            </a:r>
          </a:p>
        </p:txBody>
      </p:sp>
      <p:sp>
        <p:nvSpPr>
          <p:cNvPr id="3" name="Content Placeholder 2">
            <a:extLst>
              <a:ext uri="{FF2B5EF4-FFF2-40B4-BE49-F238E27FC236}">
                <a16:creationId xmlns:a16="http://schemas.microsoft.com/office/drawing/2014/main" id="{837B0893-3377-DA04-BF22-2C714EF79756}"/>
              </a:ext>
            </a:extLst>
          </p:cNvPr>
          <p:cNvSpPr>
            <a:spLocks noGrp="1"/>
          </p:cNvSpPr>
          <p:nvPr>
            <p:ph idx="1"/>
          </p:nvPr>
        </p:nvSpPr>
        <p:spPr/>
        <p:txBody>
          <a:bodyPr/>
          <a:lstStyle/>
          <a:p>
            <a:r>
              <a:rPr lang="en-US" sz="1800" b="0" i="0" u="none" strike="noStrike" baseline="0" dirty="0">
                <a:latin typeface="NimbusRomNo9L-ReguItal"/>
              </a:rPr>
              <a:t>Na</a:t>
            </a:r>
            <a:r>
              <a:rPr lang="en-US" dirty="0">
                <a:latin typeface="NimbusRomNo9L-ReguItal"/>
              </a:rPr>
              <a:t>i</a:t>
            </a:r>
            <a:r>
              <a:rPr lang="en-US" sz="1800" b="0" i="0" u="none" strike="noStrike" baseline="0" dirty="0">
                <a:latin typeface="NimbusRomNo9L-ReguItal"/>
              </a:rPr>
              <a:t>ve Approach</a:t>
            </a:r>
          </a:p>
          <a:p>
            <a:r>
              <a:rPr lang="en-US" sz="1800" b="0" i="0" u="none" strike="noStrike" baseline="0" dirty="0">
                <a:latin typeface="NimbusRomNo9L-ReguItal"/>
              </a:rPr>
              <a:t>Top-Down Dynamic Programming Approach</a:t>
            </a:r>
            <a:endParaRPr lang="en-US" dirty="0">
              <a:latin typeface="NimbusRomNo9L-ReguItal"/>
            </a:endParaRPr>
          </a:p>
          <a:p>
            <a:r>
              <a:rPr lang="en-US" sz="1800" b="0" i="0" u="none" strike="noStrike" baseline="0" dirty="0">
                <a:latin typeface="NimbusRomNo9L-ReguItal"/>
              </a:rPr>
              <a:t>Bottom-Up Dynamic Programming Approach:</a:t>
            </a:r>
            <a:endParaRPr lang="en-US" dirty="0"/>
          </a:p>
        </p:txBody>
      </p:sp>
    </p:spTree>
    <p:extLst>
      <p:ext uri="{BB962C8B-B14F-4D97-AF65-F5344CB8AC3E}">
        <p14:creationId xmlns:p14="http://schemas.microsoft.com/office/powerpoint/2010/main" val="313019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F9D1-7BE8-444F-783F-AB1B2EC75011}"/>
              </a:ext>
            </a:extLst>
          </p:cNvPr>
          <p:cNvSpPr>
            <a:spLocks noGrp="1"/>
          </p:cNvSpPr>
          <p:nvPr>
            <p:ph type="title"/>
          </p:nvPr>
        </p:nvSpPr>
        <p:spPr/>
        <p:txBody>
          <a:bodyPr/>
          <a:lstStyle/>
          <a:p>
            <a:r>
              <a:rPr lang="en-US" dirty="0"/>
              <a:t>Why I choose dynamic programming?</a:t>
            </a:r>
          </a:p>
        </p:txBody>
      </p:sp>
      <p:sp>
        <p:nvSpPr>
          <p:cNvPr id="3" name="Content Placeholder 2">
            <a:extLst>
              <a:ext uri="{FF2B5EF4-FFF2-40B4-BE49-F238E27FC236}">
                <a16:creationId xmlns:a16="http://schemas.microsoft.com/office/drawing/2014/main" id="{067F6B93-54DB-E704-0AD3-E8E60FD8298E}"/>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latin typeface="Söhne"/>
              </a:rPr>
              <a:t>Optimal Substructure:</a:t>
            </a:r>
            <a:r>
              <a:rPr lang="en-US" b="0" i="0" dirty="0">
                <a:solidFill>
                  <a:srgbClr val="0D0D0D"/>
                </a:solidFill>
                <a:effectLst/>
                <a:latin typeface="Söhne"/>
              </a:rPr>
              <a:t> The problem exhibits optimal substructure, allowing the optimal solution to be constructed from optimal solutions to its subproblems. DP efficiently handles such problems by breaking them down into smaller, overlapping subproblems.</a:t>
            </a:r>
          </a:p>
          <a:p>
            <a:pPr algn="l">
              <a:buFont typeface="+mj-lt"/>
              <a:buAutoNum type="arabicPeriod"/>
            </a:pPr>
            <a:r>
              <a:rPr lang="en-US" b="1" i="0" dirty="0">
                <a:solidFill>
                  <a:srgbClr val="0D0D0D"/>
                </a:solidFill>
                <a:effectLst/>
                <a:latin typeface="Söhne"/>
              </a:rPr>
              <a:t>Overlapping Subproblems:</a:t>
            </a:r>
            <a:r>
              <a:rPr lang="en-US" b="0" i="0" dirty="0">
                <a:solidFill>
                  <a:srgbClr val="0D0D0D"/>
                </a:solidFill>
                <a:effectLst/>
                <a:latin typeface="Söhne"/>
              </a:rPr>
              <a:t> DP efficiently solves problems with overlapping subproblems by storing solutions and reusing them when needed. This is advantageous for optimizing touring routes, where recurring subproblems, like finding the optimal route between two cities, may arise.</a:t>
            </a:r>
          </a:p>
          <a:p>
            <a:pPr algn="l">
              <a:buFont typeface="+mj-lt"/>
              <a:buAutoNum type="arabicPeriod"/>
            </a:pPr>
            <a:r>
              <a:rPr lang="en-US" b="1" i="0" dirty="0">
                <a:solidFill>
                  <a:srgbClr val="0D0D0D"/>
                </a:solidFill>
                <a:effectLst/>
                <a:latin typeface="Söhne"/>
              </a:rPr>
              <a:t>Efficiency:</a:t>
            </a:r>
            <a:r>
              <a:rPr lang="en-US" b="0" i="0" dirty="0">
                <a:solidFill>
                  <a:srgbClr val="0D0D0D"/>
                </a:solidFill>
                <a:effectLst/>
                <a:latin typeface="Söhne"/>
              </a:rPr>
              <a:t> DP algorithms typically have polynomial time complexity, making them efficient for large input sizes. Given the dataset size and complexity of the task, an efficient solution approach like DP is essential to ensure reasonable computation times.</a:t>
            </a:r>
          </a:p>
          <a:p>
            <a:pPr algn="l">
              <a:buFont typeface="+mj-lt"/>
              <a:buAutoNum type="arabicPeriod"/>
            </a:pPr>
            <a:r>
              <a:rPr lang="en-US" b="1" i="0" dirty="0">
                <a:solidFill>
                  <a:srgbClr val="0D0D0D"/>
                </a:solidFill>
                <a:effectLst/>
                <a:latin typeface="Söhne"/>
              </a:rPr>
              <a:t>Proven Effectiveness:</a:t>
            </a:r>
            <a:r>
              <a:rPr lang="en-US" b="0" i="0" dirty="0">
                <a:solidFill>
                  <a:srgbClr val="0D0D0D"/>
                </a:solidFill>
                <a:effectLst/>
                <a:latin typeface="Söhne"/>
              </a:rPr>
              <a:t> DP has been successfully applied to various optimization problems in different domains. Its effectiveness and reliability make it a preferred choice for tackling complex optimization tasks like touring route optimization.</a:t>
            </a:r>
          </a:p>
          <a:p>
            <a:endParaRPr lang="en-US" dirty="0"/>
          </a:p>
        </p:txBody>
      </p:sp>
    </p:spTree>
    <p:extLst>
      <p:ext uri="{BB962C8B-B14F-4D97-AF65-F5344CB8AC3E}">
        <p14:creationId xmlns:p14="http://schemas.microsoft.com/office/powerpoint/2010/main" val="356844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3036-F887-0D4A-F620-F6C8466D8E89}"/>
              </a:ext>
            </a:extLst>
          </p:cNvPr>
          <p:cNvSpPr>
            <a:spLocks noGrp="1"/>
          </p:cNvSpPr>
          <p:nvPr>
            <p:ph type="title"/>
          </p:nvPr>
        </p:nvSpPr>
        <p:spPr/>
        <p:txBody>
          <a:bodyPr/>
          <a:lstStyle/>
          <a:p>
            <a:r>
              <a:rPr lang="en-US" b="1" i="0" dirty="0">
                <a:solidFill>
                  <a:srgbClr val="0D0D0D"/>
                </a:solidFill>
                <a:effectLst/>
                <a:latin typeface="Söhne"/>
              </a:rPr>
              <a:t>Algorithm Description - Naive Approach</a:t>
            </a:r>
            <a:endParaRPr lang="en-US" dirty="0"/>
          </a:p>
        </p:txBody>
      </p:sp>
      <p:sp>
        <p:nvSpPr>
          <p:cNvPr id="3" name="Content Placeholder 2">
            <a:extLst>
              <a:ext uri="{FF2B5EF4-FFF2-40B4-BE49-F238E27FC236}">
                <a16:creationId xmlns:a16="http://schemas.microsoft.com/office/drawing/2014/main" id="{2DB0B499-2D79-F096-A75C-A4B0662037B5}"/>
              </a:ext>
            </a:extLst>
          </p:cNvPr>
          <p:cNvSpPr>
            <a:spLocks noGrp="1"/>
          </p:cNvSpPr>
          <p:nvPr>
            <p:ph idx="1"/>
          </p:nvPr>
        </p:nvSpPr>
        <p:spPr/>
        <p:txBody>
          <a:bodyPr/>
          <a:lstStyle/>
          <a:p>
            <a:pPr algn="l">
              <a:buFont typeface="+mj-lt"/>
              <a:buAutoNum type="arabicPeriod"/>
            </a:pPr>
            <a:r>
              <a:rPr lang="en-US" b="0" i="0" dirty="0">
                <a:solidFill>
                  <a:srgbClr val="0D0D0D"/>
                </a:solidFill>
                <a:effectLst/>
                <a:latin typeface="Söhne"/>
              </a:rPr>
              <a:t>Start with an empty route.</a:t>
            </a:r>
          </a:p>
          <a:p>
            <a:pPr algn="l">
              <a:buFont typeface="+mj-lt"/>
              <a:buAutoNum type="arabicPeriod"/>
            </a:pPr>
            <a:r>
              <a:rPr lang="en-US" b="0" i="0" dirty="0">
                <a:solidFill>
                  <a:srgbClr val="0D0D0D"/>
                </a:solidFill>
                <a:effectLst/>
                <a:latin typeface="Söhne"/>
              </a:rPr>
              <a:t>Generate all possible permutations of cities.</a:t>
            </a:r>
          </a:p>
          <a:p>
            <a:pPr algn="l">
              <a:buFont typeface="+mj-lt"/>
              <a:buAutoNum type="arabicPeriod"/>
            </a:pPr>
            <a:r>
              <a:rPr lang="en-US" b="0" i="0" dirty="0">
                <a:solidFill>
                  <a:srgbClr val="0D0D0D"/>
                </a:solidFill>
                <a:effectLst/>
                <a:latin typeface="Söhne"/>
              </a:rPr>
              <a:t>Calculate the total distance for each permutation by summing the distances between consecutive cities.</a:t>
            </a:r>
          </a:p>
          <a:p>
            <a:pPr algn="l">
              <a:buFont typeface="+mj-lt"/>
              <a:buAutoNum type="arabicPeriod"/>
            </a:pPr>
            <a:r>
              <a:rPr lang="en-US" b="0" i="0" dirty="0">
                <a:solidFill>
                  <a:srgbClr val="0D0D0D"/>
                </a:solidFill>
                <a:effectLst/>
                <a:latin typeface="Söhne"/>
              </a:rPr>
              <a:t>Select the permutation with the shortest total distance.</a:t>
            </a:r>
          </a:p>
          <a:p>
            <a:pPr algn="l">
              <a:buFont typeface="+mj-lt"/>
              <a:buAutoNum type="arabicPeriod"/>
            </a:pPr>
            <a:r>
              <a:rPr lang="en-US" b="0" i="0" dirty="0">
                <a:solidFill>
                  <a:srgbClr val="0D0D0D"/>
                </a:solidFill>
                <a:effectLst/>
                <a:latin typeface="Söhne"/>
              </a:rPr>
              <a:t>Output the optimal route and its total distance.</a:t>
            </a:r>
          </a:p>
        </p:txBody>
      </p:sp>
    </p:spTree>
    <p:extLst>
      <p:ext uri="{BB962C8B-B14F-4D97-AF65-F5344CB8AC3E}">
        <p14:creationId xmlns:p14="http://schemas.microsoft.com/office/powerpoint/2010/main" val="15453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2D7731-5548-A9DF-AAD4-85B7C50119DC}"/>
              </a:ext>
            </a:extLst>
          </p:cNvPr>
          <p:cNvPicPr>
            <a:picLocks noChangeAspect="1"/>
          </p:cNvPicPr>
          <p:nvPr/>
        </p:nvPicPr>
        <p:blipFill>
          <a:blip r:embed="rId2"/>
          <a:stretch>
            <a:fillRect/>
          </a:stretch>
        </p:blipFill>
        <p:spPr>
          <a:xfrm>
            <a:off x="984202" y="1665753"/>
            <a:ext cx="9093612" cy="4386040"/>
          </a:xfrm>
          <a:prstGeom prst="rect">
            <a:avLst/>
          </a:prstGeom>
        </p:spPr>
      </p:pic>
    </p:spTree>
    <p:extLst>
      <p:ext uri="{BB962C8B-B14F-4D97-AF65-F5344CB8AC3E}">
        <p14:creationId xmlns:p14="http://schemas.microsoft.com/office/powerpoint/2010/main" val="2941485340"/>
      </p:ext>
    </p:extLst>
  </p:cSld>
  <p:clrMapOvr>
    <a:masterClrMapping/>
  </p:clrMapOvr>
</p:sld>
</file>

<file path=ppt/theme/theme1.xml><?xml version="1.0" encoding="utf-8"?>
<a:theme xmlns:a="http://schemas.openxmlformats.org/drawingml/2006/main" name="Blocks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58</TotalTime>
  <Words>1603</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Avenir Next LT Pro</vt:lpstr>
      <vt:lpstr>Avenir Next LT Pro Light</vt:lpstr>
      <vt:lpstr>NimbusRomNo9L-Medi</vt:lpstr>
      <vt:lpstr>NimbusRomNo9L-Regu</vt:lpstr>
      <vt:lpstr>NimbusRomNo9L-ReguItal</vt:lpstr>
      <vt:lpstr>rtcxr</vt:lpstr>
      <vt:lpstr>rtxb</vt:lpstr>
      <vt:lpstr>rtxr</vt:lpstr>
      <vt:lpstr>Söhne</vt:lpstr>
      <vt:lpstr>txsy</vt:lpstr>
      <vt:lpstr>BlocksVTI</vt:lpstr>
      <vt:lpstr>Optimizing USA Touring Routes with Dynamic Programming: A Comparative Analysis</vt:lpstr>
      <vt:lpstr>Introduction</vt:lpstr>
      <vt:lpstr>Problem statement</vt:lpstr>
      <vt:lpstr>Input</vt:lpstr>
      <vt:lpstr>Output </vt:lpstr>
      <vt:lpstr>Approach discussed </vt:lpstr>
      <vt:lpstr>Why I choose dynamic programming?</vt:lpstr>
      <vt:lpstr>Algorithm Description - Naive Approach</vt:lpstr>
      <vt:lpstr>PowerPoint Presentation</vt:lpstr>
      <vt:lpstr>Time Complexity of Naive TSP Solution:</vt:lpstr>
      <vt:lpstr>Algorithm Description - Top-Down Approach</vt:lpstr>
      <vt:lpstr>Psuedo Code</vt:lpstr>
      <vt:lpstr>Time Complexity Analysis:</vt:lpstr>
      <vt:lpstr>Algorithm Description - Bottom-Up Approach</vt:lpstr>
      <vt:lpstr>Psuedo Code</vt:lpstr>
      <vt:lpstr>Time Complexity Analysis:</vt:lpstr>
      <vt:lpstr>Results</vt:lpstr>
      <vt:lpstr>Sensitivity Analysis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USA Touring Routes with Dynamic Programming: A Comparative Analysis</dc:title>
  <dc:creator>Gautham Gali</dc:creator>
  <cp:lastModifiedBy>Gautham Gali</cp:lastModifiedBy>
  <cp:revision>10</cp:revision>
  <dcterms:created xsi:type="dcterms:W3CDTF">2024-02-20T03:05:52Z</dcterms:created>
  <dcterms:modified xsi:type="dcterms:W3CDTF">2024-02-20T19:26:02Z</dcterms:modified>
</cp:coreProperties>
</file>