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8" r:id="rId7"/>
    <p:sldId id="261" r:id="rId8"/>
    <p:sldId id="262" r:id="rId9"/>
    <p:sldId id="269" r:id="rId10"/>
    <p:sldId id="266" r:id="rId11"/>
    <p:sldId id="267"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3" d="100"/>
          <a:sy n="6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A434-B6D1-B9C5-84B1-F2A6836D1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BEAFD0-4D64-0483-991F-43E38555B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8C07F-1C50-7316-6726-38BB9BCC934F}"/>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B60176A2-3407-4C29-C2B5-B6C854EC1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0B893-14BC-299B-3681-A1E1B388682D}"/>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68674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F738-A874-C2C7-DAC4-4000061BDB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50531-6C51-0964-D6C9-C311A37982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CE9B-89DF-25F8-3293-5479474F4317}"/>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799705CD-C4A8-C8D8-07D2-12E00EDE4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86DE-1C22-79D0-4F51-05A2214BED79}"/>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279261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27DDD-B2CC-2416-B502-39A696D69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79F59-D16A-3C32-D890-A6CC89432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6B97F-8860-00BC-2F0C-5DB992557E6E}"/>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157885E2-FE95-692F-6FC5-387AC9E50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42379-B8AE-D21F-A60F-AF64145D99F8}"/>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10671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4229-F230-91C7-9855-DA0230394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BE965-8AD1-328C-8D32-4F3B06821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8D55B-AF48-A32B-464E-B718EA77460F}"/>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B253ED21-3440-D54F-F07C-7CB78B26C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A44FB-9480-896B-785D-0409AA890137}"/>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2347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1988-E867-245F-11E3-8C2023109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285E9-5EB5-83F1-65C7-50507E6346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B9981-E796-6CAC-B07A-BFBF38762396}"/>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FD4ED278-85A0-B951-2DD8-F04872CEF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DB3F9-7D30-6386-3C58-CCA5E6969C13}"/>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184868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1842-40BE-0B7E-0F19-32B204357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C262F-8BBF-F2BA-94ED-9104A8900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31237-6972-4EC0-E549-18379235F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D1A34-F92C-7B91-00DD-984006C671F6}"/>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6" name="Footer Placeholder 5">
            <a:extLst>
              <a:ext uri="{FF2B5EF4-FFF2-40B4-BE49-F238E27FC236}">
                <a16:creationId xmlns:a16="http://schemas.microsoft.com/office/drawing/2014/main" id="{B09E5B79-E6C0-ED2D-A834-B036C6BC2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D164-CE79-B74C-4C59-B631DEE02BD5}"/>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245997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C573-A027-E602-87AF-F3C3308CA0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40C57-6A73-706A-B749-7B0AF30AA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CEF80-2383-B129-229D-8C98256433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1D217-41E2-3139-3063-6B3CAD098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4463E-6531-1CC7-84A6-769AC7A04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73620-20DA-94E5-7596-ECB9A815EE0A}"/>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8" name="Footer Placeholder 7">
            <a:extLst>
              <a:ext uri="{FF2B5EF4-FFF2-40B4-BE49-F238E27FC236}">
                <a16:creationId xmlns:a16="http://schemas.microsoft.com/office/drawing/2014/main" id="{4ACC3C14-F845-5E10-5BCD-916DAEDFC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2FFFBC-F144-0AB1-24CD-6F45DE4B7074}"/>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404599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2A4E-FABD-A168-3E0E-B4C775AA65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8C358-6EE0-A73F-195E-7A47A8CB907A}"/>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4" name="Footer Placeholder 3">
            <a:extLst>
              <a:ext uri="{FF2B5EF4-FFF2-40B4-BE49-F238E27FC236}">
                <a16:creationId xmlns:a16="http://schemas.microsoft.com/office/drawing/2014/main" id="{3A30ED13-4D63-275B-9FEE-AB302F93FF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8E97F-D45B-E4B5-8033-DE2A59ACB2F3}"/>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299838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2FFC7-6E3F-EBDF-6C8C-A4553A0A42CC}"/>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3" name="Footer Placeholder 2">
            <a:extLst>
              <a:ext uri="{FF2B5EF4-FFF2-40B4-BE49-F238E27FC236}">
                <a16:creationId xmlns:a16="http://schemas.microsoft.com/office/drawing/2014/main" id="{42A011DA-4D6D-9E1E-C062-DCB88FFF4B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42F5B0-C714-F9CF-F393-DB34FCA2B612}"/>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273759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A0CB-A7A0-B0B6-A8C1-6C84EA12D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86835-CBF2-320E-04A8-3D1ED238D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4B600-ABE3-DFC4-8D0E-40A5B381A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0CE5E-BAF7-332B-E5DE-DDDCA09DB57F}"/>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6" name="Footer Placeholder 5">
            <a:extLst>
              <a:ext uri="{FF2B5EF4-FFF2-40B4-BE49-F238E27FC236}">
                <a16:creationId xmlns:a16="http://schemas.microsoft.com/office/drawing/2014/main" id="{2B70D6E5-D30B-E13E-2FE6-B942A10B9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5322-8A41-F377-870C-36F08830E3A4}"/>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60279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AD8C-F1D2-B57E-AF2B-A2A00A3D1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F5AF51-63D7-C119-93E6-3B14CAE74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869618-BC8E-05E6-0127-8E650B6FC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377F1-B4EF-EC94-749C-7975994282E2}"/>
              </a:ext>
            </a:extLst>
          </p:cNvPr>
          <p:cNvSpPr>
            <a:spLocks noGrp="1"/>
          </p:cNvSpPr>
          <p:nvPr>
            <p:ph type="dt" sz="half" idx="10"/>
          </p:nvPr>
        </p:nvSpPr>
        <p:spPr/>
        <p:txBody>
          <a:bodyPr/>
          <a:lstStyle/>
          <a:p>
            <a:fld id="{1A2E09B2-B71D-41CA-9AAF-4D84A51CAB55}" type="datetimeFigureOut">
              <a:rPr lang="en-US" smtClean="0"/>
              <a:t>4/29/2024</a:t>
            </a:fld>
            <a:endParaRPr lang="en-US"/>
          </a:p>
        </p:txBody>
      </p:sp>
      <p:sp>
        <p:nvSpPr>
          <p:cNvPr id="6" name="Footer Placeholder 5">
            <a:extLst>
              <a:ext uri="{FF2B5EF4-FFF2-40B4-BE49-F238E27FC236}">
                <a16:creationId xmlns:a16="http://schemas.microsoft.com/office/drawing/2014/main" id="{DFB8740C-4775-C456-642C-13494753D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483A4-D00D-4BD7-5249-B174497944F6}"/>
              </a:ext>
            </a:extLst>
          </p:cNvPr>
          <p:cNvSpPr>
            <a:spLocks noGrp="1"/>
          </p:cNvSpPr>
          <p:nvPr>
            <p:ph type="sldNum" sz="quarter" idx="12"/>
          </p:nvPr>
        </p:nvSpPr>
        <p:spPr/>
        <p:txBody>
          <a:bodyPr/>
          <a:lstStyle/>
          <a:p>
            <a:fld id="{11DF7D10-7EC1-45BD-BFE5-DE005B7CFFC0}" type="slidenum">
              <a:rPr lang="en-US" smtClean="0"/>
              <a:t>‹#›</a:t>
            </a:fld>
            <a:endParaRPr lang="en-US"/>
          </a:p>
        </p:txBody>
      </p:sp>
    </p:spTree>
    <p:extLst>
      <p:ext uri="{BB962C8B-B14F-4D97-AF65-F5344CB8AC3E}">
        <p14:creationId xmlns:p14="http://schemas.microsoft.com/office/powerpoint/2010/main" val="92482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C4B3C-BB3E-5DF0-7130-CDA69F743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403E5B-981B-B89C-CF43-F3ABF9883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CFBEE-4C31-FD2A-0D47-531C21419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E09B2-B71D-41CA-9AAF-4D84A51CAB55}" type="datetimeFigureOut">
              <a:rPr lang="en-US" smtClean="0"/>
              <a:t>4/29/2024</a:t>
            </a:fld>
            <a:endParaRPr lang="en-US"/>
          </a:p>
        </p:txBody>
      </p:sp>
      <p:sp>
        <p:nvSpPr>
          <p:cNvPr id="5" name="Footer Placeholder 4">
            <a:extLst>
              <a:ext uri="{FF2B5EF4-FFF2-40B4-BE49-F238E27FC236}">
                <a16:creationId xmlns:a16="http://schemas.microsoft.com/office/drawing/2014/main" id="{77C03B2B-CDC6-50AE-5B7D-C0D3A8E96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06C1E1-23D2-3EF0-AC47-02BDE16C0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DF7D10-7EC1-45BD-BFE5-DE005B7CFFC0}" type="slidenum">
              <a:rPr lang="en-US" smtClean="0"/>
              <a:t>‹#›</a:t>
            </a:fld>
            <a:endParaRPr lang="en-US"/>
          </a:p>
        </p:txBody>
      </p:sp>
    </p:spTree>
    <p:extLst>
      <p:ext uri="{BB962C8B-B14F-4D97-AF65-F5344CB8AC3E}">
        <p14:creationId xmlns:p14="http://schemas.microsoft.com/office/powerpoint/2010/main" val="90410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40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9314-D4AD-0F65-F25A-8885E7E82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2A5E85-F19C-3057-3816-6AA739B4FE9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 and Role of DeFi</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Decentralized Finance (DeFi) represents a shift from traditional, centralized financial systems to systems that operate on a blockchain, making them independent of centralized authorities like banks or governments. In DeFi systems, all transactions and financial services—be it trading, loans, or insurance—are conducted on a blockchain, which allows for increased security, transparency, and resistance to censorship.</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Key Benefit</a:t>
            </a:r>
            <a:r>
              <a:rPr lang="en-US" b="0" i="0" dirty="0">
                <a:solidFill>
                  <a:srgbClr val="0D0D0D"/>
                </a:solidFill>
                <a:effectLst/>
                <a:highlight>
                  <a:srgbClr val="FFFFFF"/>
                </a:highlight>
                <a:latin typeface="Söhne"/>
              </a:rPr>
              <a:t>: The main advantage here is the removal of intermediaries which reduces costs, increases transaction speeds, and allows users full control over their financial activities.</a:t>
            </a:r>
          </a:p>
          <a:p>
            <a:pPr algn="l">
              <a:buFont typeface="Arial" panose="020B0604020202020204" pitchFamily="34" charset="0"/>
              <a:buChar char="•"/>
            </a:pPr>
            <a:r>
              <a:rPr lang="en-US" b="1" i="0" dirty="0">
                <a:solidFill>
                  <a:srgbClr val="0D0D0D"/>
                </a:solidFill>
                <a:effectLst/>
                <a:highlight>
                  <a:srgbClr val="FFFFFF"/>
                </a:highlight>
                <a:latin typeface="Söhne"/>
              </a:rPr>
              <a:t>Decentralization and User Control</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In decentralized systems, the control over money, data, and rules is distributed among all users rather than being concentrated in a single central authority. This is achieved through the use of smart contracts—self-executing contracts with the terms directly written into code that operate on decentralized networks like Ethereum.</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Key Benefit</a:t>
            </a:r>
            <a:r>
              <a:rPr lang="en-US" b="0" i="0" dirty="0">
                <a:solidFill>
                  <a:srgbClr val="0D0D0D"/>
                </a:solidFill>
                <a:effectLst/>
                <a:highlight>
                  <a:srgbClr val="FFFFFF"/>
                </a:highlight>
                <a:latin typeface="Söhne"/>
              </a:rPr>
              <a:t>: This decentralization not only enhances security and transparency but also empowers users by providing them with control over their financial and personal data, which contrasts sharply with the opacity of traditional financial systems.</a:t>
            </a:r>
          </a:p>
          <a:p>
            <a:endParaRPr lang="en-US" dirty="0"/>
          </a:p>
        </p:txBody>
      </p:sp>
    </p:spTree>
    <p:extLst>
      <p:ext uri="{BB962C8B-B14F-4D97-AF65-F5344CB8AC3E}">
        <p14:creationId xmlns:p14="http://schemas.microsoft.com/office/powerpoint/2010/main" val="8837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9314-D4AD-0F65-F25A-8885E7E82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2A5E85-F19C-3057-3816-6AA739B4FE9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Ethereum as a Platform for </a:t>
            </a:r>
            <a:r>
              <a:rPr lang="en-US" b="1" i="0" dirty="0" err="1">
                <a:solidFill>
                  <a:srgbClr val="0D0D0D"/>
                </a:solidFill>
                <a:effectLst/>
                <a:highlight>
                  <a:srgbClr val="FFFFFF"/>
                </a:highlight>
                <a:latin typeface="Söhne"/>
              </a:rPr>
              <a:t>DApps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Ethereum is one of the primary platforms for developing DeFi applications due to its robust capabilities for smart contract deployment. Smart contracts on Ethereum automate enforcement, management, performance, and payment—without any need for traditional legal contracts.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Key Benefit</a:t>
            </a:r>
            <a:r>
              <a:rPr lang="en-US" b="0" i="0" dirty="0">
                <a:solidFill>
                  <a:srgbClr val="0D0D0D"/>
                </a:solidFill>
                <a:effectLst/>
                <a:highlight>
                  <a:srgbClr val="FFFFFF"/>
                </a:highlight>
                <a:latin typeface="Söhne"/>
              </a:rPr>
              <a:t>: Ethereum’s flexibility for developers and its widespread adoption provide a fertile ground for innovation, allowing developers to create a wide variety of </a:t>
            </a:r>
            <a:r>
              <a:rPr lang="en-US" b="0" i="0" dirty="0" err="1">
                <a:solidFill>
                  <a:srgbClr val="0D0D0D"/>
                </a:solidFill>
                <a:effectLst/>
                <a:highlight>
                  <a:srgbClr val="FFFFFF"/>
                </a:highlight>
                <a:latin typeface="Söhne"/>
              </a:rPr>
              <a:t>DApps</a:t>
            </a:r>
            <a:r>
              <a:rPr lang="en-US" b="0" i="0" dirty="0">
                <a:solidFill>
                  <a:srgbClr val="0D0D0D"/>
                </a:solidFill>
                <a:effectLst/>
                <a:highlight>
                  <a:srgbClr val="FFFFFF"/>
                </a:highlight>
                <a:latin typeface="Söhne"/>
              </a:rPr>
              <a:t> that can interoperate seamlessly.</a:t>
            </a:r>
          </a:p>
          <a:p>
            <a:pPr algn="l">
              <a:buFont typeface="Arial" panose="020B0604020202020204" pitchFamily="34" charset="0"/>
              <a:buChar char="•"/>
            </a:pPr>
            <a:r>
              <a:rPr lang="en-US" b="1" i="0" dirty="0">
                <a:solidFill>
                  <a:srgbClr val="0D0D0D"/>
                </a:solidFill>
                <a:effectLst/>
                <a:highlight>
                  <a:srgbClr val="FFFFFF"/>
                </a:highlight>
                <a:latin typeface="Söhne"/>
              </a:rPr>
              <a:t>Currency Utilization in DeFi</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Ether, the native currency of the Ethereum blockchain, is widely used in DeFi for transaction fees and smart contract interactions due to its programmability. This makes it integral to running </a:t>
            </a:r>
            <a:r>
              <a:rPr lang="en-US" b="0" i="0" dirty="0" err="1">
                <a:solidFill>
                  <a:srgbClr val="0D0D0D"/>
                </a:solidFill>
                <a:effectLst/>
                <a:highlight>
                  <a:srgbClr val="FFFFFF"/>
                </a:highlight>
                <a:latin typeface="Söhne"/>
              </a:rPr>
              <a:t>DApps</a:t>
            </a:r>
            <a:r>
              <a:rPr lang="en-US" b="0" i="0" dirty="0">
                <a:solidFill>
                  <a:srgbClr val="0D0D0D"/>
                </a:solidFill>
                <a:effectLst/>
                <a:highlight>
                  <a:srgbClr val="FFFFFF"/>
                </a:highlight>
                <a:latin typeface="Söhne"/>
              </a:rPr>
              <a:t>. On the other hand, Dai provides stability as it’s pegged to the USD, offering a safe medium of exchange and store of value in the otherwise volatile cryptocurrency environment.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Key Benefit</a:t>
            </a:r>
            <a:r>
              <a:rPr lang="en-US" b="0" i="0" dirty="0">
                <a:solidFill>
                  <a:srgbClr val="0D0D0D"/>
                </a:solidFill>
                <a:effectLst/>
                <a:highlight>
                  <a:srgbClr val="FFFFFF"/>
                </a:highlight>
                <a:latin typeface="Söhne"/>
              </a:rPr>
              <a:t>: Using Ether and Dai together in DeFi applications allows users to benefit from the advanced functionalities of smart contracts while mitigating the risk of price volatility typically associated with cryptocurrencies.</a:t>
            </a:r>
          </a:p>
        </p:txBody>
      </p:sp>
    </p:spTree>
    <p:extLst>
      <p:ext uri="{BB962C8B-B14F-4D97-AF65-F5344CB8AC3E}">
        <p14:creationId xmlns:p14="http://schemas.microsoft.com/office/powerpoint/2010/main" val="258143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E2A6-29C7-DE5A-EFB8-59BB9D050C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6974C4-998E-20F1-7E58-2F53DB10B703}"/>
              </a:ext>
            </a:extLst>
          </p:cNvPr>
          <p:cNvSpPr>
            <a:spLocks noGrp="1"/>
          </p:cNvSpPr>
          <p:nvPr>
            <p:ph idx="1"/>
          </p:nvPr>
        </p:nvSpPr>
        <p:spPr/>
        <p:txBody>
          <a:bodyPr/>
          <a:lstStyle/>
          <a:p>
            <a:r>
              <a:rPr lang="en-US" dirty="0"/>
              <a:t>Web Implementation of Authorization Module</a:t>
            </a:r>
          </a:p>
          <a:p>
            <a:r>
              <a:rPr lang="en-US" dirty="0"/>
              <a:t>Send a request to the blockchain network to get the current state of our application;</a:t>
            </a:r>
          </a:p>
          <a:p>
            <a:r>
              <a:rPr lang="en-US" dirty="0"/>
              <a:t>At the same time we ask the user's wallet for the public address data;</a:t>
            </a:r>
          </a:p>
          <a:p>
            <a:r>
              <a:rPr lang="en-US" dirty="0"/>
              <a:t>After getting all the information, we search the data structure of the registered addresses that we got from the blockchain network;</a:t>
            </a:r>
          </a:p>
          <a:p>
            <a:r>
              <a:rPr lang="en-US" dirty="0"/>
              <a:t>If the user's address is in this data structure, we authorize the user, otherwise we give an error that the user is not registered.</a:t>
            </a:r>
          </a:p>
          <a:p>
            <a:endParaRPr lang="en-US" dirty="0"/>
          </a:p>
        </p:txBody>
      </p:sp>
    </p:spTree>
    <p:extLst>
      <p:ext uri="{BB962C8B-B14F-4D97-AF65-F5344CB8AC3E}">
        <p14:creationId xmlns:p14="http://schemas.microsoft.com/office/powerpoint/2010/main" val="252609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75C4-FAD1-0568-0C93-38B20E4C85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49C965-D979-E588-7C70-4F3111E8162F}"/>
              </a:ext>
            </a:extLst>
          </p:cNvPr>
          <p:cNvSpPr>
            <a:spLocks noGrp="1"/>
          </p:cNvSpPr>
          <p:nvPr>
            <p:ph idx="1"/>
          </p:nvPr>
        </p:nvSpPr>
        <p:spPr/>
        <p:txBody>
          <a:bodyPr/>
          <a:lstStyle/>
          <a:p>
            <a:r>
              <a:rPr lang="en-US" dirty="0"/>
              <a:t>Ethereum Web Module</a:t>
            </a:r>
          </a:p>
          <a:p>
            <a:r>
              <a:rPr lang="en-US" dirty="0"/>
              <a:t>Activation of the user's web wallet to access the wallet functionality </a:t>
            </a:r>
            <a:r>
              <a:rPr lang="en-US" dirty="0" err="1"/>
              <a:t>ethereum.enable</a:t>
            </a:r>
            <a:r>
              <a:rPr lang="en-US" dirty="0"/>
              <a:t>()</a:t>
            </a:r>
          </a:p>
          <a:p>
            <a:r>
              <a:rPr lang="en-US" dirty="0"/>
              <a:t>Creating a contract object using the ethers.js library new ethers. Contract(</a:t>
            </a:r>
            <a:r>
              <a:rPr lang="en-US" dirty="0" err="1"/>
              <a:t>contractAddress</a:t>
            </a:r>
            <a:r>
              <a:rPr lang="en-US" dirty="0"/>
              <a:t>, </a:t>
            </a:r>
            <a:r>
              <a:rPr lang="en-US" dirty="0" err="1"/>
              <a:t>contractAbi</a:t>
            </a:r>
            <a:r>
              <a:rPr lang="en-US" dirty="0"/>
              <a:t>, </a:t>
            </a:r>
            <a:r>
              <a:rPr lang="en-US" dirty="0" err="1"/>
              <a:t>signerOrProvider</a:t>
            </a:r>
            <a:r>
              <a:rPr lang="en-US" dirty="0"/>
              <a:t>);</a:t>
            </a:r>
          </a:p>
          <a:p>
            <a:r>
              <a:rPr lang="en-US" dirty="0"/>
              <a:t>Sending a request for user data using the ethers.js library </a:t>
            </a:r>
            <a:r>
              <a:rPr lang="en-US" dirty="0" err="1"/>
              <a:t>Contract.getAccount</a:t>
            </a:r>
            <a:r>
              <a:rPr lang="en-US" dirty="0"/>
              <a:t>(</a:t>
            </a:r>
            <a:r>
              <a:rPr lang="en-US" dirty="0" err="1"/>
              <a:t>userAddress</a:t>
            </a:r>
            <a:r>
              <a:rPr lang="en-US" dirty="0"/>
              <a:t>);</a:t>
            </a:r>
          </a:p>
          <a:p>
            <a:r>
              <a:rPr lang="en-US" dirty="0"/>
              <a:t>If the data was received, the system authorizes the user, otherwise it gives a message that the user is not registered.</a:t>
            </a:r>
          </a:p>
          <a:p>
            <a:endParaRPr lang="en-US" dirty="0"/>
          </a:p>
        </p:txBody>
      </p:sp>
    </p:spTree>
    <p:extLst>
      <p:ext uri="{BB962C8B-B14F-4D97-AF65-F5344CB8AC3E}">
        <p14:creationId xmlns:p14="http://schemas.microsoft.com/office/powerpoint/2010/main" val="238055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3970-409F-83DF-5D1E-9407D92D6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97BCC9-3DB1-613C-84E0-0BD833C44498}"/>
              </a:ext>
            </a:extLst>
          </p:cNvPr>
          <p:cNvSpPr>
            <a:spLocks noGrp="1"/>
          </p:cNvSpPr>
          <p:nvPr>
            <p:ph idx="1"/>
          </p:nvPr>
        </p:nvSpPr>
        <p:spPr/>
        <p:txBody>
          <a:bodyPr>
            <a:normAutofit fontScale="92500" lnSpcReduction="20000"/>
          </a:bodyPr>
          <a:lstStyle/>
          <a:p>
            <a:r>
              <a:rPr lang="en-US" dirty="0"/>
              <a:t>Cardano Web Module</a:t>
            </a:r>
          </a:p>
          <a:p>
            <a:r>
              <a:rPr lang="en-US" dirty="0"/>
              <a:t>Web wallet activation to access the wallet functionality;</a:t>
            </a:r>
          </a:p>
          <a:p>
            <a:r>
              <a:rPr lang="en-US" dirty="0" err="1"/>
              <a:t>cardano.wallet.enable</a:t>
            </a:r>
            <a:r>
              <a:rPr lang="en-US" dirty="0"/>
              <a:t>()</a:t>
            </a:r>
          </a:p>
          <a:p>
            <a:r>
              <a:rPr lang="en-US" dirty="0"/>
              <a:t>Getting the user's address from the wallet;</a:t>
            </a:r>
          </a:p>
          <a:p>
            <a:r>
              <a:rPr lang="en-US" dirty="0" err="1"/>
              <a:t>cardanoWalletApi.getChangeAddress</a:t>
            </a:r>
            <a:r>
              <a:rPr lang="en-US" dirty="0"/>
              <a:t>()</a:t>
            </a:r>
          </a:p>
          <a:p>
            <a:r>
              <a:rPr lang="en-US" dirty="0"/>
              <a:t>Retrieving data from the output of the last smart contract transaction.</a:t>
            </a:r>
          </a:p>
          <a:p>
            <a:r>
              <a:rPr lang="en-US" dirty="0" err="1"/>
              <a:t>Blockfrost.scriptsDatum</a:t>
            </a:r>
            <a:r>
              <a:rPr lang="en-US" dirty="0"/>
              <a:t>(</a:t>
            </a:r>
            <a:r>
              <a:rPr lang="en-US" dirty="0" err="1"/>
              <a:t>datumHash</a:t>
            </a:r>
            <a:r>
              <a:rPr lang="en-US" dirty="0"/>
              <a:t>)</a:t>
            </a:r>
          </a:p>
          <a:p>
            <a:r>
              <a:rPr lang="en-US" dirty="0"/>
              <a:t>Searching from transaction output data for the user's address</a:t>
            </a:r>
          </a:p>
          <a:p>
            <a:r>
              <a:rPr lang="en-US" dirty="0"/>
              <a:t>If the address is found, the system authorizes the user.</a:t>
            </a:r>
          </a:p>
          <a:p>
            <a:r>
              <a:rPr lang="en-US" dirty="0"/>
              <a:t>Otherwise, it gives a message that the user is not registered</a:t>
            </a:r>
          </a:p>
          <a:p>
            <a:endParaRPr lang="en-US" dirty="0"/>
          </a:p>
        </p:txBody>
      </p:sp>
    </p:spTree>
    <p:extLst>
      <p:ext uri="{BB962C8B-B14F-4D97-AF65-F5344CB8AC3E}">
        <p14:creationId xmlns:p14="http://schemas.microsoft.com/office/powerpoint/2010/main" val="43239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EC3D-3A66-9FB5-1E02-AFC422A42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F43145-D841-2397-67AC-C8123739AFCB}"/>
              </a:ext>
            </a:extLst>
          </p:cNvPr>
          <p:cNvSpPr>
            <a:spLocks noGrp="1"/>
          </p:cNvSpPr>
          <p:nvPr>
            <p:ph idx="1"/>
          </p:nvPr>
        </p:nvSpPr>
        <p:spPr/>
        <p:txBody>
          <a:bodyPr>
            <a:normAutofit fontScale="85000" lnSpcReduction="20000"/>
          </a:bodyPr>
          <a:lstStyle/>
          <a:p>
            <a:r>
              <a:rPr lang="en-US" dirty="0"/>
              <a:t>Transition to Proof-of-Stake (</a:t>
            </a:r>
            <a:r>
              <a:rPr lang="en-US" dirty="0" err="1"/>
              <a:t>PoS</a:t>
            </a:r>
            <a:r>
              <a:rPr lang="en-US" dirty="0"/>
              <a:t>) Consensus Mechanisms:</a:t>
            </a:r>
          </a:p>
          <a:p>
            <a:r>
              <a:rPr lang="en-US" dirty="0"/>
              <a:t>Major blockchain platforms like Ethereum, </a:t>
            </a:r>
            <a:r>
              <a:rPr lang="en-US" dirty="0" err="1"/>
              <a:t>Polkadot</a:t>
            </a:r>
            <a:r>
              <a:rPr lang="en-US" dirty="0"/>
              <a:t>, Cardano, and </a:t>
            </a:r>
            <a:r>
              <a:rPr lang="en-US" dirty="0" err="1"/>
              <a:t>Lukso</a:t>
            </a:r>
            <a:r>
              <a:rPr lang="en-US" dirty="0"/>
              <a:t> are moving from energy-intensive proof-of-work (</a:t>
            </a:r>
            <a:r>
              <a:rPr lang="en-US" dirty="0" err="1"/>
              <a:t>PoW</a:t>
            </a:r>
            <a:r>
              <a:rPr lang="en-US" dirty="0"/>
              <a:t>) to more sustainable proof-of-stake (</a:t>
            </a:r>
            <a:r>
              <a:rPr lang="en-US" dirty="0" err="1"/>
              <a:t>PoS</a:t>
            </a:r>
            <a:r>
              <a:rPr lang="en-US" dirty="0"/>
              <a:t>) systems.</a:t>
            </a:r>
          </a:p>
          <a:p>
            <a:r>
              <a:rPr lang="en-US" dirty="0"/>
              <a:t>This shift is driven by the need to reduce the substantial carbon footprints associated with traditional blockchain operations and improve energy efficiency.</a:t>
            </a:r>
          </a:p>
          <a:p>
            <a:r>
              <a:rPr lang="en-US" dirty="0"/>
              <a:t>Impact of Ethereum 2.0 on Sustainability:</a:t>
            </a:r>
          </a:p>
          <a:p>
            <a:r>
              <a:rPr lang="en-US" dirty="0"/>
              <a:t>Ethereum's upgrade to Ethereum 2.0 highlights a significant reduction in energy consumption—by approximately 99%.</a:t>
            </a:r>
          </a:p>
          <a:p>
            <a:r>
              <a:rPr lang="en-US" dirty="0"/>
              <a:t>The adoption of </a:t>
            </a:r>
            <a:r>
              <a:rPr lang="en-US" dirty="0" err="1"/>
              <a:t>PoS</a:t>
            </a:r>
            <a:r>
              <a:rPr lang="en-US" dirty="0"/>
              <a:t> not only enhances network security and consensus but also aligns blockchain technology with global sustainability goals, encouraging wider adoption across various sectors.</a:t>
            </a:r>
          </a:p>
          <a:p>
            <a:endParaRPr lang="en-US" dirty="0"/>
          </a:p>
        </p:txBody>
      </p:sp>
    </p:spTree>
    <p:extLst>
      <p:ext uri="{BB962C8B-B14F-4D97-AF65-F5344CB8AC3E}">
        <p14:creationId xmlns:p14="http://schemas.microsoft.com/office/powerpoint/2010/main" val="414297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3B68-84B9-63F6-B28C-1F23D190E3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07BA26-2E2D-FE64-6A46-CD6CF9551CEA}"/>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0D0D0D"/>
                </a:solidFill>
                <a:effectLst/>
                <a:highlight>
                  <a:srgbClr val="FFFFFF"/>
                </a:highlight>
                <a:latin typeface="Times New Roman" panose="02020603050405020304" pitchFamily="18" charset="0"/>
                <a:cs typeface="Times New Roman" panose="02020603050405020304" pitchFamily="18" charset="0"/>
              </a:rPr>
              <a:t>UTxO</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Model (Bitcoin)</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Transactions are treated as individual outputs.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Enhances security by linking outputs to new inputs.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Complex for multi-step transactions.</a:t>
            </a:r>
          </a:p>
          <a:p>
            <a:pPr algn="l">
              <a:buFont typeface="Arial" panose="020B0604020202020204" pitchFamily="34" charset="0"/>
              <a:buChar char="•"/>
            </a:pPr>
            <a:r>
              <a:rPr lang="en-US" b="1" i="0" dirty="0" err="1">
                <a:solidFill>
                  <a:srgbClr val="0D0D0D"/>
                </a:solidFill>
                <a:effectLst/>
                <a:highlight>
                  <a:srgbClr val="FFFFFF"/>
                </a:highlight>
                <a:latin typeface="Times New Roman" panose="02020603050405020304" pitchFamily="18" charset="0"/>
                <a:cs typeface="Times New Roman" panose="02020603050405020304" pitchFamily="18" charset="0"/>
              </a:rPr>
              <a:t>EUTxO</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 Model (Cardano)</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Extends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UTxO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with scripting capabilities.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Allows conditional transaction execution.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Provides higher security but adds complexity.</a:t>
            </a: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Account-Based Model (Ethereum)</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Tracks state changes in account balances.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Easier to program stateful applications.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Prone to security risks like reentrancy attacks.</a:t>
            </a:r>
          </a:p>
          <a:p>
            <a:endParaRPr lang="en-US" dirty="0"/>
          </a:p>
        </p:txBody>
      </p:sp>
    </p:spTree>
    <p:extLst>
      <p:ext uri="{BB962C8B-B14F-4D97-AF65-F5344CB8AC3E}">
        <p14:creationId xmlns:p14="http://schemas.microsoft.com/office/powerpoint/2010/main" val="15234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3B68-84B9-63F6-B28C-1F23D190E3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07BA26-2E2D-FE64-6A46-CD6CF9551CEA}"/>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Operational Dynamics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err="1">
                <a:solidFill>
                  <a:srgbClr val="0D0D0D"/>
                </a:solidFill>
                <a:effectLst/>
                <a:highlight>
                  <a:srgbClr val="FFFFFF"/>
                </a:highlight>
                <a:latin typeface="Söhne"/>
              </a:rPr>
              <a:t>UTxO</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EUTxO</a:t>
            </a:r>
            <a:r>
              <a:rPr lang="en-US" b="0" i="0" dirty="0">
                <a:solidFill>
                  <a:srgbClr val="0D0D0D"/>
                </a:solidFill>
                <a:effectLst/>
                <a:highlight>
                  <a:srgbClr val="FFFFFF"/>
                </a:highlight>
                <a:latin typeface="Söhne"/>
              </a:rPr>
              <a:t>: Strong integrity in transactions, suitable for straightforward exchanges but challenging for complex DeFi scenarios requiring stateful interactions.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Account-Based: Simplifies development of intricate DeFi protocols and smart contracts, enabling rapid innovation.</a:t>
            </a:r>
          </a:p>
          <a:p>
            <a:pPr algn="l">
              <a:buFont typeface="Arial" panose="020B0604020202020204" pitchFamily="34" charset="0"/>
              <a:buChar char="•"/>
            </a:pPr>
            <a:r>
              <a:rPr lang="en-US" b="1" i="0" dirty="0">
                <a:solidFill>
                  <a:srgbClr val="0D0D0D"/>
                </a:solidFill>
                <a:effectLst/>
                <a:highlight>
                  <a:srgbClr val="FFFFFF"/>
                </a:highlight>
                <a:latin typeface="Söhne"/>
              </a:rPr>
              <a:t>Security and Scalability</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err="1">
                <a:solidFill>
                  <a:srgbClr val="0D0D0D"/>
                </a:solidFill>
                <a:effectLst/>
                <a:highlight>
                  <a:srgbClr val="FFFFFF"/>
                </a:highlight>
                <a:latin typeface="Söhne"/>
              </a:rPr>
              <a:t>UTxO</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EUTxO</a:t>
            </a:r>
            <a:r>
              <a:rPr lang="en-US" b="0" i="0" dirty="0">
                <a:solidFill>
                  <a:srgbClr val="0D0D0D"/>
                </a:solidFill>
                <a:effectLst/>
                <a:highlight>
                  <a:srgbClr val="FFFFFF"/>
                </a:highlight>
                <a:latin typeface="Söhne"/>
              </a:rPr>
              <a:t>: Lower risk of attacks due to no shared state, better scalability through parallel processing of independent transactions.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Account-Based: Greater flexibility comes with higher security risks; requires meticulous design to safeguard against vulnerabilities.</a:t>
            </a:r>
          </a:p>
          <a:p>
            <a:pPr algn="l">
              <a:buFont typeface="Arial" panose="020B0604020202020204" pitchFamily="34" charset="0"/>
              <a:buChar char="•"/>
            </a:pPr>
            <a:r>
              <a:rPr lang="en-US" b="1" i="0" dirty="0">
                <a:solidFill>
                  <a:srgbClr val="0D0D0D"/>
                </a:solidFill>
                <a:effectLst/>
                <a:highlight>
                  <a:srgbClr val="FFFFFF"/>
                </a:highlight>
                <a:latin typeface="Söhne"/>
              </a:rPr>
              <a:t>Developmental Flexibility</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err="1">
                <a:solidFill>
                  <a:srgbClr val="0D0D0D"/>
                </a:solidFill>
                <a:effectLst/>
                <a:highlight>
                  <a:srgbClr val="FFFFFF"/>
                </a:highlight>
                <a:latin typeface="Söhne"/>
              </a:rPr>
              <a:t>UTxO</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EUTxO</a:t>
            </a:r>
            <a:r>
              <a:rPr lang="en-US" b="0" i="0" dirty="0">
                <a:solidFill>
                  <a:srgbClr val="0D0D0D"/>
                </a:solidFill>
                <a:effectLst/>
                <a:highlight>
                  <a:srgbClr val="FFFFFF"/>
                </a:highlight>
                <a:latin typeface="Söhne"/>
              </a:rPr>
              <a:t> models demand more intricate design to handle stateful applications, possibly hindering rapid development.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Account-Based models promote easier and faster development of complex DeFi applications, although at potentially higher security costs.</a:t>
            </a:r>
          </a:p>
          <a:p>
            <a:endParaRPr lang="en-US" dirty="0"/>
          </a:p>
        </p:txBody>
      </p:sp>
    </p:spTree>
    <p:extLst>
      <p:ext uri="{BB962C8B-B14F-4D97-AF65-F5344CB8AC3E}">
        <p14:creationId xmlns:p14="http://schemas.microsoft.com/office/powerpoint/2010/main" val="41657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3B68-84B9-63F6-B28C-1F23D190E3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07BA26-2E2D-FE64-6A46-CD6CF9551CEA}"/>
              </a:ext>
            </a:extLst>
          </p:cNvPr>
          <p:cNvSpPr>
            <a:spLocks noGrp="1"/>
          </p:cNvSpPr>
          <p:nvPr>
            <p:ph idx="1"/>
          </p:nvPr>
        </p:nvSpPr>
        <p:spPr/>
        <p:txBody>
          <a:bodyPr>
            <a:normAutofit fontScale="55000" lnSpcReduction="20000"/>
          </a:bodyPr>
          <a:lstStyle/>
          <a:p>
            <a:pPr algn="l"/>
            <a:r>
              <a:rPr lang="en-US" b="0" i="0" dirty="0">
                <a:solidFill>
                  <a:srgbClr val="0D0D0D"/>
                </a:solidFill>
                <a:effectLst/>
                <a:highlight>
                  <a:srgbClr val="FFFFFF"/>
                </a:highlight>
                <a:latin typeface="Söhne"/>
              </a:rPr>
              <a:t>Systematic risks in DeFi are inherent to the entire market or a large segment of the market. These risks cannot be mitigated through diversification because they affect all assets to some degree. They are influenced by broader economic, political, or financial factors.</a:t>
            </a:r>
          </a:p>
          <a:p>
            <a:pPr algn="l">
              <a:buFont typeface="+mj-lt"/>
              <a:buAutoNum type="arabicPeriod"/>
            </a:pPr>
            <a:r>
              <a:rPr lang="en-US" b="1" i="0" dirty="0">
                <a:solidFill>
                  <a:srgbClr val="0D0D0D"/>
                </a:solidFill>
                <a:effectLst/>
                <a:highlight>
                  <a:srgbClr val="FFFFFF"/>
                </a:highlight>
                <a:latin typeface="Söhne"/>
              </a:rPr>
              <a:t>Financial Risk</a:t>
            </a:r>
            <a:r>
              <a:rPr lang="en-US" b="0" i="0" dirty="0">
                <a:solidFill>
                  <a:srgbClr val="0D0D0D"/>
                </a:solidFill>
                <a:effectLst/>
                <a:highlight>
                  <a:srgbClr val="FFFFFF"/>
                </a:highlight>
                <a:latin typeface="Söhne"/>
              </a:rPr>
              <a:t>: This includes risks such as credit risk, where there may be a default on a payment by one party in the DeFi protocol, or counterparty risk, which occurs when the other party in a financial transaction may not fulfill their obligations.</a:t>
            </a:r>
          </a:p>
          <a:p>
            <a:pPr algn="l">
              <a:buFont typeface="+mj-lt"/>
              <a:buAutoNum type="arabicPeriod"/>
            </a:pPr>
            <a:r>
              <a:rPr lang="en-US" b="1" i="0" dirty="0">
                <a:solidFill>
                  <a:srgbClr val="0D0D0D"/>
                </a:solidFill>
                <a:effectLst/>
                <a:highlight>
                  <a:srgbClr val="FFFFFF"/>
                </a:highlight>
                <a:latin typeface="Söhne"/>
              </a:rPr>
              <a:t>Operational Risk</a:t>
            </a:r>
            <a:r>
              <a:rPr lang="en-US" b="0" i="0" dirty="0">
                <a:solidFill>
                  <a:srgbClr val="0D0D0D"/>
                </a:solidFill>
                <a:effectLst/>
                <a:highlight>
                  <a:srgbClr val="FFFFFF"/>
                </a:highlight>
                <a:latin typeface="Söhne"/>
              </a:rPr>
              <a:t>: This includes risks from failed processes, systems, policies, or from external events that impact the entire operational mechanism of DeFi protocols. This could involve smart contract vulnerabilities or governance issues.</a:t>
            </a:r>
          </a:p>
          <a:p>
            <a:pPr algn="l">
              <a:buFont typeface="+mj-lt"/>
              <a:buAutoNum type="arabicPeriod"/>
            </a:pPr>
            <a:r>
              <a:rPr lang="en-US" b="1" i="0" dirty="0">
                <a:solidFill>
                  <a:srgbClr val="0D0D0D"/>
                </a:solidFill>
                <a:effectLst/>
                <a:highlight>
                  <a:srgbClr val="FFFFFF"/>
                </a:highlight>
                <a:latin typeface="Söhne"/>
              </a:rPr>
              <a:t>Regulation Risks</a:t>
            </a:r>
            <a:r>
              <a:rPr lang="en-US" b="0" i="0" dirty="0">
                <a:solidFill>
                  <a:srgbClr val="0D0D0D"/>
                </a:solidFill>
                <a:effectLst/>
                <a:highlight>
                  <a:srgbClr val="FFFFFF"/>
                </a:highlight>
                <a:latin typeface="Söhne"/>
              </a:rPr>
              <a:t>: As DeFi operates in a legal gray area, changes in regulations can have broad impacts. These could involve changes in how cryptocurrencies are taxed or outright bans on certain types of transactions.</a:t>
            </a:r>
          </a:p>
          <a:p>
            <a:pPr algn="l"/>
            <a:r>
              <a:rPr lang="en-US" b="1" i="0" dirty="0">
                <a:solidFill>
                  <a:srgbClr val="0D0D0D"/>
                </a:solidFill>
                <a:effectLst/>
                <a:highlight>
                  <a:srgbClr val="FFFFFF"/>
                </a:highlight>
                <a:latin typeface="Söhne"/>
              </a:rPr>
              <a:t>Unsystematic Risks</a:t>
            </a:r>
          </a:p>
          <a:p>
            <a:pPr>
              <a:buFont typeface="+mj-lt"/>
              <a:buAutoNum type="arabicPeriod"/>
            </a:pPr>
            <a:r>
              <a:rPr lang="en-US" b="1" i="0" dirty="0">
                <a:solidFill>
                  <a:srgbClr val="0D0D0D"/>
                </a:solidFill>
                <a:effectLst/>
                <a:highlight>
                  <a:srgbClr val="FFFFFF"/>
                </a:highlight>
                <a:latin typeface="Söhne"/>
              </a:rPr>
              <a:t>Technological Risks</a:t>
            </a:r>
            <a:r>
              <a:rPr lang="en-US" b="0" i="0" dirty="0">
                <a:solidFill>
                  <a:srgbClr val="0D0D0D"/>
                </a:solidFill>
                <a:effectLst/>
                <a:highlight>
                  <a:srgbClr val="FFFFFF"/>
                </a:highlight>
                <a:latin typeface="Söhne"/>
              </a:rPr>
              <a:t>: Unsystematic risks, also known as specific risks, are unique to a particular company, asset, or sector within the broader DeFi market. These risks can be largely mitigated through diversification.</a:t>
            </a:r>
          </a:p>
          <a:p>
            <a:pPr algn="l">
              <a:buFont typeface="+mj-lt"/>
              <a:buAutoNum type="arabicPeriod"/>
            </a:pPr>
            <a:r>
              <a:rPr lang="en-US" b="0" i="0" dirty="0">
                <a:solidFill>
                  <a:srgbClr val="0D0D0D"/>
                </a:solidFill>
                <a:effectLst/>
                <a:highlight>
                  <a:srgbClr val="FFFFFF"/>
                </a:highlight>
                <a:latin typeface="Söhne"/>
              </a:rPr>
              <a:t>These include risks specific to the underlying technology of a particular DeFi project, such as bugs in the code of a smart contract or the failure of a specific oracle used to feed data into a smart contract.</a:t>
            </a:r>
          </a:p>
          <a:p>
            <a:pPr algn="l">
              <a:buFont typeface="+mj-lt"/>
              <a:buAutoNum type="arabicPeriod"/>
            </a:pPr>
            <a:r>
              <a:rPr lang="en-US" b="1" i="0" dirty="0">
                <a:solidFill>
                  <a:srgbClr val="0D0D0D"/>
                </a:solidFill>
                <a:effectLst/>
                <a:highlight>
                  <a:srgbClr val="FFFFFF"/>
                </a:highlight>
                <a:latin typeface="Söhne"/>
              </a:rPr>
              <a:t>Cryptographic Risks</a:t>
            </a:r>
            <a:r>
              <a:rPr lang="en-US" b="0" i="0" dirty="0">
                <a:solidFill>
                  <a:srgbClr val="0D0D0D"/>
                </a:solidFill>
                <a:effectLst/>
                <a:highlight>
                  <a:srgbClr val="FFFFFF"/>
                </a:highlight>
                <a:latin typeface="Söhne"/>
              </a:rPr>
              <a:t>: Involves risks associated with the cryptographic elements of a DeFi project, such as potential breaches or failures in the cryptographic algorithms that secure the project.</a:t>
            </a:r>
          </a:p>
          <a:p>
            <a:pPr algn="l">
              <a:buFont typeface="+mj-lt"/>
              <a:buAutoNum type="arabicPeriod"/>
            </a:pPr>
            <a:r>
              <a:rPr lang="en-US" b="1" i="0" dirty="0">
                <a:solidFill>
                  <a:srgbClr val="0D0D0D"/>
                </a:solidFill>
                <a:effectLst/>
                <a:highlight>
                  <a:srgbClr val="FFFFFF"/>
                </a:highlight>
                <a:latin typeface="Söhne"/>
              </a:rPr>
              <a:t>Liquidity Risks</a:t>
            </a:r>
            <a:r>
              <a:rPr lang="en-US" b="0" i="0" dirty="0">
                <a:solidFill>
                  <a:srgbClr val="0D0D0D"/>
                </a:solidFill>
                <a:effectLst/>
                <a:highlight>
                  <a:srgbClr val="FFFFFF"/>
                </a:highlight>
                <a:latin typeface="Söhne"/>
              </a:rPr>
              <a:t>: Specific to individual DeFi platforms, where there might not be enough trading activity or liquidity to execute large transactions without affecting the price.</a:t>
            </a:r>
          </a:p>
          <a:p>
            <a:endParaRPr lang="en-US" dirty="0"/>
          </a:p>
        </p:txBody>
      </p:sp>
    </p:spTree>
    <p:extLst>
      <p:ext uri="{BB962C8B-B14F-4D97-AF65-F5344CB8AC3E}">
        <p14:creationId xmlns:p14="http://schemas.microsoft.com/office/powerpoint/2010/main" val="63113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E203-5601-23EF-B436-7C77E8964A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99DBD-E586-CEDC-1390-C7A6A620AD47}"/>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highlight>
                  <a:srgbClr val="FFFFFF"/>
                </a:highlight>
                <a:latin typeface="Söhne"/>
              </a:rPr>
              <a:t>Front-running Attacks</a:t>
            </a:r>
            <a:r>
              <a:rPr lang="en-US" b="0" i="0" dirty="0">
                <a:solidFill>
                  <a:srgbClr val="0D0D0D"/>
                </a:solidFill>
                <a:effectLst/>
                <a:highlight>
                  <a:srgbClr val="FFFFFF"/>
                </a:highlight>
                <a:latin typeface="Söhne"/>
              </a:rPr>
              <a:t>: Manipulate order in DeFi transactions to gain unfair advantage, eroding trust and promoting unjust practices within the Metaverse.</a:t>
            </a:r>
          </a:p>
          <a:p>
            <a:pPr algn="l">
              <a:buFont typeface="+mj-lt"/>
              <a:buAutoNum type="arabicPeriod"/>
            </a:pPr>
            <a:r>
              <a:rPr lang="en-US" b="1" i="0" dirty="0">
                <a:solidFill>
                  <a:srgbClr val="0D0D0D"/>
                </a:solidFill>
                <a:effectLst/>
                <a:highlight>
                  <a:srgbClr val="FFFFFF"/>
                </a:highlight>
                <a:latin typeface="Söhne"/>
              </a:rPr>
              <a:t>Various Security Attacks</a:t>
            </a:r>
            <a:r>
              <a:rPr lang="en-US" b="0" i="0" dirty="0">
                <a:solidFill>
                  <a:srgbClr val="0D0D0D"/>
                </a:solidFill>
                <a:effectLst/>
                <a:highlight>
                  <a:srgbClr val="FFFFFF"/>
                </a:highlight>
                <a:latin typeface="Söhne"/>
              </a:rPr>
              <a:t>: General vulnerabilities in DeFi projects lead to financial losses, diminishing trust among users.</a:t>
            </a:r>
          </a:p>
          <a:p>
            <a:pPr algn="l">
              <a:buFont typeface="+mj-lt"/>
              <a:buAutoNum type="arabicPeriod"/>
            </a:pPr>
            <a:r>
              <a:rPr lang="en-US" b="1" i="0" dirty="0">
                <a:solidFill>
                  <a:srgbClr val="0D0D0D"/>
                </a:solidFill>
                <a:effectLst/>
                <a:highlight>
                  <a:srgbClr val="FFFFFF"/>
                </a:highlight>
                <a:latin typeface="Söhne"/>
              </a:rPr>
              <a:t>Price Manipulation Attacks</a:t>
            </a:r>
            <a:r>
              <a:rPr lang="en-US" b="0" i="0" dirty="0">
                <a:solidFill>
                  <a:srgbClr val="0D0D0D"/>
                </a:solidFill>
                <a:effectLst/>
                <a:highlight>
                  <a:srgbClr val="FFFFFF"/>
                </a:highlight>
                <a:latin typeface="Söhne"/>
              </a:rPr>
              <a:t>: Influence market prices unfairly, causing financial losses and undermining market integrity.</a:t>
            </a:r>
          </a:p>
          <a:p>
            <a:pPr algn="l">
              <a:buFont typeface="+mj-lt"/>
              <a:buAutoNum type="arabicPeriod"/>
            </a:pPr>
            <a:r>
              <a:rPr lang="en-US" b="1" i="0" dirty="0">
                <a:solidFill>
                  <a:srgbClr val="0D0D0D"/>
                </a:solidFill>
                <a:effectLst/>
                <a:highlight>
                  <a:srgbClr val="FFFFFF"/>
                </a:highlight>
                <a:latin typeface="Söhne"/>
              </a:rPr>
              <a:t>Oracle Manipulation Attacks</a:t>
            </a:r>
            <a:r>
              <a:rPr lang="en-US" b="0" i="0" dirty="0">
                <a:solidFill>
                  <a:srgbClr val="0D0D0D"/>
                </a:solidFill>
                <a:effectLst/>
                <a:highlight>
                  <a:srgbClr val="FFFFFF"/>
                </a:highlight>
                <a:latin typeface="Söhne"/>
              </a:rPr>
              <a:t>: Target DeFi platforms relying on oracles, leading to compromised data accuracy and financial damages.</a:t>
            </a:r>
          </a:p>
          <a:p>
            <a:pPr algn="l">
              <a:buFont typeface="+mj-lt"/>
              <a:buAutoNum type="arabicPeriod"/>
            </a:pPr>
            <a:r>
              <a:rPr lang="en-US" b="1" i="0" dirty="0">
                <a:solidFill>
                  <a:srgbClr val="0D0D0D"/>
                </a:solidFill>
                <a:effectLst/>
                <a:highlight>
                  <a:srgbClr val="FFFFFF"/>
                </a:highlight>
                <a:latin typeface="Söhne"/>
              </a:rPr>
              <a:t>Adversarial AI Attacks</a:t>
            </a:r>
            <a:r>
              <a:rPr lang="en-US" b="0" i="0" dirty="0">
                <a:solidFill>
                  <a:srgbClr val="0D0D0D"/>
                </a:solidFill>
                <a:effectLst/>
                <a:highlight>
                  <a:srgbClr val="FFFFFF"/>
                </a:highlight>
                <a:latin typeface="Söhne"/>
              </a:rPr>
              <a:t>: Exploit vulnerabilities within AI systems in DeFi, leading to information leaks and operational disruptions.</a:t>
            </a:r>
          </a:p>
          <a:p>
            <a:pPr algn="l">
              <a:buFont typeface="+mj-lt"/>
              <a:buAutoNum type="arabicPeriod"/>
            </a:pPr>
            <a:r>
              <a:rPr lang="en-US" b="1" i="0" dirty="0">
                <a:solidFill>
                  <a:srgbClr val="0D0D0D"/>
                </a:solidFill>
                <a:effectLst/>
                <a:highlight>
                  <a:srgbClr val="FFFFFF"/>
                </a:highlight>
                <a:latin typeface="Söhne"/>
              </a:rPr>
              <a:t>General DeFi Attacks</a:t>
            </a:r>
            <a:r>
              <a:rPr lang="en-US" b="0" i="0" dirty="0">
                <a:solidFill>
                  <a:srgbClr val="0D0D0D"/>
                </a:solidFill>
                <a:effectLst/>
                <a:highlight>
                  <a:srgbClr val="FFFFFF"/>
                </a:highlight>
                <a:latin typeface="Söhne"/>
              </a:rPr>
              <a:t>: Fail to promptly identify and respond to attacks, causing widespread operational and financial issues.</a:t>
            </a:r>
          </a:p>
          <a:p>
            <a:pPr algn="l">
              <a:buFont typeface="+mj-lt"/>
              <a:buAutoNum type="arabicPeriod"/>
            </a:pPr>
            <a:r>
              <a:rPr lang="en-US" b="1" i="0" dirty="0">
                <a:solidFill>
                  <a:srgbClr val="0D0D0D"/>
                </a:solidFill>
                <a:effectLst/>
                <a:highlight>
                  <a:srgbClr val="FFFFFF"/>
                </a:highlight>
                <a:latin typeface="Söhne"/>
              </a:rPr>
              <a:t>Smart Contract Vulnerabilities</a:t>
            </a:r>
            <a:r>
              <a:rPr lang="en-US" b="0" i="0" dirty="0">
                <a:solidFill>
                  <a:srgbClr val="0D0D0D"/>
                </a:solidFill>
                <a:effectLst/>
                <a:highlight>
                  <a:srgbClr val="FFFFFF"/>
                </a:highlight>
                <a:latin typeface="Söhne"/>
              </a:rPr>
              <a:t>: Bugs and flaws in smart contracts result in financial losses and disrupt DeFi operations.</a:t>
            </a:r>
          </a:p>
          <a:p>
            <a:pPr algn="l">
              <a:buFont typeface="+mj-lt"/>
              <a:buAutoNum type="arabicPeriod"/>
            </a:pPr>
            <a:r>
              <a:rPr lang="en-US" b="1" i="0" dirty="0">
                <a:solidFill>
                  <a:srgbClr val="0D0D0D"/>
                </a:solidFill>
                <a:effectLst/>
                <a:highlight>
                  <a:srgbClr val="FFFFFF"/>
                </a:highlight>
                <a:latin typeface="Söhne"/>
              </a:rPr>
              <a:t>Cybersecurity Management</a:t>
            </a:r>
            <a:r>
              <a:rPr lang="en-US" b="0" i="0" dirty="0">
                <a:solidFill>
                  <a:srgbClr val="0D0D0D"/>
                </a:solidFill>
                <a:effectLst/>
                <a:highlight>
                  <a:srgbClr val="FFFFFF"/>
                </a:highlight>
                <a:latin typeface="Söhne"/>
              </a:rPr>
              <a:t>: Overarching security weaknesses in DeFi infrastructure expose systems to various threats.</a:t>
            </a:r>
          </a:p>
          <a:p>
            <a:endParaRPr lang="en-US" dirty="0"/>
          </a:p>
        </p:txBody>
      </p:sp>
    </p:spTree>
    <p:extLst>
      <p:ext uri="{BB962C8B-B14F-4D97-AF65-F5344CB8AC3E}">
        <p14:creationId xmlns:p14="http://schemas.microsoft.com/office/powerpoint/2010/main" val="3489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3F02-4BA2-1AEE-35CA-C5FAFEC2E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6B6642-0633-CD4B-4AEF-0C8F07612063}"/>
              </a:ext>
            </a:extLst>
          </p:cNvPr>
          <p:cNvSpPr>
            <a:spLocks noGrp="1"/>
          </p:cNvSpPr>
          <p:nvPr>
            <p:ph idx="1"/>
          </p:nvPr>
        </p:nvSpPr>
        <p:spPr/>
        <p:txBody>
          <a:bodyPr/>
          <a:lstStyle/>
          <a:p>
            <a:r>
              <a:rPr lang="en-US" dirty="0"/>
              <a:t>Goods and Services Tax (GST) is an indirect tax imposed on the supply of goods and services in India.</a:t>
            </a:r>
          </a:p>
          <a:p>
            <a:endParaRPr lang="en-US" dirty="0"/>
          </a:p>
          <a:p>
            <a:r>
              <a:rPr lang="en-US" dirty="0"/>
              <a:t>The GST, as a multi-staged tax, is imposed at each stage of the production process, but it is intended to be reimbursed to all parties involved in the various stages of production except the final consumer, and as a destination-based tax, it is collected from the point of consumption rather than the point of origin, as previous taxes were.</a:t>
            </a:r>
          </a:p>
          <a:p>
            <a:endParaRPr lang="en-US" dirty="0"/>
          </a:p>
        </p:txBody>
      </p:sp>
    </p:spTree>
    <p:extLst>
      <p:ext uri="{BB962C8B-B14F-4D97-AF65-F5344CB8AC3E}">
        <p14:creationId xmlns:p14="http://schemas.microsoft.com/office/powerpoint/2010/main" val="20565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5A9E-5491-B681-C0A1-E4694D479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E02EE7-5261-0058-E211-5D9F13204622}"/>
              </a:ext>
            </a:extLst>
          </p:cNvPr>
          <p:cNvSpPr>
            <a:spLocks noGrp="1"/>
          </p:cNvSpPr>
          <p:nvPr>
            <p:ph idx="1"/>
          </p:nvPr>
        </p:nvSpPr>
        <p:spPr/>
        <p:txBody>
          <a:bodyPr/>
          <a:lstStyle/>
          <a:p>
            <a:r>
              <a:rPr lang="en-US" dirty="0"/>
              <a:t>A GST invoice is issued with the buyer’s details, seller, tax rates, unit price, and total price when the buyer pays the seller. These details are captured in the blockchain network as soon as the seller receives the payment from the buyer. The money is debited from the buyer’s account and deposited into the seller’s account.</a:t>
            </a:r>
          </a:p>
          <a:p>
            <a:r>
              <a:rPr lang="en-US" dirty="0"/>
              <a:t>When the seller settles the bill with their supplier, the smart contract adjusts the tax amount. Money is debited from the seller’s account and transferred to the supplier’s account.</a:t>
            </a:r>
          </a:p>
          <a:p>
            <a:r>
              <a:rPr lang="en-US" dirty="0"/>
              <a:t>The tax amount is credited to the government when all the transactions are processed.</a:t>
            </a:r>
          </a:p>
          <a:p>
            <a:endParaRPr lang="en-US" dirty="0"/>
          </a:p>
        </p:txBody>
      </p:sp>
    </p:spTree>
    <p:extLst>
      <p:ext uri="{BB962C8B-B14F-4D97-AF65-F5344CB8AC3E}">
        <p14:creationId xmlns:p14="http://schemas.microsoft.com/office/powerpoint/2010/main" val="159716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5A9E-5491-B681-C0A1-E4694D479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E02EE7-5261-0058-E211-5D9F13204622}"/>
              </a:ext>
            </a:extLst>
          </p:cNvPr>
          <p:cNvSpPr>
            <a:spLocks noGrp="1"/>
          </p:cNvSpPr>
          <p:nvPr>
            <p:ph idx="1"/>
          </p:nvPr>
        </p:nvSpPr>
        <p:spPr/>
        <p:txBody>
          <a:bodyPr/>
          <a:lstStyle/>
          <a:p>
            <a:r>
              <a:rPr lang="en-US" dirty="0"/>
              <a:t>Wallet Address Leakage</a:t>
            </a:r>
          </a:p>
          <a:p>
            <a:r>
              <a:rPr lang="en-US" dirty="0"/>
              <a:t>Your wallet address is unique</a:t>
            </a:r>
          </a:p>
          <a:p>
            <a:r>
              <a:rPr lang="en-US" dirty="0"/>
              <a:t>Wallet address accessible via MetaMask object</a:t>
            </a:r>
          </a:p>
        </p:txBody>
      </p:sp>
    </p:spTree>
    <p:extLst>
      <p:ext uri="{BB962C8B-B14F-4D97-AF65-F5344CB8AC3E}">
        <p14:creationId xmlns:p14="http://schemas.microsoft.com/office/powerpoint/2010/main" val="194512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2786</TotalTime>
  <Words>1635</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Gautham Gali</dc:creator>
  <cp:lastModifiedBy>Gautham Gali</cp:lastModifiedBy>
  <cp:revision>8</cp:revision>
  <dcterms:created xsi:type="dcterms:W3CDTF">2024-04-30T01:51:54Z</dcterms:created>
  <dcterms:modified xsi:type="dcterms:W3CDTF">2024-05-02T00:17:54Z</dcterms:modified>
</cp:coreProperties>
</file>