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86" r:id="rId7"/>
    <p:sldId id="288" r:id="rId8"/>
    <p:sldId id="289" r:id="rId9"/>
    <p:sldId id="299" r:id="rId10"/>
    <p:sldId id="297" r:id="rId11"/>
    <p:sldId id="290" r:id="rId12"/>
    <p:sldId id="300" r:id="rId13"/>
    <p:sldId id="301" r:id="rId14"/>
    <p:sldId id="291" r:id="rId15"/>
    <p:sldId id="302" r:id="rId16"/>
    <p:sldId id="294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95" r:id="rId29"/>
    <p:sldId id="315" r:id="rId30"/>
    <p:sldId id="316" r:id="rId31"/>
    <p:sldId id="317" r:id="rId32"/>
    <p:sldId id="296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87" d="100"/>
          <a:sy n="87" d="100"/>
        </p:scale>
        <p:origin x="682" y="10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8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4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34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5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7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4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3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7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1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4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81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3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93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9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8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138" y="870439"/>
            <a:ext cx="8581293" cy="3157435"/>
          </a:xfrm>
        </p:spPr>
        <p:txBody>
          <a:bodyPr/>
          <a:lstStyle/>
          <a:p>
            <a:r>
              <a:rPr lang="en-US" dirty="0"/>
              <a:t>Breaking the Echo Chamber: A Hybrid Approach to Analyzing Bias in News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3860C-DDB1-C350-5B4F-02AB58E24F3A}"/>
              </a:ext>
            </a:extLst>
          </p:cNvPr>
          <p:cNvSpPr txBox="1"/>
          <p:nvPr/>
        </p:nvSpPr>
        <p:spPr>
          <a:xfrm>
            <a:off x="2470638" y="4703885"/>
            <a:ext cx="42378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Gautam Gali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 Rathi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Seshadri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Kakani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Dataset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6C02-93AB-7150-911F-89E5F71C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4663440" cy="3356909"/>
          </a:xfrm>
        </p:spPr>
        <p:txBody>
          <a:bodyPr>
            <a:normAutofit/>
          </a:bodyPr>
          <a:lstStyle/>
          <a:p>
            <a:r>
              <a:rPr lang="en-US" dirty="0"/>
              <a:t>Manually curate the dataset for balanced representation of all bias labels.</a:t>
            </a:r>
          </a:p>
          <a:p>
            <a:pPr lvl="1"/>
            <a:r>
              <a:rPr lang="en-US" dirty="0"/>
              <a:t>Topic wise curation. For instance, topic of “elections 2024” will have total 50 articles (10 articles for each bias type)</a:t>
            </a:r>
          </a:p>
          <a:p>
            <a:pPr lvl="1"/>
            <a:r>
              <a:rPr lang="en-US" dirty="0"/>
              <a:t>Around 10 topics (~500 articles) custom dataset for fine-tuning LLM (more on this later).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0EC124-55C5-380C-A3A0-87BC7BDF6DB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635978" y="2023984"/>
            <a:ext cx="6556022" cy="2643121"/>
          </a:xfrm>
        </p:spPr>
      </p:pic>
    </p:spTree>
    <p:extLst>
      <p:ext uri="{BB962C8B-B14F-4D97-AF65-F5344CB8AC3E}">
        <p14:creationId xmlns:p14="http://schemas.microsoft.com/office/powerpoint/2010/main" val="230399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LLMs for Political Bias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Generative abilities and generalization capabilities [6]</a:t>
            </a:r>
          </a:p>
          <a:p>
            <a:r>
              <a:rPr lang="en-US" dirty="0"/>
              <a:t>Excellent at classification tasks [6]</a:t>
            </a:r>
          </a:p>
          <a:p>
            <a:r>
              <a:rPr lang="en-US" dirty="0"/>
              <a:t>Can be fine-tuned for a specific task [7]</a:t>
            </a:r>
          </a:p>
          <a:p>
            <a:r>
              <a:rPr lang="en-US" dirty="0"/>
              <a:t>Emergent abilities with scale [8]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We leverage the abilities of LLMs to assist the humans by reducing the dependency on experts who are usually required for news bias labeling</a:t>
            </a:r>
          </a:p>
          <a:p>
            <a:pPr lvl="1"/>
            <a:r>
              <a:rPr lang="en-US" dirty="0"/>
              <a:t>Design prompt for generating bias label	 </a:t>
            </a:r>
          </a:p>
          <a:p>
            <a:pPr lvl="1"/>
            <a:r>
              <a:rPr lang="en-US" dirty="0"/>
              <a:t>Conduct a verification to get confidence score from LLM for generated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Finetuning LLMs for Political Bias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We make use of </a:t>
            </a:r>
            <a:r>
              <a:rPr lang="en-IN" b="1" dirty="0" err="1"/>
              <a:t>QLoRA</a:t>
            </a:r>
            <a:r>
              <a:rPr lang="en-US" dirty="0"/>
              <a:t>, a efficient approach that allows finetuning in limited GPU memory [9]</a:t>
            </a:r>
          </a:p>
          <a:p>
            <a:r>
              <a:rPr lang="en-IN" dirty="0"/>
              <a:t>Mistral 7b, Gemma 7b</a:t>
            </a:r>
            <a:endParaRPr lang="en-US" dirty="0"/>
          </a:p>
          <a:p>
            <a:r>
              <a:rPr lang="en-US" dirty="0"/>
              <a:t>Experiment with effect of quantization on finetune and inference and get most optimized model for faster bias detection. LLMs are resource intensive.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Mistral instruction format</a:t>
            </a:r>
          </a:p>
          <a:p>
            <a:endParaRPr lang="en-US" dirty="0"/>
          </a:p>
          <a:p>
            <a:r>
              <a:rPr lang="en-US" dirty="0"/>
              <a:t>"&lt;s&gt;[INST] </a:t>
            </a:r>
          </a:p>
          <a:p>
            <a:r>
              <a:rPr lang="en-US" dirty="0"/>
              <a:t>Identify the bias of the provided article – does it gives a balanced view of the topic or if it tends to favor one particular perspective. </a:t>
            </a:r>
            <a:br>
              <a:rPr lang="en-US" dirty="0"/>
            </a:br>
            <a:r>
              <a:rPr lang="en-US" dirty="0"/>
              <a:t>&lt;actual article here.</a:t>
            </a:r>
            <a:br>
              <a:rPr lang="en-US" dirty="0"/>
            </a:br>
            <a:r>
              <a:rPr lang="en-US" dirty="0"/>
              <a:t>[/INST]“</a:t>
            </a:r>
          </a:p>
          <a:p>
            <a:br>
              <a:rPr lang="en-US" dirty="0"/>
            </a:br>
            <a:r>
              <a:rPr lang="en-US" dirty="0"/>
              <a:t>“Left-leaning&lt;/s&gt;”</a:t>
            </a:r>
          </a:p>
        </p:txBody>
      </p:sp>
    </p:spTree>
    <p:extLst>
      <p:ext uri="{BB962C8B-B14F-4D97-AF65-F5344CB8AC3E}">
        <p14:creationId xmlns:p14="http://schemas.microsoft.com/office/powerpoint/2010/main" val="15650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plan to use Media Bias Identification Benchmark</a:t>
            </a:r>
            <a:br>
              <a:rPr lang="en-US" dirty="0"/>
            </a:br>
            <a:r>
              <a:rPr lang="en-US" dirty="0"/>
              <a:t>Task and Dataset Collection (MBIB) by Wessel et al., 2023 [10] for a comprehensive benchmark to evaluate our system’s capabilities.</a:t>
            </a:r>
          </a:p>
          <a:p>
            <a:pPr marL="0" indent="0">
              <a:buNone/>
            </a:pPr>
            <a:r>
              <a:rPr lang="en-US" dirty="0"/>
              <a:t>According to MBIB, for evaluating political bias indication capabilities of a technique following tasks and datasets are recommended –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883CF-A93B-C3A1-C5AC-C26594FE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43" y="4955345"/>
            <a:ext cx="2895851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40CF0E-F669-A5D3-9054-0B05E12BC7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310FB4-3A43-122A-0D68-739C44B7340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F-1 score is primary performance metric.</a:t>
            </a:r>
          </a:p>
          <a:p>
            <a:r>
              <a:rPr lang="en-US" dirty="0"/>
              <a:t>The micro average 𝐹1-score: One 𝐹1-score is calculated on the predictions of a model on the entire test set. </a:t>
            </a:r>
          </a:p>
          <a:p>
            <a:r>
              <a:rPr lang="en-US" dirty="0"/>
              <a:t>The macro average 𝐹1-score: Multiple 𝐹1-scores are calculated on the predictions of a model on the test set. One 𝐹1-score is calculated individually for every dataset</a:t>
            </a:r>
          </a:p>
          <a:p>
            <a:r>
              <a:rPr lang="en-US" dirty="0"/>
              <a:t>Reasoning behind the “why” and “how” of metrics can be explored in more detail in MBIB paper.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23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4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400" dirty="0"/>
              <a:t>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⧫ Dataset source - Kaggle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⧫ ID, Title, Author, Text, Label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⧫ Label 1 - Unreliable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⧫ Label 0 - Reliable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Shape 87">
            <a:extLst>
              <a:ext uri="{FF2B5EF4-FFF2-40B4-BE49-F238E27FC236}">
                <a16:creationId xmlns:a16="http://schemas.microsoft.com/office/drawing/2014/main" id="{9E8017A4-7A4F-7469-DFB6-3AC262E0A10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83325" y="1956717"/>
            <a:ext cx="3279027" cy="3714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134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Shape 93">
            <a:extLst>
              <a:ext uri="{FF2B5EF4-FFF2-40B4-BE49-F238E27FC236}">
                <a16:creationId xmlns:a16="http://schemas.microsoft.com/office/drawing/2014/main" id="{0616B1D6-7A86-EE53-0D76-F998AAE5E9CD}"/>
              </a:ext>
            </a:extLst>
          </p:cNvPr>
          <p:cNvPicPr preferRelativeResize="0">
            <a:picLocks noGrp="1"/>
          </p:cNvPicPr>
          <p:nvPr>
            <p:ph idx="17"/>
          </p:nvPr>
        </p:nvPicPr>
        <p:blipFill>
          <a:blip r:embed="rId3"/>
          <a:stretch>
            <a:fillRect/>
          </a:stretch>
        </p:blipFill>
        <p:spPr>
          <a:xfrm>
            <a:off x="1345000" y="543046"/>
            <a:ext cx="3147870" cy="495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527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400" dirty="0"/>
              <a:t>Data Preprocessing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2000" dirty="0"/>
              <a:t>Perform various text cleaning steps (remove all non-alphanumeric characters, delete </a:t>
            </a:r>
            <a:r>
              <a:rPr lang="en-US" sz="2000" dirty="0" err="1"/>
              <a:t>stopwords</a:t>
            </a:r>
            <a:r>
              <a:rPr lang="en-US" sz="2000" dirty="0"/>
              <a:t>, delete missing rows, etc.)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2000" dirty="0"/>
              <a:t>For Doc2Vec, convert to </a:t>
            </a:r>
            <a:r>
              <a:rPr lang="en-US" sz="2000" dirty="0" err="1"/>
              <a:t>LabeledSentences</a:t>
            </a:r>
            <a:r>
              <a:rPr lang="en-US" sz="2000" dirty="0"/>
              <a:t>(), comma separated word format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Shape 100">
            <a:extLst>
              <a:ext uri="{FF2B5EF4-FFF2-40B4-BE49-F238E27FC236}">
                <a16:creationId xmlns:a16="http://schemas.microsoft.com/office/drawing/2014/main" id="{802CE186-0C3B-284E-232C-D4B7FD04058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6000" y="2024063"/>
            <a:ext cx="5150277" cy="3630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3613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400" dirty="0"/>
              <a:t>Doc2Vec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⧫ Based on Word2Vec model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⧫ Preserves word order information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⧫ Extracts Word2Vec features and adds an additional “document vector” with information about the entire document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Shape 107">
            <a:extLst>
              <a:ext uri="{FF2B5EF4-FFF2-40B4-BE49-F238E27FC236}">
                <a16:creationId xmlns:a16="http://schemas.microsoft.com/office/drawing/2014/main" id="{018E9269-7FCA-168E-64CF-DC218BDFD5E0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12693" y="2086981"/>
            <a:ext cx="5150277" cy="2855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25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400" dirty="0"/>
              <a:t>Training a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⧫ Models used-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Naive Bayes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Support Vector Machine (SVM)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Neural Network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Long Short-Term Memory (LSTM)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Shape 114">
            <a:extLst>
              <a:ext uri="{FF2B5EF4-FFF2-40B4-BE49-F238E27FC236}">
                <a16:creationId xmlns:a16="http://schemas.microsoft.com/office/drawing/2014/main" id="{FAAA46A7-3909-1E8D-3F5B-24DB4A058C86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87738" y="934727"/>
            <a:ext cx="5628018" cy="475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8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400" dirty="0"/>
              <a:t>Naive Bayes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⧫ Classification technique based on Bayes’ theorem with an assumption of independence among predictors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1. Convert data set into a frequency table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/>
              <a:t>2. Create likelihood table by finding probabilities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/>
              <a:t>3. Use Naive Bayesian equation to calculate posterior probability for each class</a:t>
            </a:r>
          </a:p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Shape 121">
            <a:extLst>
              <a:ext uri="{FF2B5EF4-FFF2-40B4-BE49-F238E27FC236}">
                <a16:creationId xmlns:a16="http://schemas.microsoft.com/office/drawing/2014/main" id="{450F943A-7471-D86B-5B4C-45C29FA888D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87738" y="1701072"/>
            <a:ext cx="5628018" cy="3222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05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Support Vector Machine (SVM)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98ED1-B9E7-370D-4691-707C4940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64" y="1844285"/>
            <a:ext cx="987021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8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3BF64-FC69-9CFE-D7C6-363EB03FD58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560881" y="2381894"/>
            <a:ext cx="5535119" cy="2374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D1CE4-87F5-B86B-C5EB-D6471E009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25" y="2320348"/>
            <a:ext cx="5030968" cy="25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LSTM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387C38-83B4-925B-B3A6-603833C5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48" y="2024063"/>
            <a:ext cx="7688000" cy="32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" sz="4800" dirty="0"/>
              <a:t>Comparison of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34D559-9170-E0A6-4F65-D167AA55D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42849"/>
              </p:ext>
            </p:extLst>
          </p:nvPr>
        </p:nvGraphicFramePr>
        <p:xfrm>
          <a:off x="1167492" y="2057490"/>
          <a:ext cx="10515600" cy="2743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827399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5809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                           Model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                            Accuracy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3219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</a:rPr>
                        <a:t>                       Naive Bayes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83.84</a:t>
                      </a:r>
                      <a:r>
                        <a:rPr lang="en" dirty="0">
                          <a:solidFill>
                            <a:schemeClr val="tx2"/>
                          </a:solidFill>
                        </a:rPr>
                        <a:t>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0337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</a:rPr>
                        <a:t>                            SVM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94.07</a:t>
                      </a:r>
                      <a:r>
                        <a:rPr lang="en" dirty="0">
                          <a:solidFill>
                            <a:schemeClr val="tx2"/>
                          </a:solidFill>
                        </a:rPr>
                        <a:t>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8177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</a:rPr>
                        <a:t>     Neural Network using TensorFlow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2"/>
                          </a:solidFill>
                        </a:rPr>
                        <a:t>92.7%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2860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2"/>
                          </a:solidFill>
                        </a:rPr>
                        <a:t>          Neural Network using Keras</a:t>
                      </a:r>
                      <a:endParaRPr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88.71%</a:t>
                      </a:r>
                      <a:r>
                        <a:rPr lang="en" dirty="0">
                          <a:solidFill>
                            <a:schemeClr val="tx2"/>
                          </a:solidFill>
                        </a:rPr>
                        <a:t>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29237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2"/>
                          </a:solidFill>
                        </a:rPr>
                        <a:t>                           LSTM</a:t>
                      </a:r>
                      <a:endParaRPr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93.57</a:t>
                      </a:r>
                      <a:r>
                        <a:rPr lang="en" dirty="0">
                          <a:solidFill>
                            <a:schemeClr val="tx2"/>
                          </a:solidFill>
                        </a:rPr>
                        <a:t>%</a:t>
                      </a:r>
                      <a:endParaRPr dirty="0">
                        <a:solidFill>
                          <a:schemeClr val="tx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53211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800" dirty="0"/>
              <a:t>Confusion Matrices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900490" cy="3332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A10EB-F97F-E05B-EC4E-71B3EAA6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915" y="1846417"/>
            <a:ext cx="4914900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24AB1-5374-A9B1-8F9D-010110B7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7" y="1846417"/>
            <a:ext cx="5169087" cy="4346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4C5E26-F346-46D9-D5B7-AA556D598B5B}"/>
              </a:ext>
            </a:extLst>
          </p:cNvPr>
          <p:cNvSpPr txBox="1"/>
          <p:nvPr/>
        </p:nvSpPr>
        <p:spPr>
          <a:xfrm>
            <a:off x="2620108" y="6471138"/>
            <a:ext cx="18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8F462-3288-861B-ED55-B439CAA98512}"/>
              </a:ext>
            </a:extLst>
          </p:cNvPr>
          <p:cNvSpPr txBox="1"/>
          <p:nvPr/>
        </p:nvSpPr>
        <p:spPr>
          <a:xfrm>
            <a:off x="6523160" y="62864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	Naïve Bayes</a:t>
            </a:r>
          </a:p>
        </p:txBody>
      </p:sp>
    </p:spTree>
    <p:extLst>
      <p:ext uri="{BB962C8B-B14F-4D97-AF65-F5344CB8AC3E}">
        <p14:creationId xmlns:p14="http://schemas.microsoft.com/office/powerpoint/2010/main" val="1891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800" dirty="0"/>
              <a:t>Confusion Matrices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C5E26-F346-46D9-D5B7-AA556D598B5B}"/>
              </a:ext>
            </a:extLst>
          </p:cNvPr>
          <p:cNvSpPr txBox="1"/>
          <p:nvPr/>
        </p:nvSpPr>
        <p:spPr>
          <a:xfrm>
            <a:off x="2620108" y="6471138"/>
            <a:ext cx="30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using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8F462-3288-861B-ED55-B439CAA98512}"/>
              </a:ext>
            </a:extLst>
          </p:cNvPr>
          <p:cNvSpPr txBox="1"/>
          <p:nvPr/>
        </p:nvSpPr>
        <p:spPr>
          <a:xfrm>
            <a:off x="6523160" y="62864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Neural Network using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F00DD-9DB7-89B4-33CF-9CDEC351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2" y="1659523"/>
            <a:ext cx="5751364" cy="4688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50E11F-9ED2-0675-7D33-F07B151E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57" y="1668315"/>
            <a:ext cx="4782926" cy="44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" sz="4800" dirty="0"/>
              <a:t>Confusion Matrices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C5E26-F346-46D9-D5B7-AA556D598B5B}"/>
              </a:ext>
            </a:extLst>
          </p:cNvPr>
          <p:cNvSpPr txBox="1"/>
          <p:nvPr/>
        </p:nvSpPr>
        <p:spPr>
          <a:xfrm>
            <a:off x="3771675" y="6128182"/>
            <a:ext cx="30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52EC-E075-D93D-4B29-66A146C2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89" y="1913643"/>
            <a:ext cx="4919706" cy="40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D06D54-1096-EAF8-6F66-D56DAB2124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2" y="0"/>
            <a:ext cx="6220278" cy="89924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8" y="1257300"/>
            <a:ext cx="5120640" cy="1099038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2857499"/>
            <a:ext cx="5723794" cy="1828800"/>
          </a:xfrm>
        </p:spPr>
        <p:txBody>
          <a:bodyPr/>
          <a:lstStyle/>
          <a:p>
            <a:r>
              <a:rPr lang="en-US" dirty="0"/>
              <a:t>Neutrality</a:t>
            </a:r>
          </a:p>
          <a:p>
            <a:r>
              <a:rPr lang="en-US" dirty="0"/>
              <a:t>Nothing wrong with bias itself</a:t>
            </a:r>
          </a:p>
          <a:p>
            <a:r>
              <a:rPr lang="en-US" dirty="0"/>
              <a:t>Malicious intent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ED5194-1212-608F-67C6-C25E70956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Types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Linguistic bias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Text-level Context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Bias’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Reporting-Level Context Bias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Cognitive Bias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Hate Speech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Racial Bias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Fake News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Gender Bias</a:t>
            </a:r>
          </a:p>
          <a:p>
            <a:r>
              <a:rPr lang="en-US" b="1" dirty="0"/>
              <a:t>Political Bias</a:t>
            </a:r>
          </a:p>
          <a:p>
            <a:pPr marL="5943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Political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Granularity level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single sentence [2] [3]</a:t>
            </a:r>
          </a:p>
          <a:p>
            <a:pPr lvl="1"/>
            <a:r>
              <a:rPr lang="en-US" b="1" dirty="0"/>
              <a:t>article level </a:t>
            </a:r>
            <a:r>
              <a:rPr lang="en-US" dirty="0"/>
              <a:t>[4] [5]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39DFD-7398-B97D-968D-0C1105D88FA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text’s political leaning or ideology, potentially influencing the reader’s political opinion and, ultimately, their voting behavior (Huddy et al., 2023)[1]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left leaning    |    center   |   right leaning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left                 |                  |   right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85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Dataset building, LLM training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Dataset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Independent organizations who rate media organizations on their bias</a:t>
            </a:r>
          </a:p>
          <a:p>
            <a:pPr lvl="1"/>
            <a:r>
              <a:rPr lang="en-US" dirty="0"/>
              <a:t>allsides.com</a:t>
            </a:r>
          </a:p>
          <a:p>
            <a:pPr lvl="1"/>
            <a:r>
              <a:rPr lang="en-US" dirty="0"/>
              <a:t>mediabiasfactcheck.com (MBFC)</a:t>
            </a:r>
          </a:p>
          <a:p>
            <a:pPr lvl="1"/>
            <a:r>
              <a:rPr lang="en-US" dirty="0"/>
              <a:t>Ad Fontes (paywalled)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We scrape the ratings of various media organizations and some articles for exemplifying the bias rating.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Dataset Creation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35111F-C0D3-6B77-E1A0-57C649550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813" y="2394789"/>
            <a:ext cx="4664075" cy="259071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66F37E-69CD-D76B-1E65-E9BF26ED5F1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6283325" y="2291321"/>
            <a:ext cx="4664075" cy="2797645"/>
          </a:xfrm>
        </p:spPr>
      </p:pic>
    </p:spTree>
    <p:extLst>
      <p:ext uri="{BB962C8B-B14F-4D97-AF65-F5344CB8AC3E}">
        <p14:creationId xmlns:p14="http://schemas.microsoft.com/office/powerpoint/2010/main" val="3694092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829</Words>
  <Application>Microsoft Office PowerPoint</Application>
  <PresentationFormat>Widescreen</PresentationFormat>
  <Paragraphs>155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Tenorite</vt:lpstr>
      <vt:lpstr>Times New Roman</vt:lpstr>
      <vt:lpstr>Custom</vt:lpstr>
      <vt:lpstr>Breaking the Echo Chamber: A Hybrid Approach to Analyzing Bias in News Media</vt:lpstr>
      <vt:lpstr>Agenda</vt:lpstr>
      <vt:lpstr>Introduction</vt:lpstr>
      <vt:lpstr>Why?</vt:lpstr>
      <vt:lpstr>Types of bias</vt:lpstr>
      <vt:lpstr>Political Bias</vt:lpstr>
      <vt:lpstr>Methodology</vt:lpstr>
      <vt:lpstr>Dataset Creation</vt:lpstr>
      <vt:lpstr>Dataset Creation</vt:lpstr>
      <vt:lpstr>Dataset Creation</vt:lpstr>
      <vt:lpstr>LLMs for Political Bias detection</vt:lpstr>
      <vt:lpstr>Finetuning LLMs for Political Bias detection</vt:lpstr>
      <vt:lpstr>Evaluation Metrics</vt:lpstr>
      <vt:lpstr>Evaluation Metrics</vt:lpstr>
      <vt:lpstr>Related Work</vt:lpstr>
      <vt:lpstr>Data</vt:lpstr>
      <vt:lpstr>Workflow</vt:lpstr>
      <vt:lpstr>Data Preprocessing</vt:lpstr>
      <vt:lpstr>Doc2Vec Model</vt:lpstr>
      <vt:lpstr>Training a Model</vt:lpstr>
      <vt:lpstr>Naive Bayes</vt:lpstr>
      <vt:lpstr>Support Vector Machine (SVM)</vt:lpstr>
      <vt:lpstr>Neural Network</vt:lpstr>
      <vt:lpstr>LSTM</vt:lpstr>
      <vt:lpstr>Comparison of Models</vt:lpstr>
      <vt:lpstr>Confusion Matrices</vt:lpstr>
      <vt:lpstr>Confusion Matrices</vt:lpstr>
      <vt:lpstr>Confusion Matrices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2024-04-09T20:17:57Z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