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315" r:id="rId6"/>
    <p:sldId id="321" r:id="rId7"/>
    <p:sldId id="318" r:id="rId8"/>
    <p:sldId id="317" r:id="rId9"/>
    <p:sldId id="319" r:id="rId10"/>
  </p:sldIdLst>
  <p:sldSz cx="9144000" cy="6858000" type="screen4x3"/>
  <p:notesSz cx="6985000" cy="92837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4286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1275" userDrawn="1">
          <p15:clr>
            <a:srgbClr val="A4A3A4"/>
          </p15:clr>
        </p15:guide>
        <p15:guide id="6" orient="horz" pos="2387" userDrawn="1">
          <p15:clr>
            <a:srgbClr val="A4A3A4"/>
          </p15:clr>
        </p15:guide>
        <p15:guide id="7" orient="horz" pos="1956" userDrawn="1">
          <p15:clr>
            <a:srgbClr val="A4A3A4"/>
          </p15:clr>
        </p15:guide>
        <p15:guide id="8" pos="5534" userDrawn="1">
          <p15:clr>
            <a:srgbClr val="A4A3A4"/>
          </p15:clr>
        </p15:guide>
        <p15:guide id="9" pos="5375" userDrawn="1">
          <p15:clr>
            <a:srgbClr val="A4A3A4"/>
          </p15:clr>
        </p15:guide>
        <p15:guide id="10" pos="1292" userDrawn="1">
          <p15:clr>
            <a:srgbClr val="A4A3A4"/>
          </p15:clr>
        </p15:guide>
        <p15:guide id="11" pos="1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8FF"/>
    <a:srgbClr val="0080FF"/>
    <a:srgbClr val="66CC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6" autoAdjust="0"/>
    <p:restoredTop sz="99610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-1452" y="-102"/>
      </p:cViewPr>
      <p:guideLst>
        <p:guide orient="horz" pos="3974"/>
        <p:guide orient="horz" pos="799"/>
        <p:guide orient="horz" pos="1275"/>
        <p:guide orient="horz" pos="2387"/>
        <p:guide orient="horz" pos="1956"/>
        <p:guide pos="2880"/>
        <p:guide pos="4286"/>
        <p:guide pos="5534"/>
        <p:guide pos="5375"/>
        <p:guide pos="1292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8501" y="4409757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63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0"/>
              </a:spcAft>
              <a:defRPr/>
            </a:lvl2pPr>
            <a:lvl3pPr marL="360000">
              <a:spcAft>
                <a:spcPts val="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711776" y="5687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</a:rPr>
              <a:t>Berner Fachhochschule Technik und Informatik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</a:rPr>
              <a:t>Medizininformatik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253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BFH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| Medical </a:t>
            </a:r>
            <a:r>
              <a:rPr lang="de-DE" sz="1000" baseline="0" dirty="0" err="1" smtClean="0">
                <a:solidFill>
                  <a:srgbClr val="697D91"/>
                </a:solidFill>
                <a:latin typeface="Lucida Sans" pitchFamily="34" charset="0"/>
              </a:rPr>
              <a:t>Informatics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| Software Engineering </a:t>
            </a:r>
            <a:r>
              <a:rPr lang="de-DE" sz="1000" baseline="0" dirty="0" err="1" smtClean="0">
                <a:solidFill>
                  <a:srgbClr val="697D91"/>
                </a:solidFill>
                <a:latin typeface="Lucida Sans" pitchFamily="34" charset="0"/>
              </a:rPr>
              <a:t>and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Design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90" r:id="rId6"/>
    <p:sldLayoutId id="214748379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CS Task 2 </a:t>
            </a:r>
            <a:r>
              <a:rPr lang="en-US" dirty="0" smtClean="0"/>
              <a:t>–</a:t>
            </a:r>
            <a:r>
              <a:rPr lang="de-DE" dirty="0" smtClean="0"/>
              <a:t> SE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Team Green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Technik und Informatik / Medizininformatik</a:t>
            </a:r>
            <a:endParaRPr lang="de-DE" dirty="0"/>
          </a:p>
        </p:txBody>
      </p:sp>
      <p:pic>
        <p:nvPicPr>
          <p:cNvPr id="6" name="Picture Placeholder 5" descr="HS_process_graphic.jpg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9" b="22369"/>
          <a:stretch>
            <a:fillRect/>
          </a:stretch>
        </p:blipFill>
        <p:spPr/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9"/>
    </mc:Choice>
    <mc:Fallback xmlns="">
      <p:transition spd="slow" advTm="3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00050" y="835485"/>
            <a:ext cx="7596458" cy="5201399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82931"/>
              </p:ext>
            </p:extLst>
          </p:nvPr>
        </p:nvGraphicFramePr>
        <p:xfrm>
          <a:off x="400048" y="721464"/>
          <a:ext cx="7596460" cy="592325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99115"/>
                <a:gridCol w="1899115"/>
                <a:gridCol w="1899115"/>
                <a:gridCol w="1899115"/>
              </a:tblGrid>
              <a:tr h="40185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 (PD)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Con (PD)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 (AG)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Con (AG)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</a:tr>
              <a:tr h="79270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good structure of process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not exact information is at hand 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better interaction because of interfaces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interaction with all clients is</a:t>
                      </a:r>
                      <a:r>
                        <a:rPr lang="en-US" sz="1500" baseline="0" dirty="0" smtClean="0"/>
                        <a:t> difficult 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</a:tr>
              <a:tr h="102390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many different ideas how software should work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error</a:t>
                      </a:r>
                      <a:r>
                        <a:rPr lang="en-US" sz="1500" baseline="0" dirty="0" smtClean="0"/>
                        <a:t> discovery is fast (data structure)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</a:tr>
              <a:tr h="102390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</a:t>
                      </a:r>
                      <a:r>
                        <a:rPr lang="en-US" sz="1500" baseline="0" dirty="0" smtClean="0"/>
                        <a:t> need specification before the implementation 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software can be used earlier in the process (with</a:t>
                      </a:r>
                      <a:r>
                        <a:rPr lang="en-US" sz="1500" baseline="0" dirty="0" smtClean="0"/>
                        <a:t> restrictions)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</a:tr>
              <a:tr h="1023908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we are a small</a:t>
                      </a:r>
                      <a:r>
                        <a:rPr lang="en-US" sz="1500" baseline="0" dirty="0" smtClean="0"/>
                        <a:t> team-able to communicate easy</a:t>
                      </a:r>
                      <a:endParaRPr lang="en-US" sz="1500" dirty="0" smtClean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</a:tr>
              <a:tr h="125511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not all</a:t>
                      </a:r>
                      <a:r>
                        <a:rPr lang="en-US" sz="1500" baseline="0" dirty="0" smtClean="0"/>
                        <a:t> the team members have profound knowledge of programming</a:t>
                      </a:r>
                      <a:endParaRPr lang="en-US" sz="1500" dirty="0" smtClean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</a:tr>
              <a:tr h="40185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PD = plan driven</a:t>
                      </a:r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AG = agile</a:t>
                      </a:r>
                    </a:p>
                  </a:txBody>
                  <a:tcPr marL="99088" marR="99088" marT="49544" marB="4954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88" marR="99088" marT="49544" marB="495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2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327038" cy="1063605"/>
          </a:xfrm>
        </p:spPr>
        <p:txBody>
          <a:bodyPr/>
          <a:lstStyle/>
          <a:p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evaluation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decided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a </a:t>
            </a:r>
            <a:r>
              <a:rPr lang="de-CH" dirty="0" err="1" smtClean="0"/>
              <a:t>combination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plandriven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agile</a:t>
            </a:r>
          </a:p>
          <a:p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Delivery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Extreme </a:t>
            </a:r>
            <a:r>
              <a:rPr lang="de-CH" dirty="0" err="1" smtClean="0"/>
              <a:t>Programming</a:t>
            </a:r>
            <a:r>
              <a:rPr lang="de-CH" dirty="0" smtClean="0"/>
              <a:t>  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5" name="Picture 7" descr="Screen Shot 2014-09-25 at 16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2" y="4343399"/>
            <a:ext cx="3956717" cy="17417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2411185"/>
            <a:ext cx="5116424" cy="193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938893" y="2411185"/>
            <a:ext cx="1240971" cy="65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71002" y="2971800"/>
            <a:ext cx="0" cy="155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203112" y="4449536"/>
            <a:ext cx="1213517" cy="661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9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79664" y="546274"/>
            <a:ext cx="8216945" cy="540000"/>
          </a:xfrm>
        </p:spPr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74862"/>
              </p:ext>
            </p:extLst>
          </p:nvPr>
        </p:nvGraphicFramePr>
        <p:xfrm>
          <a:off x="579664" y="1086274"/>
          <a:ext cx="6938052" cy="513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13"/>
                <a:gridCol w="1734513"/>
                <a:gridCol w="1734513"/>
                <a:gridCol w="1734513"/>
              </a:tblGrid>
              <a:tr h="799678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Activity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Goal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Tasks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Potential</a:t>
                      </a:r>
                      <a:r>
                        <a:rPr lang="de-CH" sz="1200" baseline="0" dirty="0" smtClean="0"/>
                        <a:t> Output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122694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Description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dirty="0" smtClean="0"/>
                        <a:t> in </a:t>
                      </a:r>
                      <a:r>
                        <a:rPr lang="de-CH" sz="1200" dirty="0" err="1" smtClean="0"/>
                        <a:t>general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choose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to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Describe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what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is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vision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project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are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for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beginning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 </a:t>
                      </a:r>
                      <a:r>
                        <a:rPr lang="de-CH" sz="1200" dirty="0" err="1" smtClean="0"/>
                        <a:t>part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Developement</a:t>
                      </a:r>
                      <a:r>
                        <a:rPr lang="de-CH" sz="1200" dirty="0" smtClean="0"/>
                        <a:t> (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minimal </a:t>
                      </a:r>
                      <a:r>
                        <a:rPr lang="de-CH" sz="1200" dirty="0" err="1" smtClean="0"/>
                        <a:t>testing</a:t>
                      </a:r>
                      <a:r>
                        <a:rPr lang="de-CH" sz="120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 </a:t>
                      </a:r>
                      <a:r>
                        <a:rPr lang="de-CH" sz="120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7190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Feedback/Validation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Check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Talk 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customer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Feedack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84942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Make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testcases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test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(</a:t>
                      </a:r>
                      <a:r>
                        <a:rPr lang="de-CH" sz="1200" baseline="0" dirty="0" err="1" smtClean="0"/>
                        <a:t>next</a:t>
                      </a:r>
                      <a:r>
                        <a:rPr lang="de-CH" sz="1200" baseline="0" dirty="0" smtClean="0"/>
                        <a:t>) </a:t>
                      </a:r>
                      <a:r>
                        <a:rPr lang="de-CH" sz="1200" baseline="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( Fixed </a:t>
                      </a:r>
                      <a:r>
                        <a:rPr lang="de-CH" sz="1200" baseline="0" dirty="0" err="1" smtClean="0"/>
                        <a:t>errors</a:t>
                      </a:r>
                      <a:r>
                        <a:rPr lang="de-CH" sz="1200" baseline="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6330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……………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…………………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………………….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………………….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Final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version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good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 on </a:t>
                      </a:r>
                      <a:r>
                        <a:rPr lang="de-CH" sz="1200" dirty="0" err="1" smtClean="0"/>
                        <a:t>production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Release: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dirty="0" smtClean="0"/>
                        <a:t>Final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</a:tbl>
          </a:graphicData>
        </a:graphic>
      </p:graphicFrame>
      <p:cxnSp>
        <p:nvCxnSpPr>
          <p:cNvPr id="8" name="Gerade Verbindung 7"/>
          <p:cNvCxnSpPr/>
          <p:nvPr/>
        </p:nvCxnSpPr>
        <p:spPr>
          <a:xfrm flipH="1">
            <a:off x="298677" y="5298621"/>
            <a:ext cx="280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98677" y="2441121"/>
            <a:ext cx="11566" cy="285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10243" y="5298621"/>
            <a:ext cx="26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04460" y="2441121"/>
            <a:ext cx="27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37832" y="546274"/>
            <a:ext cx="7620952" cy="540000"/>
          </a:xfrm>
        </p:spPr>
        <p:txBody>
          <a:bodyPr/>
          <a:lstStyle/>
          <a:p>
            <a:r>
              <a:rPr lang="de-CH" dirty="0" smtClean="0"/>
              <a:t>Relation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different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620487" y="1372469"/>
            <a:ext cx="1687090" cy="71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A </a:t>
            </a:r>
            <a:r>
              <a:rPr lang="de-CH" sz="1200" dirty="0" err="1"/>
              <a:t>part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specification</a:t>
            </a:r>
            <a:endParaRPr lang="de-CH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20485" y="2326821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First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endParaRPr lang="de-CH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0487" y="3080658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Feedback</a:t>
            </a:r>
            <a:endParaRPr lang="de-CH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20487" y="3820198"/>
            <a:ext cx="1808550" cy="87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Release: First </a:t>
            </a:r>
            <a:r>
              <a:rPr lang="de-CH" sz="1200" dirty="0"/>
              <a:t>(</a:t>
            </a:r>
            <a:r>
              <a:rPr lang="de-CH" sz="1200" dirty="0" err="1"/>
              <a:t>next</a:t>
            </a:r>
            <a:r>
              <a:rPr lang="de-CH" sz="1200" dirty="0"/>
              <a:t>)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r>
              <a:rPr lang="de-CH" sz="1200" dirty="0"/>
              <a:t>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working</a:t>
            </a:r>
            <a:r>
              <a:rPr lang="de-CH" sz="1200" dirty="0"/>
              <a:t> ( Fixed </a:t>
            </a:r>
            <a:r>
              <a:rPr lang="de-CH" sz="1200" dirty="0" err="1"/>
              <a:t>errors</a:t>
            </a:r>
            <a:r>
              <a:rPr lang="de-CH" sz="1200" dirty="0"/>
              <a:t>)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88448" y="4906383"/>
            <a:ext cx="1151163" cy="401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……</a:t>
            </a:r>
            <a:endParaRPr lang="de-CH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0487" y="5461907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Final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2686701" y="2588734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eschweifte Klammer rechts 13"/>
          <p:cNvSpPr/>
          <p:nvPr/>
        </p:nvSpPr>
        <p:spPr>
          <a:xfrm>
            <a:off x="3009680" y="3282241"/>
            <a:ext cx="244928" cy="1440753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eschweifte Klammer rechts 14"/>
          <p:cNvSpPr/>
          <p:nvPr/>
        </p:nvSpPr>
        <p:spPr>
          <a:xfrm>
            <a:off x="2429037" y="1731697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eschweifte Klammer rechts 15"/>
          <p:cNvSpPr/>
          <p:nvPr/>
        </p:nvSpPr>
        <p:spPr>
          <a:xfrm>
            <a:off x="3388179" y="4281137"/>
            <a:ext cx="281284" cy="176991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2842149" y="2035008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specification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/>
              <a:t> </a:t>
            </a:r>
            <a:r>
              <a:rPr lang="de-CH" sz="1400" dirty="0" err="1" smtClean="0"/>
              <a:t>produce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71947" y="2892045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present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a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528821" y="3757916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fix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errors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add</a:t>
            </a:r>
            <a:r>
              <a:rPr lang="de-CH" sz="1400" dirty="0" smtClean="0"/>
              <a:t> </a:t>
            </a:r>
            <a:r>
              <a:rPr lang="de-CH" sz="1400" dirty="0" err="1" smtClean="0"/>
              <a:t>missing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r>
              <a:rPr lang="de-CH" sz="1400" dirty="0" smtClean="0"/>
              <a:t> </a:t>
            </a:r>
            <a:r>
              <a:rPr lang="de-CH" sz="1400" dirty="0" err="1" smtClean="0"/>
              <a:t>or</a:t>
            </a:r>
            <a:r>
              <a:rPr lang="de-CH" sz="1400" dirty="0" smtClean="0"/>
              <a:t> </a:t>
            </a:r>
            <a:r>
              <a:rPr lang="de-CH" sz="1400" dirty="0" err="1" smtClean="0"/>
              <a:t>delete</a:t>
            </a:r>
            <a:r>
              <a:rPr lang="de-CH" sz="1400" dirty="0" smtClean="0"/>
              <a:t> not </a:t>
            </a:r>
            <a:r>
              <a:rPr lang="de-CH" sz="1400" dirty="0" err="1" smtClean="0"/>
              <a:t>needed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1214" y="4906383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repeat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whole</a:t>
            </a:r>
            <a:r>
              <a:rPr lang="de-CH" sz="1400" dirty="0" smtClean="0"/>
              <a:t> </a:t>
            </a:r>
            <a:r>
              <a:rPr lang="de-CH" sz="1400" dirty="0" err="1" smtClean="0"/>
              <a:t>process</a:t>
            </a:r>
            <a:r>
              <a:rPr lang="de-CH" sz="1400" dirty="0"/>
              <a:t> </a:t>
            </a:r>
            <a:r>
              <a:rPr lang="de-CH" sz="1400" dirty="0" err="1" smtClean="0"/>
              <a:t>until</a:t>
            </a:r>
            <a:r>
              <a:rPr lang="de-CH" sz="1400" dirty="0" smtClean="0"/>
              <a:t>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</a:t>
            </a:r>
            <a:r>
              <a:rPr lang="de-CH" sz="1400" dirty="0" err="1" smtClean="0"/>
              <a:t>our</a:t>
            </a:r>
            <a:r>
              <a:rPr lang="de-CH" sz="1400" dirty="0" smtClean="0"/>
              <a:t> final </a:t>
            </a:r>
            <a:r>
              <a:rPr lang="de-CH" sz="1400" dirty="0" err="1" smtClean="0"/>
              <a:t>working</a:t>
            </a:r>
            <a:r>
              <a:rPr lang="de-CH" sz="1400" dirty="0" smtClean="0"/>
              <a:t> 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4" name="Runde Klammer links 23"/>
          <p:cNvSpPr/>
          <p:nvPr/>
        </p:nvSpPr>
        <p:spPr>
          <a:xfrm>
            <a:off x="163285" y="1731697"/>
            <a:ext cx="326571" cy="3436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5" name="Runde Klammer rechts 24"/>
          <p:cNvSpPr/>
          <p:nvPr/>
        </p:nvSpPr>
        <p:spPr>
          <a:xfrm>
            <a:off x="2506761" y="4257330"/>
            <a:ext cx="73152" cy="9847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customer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involved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Users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</a:t>
            </a:r>
            <a:r>
              <a:rPr lang="de-CH" dirty="0" smtClean="0"/>
              <a:t> (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interact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) </a:t>
            </a:r>
          </a:p>
          <a:p>
            <a:r>
              <a:rPr lang="de-CH" dirty="0" smtClean="0"/>
              <a:t>The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responsible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arrange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Involvement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stakeholders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76165" y="4269337"/>
            <a:ext cx="1396094" cy="5484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customer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712706" y="2521013"/>
            <a:ext cx="906236" cy="517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users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276288" y="2521014"/>
            <a:ext cx="1624698" cy="40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765638" y="5369692"/>
            <a:ext cx="1560996" cy="6404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d</a:t>
            </a:r>
            <a:r>
              <a:rPr lang="de-CH" sz="1600" dirty="0" err="1" smtClean="0"/>
              <a:t>evelopment</a:t>
            </a:r>
            <a:r>
              <a:rPr lang="de-CH" sz="1600" dirty="0" smtClean="0"/>
              <a:t> </a:t>
            </a:r>
            <a:r>
              <a:rPr lang="de-CH" sz="1600" dirty="0" err="1" smtClean="0"/>
              <a:t>team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3512683" y="3096595"/>
            <a:ext cx="4821010" cy="323014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165824" y="3038862"/>
            <a:ext cx="1808388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endCxn id="5" idx="0"/>
          </p:cNvCxnSpPr>
          <p:nvPr/>
        </p:nvCxnSpPr>
        <p:spPr>
          <a:xfrm flipH="1">
            <a:off x="5974212" y="2921174"/>
            <a:ext cx="1028702" cy="1348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8" idx="0"/>
          </p:cNvCxnSpPr>
          <p:nvPr/>
        </p:nvCxnSpPr>
        <p:spPr>
          <a:xfrm>
            <a:off x="5974212" y="4817802"/>
            <a:ext cx="571924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07C9B-62EC-4346-AB37-FD9874CBA0EB}">
  <ds:schemaRefs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423</Words>
  <Application>Microsoft Office PowerPoint</Application>
  <PresentationFormat>Bildschirmpräsentation (4:3)</PresentationFormat>
  <Paragraphs>85</Paragraphs>
  <Slides>6</Slides>
  <Notes>1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</vt:lpstr>
      <vt:lpstr>CS Task 2 – SE Process</vt:lpstr>
      <vt:lpstr>SE Process</vt:lpstr>
      <vt:lpstr>SE Process</vt:lpstr>
      <vt:lpstr>Process Model </vt:lpstr>
      <vt:lpstr>Relation among outputs of different activities</vt:lpstr>
      <vt:lpstr>Involvement of stakeholders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Melisa Zoronjic</cp:lastModifiedBy>
  <cp:revision>277</cp:revision>
  <cp:lastPrinted>2013-08-29T07:37:32Z</cp:lastPrinted>
  <dcterms:created xsi:type="dcterms:W3CDTF">2013-04-25T14:36:44Z</dcterms:created>
  <dcterms:modified xsi:type="dcterms:W3CDTF">2014-09-26T12:18:52Z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