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6"/>
  </p:notesMasterIdLst>
  <p:handoutMasterIdLst>
    <p:handoutMasterId r:id="rId17"/>
  </p:handoutMasterIdLst>
  <p:sldIdLst>
    <p:sldId id="256" r:id="rId5"/>
    <p:sldId id="315" r:id="rId6"/>
    <p:sldId id="316" r:id="rId7"/>
    <p:sldId id="318" r:id="rId8"/>
    <p:sldId id="317" r:id="rId9"/>
    <p:sldId id="321" r:id="rId10"/>
    <p:sldId id="327" r:id="rId11"/>
    <p:sldId id="323" r:id="rId12"/>
    <p:sldId id="326" r:id="rId13"/>
    <p:sldId id="328" r:id="rId14"/>
    <p:sldId id="325" r:id="rId15"/>
  </p:sldIdLst>
  <p:sldSz cx="9144000" cy="6858000" type="screen4x3"/>
  <p:notesSz cx="6985000" cy="9283700"/>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3974" userDrawn="1">
          <p15:clr>
            <a:srgbClr val="A4A3A4"/>
          </p15:clr>
        </p15:guide>
        <p15:guide id="2" pos="2880">
          <p15:clr>
            <a:srgbClr val="A4A3A4"/>
          </p15:clr>
        </p15:guide>
        <p15:guide id="3" pos="4286" userDrawn="1">
          <p15:clr>
            <a:srgbClr val="A4A3A4"/>
          </p15:clr>
        </p15:guide>
        <p15:guide id="4" orient="horz" pos="799" userDrawn="1">
          <p15:clr>
            <a:srgbClr val="A4A3A4"/>
          </p15:clr>
        </p15:guide>
        <p15:guide id="5" orient="horz" pos="1275" userDrawn="1">
          <p15:clr>
            <a:srgbClr val="A4A3A4"/>
          </p15:clr>
        </p15:guide>
        <p15:guide id="6" orient="horz" pos="2387" userDrawn="1">
          <p15:clr>
            <a:srgbClr val="A4A3A4"/>
          </p15:clr>
        </p15:guide>
        <p15:guide id="7" orient="horz" pos="1956" userDrawn="1">
          <p15:clr>
            <a:srgbClr val="A4A3A4"/>
          </p15:clr>
        </p15:guide>
        <p15:guide id="8" pos="5534" userDrawn="1">
          <p15:clr>
            <a:srgbClr val="A4A3A4"/>
          </p15:clr>
        </p15:guide>
        <p15:guide id="9" pos="5375" userDrawn="1">
          <p15:clr>
            <a:srgbClr val="A4A3A4"/>
          </p15:clr>
        </p15:guide>
        <p15:guide id="10" pos="1292" userDrawn="1">
          <p15:clr>
            <a:srgbClr val="A4A3A4"/>
          </p15:clr>
        </p15:guide>
        <p15:guide id="11" pos="1043" userDrawn="1">
          <p15:clr>
            <a:srgbClr val="A4A3A4"/>
          </p15:clr>
        </p15:guide>
      </p15:sldGuideLst>
    </p:ext>
    <p:ext uri="{2D200454-40CA-4A62-9FC3-DE9A4176ACB9}">
      <p15:notesGuideLst xmlns=""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BA8FF"/>
    <a:srgbClr val="0080FF"/>
    <a:srgbClr val="66CCFF"/>
    <a:srgbClr val="697D91"/>
    <a:srgbClr val="455960"/>
    <a:srgbClr val="4A5B60"/>
    <a:srgbClr val="FAA500"/>
    <a:srgbClr val="697378"/>
    <a:srgbClr val="E78E2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6" autoAdjust="0"/>
    <p:restoredTop sz="99799" autoAdjust="0"/>
  </p:normalViewPr>
  <p:slideViewPr>
    <p:cSldViewPr snapToGrid="0" snapToObjects="1" showGuides="1">
      <p:cViewPr>
        <p:scale>
          <a:sx n="70" d="100"/>
          <a:sy n="70" d="100"/>
        </p:scale>
        <p:origin x="-902" y="-62"/>
      </p:cViewPr>
      <p:guideLst>
        <p:guide orient="horz" pos="3974"/>
        <p:guide orient="horz" pos="799"/>
        <p:guide orient="horz" pos="1275"/>
        <p:guide orient="horz" pos="2387"/>
        <p:guide orient="horz" pos="1956"/>
        <p:guide pos="2880"/>
        <p:guide pos="4286"/>
        <p:guide pos="5534"/>
        <p:guide pos="5375"/>
        <p:guide pos="1292"/>
        <p:guide pos="10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2924"/>
        <p:guide pos="220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26833" cy="464185"/>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956551" y="0"/>
            <a:ext cx="3026833" cy="464185"/>
          </a:xfrm>
          <a:prstGeom prst="rect">
            <a:avLst/>
          </a:prstGeom>
        </p:spPr>
        <p:txBody>
          <a:bodyPr vert="horz" lIns="91440" tIns="45720" rIns="91440" bIns="45720" rtlCol="0"/>
          <a:lstStyle>
            <a:lvl1pPr algn="r">
              <a:defRPr sz="1200"/>
            </a:lvl1pPr>
          </a:lstStyle>
          <a:p>
            <a:fld id="{EFA0D184-D464-48E9-9CA0-A94E873F6C2C}" type="datetimeFigureOut">
              <a:rPr lang="de-CH" smtClean="0"/>
              <a:pPr/>
              <a:t>16.10.2014</a:t>
            </a:fld>
            <a:endParaRPr lang="de-CH"/>
          </a:p>
        </p:txBody>
      </p:sp>
      <p:sp>
        <p:nvSpPr>
          <p:cNvPr id="4" name="Fußzeilenplatzhalter 3"/>
          <p:cNvSpPr>
            <a:spLocks noGrp="1"/>
          </p:cNvSpPr>
          <p:nvPr>
            <p:ph type="ftr" sz="quarter" idx="2"/>
          </p:nvPr>
        </p:nvSpPr>
        <p:spPr>
          <a:xfrm>
            <a:off x="1" y="8817904"/>
            <a:ext cx="3026833" cy="464185"/>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956551" y="8817904"/>
            <a:ext cx="3026833" cy="464185"/>
          </a:xfrm>
          <a:prstGeom prst="rect">
            <a:avLst/>
          </a:prstGeom>
        </p:spPr>
        <p:txBody>
          <a:bodyPr vert="horz" lIns="91440" tIns="45720" rIns="91440" bIns="45720" rtlCol="0" anchor="b"/>
          <a:lstStyle>
            <a:lvl1pPr algn="r">
              <a:defRPr sz="1200"/>
            </a:lvl1pPr>
          </a:lstStyle>
          <a:p>
            <a:fld id="{5F377753-DB7C-4FA7-98FC-17681D88797A}" type="slidenum">
              <a:rPr lang="de-CH" smtClean="0"/>
              <a:pPr/>
              <a:t>‹Nr.›</a:t>
            </a:fld>
            <a:endParaRPr lang="de-CH"/>
          </a:p>
        </p:txBody>
      </p:sp>
    </p:spTree>
    <p:extLst>
      <p:ext uri="{BB962C8B-B14F-4D97-AF65-F5344CB8AC3E}">
        <p14:creationId xmlns=""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26833" cy="464185"/>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956551" y="0"/>
            <a:ext cx="3026833" cy="464185"/>
          </a:xfrm>
          <a:prstGeom prst="rect">
            <a:avLst/>
          </a:prstGeom>
        </p:spPr>
        <p:txBody>
          <a:bodyPr vert="horz" lIns="91440" tIns="45720" rIns="91440" bIns="45720" rtlCol="0"/>
          <a:lstStyle>
            <a:lvl1pPr algn="r">
              <a:defRPr sz="1200"/>
            </a:lvl1pPr>
          </a:lstStyle>
          <a:p>
            <a:fld id="{5AF2B663-2BA9-4D7E-8201-5DE4109E1EDD}" type="datetimeFigureOut">
              <a:rPr lang="de-CH" smtClean="0"/>
              <a:pPr/>
              <a:t>16.10.2014</a:t>
            </a:fld>
            <a:endParaRPr lang="de-CH"/>
          </a:p>
        </p:txBody>
      </p:sp>
      <p:sp>
        <p:nvSpPr>
          <p:cNvPr id="4" name="Folienbildplatzhalt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98501" y="4409757"/>
            <a:ext cx="5588000" cy="4177665"/>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8817904"/>
            <a:ext cx="3026833" cy="46418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956551" y="8817904"/>
            <a:ext cx="3026833" cy="464185"/>
          </a:xfrm>
          <a:prstGeom prst="rect">
            <a:avLst/>
          </a:prstGeom>
        </p:spPr>
        <p:txBody>
          <a:bodyPr vert="horz" lIns="91440" tIns="45720" rIns="91440" bIns="45720" rtlCol="0" anchor="b"/>
          <a:lstStyle>
            <a:lvl1pPr algn="r">
              <a:defRPr sz="1200"/>
            </a:lvl1pPr>
          </a:lstStyle>
          <a:p>
            <a:fld id="{37E44704-8E6D-4CF2-8CFA-A0F7BC751896}" type="slidenum">
              <a:rPr lang="de-CH" smtClean="0"/>
              <a:pPr/>
              <a:t>‹Nr.›</a:t>
            </a:fld>
            <a:endParaRPr lang="de-CH"/>
          </a:p>
        </p:txBody>
      </p:sp>
    </p:spTree>
    <p:extLst>
      <p:ext uri="{BB962C8B-B14F-4D97-AF65-F5344CB8AC3E}">
        <p14:creationId xmlns=""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 Visitor = </a:t>
            </a:r>
            <a:r>
              <a:rPr lang="en-US" dirty="0" err="1" smtClean="0"/>
              <a:t>Gesundheitsbeauftragte</a:t>
            </a:r>
            <a:r>
              <a:rPr lang="en-US" dirty="0" smtClean="0"/>
              <a:t> (</a:t>
            </a:r>
            <a:r>
              <a:rPr lang="en-US" dirty="0" err="1" smtClean="0"/>
              <a:t>Staat</a:t>
            </a:r>
            <a:r>
              <a:rPr lang="en-US" dirty="0" smtClean="0"/>
              <a:t>, Bund, etc.)</a:t>
            </a:r>
          </a:p>
          <a:p>
            <a:r>
              <a:rPr lang="en-US" dirty="0" smtClean="0"/>
              <a:t>Health Service Manager = </a:t>
            </a:r>
            <a:r>
              <a:rPr lang="en-US" dirty="0" err="1" smtClean="0"/>
              <a:t>Verantwortlicher</a:t>
            </a:r>
            <a:r>
              <a:rPr lang="en-US" baseline="0" dirty="0" smtClean="0"/>
              <a:t> </a:t>
            </a:r>
            <a:r>
              <a:rPr lang="en-US" baseline="0" dirty="0" err="1" smtClean="0"/>
              <a:t>Finanzen</a:t>
            </a:r>
            <a:r>
              <a:rPr lang="en-US" baseline="0" dirty="0" smtClean="0"/>
              <a:t>, </a:t>
            </a:r>
            <a:r>
              <a:rPr lang="en-US" baseline="0" dirty="0" err="1" smtClean="0"/>
              <a:t>tägl</a:t>
            </a:r>
            <a:r>
              <a:rPr lang="en-US" baseline="0" dirty="0" smtClean="0"/>
              <a:t>. </a:t>
            </a:r>
            <a:r>
              <a:rPr lang="en-US" baseline="0" dirty="0" err="1" smtClean="0"/>
              <a:t>Abläufe</a:t>
            </a:r>
            <a:r>
              <a:rPr lang="en-US" baseline="0" dirty="0" smtClean="0"/>
              <a:t> </a:t>
            </a:r>
            <a:r>
              <a:rPr lang="en-US" baseline="0" dirty="0" err="1" smtClean="0"/>
              <a:t>Spital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E44704-8E6D-4CF2-8CFA-A0F7BC751896}" type="slidenum">
              <a:rPr lang="de-CH" smtClean="0"/>
              <a:pPr/>
              <a:t>2</a:t>
            </a:fld>
            <a:endParaRPr lang="de-CH"/>
          </a:p>
        </p:txBody>
      </p:sp>
    </p:spTree>
    <p:extLst>
      <p:ext uri="{BB962C8B-B14F-4D97-AF65-F5344CB8AC3E}">
        <p14:creationId xmlns="" xmlns:p14="http://schemas.microsoft.com/office/powerpoint/2010/main" val="369863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 Visitor = </a:t>
            </a:r>
            <a:r>
              <a:rPr lang="en-US" dirty="0" err="1" smtClean="0"/>
              <a:t>Gesundheitsbeauftragte</a:t>
            </a:r>
            <a:r>
              <a:rPr lang="en-US" dirty="0" smtClean="0"/>
              <a:t> (</a:t>
            </a:r>
            <a:r>
              <a:rPr lang="en-US" dirty="0" err="1" smtClean="0"/>
              <a:t>Staat</a:t>
            </a:r>
            <a:r>
              <a:rPr lang="en-US" dirty="0" smtClean="0"/>
              <a:t>, Bund, etc.)</a:t>
            </a:r>
          </a:p>
          <a:p>
            <a:r>
              <a:rPr lang="en-US" dirty="0" smtClean="0"/>
              <a:t>Health Service Manager = </a:t>
            </a:r>
            <a:r>
              <a:rPr lang="en-US" dirty="0" err="1" smtClean="0"/>
              <a:t>Verantwortlicher</a:t>
            </a:r>
            <a:r>
              <a:rPr lang="en-US" baseline="0" dirty="0" smtClean="0"/>
              <a:t> </a:t>
            </a:r>
            <a:r>
              <a:rPr lang="en-US" baseline="0" dirty="0" err="1" smtClean="0"/>
              <a:t>Finanzen</a:t>
            </a:r>
            <a:r>
              <a:rPr lang="en-US" baseline="0" dirty="0" smtClean="0"/>
              <a:t>, </a:t>
            </a:r>
            <a:r>
              <a:rPr lang="en-US" baseline="0" dirty="0" err="1" smtClean="0"/>
              <a:t>tägl</a:t>
            </a:r>
            <a:r>
              <a:rPr lang="en-US" baseline="0" dirty="0" smtClean="0"/>
              <a:t>. </a:t>
            </a:r>
            <a:r>
              <a:rPr lang="en-US" baseline="0" dirty="0" err="1" smtClean="0"/>
              <a:t>Abläufe</a:t>
            </a:r>
            <a:r>
              <a:rPr lang="en-US" baseline="0" dirty="0" smtClean="0"/>
              <a:t> </a:t>
            </a:r>
            <a:r>
              <a:rPr lang="en-US" baseline="0" dirty="0" err="1" smtClean="0"/>
              <a:t>Spital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E44704-8E6D-4CF2-8CFA-A0F7BC751896}" type="slidenum">
              <a:rPr lang="de-CH" smtClean="0"/>
              <a:pPr/>
              <a:t>9</a:t>
            </a:fld>
            <a:endParaRPr lang="de-CH"/>
          </a:p>
        </p:txBody>
      </p:sp>
    </p:spTree>
    <p:extLst>
      <p:ext uri="{BB962C8B-B14F-4D97-AF65-F5344CB8AC3E}">
        <p14:creationId xmlns="" xmlns:p14="http://schemas.microsoft.com/office/powerpoint/2010/main" val="36986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 Visitor = </a:t>
            </a:r>
            <a:r>
              <a:rPr lang="en-US" dirty="0" err="1" smtClean="0"/>
              <a:t>Gesundheitsbeauftragte</a:t>
            </a:r>
            <a:r>
              <a:rPr lang="en-US" dirty="0" smtClean="0"/>
              <a:t> (</a:t>
            </a:r>
            <a:r>
              <a:rPr lang="en-US" dirty="0" err="1" smtClean="0"/>
              <a:t>Staat</a:t>
            </a:r>
            <a:r>
              <a:rPr lang="en-US" dirty="0" smtClean="0"/>
              <a:t>, Bund, etc.)</a:t>
            </a:r>
          </a:p>
          <a:p>
            <a:r>
              <a:rPr lang="en-US" dirty="0" smtClean="0"/>
              <a:t>Health Service Manager = </a:t>
            </a:r>
            <a:r>
              <a:rPr lang="en-US" dirty="0" err="1" smtClean="0"/>
              <a:t>Verantwortlicher</a:t>
            </a:r>
            <a:r>
              <a:rPr lang="en-US" baseline="0" dirty="0" smtClean="0"/>
              <a:t> </a:t>
            </a:r>
            <a:r>
              <a:rPr lang="en-US" baseline="0" dirty="0" err="1" smtClean="0"/>
              <a:t>Finanzen</a:t>
            </a:r>
            <a:r>
              <a:rPr lang="en-US" baseline="0" dirty="0" smtClean="0"/>
              <a:t>, </a:t>
            </a:r>
            <a:r>
              <a:rPr lang="en-US" baseline="0" dirty="0" err="1" smtClean="0"/>
              <a:t>tägl</a:t>
            </a:r>
            <a:r>
              <a:rPr lang="en-US" baseline="0" dirty="0" smtClean="0"/>
              <a:t>. </a:t>
            </a:r>
            <a:r>
              <a:rPr lang="en-US" baseline="0" dirty="0" err="1" smtClean="0"/>
              <a:t>Abläufe</a:t>
            </a:r>
            <a:r>
              <a:rPr lang="en-US" baseline="0" dirty="0" smtClean="0"/>
              <a:t> </a:t>
            </a:r>
            <a:r>
              <a:rPr lang="en-US" baseline="0" dirty="0" err="1" smtClean="0"/>
              <a:t>Spital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E44704-8E6D-4CF2-8CFA-A0F7BC751896}" type="slidenum">
              <a:rPr lang="de-CH" smtClean="0"/>
              <a:pPr/>
              <a:t>10</a:t>
            </a:fld>
            <a:endParaRPr lang="de-CH"/>
          </a:p>
        </p:txBody>
      </p:sp>
    </p:spTree>
    <p:extLst>
      <p:ext uri="{BB962C8B-B14F-4D97-AF65-F5344CB8AC3E}">
        <p14:creationId xmlns="" xmlns:p14="http://schemas.microsoft.com/office/powerpoint/2010/main" val="3698634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452438" y="315913"/>
            <a:ext cx="1530350"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 xmlns:p14="http://schemas.microsoft.com/office/powerpoint/2010/main" val="19107040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email">
            <a:extLst>
              <a:ext uri="{28A0092B-C50C-407E-A947-70E740481C1C}">
                <a14:useLocalDpi xmlns="" xmlns:a14="http://schemas.microsoft.com/office/drawing/2010/main"/>
              </a:ext>
            </a:extLst>
          </a:blip>
          <a:srcRect/>
          <a:stretch>
            <a:fillRect/>
          </a:stretch>
        </p:blipFill>
        <p:spPr bwMode="auto">
          <a:xfrm>
            <a:off x="452438" y="315913"/>
            <a:ext cx="1530350"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pPr/>
              <a:t>‹Nr.›</a:t>
            </a:fld>
            <a:endParaRPr lang="de-CH" dirty="0"/>
          </a:p>
        </p:txBody>
      </p:sp>
    </p:spTree>
    <p:extLst>
      <p:ext uri="{BB962C8B-B14F-4D97-AF65-F5344CB8AC3E}">
        <p14:creationId xmlns=""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pPr/>
              <a:t>‹Nr.›</a:t>
            </a:fld>
            <a:endParaRPr lang="de-CH" dirty="0"/>
          </a:p>
        </p:txBody>
      </p:sp>
    </p:spTree>
    <p:extLst>
      <p:ext uri="{BB962C8B-B14F-4D97-AF65-F5344CB8AC3E}">
        <p14:creationId xmlns=""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Medinf">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1786467" y="1202923"/>
            <a:ext cx="7010142" cy="4799940"/>
          </a:xfrm>
          <a:prstGeom prst="rect">
            <a:avLst/>
          </a:prstGeom>
        </p:spPr>
        <p:txBody>
          <a:bodyPr lIns="0" rIns="0"/>
          <a:lstStyle>
            <a:lvl1pPr marL="271463" indent="-271463">
              <a:spcBef>
                <a:spcPts val="0"/>
              </a:spcBef>
              <a:spcAft>
                <a:spcPts val="600"/>
              </a:spcAft>
              <a:buClr>
                <a:srgbClr val="FAA500"/>
              </a:buClr>
              <a:buSzPct val="80000"/>
              <a:buFont typeface="Lucida Grande"/>
              <a:buChar char="▶"/>
              <a:defRPr sz="1800">
                <a:latin typeface="Lucida Sans"/>
                <a:cs typeface="Lucida Sans"/>
              </a:defRPr>
            </a:lvl1pPr>
            <a:lvl2pPr marL="742950" indent="-285750">
              <a:spcBef>
                <a:spcPts val="0"/>
              </a:spcBef>
              <a:spcAft>
                <a:spcPts val="600"/>
              </a:spcAft>
              <a:buClr>
                <a:srgbClr val="FAA500"/>
              </a:buClr>
              <a:buSzPct val="80000"/>
              <a:buFont typeface="Lucida Grande"/>
              <a:buChar char="▶"/>
              <a:defRPr sz="1800">
                <a:latin typeface="Lucida Sans"/>
                <a:cs typeface="Lucida Sans"/>
              </a:defRPr>
            </a:lvl2pPr>
            <a:lvl3pPr marL="1143000" indent="-228600">
              <a:spcBef>
                <a:spcPts val="0"/>
              </a:spcBef>
              <a:spcAft>
                <a:spcPts val="600"/>
              </a:spcAft>
              <a:buClr>
                <a:srgbClr val="FAA500"/>
              </a:buClr>
              <a:buSzPct val="80000"/>
              <a:buFont typeface="Lucida Grande"/>
              <a:buChar char="▶"/>
              <a:defRPr sz="1800">
                <a:latin typeface="Lucida Sans"/>
                <a:cs typeface="Lucida Sans"/>
              </a:defRPr>
            </a:lvl3pPr>
            <a:lvl4pPr marL="1600200" indent="-228600">
              <a:spcBef>
                <a:spcPts val="0"/>
              </a:spcBef>
              <a:spcAft>
                <a:spcPts val="600"/>
              </a:spcAft>
              <a:buClr>
                <a:srgbClr val="FAA500"/>
              </a:buClr>
              <a:buSzPct val="80000"/>
              <a:buFont typeface="Lucida Grande"/>
              <a:buChar char="▶"/>
              <a:defRPr sz="1800">
                <a:latin typeface="Lucida Sans"/>
                <a:cs typeface="Lucida Sans"/>
              </a:defRPr>
            </a:lvl4pPr>
            <a:lvl5pPr marL="2057400" indent="-228600">
              <a:spcBef>
                <a:spcPts val="0"/>
              </a:spcBef>
              <a:spcAft>
                <a:spcPts val="600"/>
              </a:spcAft>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Titel 1"/>
          <p:cNvSpPr>
            <a:spLocks noGrp="1"/>
          </p:cNvSpPr>
          <p:nvPr>
            <p:ph type="ctrTitle" hasCustomPrompt="1"/>
          </p:nvPr>
        </p:nvSpPr>
        <p:spPr>
          <a:xfrm>
            <a:off x="1786467" y="546274"/>
            <a:ext cx="7010142"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pPr/>
              <a:t>‹Nr.›</a:t>
            </a:fld>
            <a:endParaRPr lang="de-CH" dirty="0"/>
          </a:p>
        </p:txBody>
      </p:sp>
    </p:spTree>
    <p:extLst>
      <p:ext uri="{BB962C8B-B14F-4D97-AF65-F5344CB8AC3E}">
        <p14:creationId xmlns="" xmlns:p14="http://schemas.microsoft.com/office/powerpoint/2010/main" val="38419891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pPr/>
              <a:t>‹Nr.›</a:t>
            </a:fld>
            <a:endParaRPr lang="de-CH" dirty="0"/>
          </a:p>
        </p:txBody>
      </p:sp>
    </p:spTree>
    <p:extLst>
      <p:ext uri="{BB962C8B-B14F-4D97-AF65-F5344CB8AC3E}">
        <p14:creationId xmlns="" xmlns:p14="http://schemas.microsoft.com/office/powerpoint/2010/main" val="15138256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el und Inhal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1800000" y="1656000"/>
            <a:ext cx="6984000" cy="4525963"/>
          </a:xfrm>
          <a:prstGeom prst="rect">
            <a:avLst/>
          </a:prstGeom>
        </p:spPr>
        <p:txBody>
          <a:bodyPr/>
          <a:lstStyle>
            <a:lvl2pPr>
              <a:spcAft>
                <a:spcPts val="0"/>
              </a:spcAft>
              <a:defRPr/>
            </a:lvl2pPr>
            <a:lvl3pPr marL="360000">
              <a:spcAft>
                <a:spcPts val="0"/>
              </a:spcAft>
              <a:defRPr/>
            </a:lvl3pPr>
            <a:lvl4pPr>
              <a:defRPr>
                <a:latin typeface="Arial"/>
                <a:cs typeface="Arial"/>
              </a:defRPr>
            </a:lvl4pPr>
            <a:lvl5pPr>
              <a:defRPr>
                <a:latin typeface="Arial"/>
                <a:cs typeface="Arial"/>
              </a:defRPr>
            </a:lvl5pPr>
          </a:lstStyle>
          <a:p>
            <a:pPr lvl="0"/>
            <a:r>
              <a:rPr lang="de-DE" dirty="0" smtClean="0"/>
              <a:t>Textmasterformate durch Klicken bearbeiten</a:t>
            </a:r>
          </a:p>
          <a:p>
            <a:pPr lvl="1"/>
            <a:r>
              <a:rPr lang="de-DE" dirty="0" smtClean="0"/>
              <a:t>Zweite Ebene</a:t>
            </a:r>
          </a:p>
          <a:p>
            <a:pPr lvl="2"/>
            <a:r>
              <a:rPr lang="de-DE" dirty="0" smtClean="0"/>
              <a:t>Dritte Ebene</a:t>
            </a:r>
          </a:p>
        </p:txBody>
      </p:sp>
      <p:sp>
        <p:nvSpPr>
          <p:cNvPr id="4" name="Titel 3"/>
          <p:cNvSpPr>
            <a:spLocks noGrp="1"/>
          </p:cNvSpPr>
          <p:nvPr>
            <p:ph type="title"/>
          </p:nvPr>
        </p:nvSpPr>
        <p:spPr>
          <a:xfrm>
            <a:off x="1800000" y="1080000"/>
            <a:ext cx="6984000" cy="360000"/>
          </a:xfrm>
          <a:prstGeom prst="rect">
            <a:avLst/>
          </a:prstGeom>
        </p:spPr>
        <p:txBody>
          <a:bodyPr/>
          <a:lstStyle/>
          <a:p>
            <a:r>
              <a:rPr lang="de-DE" dirty="0" smtClean="0"/>
              <a:t>Titelmasterformat durch Klicken bearbeiten</a:t>
            </a:r>
            <a:endParaRPr lang="de-CH" dirty="0"/>
          </a:p>
        </p:txBody>
      </p:sp>
      <p:sp>
        <p:nvSpPr>
          <p:cNvPr id="5" name="Textfeld 4"/>
          <p:cNvSpPr txBox="1"/>
          <p:nvPr userDrawn="1"/>
        </p:nvSpPr>
        <p:spPr>
          <a:xfrm>
            <a:off x="1711776" y="56871"/>
            <a:ext cx="3888432" cy="461665"/>
          </a:xfrm>
          <a:prstGeom prst="rect">
            <a:avLst/>
          </a:prstGeom>
          <a:noFill/>
        </p:spPr>
        <p:txBody>
          <a:bodyPr wrap="square" rtlCol="0">
            <a:spAutoFit/>
          </a:bodyPr>
          <a:lstStyle/>
          <a:p>
            <a:pPr lvl="0"/>
            <a:r>
              <a:rPr lang="de-CH" sz="1200" b="1" dirty="0" smtClean="0">
                <a:solidFill>
                  <a:schemeClr val="bg1"/>
                </a:solidFill>
              </a:rPr>
              <a:t>Berner Fachhochschule Technik und Informatik</a:t>
            </a:r>
          </a:p>
          <a:p>
            <a:pPr lvl="0"/>
            <a:r>
              <a:rPr lang="de-CH" sz="1200" dirty="0" smtClean="0">
                <a:solidFill>
                  <a:schemeClr val="bg1"/>
                </a:solidFill>
              </a:rPr>
              <a:t>Medizininformatik</a:t>
            </a:r>
            <a:endParaRPr lang="de-CH" dirty="0"/>
          </a:p>
        </p:txBody>
      </p:sp>
    </p:spTree>
    <p:extLst>
      <p:ext uri="{BB962C8B-B14F-4D97-AF65-F5344CB8AC3E}">
        <p14:creationId xmlns="" xmlns:p14="http://schemas.microsoft.com/office/powerpoint/2010/main" val="38725320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BFH</a:t>
            </a:r>
            <a:r>
              <a:rPr lang="de-DE" sz="1000" baseline="0" dirty="0" smtClean="0">
                <a:solidFill>
                  <a:srgbClr val="697D91"/>
                </a:solidFill>
                <a:latin typeface="Lucida Sans" pitchFamily="34" charset="0"/>
              </a:rPr>
              <a:t> | Medical </a:t>
            </a:r>
            <a:r>
              <a:rPr lang="de-DE" sz="1000" baseline="0" dirty="0" err="1" smtClean="0">
                <a:solidFill>
                  <a:srgbClr val="697D91"/>
                </a:solidFill>
                <a:latin typeface="Lucida Sans" pitchFamily="34" charset="0"/>
              </a:rPr>
              <a:t>Informatics</a:t>
            </a:r>
            <a:r>
              <a:rPr lang="de-DE" sz="1000" baseline="0" dirty="0" smtClean="0">
                <a:solidFill>
                  <a:srgbClr val="697D91"/>
                </a:solidFill>
                <a:latin typeface="Lucida Sans" pitchFamily="34" charset="0"/>
              </a:rPr>
              <a:t> | Software Engineering </a:t>
            </a:r>
            <a:r>
              <a:rPr lang="de-DE" sz="1000" baseline="0" dirty="0" err="1" smtClean="0">
                <a:solidFill>
                  <a:srgbClr val="697D91"/>
                </a:solidFill>
                <a:latin typeface="Lucida Sans" pitchFamily="34" charset="0"/>
              </a:rPr>
              <a:t>and</a:t>
            </a:r>
            <a:r>
              <a:rPr lang="de-DE" sz="1000" baseline="0" dirty="0" smtClean="0">
                <a:solidFill>
                  <a:srgbClr val="697D91"/>
                </a:solidFill>
                <a:latin typeface="Lucida Sans" pitchFamily="34" charset="0"/>
              </a:rPr>
              <a:t> Design</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90" r:id="rId6"/>
    <p:sldLayoutId id="2147483795" r:id="rId7"/>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prstGeom prst="rect">
            <a:avLst/>
          </a:prstGeom>
        </p:spPr>
        <p:txBody>
          <a:bodyPr lIns="0"/>
          <a:lstStyle/>
          <a:p>
            <a:r>
              <a:rPr lang="de-DE" dirty="0" smtClean="0"/>
              <a:t>CS1 Task 3 </a:t>
            </a:r>
            <a:r>
              <a:rPr lang="en-US" dirty="0" smtClean="0"/>
              <a:t>–</a:t>
            </a:r>
            <a:r>
              <a:rPr lang="de-DE" dirty="0" smtClean="0"/>
              <a:t> Design </a:t>
            </a:r>
            <a:r>
              <a:rPr lang="de-DE" dirty="0" err="1" smtClean="0"/>
              <a:t>Thinking</a:t>
            </a:r>
            <a:endParaRPr lang="de-DE" dirty="0"/>
          </a:p>
        </p:txBody>
      </p:sp>
      <p:sp>
        <p:nvSpPr>
          <p:cNvPr id="4" name="Untertitel 3"/>
          <p:cNvSpPr>
            <a:spLocks noGrp="1"/>
          </p:cNvSpPr>
          <p:nvPr>
            <p:ph type="subTitle" idx="1"/>
          </p:nvPr>
        </p:nvSpPr>
        <p:spPr>
          <a:prstGeom prst="rect">
            <a:avLst/>
          </a:prstGeom>
        </p:spPr>
        <p:txBody>
          <a:bodyPr lIns="0"/>
          <a:lstStyle/>
          <a:p>
            <a:pPr marL="0" indent="0">
              <a:buNone/>
            </a:pPr>
            <a:r>
              <a:rPr lang="de-DE" b="1" dirty="0" smtClean="0">
                <a:latin typeface="Lucida Sans"/>
                <a:cs typeface="Lucida Sans"/>
              </a:rPr>
              <a:t>Team Green: </a:t>
            </a:r>
          </a:p>
          <a:p>
            <a:pPr marL="0" indent="0">
              <a:buNone/>
            </a:pPr>
            <a:r>
              <a:rPr lang="de-DE" dirty="0" err="1" smtClean="0">
                <a:latin typeface="Lucida Sans"/>
                <a:cs typeface="Lucida Sans"/>
              </a:rPr>
              <a:t>Noser</a:t>
            </a:r>
            <a:r>
              <a:rPr lang="de-DE" dirty="0" smtClean="0">
                <a:latin typeface="Lucida Sans"/>
                <a:cs typeface="Lucida Sans"/>
              </a:rPr>
              <a:t> Philipp, </a:t>
            </a:r>
            <a:r>
              <a:rPr lang="de-DE" dirty="0" err="1" smtClean="0">
                <a:latin typeface="Lucida Sans"/>
                <a:cs typeface="Lucida Sans"/>
              </a:rPr>
              <a:t>Drewlow</a:t>
            </a:r>
            <a:r>
              <a:rPr lang="de-DE" dirty="0" smtClean="0">
                <a:latin typeface="Lucida Sans"/>
                <a:cs typeface="Lucida Sans"/>
              </a:rPr>
              <a:t> Jonathan, </a:t>
            </a:r>
            <a:r>
              <a:rPr lang="de-DE" dirty="0" err="1" smtClean="0">
                <a:latin typeface="Lucida Sans"/>
                <a:cs typeface="Lucida Sans"/>
              </a:rPr>
              <a:t>Zoronjic</a:t>
            </a:r>
            <a:r>
              <a:rPr lang="de-DE" dirty="0" smtClean="0">
                <a:latin typeface="Lucida Sans"/>
                <a:cs typeface="Lucida Sans"/>
              </a:rPr>
              <a:t> Melisa, </a:t>
            </a:r>
            <a:r>
              <a:rPr lang="de-DE" dirty="0" err="1" smtClean="0">
                <a:latin typeface="Lucida Sans"/>
                <a:cs typeface="Lucida Sans"/>
              </a:rPr>
              <a:t>Katsiaryna</a:t>
            </a:r>
            <a:r>
              <a:rPr lang="de-DE" dirty="0" smtClean="0">
                <a:latin typeface="Lucida Sans"/>
                <a:cs typeface="Lucida Sans"/>
              </a:rPr>
              <a:t> </a:t>
            </a:r>
            <a:r>
              <a:rPr lang="de-DE" dirty="0" err="1" smtClean="0">
                <a:latin typeface="Lucida Sans"/>
                <a:cs typeface="Lucida Sans"/>
              </a:rPr>
              <a:t>Mlinaric</a:t>
            </a:r>
            <a:r>
              <a:rPr lang="de-DE" dirty="0" smtClean="0">
                <a:latin typeface="Lucida Sans"/>
                <a:cs typeface="Lucida Sans"/>
              </a:rPr>
              <a:t>, Manuel Pfister</a:t>
            </a:r>
            <a:endParaRPr lang="de-DE" dirty="0">
              <a:latin typeface="Lucida Sans"/>
              <a:cs typeface="Lucida Sans"/>
            </a:endParaRPr>
          </a:p>
        </p:txBody>
      </p:sp>
      <p:sp>
        <p:nvSpPr>
          <p:cNvPr id="5" name="Textplatzhalter 4"/>
          <p:cNvSpPr>
            <a:spLocks noGrp="1"/>
          </p:cNvSpPr>
          <p:nvPr>
            <p:ph type="body" sz="quarter" idx="13"/>
          </p:nvPr>
        </p:nvSpPr>
        <p:spPr/>
        <p:txBody>
          <a:bodyPr/>
          <a:lstStyle/>
          <a:p>
            <a:r>
              <a:rPr lang="de-DE" dirty="0" smtClean="0"/>
              <a:t>Technik und Informatik / Medizininformatik</a:t>
            </a:r>
            <a:endParaRPr lang="de-DE" dirty="0"/>
          </a:p>
        </p:txBody>
      </p:sp>
      <p:pic>
        <p:nvPicPr>
          <p:cNvPr id="7" name="Bildplatzhalter 6" descr="man_with_doctor.jpg"/>
          <p:cNvPicPr>
            <a:picLocks noGrp="1" noChangeAspect="1"/>
          </p:cNvPicPr>
          <p:nvPr>
            <p:ph type="pic" sz="quarter" idx="11"/>
          </p:nvPr>
        </p:nvPicPr>
        <p:blipFill>
          <a:blip r:embed="rId2"/>
          <a:srcRect t="17379" b="17379"/>
          <a:stretch>
            <a:fillRect/>
          </a:stretch>
        </p:blipFill>
        <p:spPr>
          <a:xfrm>
            <a:off x="0" y="1692000"/>
            <a:ext cx="6120000" cy="2808000"/>
          </a:xfrm>
        </p:spPr>
      </p:pic>
    </p:spTree>
    <p:extLst>
      <p:ext uri="{BB962C8B-B14F-4D97-AF65-F5344CB8AC3E}">
        <p14:creationId xmlns="" xmlns:p14="http://schemas.microsoft.com/office/powerpoint/2010/main" val="3197282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lvl="0">
              <a:buNone/>
            </a:pPr>
            <a:r>
              <a:rPr lang="de-CH" b="1" dirty="0" smtClean="0"/>
              <a:t>Interview</a:t>
            </a:r>
            <a:r>
              <a:rPr lang="de-CH" b="1" dirty="0" smtClean="0"/>
              <a:t>: Dr. </a:t>
            </a:r>
            <a:r>
              <a:rPr lang="de-CH" b="1" dirty="0" smtClean="0"/>
              <a:t>med. </a:t>
            </a:r>
            <a:r>
              <a:rPr lang="de-CH" b="1" dirty="0" err="1" smtClean="0"/>
              <a:t>Taj</a:t>
            </a:r>
            <a:r>
              <a:rPr lang="de-CH" b="1" dirty="0" smtClean="0"/>
              <a:t> </a:t>
            </a:r>
            <a:r>
              <a:rPr lang="de-CH" b="1" dirty="0" err="1" smtClean="0"/>
              <a:t>Zajman</a:t>
            </a:r>
            <a:r>
              <a:rPr lang="de-CH" sz="3200" dirty="0" smtClean="0">
                <a:solidFill>
                  <a:srgbClr val="697D91"/>
                </a:solidFill>
              </a:rPr>
              <a:t/>
            </a:r>
            <a:br>
              <a:rPr lang="de-CH" sz="3200" dirty="0" smtClean="0">
                <a:solidFill>
                  <a:srgbClr val="697D91"/>
                </a:solidFill>
              </a:rPr>
            </a:br>
            <a:r>
              <a:rPr lang="de-CH" dirty="0" smtClean="0"/>
              <a:t>Facharzt </a:t>
            </a:r>
            <a:r>
              <a:rPr lang="de-CH" dirty="0" smtClean="0"/>
              <a:t>FMH für Psychiatrie u. </a:t>
            </a:r>
            <a:r>
              <a:rPr lang="de-CH" dirty="0" smtClean="0"/>
              <a:t>Psychotherapie</a:t>
            </a:r>
          </a:p>
          <a:p>
            <a:pPr lvl="0">
              <a:buNone/>
            </a:pPr>
            <a:r>
              <a:rPr lang="de-CH" dirty="0" smtClean="0"/>
              <a:t> </a:t>
            </a:r>
            <a:endParaRPr lang="de-CH" dirty="0" smtClean="0"/>
          </a:p>
          <a:p>
            <a:r>
              <a:rPr lang="de-CH" dirty="0" smtClean="0"/>
              <a:t>Informationen Notfall: Diagnose/Differentialdiagnose, Suizidal, Psychotisch, Medikamente</a:t>
            </a:r>
          </a:p>
          <a:p>
            <a:r>
              <a:rPr lang="de-CH" dirty="0" smtClean="0"/>
              <a:t>Personalien nur für formelle Sachen </a:t>
            </a:r>
          </a:p>
          <a:p>
            <a:r>
              <a:rPr lang="de-CH" dirty="0" smtClean="0"/>
              <a:t>IV, Spitäler/Leistungserbringer, Sozialarbeiter, sehr selten von anderem Psychotherapeuten</a:t>
            </a:r>
          </a:p>
          <a:p>
            <a:r>
              <a:rPr lang="de-CH" dirty="0" smtClean="0"/>
              <a:t>«</a:t>
            </a:r>
            <a:r>
              <a:rPr lang="de-CH" dirty="0" err="1" smtClean="0"/>
              <a:t>Krankheitstimeline</a:t>
            </a:r>
            <a:r>
              <a:rPr lang="de-CH" dirty="0" smtClean="0"/>
              <a:t>»</a:t>
            </a:r>
          </a:p>
          <a:p>
            <a:r>
              <a:rPr lang="de-CH" dirty="0" smtClean="0"/>
              <a:t>Lebenslauf </a:t>
            </a:r>
            <a:endParaRPr lang="de-CH" dirty="0" smtClean="0"/>
          </a:p>
          <a:p>
            <a:pPr>
              <a:buNone/>
            </a:pPr>
            <a:endParaRPr lang="de-CH" b="1" dirty="0" smtClean="0"/>
          </a:p>
          <a:p>
            <a:pPr>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smtClean="0"/>
              <a:t>2.Durchgang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10</a:t>
            </a:fld>
            <a:endParaRPr lang="de-CH" dirty="0"/>
          </a:p>
        </p:txBody>
      </p:sp>
    </p:spTree>
    <p:extLst>
      <p:ext uri="{BB962C8B-B14F-4D97-AF65-F5344CB8AC3E}">
        <p14:creationId xmlns="" xmlns:p14="http://schemas.microsoft.com/office/powerpoint/2010/main" val="3309226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F19AE9A8-34D4-4E8C-BE9C-13C550F1BED0}" type="slidenum">
              <a:rPr lang="de-CH" smtClean="0"/>
              <a:pPr/>
              <a:t>11</a:t>
            </a:fld>
            <a:endParaRPr lang="de-CH" dirty="0"/>
          </a:p>
        </p:txBody>
      </p:sp>
      <p:sp>
        <p:nvSpPr>
          <p:cNvPr id="12" name="Inhaltsplatzhalter 1"/>
          <p:cNvSpPr txBox="1">
            <a:spLocks/>
          </p:cNvSpPr>
          <p:nvPr/>
        </p:nvSpPr>
        <p:spPr>
          <a:xfrm>
            <a:off x="2473294" y="1586332"/>
            <a:ext cx="6085490" cy="4294205"/>
          </a:xfrm>
          <a:prstGeom prst="rect">
            <a:avLst/>
          </a:prstGeom>
        </p:spPr>
        <p:txBody>
          <a:bodyPr lIns="0" rIns="0"/>
          <a:lstStyle/>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endParaRPr lang="de-CH" sz="1800" b="1" dirty="0" smtClean="0">
              <a:latin typeface="Lucida Sans"/>
              <a:cs typeface="Lucida Sans"/>
            </a:endParaRPr>
          </a:p>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endParaRPr lang="de-CH" sz="1800" b="1" dirty="0" smtClean="0">
              <a:latin typeface="Lucida Sans"/>
              <a:cs typeface="Lucida Sans"/>
            </a:endParaRPr>
          </a:p>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r>
              <a:rPr lang="de-CH" sz="1800" b="1" dirty="0" smtClean="0">
                <a:latin typeface="Lucida Sans"/>
                <a:cs typeface="Lucida Sans"/>
              </a:rPr>
              <a:t>An Klasse:</a:t>
            </a: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indent="-271463">
              <a:spcBef>
                <a:spcPts val="0"/>
              </a:spcBef>
              <a:spcAft>
                <a:spcPts val="600"/>
              </a:spcAft>
              <a:buClr>
                <a:srgbClr val="FAA500"/>
              </a:buClr>
              <a:buSzPct val="80000"/>
              <a:buFont typeface="Wingdings" pitchFamily="2" charset="2"/>
              <a:buChar char="Ø"/>
            </a:pPr>
            <a:r>
              <a:rPr lang="de-CH" sz="1800" dirty="0" smtClean="0">
                <a:latin typeface="Lucida Sans"/>
                <a:cs typeface="Lucida Sans"/>
              </a:rPr>
              <a:t>Wie können wir die Daten von IV, Sozialdiensten, Spital/</a:t>
            </a:r>
            <a:r>
              <a:rPr lang="de-CH" sz="1800" dirty="0" err="1" smtClean="0">
                <a:latin typeface="Lucida Sans"/>
                <a:cs typeface="Lucida Sans"/>
              </a:rPr>
              <a:t>Leistungserbingern</a:t>
            </a:r>
            <a:r>
              <a:rPr lang="de-CH" sz="1800" dirty="0" smtClean="0">
                <a:latin typeface="Lucida Sans"/>
                <a:cs typeface="Lucida Sans"/>
              </a:rPr>
              <a:t> in unser System einfliessen lassen? </a:t>
            </a:r>
          </a:p>
          <a:p>
            <a:pPr marL="271463" indent="-271463">
              <a:spcBef>
                <a:spcPts val="0"/>
              </a:spcBef>
              <a:spcAft>
                <a:spcPts val="600"/>
              </a:spcAft>
              <a:buClr>
                <a:srgbClr val="FAA500"/>
              </a:buClr>
              <a:buSzPct val="80000"/>
              <a:buFont typeface="Wingdings" pitchFamily="2" charset="2"/>
              <a:buChar char="Ø"/>
            </a:pPr>
            <a:r>
              <a:rPr lang="de-CH" sz="1800" dirty="0" smtClean="0">
                <a:latin typeface="Lucida Sans"/>
                <a:cs typeface="Lucida Sans"/>
              </a:rPr>
              <a:t>Ist es machbar </a:t>
            </a:r>
            <a:r>
              <a:rPr lang="de-CH" sz="1800" smtClean="0">
                <a:latin typeface="Lucida Sans"/>
                <a:cs typeface="Lucida Sans"/>
              </a:rPr>
              <a:t>oder nicht? </a:t>
            </a:r>
            <a:endParaRPr lang="de-CH" sz="1800" dirty="0" smtClean="0">
              <a:latin typeface="Lucida Sans"/>
              <a:cs typeface="Lucida Sans"/>
            </a:endParaRPr>
          </a:p>
          <a:p>
            <a:pPr marL="271463" indent="-271463">
              <a:spcBef>
                <a:spcPts val="0"/>
              </a:spcBef>
              <a:spcAft>
                <a:spcPts val="600"/>
              </a:spcAft>
              <a:buClr>
                <a:srgbClr val="FAA500"/>
              </a:buClr>
              <a:buSzPct val="80000"/>
              <a:buFont typeface="Wingdings" pitchFamily="2" charset="2"/>
              <a:buChar char="Ø"/>
            </a:pPr>
            <a:endParaRPr lang="de-CH" sz="1800" dirty="0" smtClean="0">
              <a:latin typeface="Lucida Sans"/>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Arial" pitchFamily="34" charset="0"/>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a:ln>
                <a:noFill/>
              </a:ln>
              <a:solidFill>
                <a:schemeClr val="tx1"/>
              </a:solidFill>
              <a:effectLst/>
              <a:uLnTx/>
              <a:uFillTx/>
              <a:latin typeface="Lucida Sans"/>
              <a:ea typeface="MS PGothic" pitchFamily="34" charset="-128"/>
              <a:cs typeface="Lucida Sans"/>
            </a:endParaRPr>
          </a:p>
        </p:txBody>
      </p:sp>
      <p:sp>
        <p:nvSpPr>
          <p:cNvPr id="13" name="Titel 2"/>
          <p:cNvSpPr txBox="1">
            <a:spLocks/>
          </p:cNvSpPr>
          <p:nvPr/>
        </p:nvSpPr>
        <p:spPr>
          <a:xfrm>
            <a:off x="1548642" y="929684"/>
            <a:ext cx="7010142" cy="540000"/>
          </a:xfrm>
          <a:prstGeom prst="rect">
            <a:avLst/>
          </a:prstGeom>
        </p:spPr>
        <p:txBody>
          <a:bodyPr lIns="0" rIns="0"/>
          <a:lstStyle/>
          <a:p>
            <a:pPr marL="0" marR="0" lvl="0" indent="0" algn="l" defTabSz="457200" rtl="0" eaLnBrk="1" fontAlgn="base" latinLnBrk="0" hangingPunct="1">
              <a:lnSpc>
                <a:spcPct val="100000"/>
              </a:lnSpc>
              <a:spcBef>
                <a:spcPct val="0"/>
              </a:spcBef>
              <a:spcAft>
                <a:spcPct val="0"/>
              </a:spcAft>
              <a:buClrTx/>
              <a:buSzTx/>
              <a:buFontTx/>
              <a:buNone/>
              <a:tabLst/>
              <a:defRPr/>
            </a:pPr>
            <a:r>
              <a:rPr lang="de-CH" sz="2600" dirty="0" smtClean="0">
                <a:solidFill>
                  <a:srgbClr val="697D91"/>
                </a:solidFill>
                <a:latin typeface="Lucida Sans"/>
                <a:cs typeface="Lucida Sans"/>
              </a:rPr>
              <a:t>Diskussion</a:t>
            </a:r>
            <a:endParaRPr kumimoji="0" lang="de-CH" sz="2600" b="0" i="0" u="none" strike="noStrike" kern="1200" cap="none" spc="0" normalizeH="0" baseline="0" noProof="0" dirty="0">
              <a:ln>
                <a:noFill/>
              </a:ln>
              <a:solidFill>
                <a:srgbClr val="697D91"/>
              </a:solidFill>
              <a:effectLst/>
              <a:uLnTx/>
              <a:uFillTx/>
              <a:latin typeface="Lucida Sans"/>
              <a:ea typeface="MS PGothic" pitchFamily="34" charset="-128"/>
              <a:cs typeface="Lucida Sans"/>
            </a:endParaRPr>
          </a:p>
        </p:txBody>
      </p:sp>
      <p:pic>
        <p:nvPicPr>
          <p:cNvPr id="6" name="Grafik 5" descr="Bils Diskussion.png"/>
          <p:cNvPicPr>
            <a:picLocks noChangeAspect="1"/>
          </p:cNvPicPr>
          <p:nvPr/>
        </p:nvPicPr>
        <p:blipFill>
          <a:blip r:embed="rId2"/>
          <a:stretch>
            <a:fillRect/>
          </a:stretch>
        </p:blipFill>
        <p:spPr>
          <a:xfrm>
            <a:off x="310975" y="2926061"/>
            <a:ext cx="1805940" cy="1211580"/>
          </a:xfrm>
          <a:prstGeom prst="rect">
            <a:avLst/>
          </a:prstGeom>
        </p:spPr>
      </p:pic>
    </p:spTree>
    <p:extLst>
      <p:ext uri="{BB962C8B-B14F-4D97-AF65-F5344CB8AC3E}">
        <p14:creationId xmlns="" xmlns:p14="http://schemas.microsoft.com/office/powerpoint/2010/main" val="1200082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CH" b="1" dirty="0" smtClean="0"/>
              <a:t>1.Scoping</a:t>
            </a:r>
            <a:endParaRPr lang="de-CH" dirty="0" smtClean="0"/>
          </a:p>
          <a:p>
            <a:pPr>
              <a:buNone/>
            </a:pPr>
            <a:r>
              <a:rPr lang="de-CH" b="1" dirty="0" smtClean="0"/>
              <a:t>Grundfunktionen unseres Programmes:</a:t>
            </a:r>
            <a:endParaRPr lang="de-CH" b="1" dirty="0"/>
          </a:p>
          <a:p>
            <a:r>
              <a:rPr lang="de-CH" dirty="0" smtClean="0"/>
              <a:t>Relevante Informationen für eine Behandlung im psychischen Bereich bereitstellen </a:t>
            </a:r>
          </a:p>
          <a:p>
            <a:r>
              <a:rPr lang="de-CH" dirty="0" smtClean="0"/>
              <a:t>Terminkalender</a:t>
            </a:r>
          </a:p>
          <a:p>
            <a:r>
              <a:rPr lang="de-CH" dirty="0" smtClean="0"/>
              <a:t>Lauffähig auf mobilen Geräten und über </a:t>
            </a:r>
            <a:r>
              <a:rPr lang="de-CH" dirty="0" err="1" smtClean="0"/>
              <a:t>PC‘s</a:t>
            </a:r>
            <a:r>
              <a:rPr lang="de-CH" dirty="0" smtClean="0"/>
              <a:t> via Internet Browser</a:t>
            </a:r>
          </a:p>
          <a:p>
            <a:r>
              <a:rPr lang="de-CH" dirty="0" smtClean="0"/>
              <a:t>Medikationsmanagement System</a:t>
            </a:r>
          </a:p>
          <a:p>
            <a:r>
              <a:rPr lang="de-CH" dirty="0" smtClean="0"/>
              <a:t>User=Sicht: Doktor</a:t>
            </a:r>
          </a:p>
          <a:p>
            <a:pPr marL="0" indent="0">
              <a:buNone/>
            </a:pPr>
            <a:endParaRPr lang="de-CH" dirty="0"/>
          </a:p>
          <a:p>
            <a:pPr marL="0" indent="0">
              <a:buNone/>
            </a:pPr>
            <a:r>
              <a:rPr lang="de-CH" b="1" dirty="0" smtClean="0"/>
              <a:t>Ausserhalb unseres Leistungsumfanges:</a:t>
            </a:r>
            <a:endParaRPr lang="de-CH" dirty="0"/>
          </a:p>
          <a:p>
            <a:r>
              <a:rPr lang="de-CH" dirty="0" smtClean="0"/>
              <a:t>Buchhaltung</a:t>
            </a:r>
          </a:p>
          <a:p>
            <a:r>
              <a:rPr lang="de-CH" dirty="0" smtClean="0"/>
              <a:t>Medikamentenlagerbewirtschaftung</a:t>
            </a:r>
          </a:p>
          <a:p>
            <a:r>
              <a:rPr lang="de-CH" dirty="0" smtClean="0"/>
              <a:t>E-Rezeptausstellung</a:t>
            </a:r>
            <a:endParaRPr lang="de-CH" dirty="0"/>
          </a:p>
          <a:p>
            <a:pPr marL="0" indent="0">
              <a:buNone/>
            </a:pPr>
            <a:endParaRPr lang="de-CH" dirty="0"/>
          </a:p>
        </p:txBody>
      </p:sp>
      <p:sp>
        <p:nvSpPr>
          <p:cNvPr id="3" name="Titel 2"/>
          <p:cNvSpPr>
            <a:spLocks noGrp="1"/>
          </p:cNvSpPr>
          <p:nvPr>
            <p:ph type="ctrTitle"/>
          </p:nvPr>
        </p:nvSpPr>
        <p:spPr/>
        <p:txBody>
          <a:bodyPr/>
          <a:lstStyle/>
          <a:p>
            <a:r>
              <a:rPr lang="de-CH" dirty="0" smtClean="0"/>
              <a:t>1.Durchgang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2</a:t>
            </a:fld>
            <a:endParaRPr lang="de-CH" dirty="0"/>
          </a:p>
        </p:txBody>
      </p:sp>
      <p:pic>
        <p:nvPicPr>
          <p:cNvPr id="6" name="Picture 5"/>
          <p:cNvPicPr>
            <a:picLocks noChangeAspect="1"/>
          </p:cNvPicPr>
          <p:nvPr/>
        </p:nvPicPr>
        <p:blipFill>
          <a:blip r:embed="rId3"/>
          <a:stretch>
            <a:fillRect/>
          </a:stretch>
        </p:blipFill>
        <p:spPr>
          <a:xfrm>
            <a:off x="98779" y="1202923"/>
            <a:ext cx="1487280" cy="1383170"/>
          </a:xfrm>
          <a:prstGeom prst="rect">
            <a:avLst/>
          </a:prstGeom>
        </p:spPr>
      </p:pic>
    </p:spTree>
    <p:extLst>
      <p:ext uri="{BB962C8B-B14F-4D97-AF65-F5344CB8AC3E}">
        <p14:creationId xmlns="" xmlns:p14="http://schemas.microsoft.com/office/powerpoint/2010/main" val="330922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CH" b="1" dirty="0" smtClean="0"/>
              <a:t>2.Research</a:t>
            </a:r>
            <a:endParaRPr lang="de-CH" dirty="0" smtClean="0"/>
          </a:p>
          <a:p>
            <a:pPr marL="0" indent="0">
              <a:buNone/>
            </a:pPr>
            <a:r>
              <a:rPr lang="de-CH" dirty="0" smtClean="0"/>
              <a:t>Informationsbeschaffung:</a:t>
            </a:r>
          </a:p>
          <a:p>
            <a:pPr marL="0" indent="0"/>
            <a:r>
              <a:rPr lang="de-CH" dirty="0" smtClean="0"/>
              <a:t>Durch Interviews mit den beiden Psychiater Dr. Zaman </a:t>
            </a:r>
            <a:r>
              <a:rPr lang="de-CH" dirty="0" err="1" smtClean="0"/>
              <a:t>Taj</a:t>
            </a:r>
            <a:r>
              <a:rPr lang="de-CH" dirty="0" smtClean="0"/>
              <a:t> und Dr. </a:t>
            </a:r>
            <a:r>
              <a:rPr lang="de-CH" dirty="0" err="1" smtClean="0"/>
              <a:t>Grossenbacher</a:t>
            </a:r>
            <a:endParaRPr lang="de-CH" dirty="0" smtClean="0"/>
          </a:p>
          <a:p>
            <a:pPr marL="0" indent="0">
              <a:buNone/>
            </a:pPr>
            <a:endParaRPr lang="de-CH" dirty="0" smtClean="0"/>
          </a:p>
          <a:p>
            <a:pPr marL="0" indent="0">
              <a:buNone/>
            </a:pPr>
            <a:r>
              <a:rPr lang="de-CH" dirty="0" smtClean="0"/>
              <a:t>Ziel:</a:t>
            </a:r>
          </a:p>
          <a:p>
            <a:pPr marL="0" indent="0"/>
            <a:r>
              <a:rPr lang="de-CH" dirty="0" smtClean="0"/>
              <a:t>Abläufe eines Psychiaters kennen und unsere Software entsprechend den Bedürfnissen anpassen, was innerhalb unseres Lieferumfangs sein wird.</a:t>
            </a:r>
          </a:p>
          <a:p>
            <a:endParaRPr lang="de-CH" dirty="0"/>
          </a:p>
          <a:p>
            <a:endParaRPr lang="de-CH" dirty="0" smtClean="0"/>
          </a:p>
          <a:p>
            <a:endParaRPr lang="de-CH" dirty="0" smtClean="0"/>
          </a:p>
          <a:p>
            <a:pPr marL="0" indent="0">
              <a:buNone/>
            </a:pPr>
            <a:endParaRPr lang="de-CH" dirty="0" smtClean="0"/>
          </a:p>
          <a:p>
            <a:endParaRPr lang="de-CH" dirty="0" smtClean="0"/>
          </a:p>
        </p:txBody>
      </p:sp>
      <p:sp>
        <p:nvSpPr>
          <p:cNvPr id="3" name="Titel 2"/>
          <p:cNvSpPr>
            <a:spLocks noGrp="1"/>
          </p:cNvSpPr>
          <p:nvPr>
            <p:ph type="ctrTitle"/>
          </p:nvPr>
        </p:nvSpPr>
        <p:spPr/>
        <p:txBody>
          <a:bodyPr/>
          <a:lstStyle/>
          <a:p>
            <a:r>
              <a:rPr lang="de-CH" dirty="0" smtClean="0"/>
              <a:t>1.Durchgang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3</a:t>
            </a:fld>
            <a:endParaRPr lang="de-CH" dirty="0"/>
          </a:p>
        </p:txBody>
      </p:sp>
    </p:spTree>
    <p:extLst>
      <p:ext uri="{BB962C8B-B14F-4D97-AF65-F5344CB8AC3E}">
        <p14:creationId xmlns="" xmlns:p14="http://schemas.microsoft.com/office/powerpoint/2010/main" val="807947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1252309" y="2768600"/>
            <a:ext cx="7010142" cy="2946400"/>
          </a:xfrm>
        </p:spPr>
        <p:txBody>
          <a:bodyPr/>
          <a:lstStyle/>
          <a:p>
            <a:pPr marL="0" indent="0">
              <a:buNone/>
            </a:pPr>
            <a:r>
              <a:rPr lang="de-CH" b="1" dirty="0" smtClean="0"/>
              <a:t>3.Synthesize</a:t>
            </a:r>
            <a:endParaRPr lang="de-CH" dirty="0" smtClean="0"/>
          </a:p>
          <a:p>
            <a:r>
              <a:rPr lang="de-CH" dirty="0" smtClean="0"/>
              <a:t>Dr. </a:t>
            </a:r>
            <a:r>
              <a:rPr lang="de-CH" dirty="0" err="1" smtClean="0"/>
              <a:t>med</a:t>
            </a:r>
            <a:r>
              <a:rPr lang="de-CH" dirty="0" smtClean="0"/>
              <a:t> Hans Müller ist 42 Jahre alt und ist Psychiater spezialisiert auf depressive Krankheiten. Er ist in einer Gruppenpraxis tätig in Bern tätig und arbeitet 100%. Er hat eine Ehefrau und 3 Kinder. Er wohnt in Bern. Er beschäftigt sich privat sehr viel mit Psychologie. Er liebt seine Arbeit und ist gerne Psychiater. Technik ist eine seiner Leidenschaften und er würde gerne mit mehr IT in der Praxis arbeiten. </a:t>
            </a:r>
          </a:p>
          <a:p>
            <a:endParaRPr lang="de-CH" dirty="0" smtClean="0"/>
          </a:p>
          <a:p>
            <a:pPr marL="0" indent="0">
              <a:buNone/>
            </a:pPr>
            <a:endParaRPr lang="de-CH" dirty="0" smtClean="0"/>
          </a:p>
          <a:p>
            <a:endParaRPr lang="de-CH" dirty="0"/>
          </a:p>
          <a:p>
            <a:endParaRPr lang="de-CH" dirty="0" smtClean="0"/>
          </a:p>
          <a:p>
            <a:pPr marL="0" indent="0">
              <a:buNone/>
            </a:pPr>
            <a:endParaRPr lang="de-CH" dirty="0" smtClean="0"/>
          </a:p>
          <a:p>
            <a:endParaRPr lang="de-CH" dirty="0" smtClean="0"/>
          </a:p>
        </p:txBody>
      </p:sp>
      <p:sp>
        <p:nvSpPr>
          <p:cNvPr id="3" name="Titel 2"/>
          <p:cNvSpPr>
            <a:spLocks noGrp="1"/>
          </p:cNvSpPr>
          <p:nvPr>
            <p:ph type="ctrTitle"/>
          </p:nvPr>
        </p:nvSpPr>
        <p:spPr/>
        <p:txBody>
          <a:bodyPr/>
          <a:lstStyle/>
          <a:p>
            <a:r>
              <a:rPr lang="de-CH" dirty="0" smtClean="0"/>
              <a:t>1.Durchgang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4</a:t>
            </a:fld>
            <a:endParaRPr lang="de-CH" dirty="0"/>
          </a:p>
        </p:txBody>
      </p:sp>
      <p:pic>
        <p:nvPicPr>
          <p:cNvPr id="5" name="Grafik 4" descr="imagesCAWG4ZTV.jpg"/>
          <p:cNvPicPr>
            <a:picLocks noChangeAspect="1"/>
          </p:cNvPicPr>
          <p:nvPr/>
        </p:nvPicPr>
        <p:blipFill>
          <a:blip r:embed="rId2"/>
          <a:stretch>
            <a:fillRect/>
          </a:stretch>
        </p:blipFill>
        <p:spPr>
          <a:xfrm>
            <a:off x="5690922" y="930486"/>
            <a:ext cx="2148840" cy="1363980"/>
          </a:xfrm>
          <a:prstGeom prst="rect">
            <a:avLst/>
          </a:prstGeom>
        </p:spPr>
      </p:pic>
    </p:spTree>
    <p:extLst>
      <p:ext uri="{BB962C8B-B14F-4D97-AF65-F5344CB8AC3E}">
        <p14:creationId xmlns="" xmlns:p14="http://schemas.microsoft.com/office/powerpoint/2010/main" val="77192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F19AE9A8-34D4-4E8C-BE9C-13C550F1BED0}" type="slidenum">
              <a:rPr lang="de-CH" smtClean="0"/>
              <a:pPr/>
              <a:t>5</a:t>
            </a:fld>
            <a:endParaRPr lang="de-CH" dirty="0"/>
          </a:p>
        </p:txBody>
      </p:sp>
      <p:pic>
        <p:nvPicPr>
          <p:cNvPr id="6" name="Grafik 5" descr="Bild Idee.png"/>
          <p:cNvPicPr>
            <a:picLocks noChangeAspect="1"/>
          </p:cNvPicPr>
          <p:nvPr/>
        </p:nvPicPr>
        <p:blipFill>
          <a:blip r:embed="rId2"/>
          <a:stretch>
            <a:fillRect/>
          </a:stretch>
        </p:blipFill>
        <p:spPr>
          <a:xfrm>
            <a:off x="0" y="3076466"/>
            <a:ext cx="1478280" cy="1973580"/>
          </a:xfrm>
          <a:prstGeom prst="rect">
            <a:avLst/>
          </a:prstGeom>
        </p:spPr>
      </p:pic>
      <p:pic>
        <p:nvPicPr>
          <p:cNvPr id="1030" name="Picture 6" descr="D:\BFH\3.Semester\Software Engeneering\Case Study 1\Infos für Vortrag\Storyboard.jpg"/>
          <p:cNvPicPr>
            <a:picLocks noGrp="1" noChangeAspect="1" noChangeArrowheads="1"/>
          </p:cNvPicPr>
          <p:nvPr>
            <p:ph sz="half" idx="1"/>
          </p:nvPr>
        </p:nvPicPr>
        <p:blipFill>
          <a:blip r:embed="rId3"/>
          <a:srcRect/>
          <a:stretch>
            <a:fillRect/>
          </a:stretch>
        </p:blipFill>
        <p:spPr bwMode="auto">
          <a:xfrm>
            <a:off x="1495787" y="2279975"/>
            <a:ext cx="7062997" cy="3993956"/>
          </a:xfrm>
          <a:prstGeom prst="rect">
            <a:avLst/>
          </a:prstGeom>
          <a:noFill/>
        </p:spPr>
      </p:pic>
      <p:sp>
        <p:nvSpPr>
          <p:cNvPr id="12" name="Inhaltsplatzhalter 1"/>
          <p:cNvSpPr txBox="1">
            <a:spLocks/>
          </p:cNvSpPr>
          <p:nvPr/>
        </p:nvSpPr>
        <p:spPr>
          <a:xfrm>
            <a:off x="1548642" y="1586333"/>
            <a:ext cx="7010142" cy="1068377"/>
          </a:xfrm>
          <a:prstGeom prst="rect">
            <a:avLst/>
          </a:prstGeom>
        </p:spPr>
        <p:txBody>
          <a:bodyPr lIns="0" rIns="0"/>
          <a:lstStyle/>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r>
              <a:rPr kumimoji="0" lang="de-CH" sz="1800" b="1" i="0" u="none" strike="noStrike" kern="1200" cap="none" spc="0" normalizeH="0" baseline="0" noProof="0" dirty="0" smtClean="0">
                <a:ln>
                  <a:noFill/>
                </a:ln>
                <a:solidFill>
                  <a:schemeClr val="tx1"/>
                </a:solidFill>
                <a:effectLst/>
                <a:uLnTx/>
                <a:uFillTx/>
                <a:latin typeface="Lucida Sans"/>
                <a:ea typeface="MS PGothic" pitchFamily="34" charset="-128"/>
                <a:cs typeface="Lucida Sans"/>
              </a:rPr>
              <a:t>4.Design</a:t>
            </a: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indent="-271463">
              <a:spcBef>
                <a:spcPts val="0"/>
              </a:spcBef>
              <a:spcAft>
                <a:spcPts val="600"/>
              </a:spcAft>
              <a:buClr>
                <a:srgbClr val="FAA500"/>
              </a:buClr>
              <a:buSzPct val="80000"/>
              <a:buFont typeface="Wingdings" pitchFamily="2" charset="2"/>
              <a:buChar char="Ø"/>
            </a:pPr>
            <a:r>
              <a:rPr lang="de-CH" sz="1800" dirty="0" err="1" smtClean="0">
                <a:latin typeface="Lucida Sans"/>
                <a:cs typeface="Lucida Sans"/>
              </a:rPr>
              <a:t>Storyboard</a:t>
            </a:r>
            <a:endParaRPr lang="de-CH" sz="1800" dirty="0" smtClean="0">
              <a:latin typeface="Lucida Sans"/>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Arial" pitchFamily="34" charset="0"/>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a:ln>
                <a:noFill/>
              </a:ln>
              <a:solidFill>
                <a:schemeClr val="tx1"/>
              </a:solidFill>
              <a:effectLst/>
              <a:uLnTx/>
              <a:uFillTx/>
              <a:latin typeface="Lucida Sans"/>
              <a:ea typeface="MS PGothic" pitchFamily="34" charset="-128"/>
              <a:cs typeface="Lucida Sans"/>
            </a:endParaRPr>
          </a:p>
        </p:txBody>
      </p:sp>
      <p:sp>
        <p:nvSpPr>
          <p:cNvPr id="13" name="Titel 2"/>
          <p:cNvSpPr txBox="1">
            <a:spLocks/>
          </p:cNvSpPr>
          <p:nvPr/>
        </p:nvSpPr>
        <p:spPr>
          <a:xfrm>
            <a:off x="1548642" y="929684"/>
            <a:ext cx="7010142" cy="540000"/>
          </a:xfrm>
          <a:prstGeom prst="rect">
            <a:avLst/>
          </a:prstGeom>
        </p:spPr>
        <p:txBody>
          <a:bodyPr lIns="0" rIns="0"/>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de-CH" sz="2600" b="0" i="0" u="none" strike="noStrike" kern="1200" cap="none" spc="0" normalizeH="0" baseline="0" noProof="0" smtClean="0">
                <a:ln>
                  <a:noFill/>
                </a:ln>
                <a:solidFill>
                  <a:srgbClr val="697D91"/>
                </a:solidFill>
                <a:effectLst/>
                <a:uLnTx/>
                <a:uFillTx/>
                <a:latin typeface="Lucida Sans"/>
                <a:ea typeface="MS PGothic" pitchFamily="34" charset="-128"/>
                <a:cs typeface="Lucida Sans"/>
              </a:rPr>
              <a:t>1.Durchgang</a:t>
            </a:r>
            <a:endParaRPr kumimoji="0" lang="de-CH" sz="2600" b="0" i="0" u="none" strike="noStrike" kern="1200" cap="none" spc="0" normalizeH="0" baseline="0" noProof="0" dirty="0">
              <a:ln>
                <a:noFill/>
              </a:ln>
              <a:solidFill>
                <a:srgbClr val="697D91"/>
              </a:solidFill>
              <a:effectLst/>
              <a:uLnTx/>
              <a:uFillTx/>
              <a:latin typeface="Lucida Sans"/>
              <a:ea typeface="MS PGothic" pitchFamily="34" charset="-128"/>
              <a:cs typeface="Lucida Sans"/>
            </a:endParaRPr>
          </a:p>
        </p:txBody>
      </p:sp>
    </p:spTree>
    <p:extLst>
      <p:ext uri="{BB962C8B-B14F-4D97-AF65-F5344CB8AC3E}">
        <p14:creationId xmlns="" xmlns:p14="http://schemas.microsoft.com/office/powerpoint/2010/main" val="1200082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1.Durchgang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6</a:t>
            </a:fld>
            <a:endParaRPr lang="de-CH" dirty="0"/>
          </a:p>
        </p:txBody>
      </p:sp>
      <p:pic>
        <p:nvPicPr>
          <p:cNvPr id="7" name="Grafik 6" descr="Bild at Work.jpg"/>
          <p:cNvPicPr>
            <a:picLocks noChangeAspect="1"/>
          </p:cNvPicPr>
          <p:nvPr/>
        </p:nvPicPr>
        <p:blipFill>
          <a:blip r:embed="rId2"/>
          <a:stretch>
            <a:fillRect/>
          </a:stretch>
        </p:blipFill>
        <p:spPr>
          <a:xfrm>
            <a:off x="455356" y="2694683"/>
            <a:ext cx="1714500" cy="1714500"/>
          </a:xfrm>
          <a:prstGeom prst="rect">
            <a:avLst/>
          </a:prstGeom>
        </p:spPr>
      </p:pic>
      <p:pic>
        <p:nvPicPr>
          <p:cNvPr id="3074" name="Picture 2" descr="D:\BFH\3.Semester\Software Engeneering\Case Study 1\Infos für Vortrag\Prototyp part1.png"/>
          <p:cNvPicPr>
            <a:picLocks noGrp="1" noChangeAspect="1" noChangeArrowheads="1"/>
          </p:cNvPicPr>
          <p:nvPr>
            <p:ph sz="half" idx="1"/>
          </p:nvPr>
        </p:nvPicPr>
        <p:blipFill>
          <a:blip r:embed="rId3"/>
          <a:srcRect/>
          <a:stretch>
            <a:fillRect/>
          </a:stretch>
        </p:blipFill>
        <p:spPr bwMode="auto">
          <a:xfrm>
            <a:off x="4890718" y="2386469"/>
            <a:ext cx="1636799" cy="2915914"/>
          </a:xfrm>
          <a:prstGeom prst="rect">
            <a:avLst/>
          </a:prstGeom>
          <a:noFill/>
          <a:ln>
            <a:solidFill>
              <a:schemeClr val="tx1"/>
            </a:solidFill>
          </a:ln>
        </p:spPr>
      </p:pic>
      <p:pic>
        <p:nvPicPr>
          <p:cNvPr id="3075" name="Picture 3" descr="D:\BFH\3.Semester\Software Engeneering\Case Study 1\Infos für Vortrag\Prototyp part2.png"/>
          <p:cNvPicPr>
            <a:picLocks noChangeAspect="1" noChangeArrowheads="1"/>
          </p:cNvPicPr>
          <p:nvPr/>
        </p:nvPicPr>
        <p:blipFill>
          <a:blip r:embed="rId4"/>
          <a:srcRect/>
          <a:stretch>
            <a:fillRect/>
          </a:stretch>
        </p:blipFill>
        <p:spPr bwMode="auto">
          <a:xfrm>
            <a:off x="2872670" y="2386469"/>
            <a:ext cx="1627667" cy="2915914"/>
          </a:xfrm>
          <a:prstGeom prst="rect">
            <a:avLst/>
          </a:prstGeom>
          <a:noFill/>
          <a:ln>
            <a:solidFill>
              <a:schemeClr val="tx1"/>
            </a:solidFill>
          </a:ln>
        </p:spPr>
      </p:pic>
      <p:pic>
        <p:nvPicPr>
          <p:cNvPr id="3078" name="Picture 6" descr="D:\BFH\3.Semester\Software Engeneering\Case Study 1\Infos für Vortrag\Prototyp part5.png"/>
          <p:cNvPicPr>
            <a:picLocks noChangeAspect="1" noChangeArrowheads="1"/>
          </p:cNvPicPr>
          <p:nvPr/>
        </p:nvPicPr>
        <p:blipFill>
          <a:blip r:embed="rId5"/>
          <a:srcRect/>
          <a:stretch>
            <a:fillRect/>
          </a:stretch>
        </p:blipFill>
        <p:spPr bwMode="auto">
          <a:xfrm>
            <a:off x="6916889" y="2386469"/>
            <a:ext cx="1641895" cy="2915914"/>
          </a:xfrm>
          <a:prstGeom prst="rect">
            <a:avLst/>
          </a:prstGeom>
          <a:noFill/>
          <a:ln>
            <a:solidFill>
              <a:schemeClr val="tx1"/>
            </a:solidFill>
          </a:ln>
        </p:spPr>
      </p:pic>
      <p:sp>
        <p:nvSpPr>
          <p:cNvPr id="13" name="Inhaltsplatzhalter 1"/>
          <p:cNvSpPr txBox="1">
            <a:spLocks/>
          </p:cNvSpPr>
          <p:nvPr/>
        </p:nvSpPr>
        <p:spPr>
          <a:xfrm>
            <a:off x="1548642" y="1586333"/>
            <a:ext cx="7010142" cy="1068377"/>
          </a:xfrm>
          <a:prstGeom prst="rect">
            <a:avLst/>
          </a:prstGeom>
        </p:spPr>
        <p:txBody>
          <a:bodyPr lIns="0" rIns="0"/>
          <a:lstStyle/>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r>
              <a:rPr lang="de-CH" sz="1800" b="1" dirty="0" smtClean="0">
                <a:latin typeface="Lucida Sans"/>
                <a:cs typeface="Lucida Sans"/>
              </a:rPr>
              <a:t>5</a:t>
            </a:r>
            <a:r>
              <a:rPr kumimoji="0" lang="de-CH" sz="1800" b="1" i="0" u="none" strike="noStrike" kern="1200" cap="none" spc="0" normalizeH="0" baseline="0" noProof="0" dirty="0" smtClean="0">
                <a:ln>
                  <a:noFill/>
                </a:ln>
                <a:solidFill>
                  <a:schemeClr val="tx1"/>
                </a:solidFill>
                <a:effectLst/>
                <a:uLnTx/>
                <a:uFillTx/>
                <a:latin typeface="Lucida Sans"/>
                <a:ea typeface="MS PGothic" pitchFamily="34" charset="-128"/>
                <a:cs typeface="Lucida Sans"/>
              </a:rPr>
              <a:t>.Prototypen</a:t>
            </a: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indent="-271463">
              <a:spcBef>
                <a:spcPts val="0"/>
              </a:spcBef>
              <a:spcAft>
                <a:spcPts val="600"/>
              </a:spcAft>
              <a:buClr>
                <a:srgbClr val="FAA500"/>
              </a:buClr>
              <a:buSzPct val="80000"/>
            </a:pPr>
            <a:endParaRPr lang="de-CH" sz="1800" dirty="0" smtClean="0">
              <a:latin typeface="Lucida Sans"/>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Arial" pitchFamily="34" charset="0"/>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a:ln>
                <a:noFill/>
              </a:ln>
              <a:solidFill>
                <a:schemeClr val="tx1"/>
              </a:solidFill>
              <a:effectLst/>
              <a:uLnTx/>
              <a:uFillTx/>
              <a:latin typeface="Lucida Sans"/>
              <a:ea typeface="MS PGothic" pitchFamily="34" charset="-128"/>
              <a:cs typeface="Lucida Sans"/>
            </a:endParaRPr>
          </a:p>
        </p:txBody>
      </p:sp>
    </p:spTree>
    <p:extLst>
      <p:ext uri="{BB962C8B-B14F-4D97-AF65-F5344CB8AC3E}">
        <p14:creationId xmlns="" xmlns:p14="http://schemas.microsoft.com/office/powerpoint/2010/main" val="1200082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1.Durchgang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7</a:t>
            </a:fld>
            <a:endParaRPr lang="de-CH" dirty="0"/>
          </a:p>
        </p:txBody>
      </p:sp>
      <p:pic>
        <p:nvPicPr>
          <p:cNvPr id="7" name="Grafik 6" descr="Bild at Work.jpg"/>
          <p:cNvPicPr>
            <a:picLocks noChangeAspect="1"/>
          </p:cNvPicPr>
          <p:nvPr/>
        </p:nvPicPr>
        <p:blipFill>
          <a:blip r:embed="rId2"/>
          <a:stretch>
            <a:fillRect/>
          </a:stretch>
        </p:blipFill>
        <p:spPr>
          <a:xfrm>
            <a:off x="929217" y="2990214"/>
            <a:ext cx="1714500" cy="1714500"/>
          </a:xfrm>
          <a:prstGeom prst="rect">
            <a:avLst/>
          </a:prstGeom>
        </p:spPr>
      </p:pic>
      <p:pic>
        <p:nvPicPr>
          <p:cNvPr id="3076" name="Picture 4" descr="D:\BFH\3.Semester\Software Engeneering\Case Study 1\Infos für Vortrag\Prototyp part3.png"/>
          <p:cNvPicPr>
            <a:picLocks noChangeAspect="1" noChangeArrowheads="1"/>
          </p:cNvPicPr>
          <p:nvPr/>
        </p:nvPicPr>
        <p:blipFill>
          <a:blip r:embed="rId3"/>
          <a:srcRect/>
          <a:stretch>
            <a:fillRect/>
          </a:stretch>
        </p:blipFill>
        <p:spPr bwMode="auto">
          <a:xfrm>
            <a:off x="7044115" y="3737073"/>
            <a:ext cx="1343562" cy="2384664"/>
          </a:xfrm>
          <a:prstGeom prst="rect">
            <a:avLst/>
          </a:prstGeom>
          <a:noFill/>
          <a:ln>
            <a:solidFill>
              <a:schemeClr val="tx1"/>
            </a:solidFill>
          </a:ln>
        </p:spPr>
      </p:pic>
      <p:pic>
        <p:nvPicPr>
          <p:cNvPr id="3077" name="Picture 5" descr="D:\BFH\3.Semester\Software Engeneering\Case Study 1\Infos für Vortrag\Prototyp part4.png"/>
          <p:cNvPicPr>
            <a:picLocks noChangeAspect="1" noChangeArrowheads="1"/>
          </p:cNvPicPr>
          <p:nvPr/>
        </p:nvPicPr>
        <p:blipFill>
          <a:blip r:embed="rId4"/>
          <a:srcRect/>
          <a:stretch>
            <a:fillRect/>
          </a:stretch>
        </p:blipFill>
        <p:spPr bwMode="auto">
          <a:xfrm>
            <a:off x="4315819" y="1405033"/>
            <a:ext cx="1450856" cy="2579300"/>
          </a:xfrm>
          <a:prstGeom prst="rect">
            <a:avLst/>
          </a:prstGeom>
          <a:noFill/>
        </p:spPr>
      </p:pic>
      <p:sp>
        <p:nvSpPr>
          <p:cNvPr id="13" name="Inhaltsplatzhalter 1"/>
          <p:cNvSpPr txBox="1">
            <a:spLocks/>
          </p:cNvSpPr>
          <p:nvPr/>
        </p:nvSpPr>
        <p:spPr>
          <a:xfrm>
            <a:off x="1548642" y="1586333"/>
            <a:ext cx="7010142" cy="1068377"/>
          </a:xfrm>
          <a:prstGeom prst="rect">
            <a:avLst/>
          </a:prstGeom>
        </p:spPr>
        <p:txBody>
          <a:bodyPr lIns="0" rIns="0"/>
          <a:lstStyle/>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r>
              <a:rPr lang="de-CH" sz="1800" b="1" dirty="0" smtClean="0">
                <a:latin typeface="Lucida Sans"/>
                <a:cs typeface="Lucida Sans"/>
              </a:rPr>
              <a:t>5</a:t>
            </a:r>
            <a:r>
              <a:rPr kumimoji="0" lang="de-CH" sz="1800" b="1" i="0" u="none" strike="noStrike" kern="1200" cap="none" spc="0" normalizeH="0" baseline="0" noProof="0" dirty="0" smtClean="0">
                <a:ln>
                  <a:noFill/>
                </a:ln>
                <a:solidFill>
                  <a:schemeClr val="tx1"/>
                </a:solidFill>
                <a:effectLst/>
                <a:uLnTx/>
                <a:uFillTx/>
                <a:latin typeface="Lucida Sans"/>
                <a:ea typeface="MS PGothic" pitchFamily="34" charset="-128"/>
                <a:cs typeface="Lucida Sans"/>
              </a:rPr>
              <a:t>.Prototypen</a:t>
            </a: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indent="-271463">
              <a:spcBef>
                <a:spcPts val="0"/>
              </a:spcBef>
              <a:spcAft>
                <a:spcPts val="600"/>
              </a:spcAft>
              <a:buClr>
                <a:srgbClr val="FAA500"/>
              </a:buClr>
              <a:buSzPct val="80000"/>
            </a:pPr>
            <a:endParaRPr lang="de-CH" sz="1800" dirty="0" smtClean="0">
              <a:latin typeface="Lucida Sans"/>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Arial" pitchFamily="34" charset="0"/>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a:ln>
                <a:noFill/>
              </a:ln>
              <a:solidFill>
                <a:schemeClr val="tx1"/>
              </a:solidFill>
              <a:effectLst/>
              <a:uLnTx/>
              <a:uFillTx/>
              <a:latin typeface="Lucida Sans"/>
              <a:ea typeface="MS PGothic" pitchFamily="34" charset="-128"/>
              <a:cs typeface="Lucida Sans"/>
            </a:endParaRPr>
          </a:p>
        </p:txBody>
      </p:sp>
      <p:pic>
        <p:nvPicPr>
          <p:cNvPr id="14" name="Grafik 13" descr="Prototyp part8.png"/>
          <p:cNvPicPr>
            <a:picLocks noChangeAspect="1"/>
          </p:cNvPicPr>
          <p:nvPr/>
        </p:nvPicPr>
        <p:blipFill>
          <a:blip r:embed="rId5"/>
          <a:stretch>
            <a:fillRect/>
          </a:stretch>
        </p:blipFill>
        <p:spPr>
          <a:xfrm>
            <a:off x="7042536" y="1193800"/>
            <a:ext cx="1345141" cy="2388402"/>
          </a:xfrm>
          <a:prstGeom prst="rect">
            <a:avLst/>
          </a:prstGeom>
          <a:ln>
            <a:solidFill>
              <a:schemeClr val="tx1"/>
            </a:solidFill>
          </a:ln>
        </p:spPr>
      </p:pic>
      <p:sp>
        <p:nvSpPr>
          <p:cNvPr id="15" name="Rechteck 14"/>
          <p:cNvSpPr/>
          <p:nvPr/>
        </p:nvSpPr>
        <p:spPr>
          <a:xfrm>
            <a:off x="4064000" y="1193800"/>
            <a:ext cx="2032000" cy="4927937"/>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7" name="Grafik 16" descr="Prototyp part7.png"/>
          <p:cNvPicPr>
            <a:picLocks noChangeAspect="1"/>
          </p:cNvPicPr>
          <p:nvPr/>
        </p:nvPicPr>
        <p:blipFill>
          <a:blip r:embed="rId6"/>
          <a:stretch>
            <a:fillRect/>
          </a:stretch>
        </p:blipFill>
        <p:spPr>
          <a:xfrm>
            <a:off x="4315819" y="3346899"/>
            <a:ext cx="1476859" cy="2624384"/>
          </a:xfrm>
          <a:prstGeom prst="rect">
            <a:avLst/>
          </a:prstGeom>
        </p:spPr>
      </p:pic>
    </p:spTree>
    <p:extLst>
      <p:ext uri="{BB962C8B-B14F-4D97-AF65-F5344CB8AC3E}">
        <p14:creationId xmlns="" xmlns:p14="http://schemas.microsoft.com/office/powerpoint/2010/main" val="12000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F19AE9A8-34D4-4E8C-BE9C-13C550F1BED0}" type="slidenum">
              <a:rPr lang="de-CH" smtClean="0"/>
              <a:pPr/>
              <a:t>8</a:t>
            </a:fld>
            <a:endParaRPr lang="de-CH" dirty="0"/>
          </a:p>
        </p:txBody>
      </p:sp>
      <p:sp>
        <p:nvSpPr>
          <p:cNvPr id="12" name="Inhaltsplatzhalter 1"/>
          <p:cNvSpPr txBox="1">
            <a:spLocks/>
          </p:cNvSpPr>
          <p:nvPr/>
        </p:nvSpPr>
        <p:spPr>
          <a:xfrm>
            <a:off x="2473294" y="1586333"/>
            <a:ext cx="6085490" cy="3805474"/>
          </a:xfrm>
          <a:prstGeom prst="rect">
            <a:avLst/>
          </a:prstGeom>
        </p:spPr>
        <p:txBody>
          <a:bodyPr lIns="0" rIns="0"/>
          <a:lstStyle/>
          <a:p>
            <a:pPr marL="0" marR="0" lvl="0" indent="0" algn="l" defTabSz="457200" rtl="0" eaLnBrk="1" fontAlgn="base" latinLnBrk="0" hangingPunct="1">
              <a:lnSpc>
                <a:spcPct val="100000"/>
              </a:lnSpc>
              <a:spcBef>
                <a:spcPts val="0"/>
              </a:spcBef>
              <a:spcAft>
                <a:spcPts val="600"/>
              </a:spcAft>
              <a:buClr>
                <a:srgbClr val="FAA500"/>
              </a:buClr>
              <a:buSzPct val="80000"/>
              <a:buFont typeface="Lucida Grande"/>
              <a:buNone/>
              <a:tabLst/>
              <a:defRPr/>
            </a:pPr>
            <a:r>
              <a:rPr kumimoji="0" lang="de-CH" sz="1800" b="1" i="0" u="none" strike="noStrike" kern="1200" cap="none" spc="0" normalizeH="0" baseline="0" noProof="0" dirty="0" smtClean="0">
                <a:ln>
                  <a:noFill/>
                </a:ln>
                <a:solidFill>
                  <a:schemeClr val="tx1"/>
                </a:solidFill>
                <a:effectLst/>
                <a:uLnTx/>
                <a:uFillTx/>
                <a:latin typeface="Lucida Sans"/>
                <a:ea typeface="MS PGothic" pitchFamily="34" charset="-128"/>
                <a:cs typeface="Lucida Sans"/>
              </a:rPr>
              <a:t>6.Validate</a:t>
            </a: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indent="-271463">
              <a:spcBef>
                <a:spcPts val="0"/>
              </a:spcBef>
              <a:spcAft>
                <a:spcPts val="600"/>
              </a:spcAft>
              <a:buClr>
                <a:srgbClr val="FAA500"/>
              </a:buClr>
              <a:buSzPct val="80000"/>
              <a:buFont typeface="Wingdings" pitchFamily="2" charset="2"/>
              <a:buChar char="Ø"/>
            </a:pPr>
            <a:r>
              <a:rPr lang="de-CH" sz="1800" dirty="0" smtClean="0">
                <a:latin typeface="Lucida Sans"/>
                <a:cs typeface="Lucida Sans"/>
              </a:rPr>
              <a:t>Durchgeführt durch </a:t>
            </a:r>
            <a:r>
              <a:rPr lang="de-CH" sz="1800" dirty="0" err="1" smtClean="0">
                <a:latin typeface="Lucida Sans"/>
                <a:cs typeface="Lucida Sans"/>
              </a:rPr>
              <a:t>Dr.Mlinaric</a:t>
            </a:r>
            <a:r>
              <a:rPr lang="de-CH" sz="1800" dirty="0" smtClean="0">
                <a:latin typeface="Lucida Sans"/>
                <a:cs typeface="Lucida Sans"/>
              </a:rPr>
              <a:t> welcher Hausarzt ist</a:t>
            </a:r>
          </a:p>
          <a:p>
            <a:pPr marL="271463" indent="-271463">
              <a:spcBef>
                <a:spcPts val="0"/>
              </a:spcBef>
              <a:spcAft>
                <a:spcPts val="600"/>
              </a:spcAft>
              <a:buClr>
                <a:srgbClr val="FAA500"/>
              </a:buClr>
              <a:buSzPct val="80000"/>
              <a:buFont typeface="Wingdings" pitchFamily="2" charset="2"/>
              <a:buChar char="Ø"/>
            </a:pPr>
            <a:endParaRPr lang="de-CH" sz="1800" dirty="0" smtClean="0">
              <a:latin typeface="Lucida Sans"/>
              <a:cs typeface="Lucida Sans"/>
            </a:endParaRPr>
          </a:p>
          <a:p>
            <a:pPr marL="271463" indent="-271463">
              <a:spcBef>
                <a:spcPts val="0"/>
              </a:spcBef>
              <a:spcAft>
                <a:spcPts val="600"/>
              </a:spcAft>
              <a:buClr>
                <a:srgbClr val="FAA500"/>
              </a:buClr>
              <a:buSzPct val="80000"/>
            </a:pPr>
            <a:r>
              <a:rPr lang="de-CH" sz="1800" dirty="0" smtClean="0">
                <a:latin typeface="Lucida Sans"/>
                <a:cs typeface="Lucida Sans"/>
              </a:rPr>
              <a:t>Ergebnis:</a:t>
            </a:r>
          </a:p>
          <a:p>
            <a:pPr marL="271463" indent="-271463">
              <a:spcBef>
                <a:spcPts val="0"/>
              </a:spcBef>
              <a:spcAft>
                <a:spcPts val="600"/>
              </a:spcAft>
              <a:buClr>
                <a:srgbClr val="FAA500"/>
              </a:buClr>
              <a:buSzPct val="80000"/>
              <a:buFont typeface="Wingdings" pitchFamily="2" charset="2"/>
              <a:buChar char="Ø"/>
            </a:pPr>
            <a:r>
              <a:rPr lang="de-CH" sz="1800" dirty="0" smtClean="0">
                <a:latin typeface="Lucida Sans"/>
                <a:cs typeface="Lucida Sans"/>
              </a:rPr>
              <a:t>Der Patient darf nicht mehrfach Rezepte für ein verschriebenes Medikament bekommen, selbst wenn er mehrere unterschiedliche Ärzte aufsucht.  </a:t>
            </a:r>
          </a:p>
          <a:p>
            <a:pPr marL="271463" indent="-271463">
              <a:spcBef>
                <a:spcPts val="0"/>
              </a:spcBef>
              <a:spcAft>
                <a:spcPts val="600"/>
              </a:spcAft>
              <a:buClr>
                <a:srgbClr val="FAA500"/>
              </a:buClr>
              <a:buSzPct val="80000"/>
              <a:buFont typeface="Wingdings" pitchFamily="2" charset="2"/>
              <a:buChar char="Ø"/>
            </a:pPr>
            <a:endParaRPr lang="de-CH" sz="1800" dirty="0" smtClean="0">
              <a:latin typeface="Lucida Sans"/>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Arial" pitchFamily="34" charset="0"/>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smtClean="0">
              <a:ln>
                <a:noFill/>
              </a:ln>
              <a:solidFill>
                <a:schemeClr val="tx1"/>
              </a:solidFill>
              <a:effectLst/>
              <a:uLnTx/>
              <a:uFillTx/>
              <a:latin typeface="Lucida Sans"/>
              <a:ea typeface="MS PGothic" pitchFamily="34" charset="-128"/>
              <a:cs typeface="Lucida Sans"/>
            </a:endParaRPr>
          </a:p>
          <a:p>
            <a:pPr marL="271463" marR="0" lvl="0" indent="-271463" algn="l" defTabSz="457200" rtl="0" eaLnBrk="1" fontAlgn="base" latinLnBrk="0" hangingPunct="1">
              <a:lnSpc>
                <a:spcPct val="100000"/>
              </a:lnSpc>
              <a:spcBef>
                <a:spcPts val="0"/>
              </a:spcBef>
              <a:spcAft>
                <a:spcPts val="600"/>
              </a:spcAft>
              <a:buClr>
                <a:srgbClr val="FAA500"/>
              </a:buClr>
              <a:buSzPct val="80000"/>
              <a:buFont typeface="Lucida Grande"/>
              <a:buChar char="▶"/>
              <a:tabLst/>
              <a:defRPr/>
            </a:pPr>
            <a:endParaRPr kumimoji="0" lang="de-CH" sz="1800" b="0" i="0" u="none" strike="noStrike" kern="1200" cap="none" spc="0" normalizeH="0" baseline="0" noProof="0" dirty="0">
              <a:ln>
                <a:noFill/>
              </a:ln>
              <a:solidFill>
                <a:schemeClr val="tx1"/>
              </a:solidFill>
              <a:effectLst/>
              <a:uLnTx/>
              <a:uFillTx/>
              <a:latin typeface="Lucida Sans"/>
              <a:ea typeface="MS PGothic" pitchFamily="34" charset="-128"/>
              <a:cs typeface="Lucida Sans"/>
            </a:endParaRPr>
          </a:p>
        </p:txBody>
      </p:sp>
      <p:sp>
        <p:nvSpPr>
          <p:cNvPr id="13" name="Titel 2"/>
          <p:cNvSpPr txBox="1">
            <a:spLocks/>
          </p:cNvSpPr>
          <p:nvPr/>
        </p:nvSpPr>
        <p:spPr>
          <a:xfrm>
            <a:off x="1548642" y="929684"/>
            <a:ext cx="7010142" cy="540000"/>
          </a:xfrm>
          <a:prstGeom prst="rect">
            <a:avLst/>
          </a:prstGeom>
        </p:spPr>
        <p:txBody>
          <a:bodyPr lIns="0" rIns="0"/>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de-CH" sz="2600" b="0" i="0" u="none" strike="noStrike" kern="1200" cap="none" spc="0" normalizeH="0" baseline="0" noProof="0" smtClean="0">
                <a:ln>
                  <a:noFill/>
                </a:ln>
                <a:solidFill>
                  <a:srgbClr val="697D91"/>
                </a:solidFill>
                <a:effectLst/>
                <a:uLnTx/>
                <a:uFillTx/>
                <a:latin typeface="Lucida Sans"/>
                <a:ea typeface="MS PGothic" pitchFamily="34" charset="-128"/>
                <a:cs typeface="Lucida Sans"/>
              </a:rPr>
              <a:t>1.Durchgang</a:t>
            </a:r>
            <a:endParaRPr kumimoji="0" lang="de-CH" sz="2600" b="0" i="0" u="none" strike="noStrike" kern="1200" cap="none" spc="0" normalizeH="0" baseline="0" noProof="0" dirty="0">
              <a:ln>
                <a:noFill/>
              </a:ln>
              <a:solidFill>
                <a:srgbClr val="697D91"/>
              </a:solidFill>
              <a:effectLst/>
              <a:uLnTx/>
              <a:uFillTx/>
              <a:latin typeface="Lucida Sans"/>
              <a:ea typeface="MS PGothic" pitchFamily="34" charset="-128"/>
              <a:cs typeface="Lucida Sans"/>
            </a:endParaRPr>
          </a:p>
        </p:txBody>
      </p:sp>
      <p:pic>
        <p:nvPicPr>
          <p:cNvPr id="7" name="Grafik 6" descr="Bild letztes puzzle.jpg"/>
          <p:cNvPicPr>
            <a:picLocks noChangeAspect="1"/>
          </p:cNvPicPr>
          <p:nvPr/>
        </p:nvPicPr>
        <p:blipFill>
          <a:blip r:embed="rId2"/>
          <a:stretch>
            <a:fillRect/>
          </a:stretch>
        </p:blipFill>
        <p:spPr>
          <a:xfrm>
            <a:off x="236483" y="1586333"/>
            <a:ext cx="1775460" cy="1653540"/>
          </a:xfrm>
          <a:prstGeom prst="rect">
            <a:avLst/>
          </a:prstGeom>
        </p:spPr>
      </p:pic>
    </p:spTree>
    <p:extLst>
      <p:ext uri="{BB962C8B-B14F-4D97-AF65-F5344CB8AC3E}">
        <p14:creationId xmlns="" xmlns:p14="http://schemas.microsoft.com/office/powerpoint/2010/main" val="1200082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CH" b="1" dirty="0" smtClean="0"/>
              <a:t>1.Scoping</a:t>
            </a:r>
            <a:endParaRPr lang="de-CH" dirty="0" smtClean="0"/>
          </a:p>
          <a:p>
            <a:pPr>
              <a:buNone/>
            </a:pPr>
            <a:endParaRPr lang="de-CH" b="1" dirty="0" smtClean="0"/>
          </a:p>
          <a:p>
            <a:pPr marL="0" indent="0">
              <a:buNone/>
            </a:pPr>
            <a:r>
              <a:rPr lang="de-CH" dirty="0" smtClean="0"/>
              <a:t>Durch erstes Interview vom 15.10. sind wir zu neuen Erkenntnissen gekommen</a:t>
            </a:r>
            <a:r>
              <a:rPr lang="de-CH" dirty="0" smtClean="0"/>
              <a:t>:</a:t>
            </a:r>
          </a:p>
          <a:p>
            <a:pPr marL="0" indent="0">
              <a:buNone/>
            </a:pPr>
            <a:r>
              <a:rPr lang="de-CH" dirty="0" smtClean="0"/>
              <a:t>-&gt;mehr darüber berichtet Melisa</a:t>
            </a:r>
            <a:endParaRPr lang="de-CH" dirty="0" smtClean="0"/>
          </a:p>
          <a:p>
            <a:pPr>
              <a:buNone/>
            </a:pPr>
            <a:endParaRPr lang="de-CH" dirty="0" smtClean="0"/>
          </a:p>
          <a:p>
            <a:pPr>
              <a:buNone/>
            </a:pPr>
            <a:endParaRPr lang="de-CH" b="1" dirty="0" smtClean="0"/>
          </a:p>
          <a:p>
            <a:pPr>
              <a:buNone/>
            </a:pPr>
            <a:r>
              <a:rPr lang="de-CH" b="1" dirty="0" smtClean="0"/>
              <a:t>Grundfunktionen unseres Programmes:</a:t>
            </a:r>
            <a:endParaRPr lang="de-CH" b="1" dirty="0"/>
          </a:p>
          <a:p>
            <a:r>
              <a:rPr lang="de-CH" dirty="0" smtClean="0"/>
              <a:t>Selbe Funktionen wie beim 1.Durchgang</a:t>
            </a:r>
          </a:p>
          <a:p>
            <a:r>
              <a:rPr lang="de-CH" dirty="0" smtClean="0">
                <a:solidFill>
                  <a:srgbClr val="00B050"/>
                </a:solidFill>
              </a:rPr>
              <a:t>Abgabeschutzfunktion </a:t>
            </a:r>
            <a:endParaRPr lang="de-CH" dirty="0"/>
          </a:p>
          <a:p>
            <a:pPr marL="0" indent="0">
              <a:buNone/>
            </a:pPr>
            <a:r>
              <a:rPr lang="de-CH" b="1" dirty="0" smtClean="0"/>
              <a:t>Ausserhalb unseres Leistungsumfanges:</a:t>
            </a:r>
            <a:endParaRPr lang="de-CH" dirty="0"/>
          </a:p>
          <a:p>
            <a:r>
              <a:rPr lang="de-CH" dirty="0" smtClean="0"/>
              <a:t>Selbe Funktionen wie beim 1.Durchgang</a:t>
            </a:r>
          </a:p>
          <a:p>
            <a:pPr>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smtClean="0"/>
              <a:t>2.Durchgang</a:t>
            </a:r>
            <a:endParaRPr lang="de-CH" dirty="0"/>
          </a:p>
        </p:txBody>
      </p:sp>
      <p:sp>
        <p:nvSpPr>
          <p:cNvPr id="4" name="Foliennummernplatzhalter 3"/>
          <p:cNvSpPr>
            <a:spLocks noGrp="1"/>
          </p:cNvSpPr>
          <p:nvPr>
            <p:ph type="sldNum" sz="quarter" idx="10"/>
          </p:nvPr>
        </p:nvSpPr>
        <p:spPr/>
        <p:txBody>
          <a:bodyPr/>
          <a:lstStyle/>
          <a:p>
            <a:fld id="{F19AE9A8-34D4-4E8C-BE9C-13C550F1BED0}" type="slidenum">
              <a:rPr lang="de-CH" smtClean="0"/>
              <a:pPr/>
              <a:t>9</a:t>
            </a:fld>
            <a:endParaRPr lang="de-CH" dirty="0"/>
          </a:p>
        </p:txBody>
      </p:sp>
      <p:pic>
        <p:nvPicPr>
          <p:cNvPr id="6" name="Picture 5"/>
          <p:cNvPicPr>
            <a:picLocks noChangeAspect="1"/>
          </p:cNvPicPr>
          <p:nvPr/>
        </p:nvPicPr>
        <p:blipFill>
          <a:blip r:embed="rId3"/>
          <a:stretch>
            <a:fillRect/>
          </a:stretch>
        </p:blipFill>
        <p:spPr>
          <a:xfrm>
            <a:off x="98779" y="1202923"/>
            <a:ext cx="1487280" cy="1383170"/>
          </a:xfrm>
          <a:prstGeom prst="rect">
            <a:avLst/>
          </a:prstGeom>
        </p:spPr>
      </p:pic>
    </p:spTree>
    <p:extLst>
      <p:ext uri="{BB962C8B-B14F-4D97-AF65-F5344CB8AC3E}">
        <p14:creationId xmlns="" xmlns:p14="http://schemas.microsoft.com/office/powerpoint/2010/main" val="3309226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A4279409C3118409D418E682AEFAFB0" ma:contentTypeVersion="3" ma:contentTypeDescription="Ein neues Dokument erstellen." ma:contentTypeScope="" ma:versionID="2b39eecd042fe67817287380b00d4728">
  <xsd:schema xmlns:xsd="http://www.w3.org/2001/XMLSchema" xmlns:p="http://schemas.microsoft.com/office/2006/metadata/properties" xmlns:ns2="238ac175-5152-443e-bf42-417a27926292" targetNamespace="http://schemas.microsoft.com/office/2006/metadata/properties" ma:root="true" ma:fieldsID="3e4ac4b9de63a8d8211a46de917ff848" ns2:_="">
    <xsd:import namespace="238ac175-5152-443e-bf42-417a27926292"/>
    <xsd:element name="properties">
      <xsd:complexType>
        <xsd:sequence>
          <xsd:element name="documentManagement">
            <xsd:complexType>
              <xsd:all>
                <xsd:element ref="ns2:Kategorie" minOccurs="0"/>
                <xsd:element ref="ns2:Betriebsystem" minOccurs="0"/>
                <xsd:element ref="ns2:Office_x002d_Version" minOccurs="0"/>
              </xsd:all>
            </xsd:complexType>
          </xsd:element>
        </xsd:sequence>
      </xsd:complexType>
    </xsd:element>
  </xsd:schema>
  <xsd:schema xmlns:xsd="http://www.w3.org/2001/XMLSchema" xmlns:dms="http://schemas.microsoft.com/office/2006/documentManagement/types" targetNamespace="238ac175-5152-443e-bf42-417a27926292" elementFormDefault="qualified">
    <xsd:import namespace="http://schemas.microsoft.com/office/2006/documentManagement/types"/>
    <xsd:element name="Kategorie" ma:index="8" nillable="true" ma:displayName="Kategorie" ma:default="Word" ma:format="Dropdown" ma:internalName="Kategorie">
      <xsd:simpleType>
        <xsd:restriction base="dms:Choice">
          <xsd:enumeration value="Word"/>
          <xsd:enumeration value="Powerpoint"/>
          <xsd:enumeration value="Anleitungen"/>
        </xsd:restriction>
      </xsd:simpleType>
    </xsd:element>
    <xsd:element name="Betriebsystem" ma:index="9" nillable="true" ma:displayName="Betriebsystem" ma:default="Windows" ma:format="Dropdown" ma:internalName="Betriebsystem">
      <xsd:simpleType>
        <xsd:restriction base="dms:Choice">
          <xsd:enumeration value="Windows"/>
          <xsd:enumeration value="Mac"/>
          <xsd:enumeration value="Windows/Mac"/>
        </xsd:restriction>
      </xsd:simpleType>
    </xsd:element>
    <xsd:element name="Office_x002d_Version" ma:index="10" nillable="true" ma:displayName="Office-Version" ma:default="Office 2010" ma:format="Dropdown" ma:internalName="Office_x002d_Version">
      <xsd:simpleType>
        <xsd:restriction base="dms:Choice">
          <xsd:enumeration value="Office 2010"/>
          <xsd:enumeration value="Office 2011"/>
          <xsd:enumeration value="Office 2010/20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Betriebsystem xmlns="238ac175-5152-443e-bf42-417a27926292">Windows/Mac</Betriebsystem>
    <Office_x002d_Version xmlns="238ac175-5152-443e-bf42-417a27926292">Office 2010/2011</Office_x002d_Version>
    <Kategorie xmlns="238ac175-5152-443e-bf42-417a27926292">Powerpoint</Kategori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8FD62B-E50E-4101-B7F8-577C2BC63D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8ac175-5152-443e-bf42-417a2792629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1B07C9B-62EC-4346-AB37-FD9874CBA0EB}">
  <ds:schemaRefs>
    <ds:schemaRef ds:uri="http://purl.org/dc/dcmitype/"/>
    <ds:schemaRef ds:uri="http://purl.org/dc/elements/1.1/"/>
    <ds:schemaRef ds:uri="http://purl.org/dc/terms/"/>
    <ds:schemaRef ds:uri="238ac175-5152-443e-bf42-417a27926292"/>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CD14AB6-6E58-442F-B70D-2B317664A1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379</Words>
  <Application>Microsoft Office PowerPoint</Application>
  <PresentationFormat>Bildschirmpräsentation (4:3)</PresentationFormat>
  <Paragraphs>102</Paragraphs>
  <Slides>11</Slides>
  <Notes>3</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BFH_PPT_Vorlage</vt:lpstr>
      <vt:lpstr>CS1 Task 3 – Design Thinking</vt:lpstr>
      <vt:lpstr>1.Durchgang</vt:lpstr>
      <vt:lpstr>1.Durchgang</vt:lpstr>
      <vt:lpstr>1.Durchgang</vt:lpstr>
      <vt:lpstr>Folie 5</vt:lpstr>
      <vt:lpstr>1.Durchgang</vt:lpstr>
      <vt:lpstr>1.Durchgang</vt:lpstr>
      <vt:lpstr>Folie 8</vt:lpstr>
      <vt:lpstr>2.Durchgang</vt:lpstr>
      <vt:lpstr>2.Durchgang</vt:lpstr>
      <vt:lpstr>Folie 11</vt:lpstr>
    </vt:vector>
  </TitlesOfParts>
  <Company>Berner Fachhochschule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BFH_Musterpräsentation</dc:title>
  <dc:creator>Gloor Manuela</dc:creator>
  <cp:lastModifiedBy>Manuel</cp:lastModifiedBy>
  <cp:revision>244</cp:revision>
  <cp:lastPrinted>2013-08-29T07:37:32Z</cp:lastPrinted>
  <dcterms:created xsi:type="dcterms:W3CDTF">2013-04-25T14:36:44Z</dcterms:created>
  <dcterms:modified xsi:type="dcterms:W3CDTF">2014-10-16T12:39:50Z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0x0101003A4279409C3118409D418E682AEFAFB0</vt:lpwstr>
  </property>
</Properties>
</file>