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3" r:id="rId4"/>
    <p:sldId id="258" r:id="rId5"/>
    <p:sldId id="261" r:id="rId6"/>
    <p:sldId id="264" r:id="rId7"/>
  </p:sldIdLst>
  <p:sldSz cx="18003838" cy="12599988"/>
  <p:notesSz cx="6858000" cy="9144000"/>
  <p:defaultTextStyle>
    <a:defPPr>
      <a:defRPr lang="en-US"/>
    </a:defPPr>
    <a:lvl1pPr marL="0" algn="l" defTabSz="94164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1649" algn="l" defTabSz="94164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83298" algn="l" defTabSz="94164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24947" algn="l" defTabSz="94164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66596" algn="l" defTabSz="94164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08246" algn="l" defTabSz="94164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49895" algn="l" defTabSz="94164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91544" algn="l" defTabSz="94164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33193" algn="l" defTabSz="94164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>
          <p15:clr>
            <a:srgbClr val="A4A3A4"/>
          </p15:clr>
        </p15:guide>
        <p15:guide id="2" pos="5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1229" y="62"/>
      </p:cViewPr>
      <p:guideLst>
        <p:guide orient="horz" pos="3969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AEAF-1344-46F0-A2F8-AC5F99596FFA}" type="datetimeFigureOut">
              <a:rPr lang="de-DE" smtClean="0"/>
              <a:t>26.11.2014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08B37-9B64-4BCB-910B-9C9852E090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2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08B37-9B64-4BCB-910B-9C9852E0903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1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3914166"/>
            <a:ext cx="15303262" cy="2700831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6" y="7139993"/>
            <a:ext cx="12602687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1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8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24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66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0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49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9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3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0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171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379166"/>
            <a:ext cx="4050864" cy="8061660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379166"/>
            <a:ext cx="11852527" cy="8061660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42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63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8096662"/>
            <a:ext cx="15303262" cy="2502497"/>
          </a:xfrm>
        </p:spPr>
        <p:txBody>
          <a:bodyPr anchor="t"/>
          <a:lstStyle>
            <a:lvl1pPr algn="l">
              <a:defRPr sz="8200" b="1" cap="all"/>
            </a:lvl1pPr>
          </a:lstStyle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5340413"/>
            <a:ext cx="15303262" cy="2756247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4164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8329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249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6659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0824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64989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5915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53319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30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2204998"/>
            <a:ext cx="7951695" cy="6235828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2204998"/>
            <a:ext cx="7951695" cy="6235828"/>
          </a:xfrm>
        </p:spPr>
        <p:txBody>
          <a:bodyPr/>
          <a:lstStyle>
            <a:lvl1pPr>
              <a:defRPr sz="58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61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2" y="504586"/>
            <a:ext cx="16203454" cy="209999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2820415"/>
            <a:ext cx="7954822" cy="1175417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1649" indent="0">
              <a:buNone/>
              <a:defRPr sz="4100" b="1"/>
            </a:lvl2pPr>
            <a:lvl3pPr marL="1883298" indent="0">
              <a:buNone/>
              <a:defRPr sz="3700" b="1"/>
            </a:lvl3pPr>
            <a:lvl4pPr marL="2824947" indent="0">
              <a:buNone/>
              <a:defRPr sz="3300" b="1"/>
            </a:lvl4pPr>
            <a:lvl5pPr marL="3766596" indent="0">
              <a:buNone/>
              <a:defRPr sz="3300" b="1"/>
            </a:lvl5pPr>
            <a:lvl6pPr marL="4708246" indent="0">
              <a:buNone/>
              <a:defRPr sz="3300" b="1"/>
            </a:lvl6pPr>
            <a:lvl7pPr marL="5649895" indent="0">
              <a:buNone/>
              <a:defRPr sz="3300" b="1"/>
            </a:lvl7pPr>
            <a:lvl8pPr marL="6591544" indent="0">
              <a:buNone/>
              <a:defRPr sz="3300" b="1"/>
            </a:lvl8pPr>
            <a:lvl9pPr marL="7533193" indent="0">
              <a:buNone/>
              <a:defRPr sz="33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3995830"/>
            <a:ext cx="7954822" cy="7259577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5" y="2820415"/>
            <a:ext cx="7957946" cy="1175417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41649" indent="0">
              <a:buNone/>
              <a:defRPr sz="4100" b="1"/>
            </a:lvl2pPr>
            <a:lvl3pPr marL="1883298" indent="0">
              <a:buNone/>
              <a:defRPr sz="3700" b="1"/>
            </a:lvl3pPr>
            <a:lvl4pPr marL="2824947" indent="0">
              <a:buNone/>
              <a:defRPr sz="3300" b="1"/>
            </a:lvl4pPr>
            <a:lvl5pPr marL="3766596" indent="0">
              <a:buNone/>
              <a:defRPr sz="3300" b="1"/>
            </a:lvl5pPr>
            <a:lvl6pPr marL="4708246" indent="0">
              <a:buNone/>
              <a:defRPr sz="3300" b="1"/>
            </a:lvl6pPr>
            <a:lvl7pPr marL="5649895" indent="0">
              <a:buNone/>
              <a:defRPr sz="3300" b="1"/>
            </a:lvl7pPr>
            <a:lvl8pPr marL="6591544" indent="0">
              <a:buNone/>
              <a:defRPr sz="3300" b="1"/>
            </a:lvl8pPr>
            <a:lvl9pPr marL="7533193" indent="0">
              <a:buNone/>
              <a:defRPr sz="33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5" y="3995830"/>
            <a:ext cx="7957946" cy="7259577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62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1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20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7" y="501665"/>
            <a:ext cx="5923139" cy="213500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01669"/>
            <a:ext cx="10064646" cy="10753740"/>
          </a:xfrm>
        </p:spPr>
        <p:txBody>
          <a:bodyPr/>
          <a:lstStyle>
            <a:lvl1pPr>
              <a:defRPr sz="6600"/>
            </a:lvl1pPr>
            <a:lvl2pPr>
              <a:defRPr sz="58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7" y="2636668"/>
            <a:ext cx="5923139" cy="8618742"/>
          </a:xfrm>
        </p:spPr>
        <p:txBody>
          <a:bodyPr/>
          <a:lstStyle>
            <a:lvl1pPr marL="0" indent="0">
              <a:buNone/>
              <a:defRPr sz="2900"/>
            </a:lvl1pPr>
            <a:lvl2pPr marL="941649" indent="0">
              <a:buNone/>
              <a:defRPr sz="2500"/>
            </a:lvl2pPr>
            <a:lvl3pPr marL="1883298" indent="0">
              <a:buNone/>
              <a:defRPr sz="2100"/>
            </a:lvl3pPr>
            <a:lvl4pPr marL="2824947" indent="0">
              <a:buNone/>
              <a:defRPr sz="1900"/>
            </a:lvl4pPr>
            <a:lvl5pPr marL="3766596" indent="0">
              <a:buNone/>
              <a:defRPr sz="1900"/>
            </a:lvl5pPr>
            <a:lvl6pPr marL="4708246" indent="0">
              <a:buNone/>
              <a:defRPr sz="1900"/>
            </a:lvl6pPr>
            <a:lvl7pPr marL="5649895" indent="0">
              <a:buNone/>
              <a:defRPr sz="1900"/>
            </a:lvl7pPr>
            <a:lvl8pPr marL="6591544" indent="0">
              <a:buNone/>
              <a:defRPr sz="1900"/>
            </a:lvl8pPr>
            <a:lvl9pPr marL="7533193" indent="0">
              <a:buNone/>
              <a:defRPr sz="1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4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8819991"/>
            <a:ext cx="10802303" cy="1041251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125833"/>
            <a:ext cx="10802303" cy="7559993"/>
          </a:xfrm>
        </p:spPr>
        <p:txBody>
          <a:bodyPr/>
          <a:lstStyle>
            <a:lvl1pPr marL="0" indent="0">
              <a:buNone/>
              <a:defRPr sz="6600"/>
            </a:lvl1pPr>
            <a:lvl2pPr marL="941649" indent="0">
              <a:buNone/>
              <a:defRPr sz="5800"/>
            </a:lvl2pPr>
            <a:lvl3pPr marL="1883298" indent="0">
              <a:buNone/>
              <a:defRPr sz="4900"/>
            </a:lvl3pPr>
            <a:lvl4pPr marL="2824947" indent="0">
              <a:buNone/>
              <a:defRPr sz="4100"/>
            </a:lvl4pPr>
            <a:lvl5pPr marL="3766596" indent="0">
              <a:buNone/>
              <a:defRPr sz="4100"/>
            </a:lvl5pPr>
            <a:lvl6pPr marL="4708246" indent="0">
              <a:buNone/>
              <a:defRPr sz="4100"/>
            </a:lvl6pPr>
            <a:lvl7pPr marL="5649895" indent="0">
              <a:buNone/>
              <a:defRPr sz="4100"/>
            </a:lvl7pPr>
            <a:lvl8pPr marL="6591544" indent="0">
              <a:buNone/>
              <a:defRPr sz="4100"/>
            </a:lvl8pPr>
            <a:lvl9pPr marL="7533193" indent="0">
              <a:buNone/>
              <a:defRPr sz="41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9861243"/>
            <a:ext cx="10802303" cy="1478749"/>
          </a:xfrm>
        </p:spPr>
        <p:txBody>
          <a:bodyPr/>
          <a:lstStyle>
            <a:lvl1pPr marL="0" indent="0">
              <a:buNone/>
              <a:defRPr sz="2900"/>
            </a:lvl1pPr>
            <a:lvl2pPr marL="941649" indent="0">
              <a:buNone/>
              <a:defRPr sz="2500"/>
            </a:lvl2pPr>
            <a:lvl3pPr marL="1883298" indent="0">
              <a:buNone/>
              <a:defRPr sz="2100"/>
            </a:lvl3pPr>
            <a:lvl4pPr marL="2824947" indent="0">
              <a:buNone/>
              <a:defRPr sz="1900"/>
            </a:lvl4pPr>
            <a:lvl5pPr marL="3766596" indent="0">
              <a:buNone/>
              <a:defRPr sz="1900"/>
            </a:lvl5pPr>
            <a:lvl6pPr marL="4708246" indent="0">
              <a:buNone/>
              <a:defRPr sz="1900"/>
            </a:lvl6pPr>
            <a:lvl7pPr marL="5649895" indent="0">
              <a:buNone/>
              <a:defRPr sz="1900"/>
            </a:lvl7pPr>
            <a:lvl8pPr marL="6591544" indent="0">
              <a:buNone/>
              <a:defRPr sz="1900"/>
            </a:lvl8pPr>
            <a:lvl9pPr marL="7533193" indent="0">
              <a:buNone/>
              <a:defRPr sz="1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800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04586"/>
            <a:ext cx="16203454" cy="2099998"/>
          </a:xfrm>
          <a:prstGeom prst="rect">
            <a:avLst/>
          </a:prstGeom>
        </p:spPr>
        <p:txBody>
          <a:bodyPr vert="horz" lIns="188330" tIns="94165" rIns="188330" bIns="94165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2939999"/>
            <a:ext cx="16203454" cy="8315410"/>
          </a:xfrm>
          <a:prstGeom prst="rect">
            <a:avLst/>
          </a:prstGeom>
        </p:spPr>
        <p:txBody>
          <a:bodyPr vert="horz" lIns="188330" tIns="94165" rIns="188330" bIns="94165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1678325"/>
            <a:ext cx="4200896" cy="670833"/>
          </a:xfrm>
          <a:prstGeom prst="rect">
            <a:avLst/>
          </a:prstGeom>
        </p:spPr>
        <p:txBody>
          <a:bodyPr vert="horz" lIns="188330" tIns="94165" rIns="188330" bIns="94165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E475-37EF-A142-961D-7BA2C7CD823F}" type="datetimeFigureOut">
              <a:rPr lang="en-US" smtClean="0"/>
              <a:t>11/26/2014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2" y="11678325"/>
            <a:ext cx="5701215" cy="670833"/>
          </a:xfrm>
          <a:prstGeom prst="rect">
            <a:avLst/>
          </a:prstGeom>
        </p:spPr>
        <p:txBody>
          <a:bodyPr vert="horz" lIns="188330" tIns="94165" rIns="188330" bIns="94165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1678325"/>
            <a:ext cx="4200896" cy="670833"/>
          </a:xfrm>
          <a:prstGeom prst="rect">
            <a:avLst/>
          </a:prstGeom>
        </p:spPr>
        <p:txBody>
          <a:bodyPr vert="horz" lIns="188330" tIns="94165" rIns="188330" bIns="94165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FE8C-B979-0B41-AD84-93200EF4E5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07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1649" rtl="0" eaLnBrk="1" latinLnBrk="0" hangingPunct="1">
        <a:spcBef>
          <a:spcPct val="0"/>
        </a:spcBef>
        <a:buNone/>
        <a:defRPr sz="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6237" indent="-706237" algn="l" defTabSz="941649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30180" indent="-588531" algn="l" defTabSz="941649" rtl="0" eaLnBrk="1" latinLnBrk="0" hangingPunct="1">
        <a:spcBef>
          <a:spcPct val="20000"/>
        </a:spcBef>
        <a:buFont typeface="Arial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54123" indent="-470825" algn="l" defTabSz="941649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95772" indent="-470825" algn="l" defTabSz="941649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421" indent="-470825" algn="l" defTabSz="941649" rtl="0" eaLnBrk="1" latinLnBrk="0" hangingPunct="1">
        <a:spcBef>
          <a:spcPct val="20000"/>
        </a:spcBef>
        <a:buFont typeface="Arial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79070" indent="-470825" algn="l" defTabSz="941649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20719" indent="-470825" algn="l" defTabSz="941649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062368" indent="-470825" algn="l" defTabSz="941649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004018" indent="-470825" algn="l" defTabSz="941649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164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1649" algn="l" defTabSz="94164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83298" algn="l" defTabSz="94164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24947" algn="l" defTabSz="94164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6596" algn="l" defTabSz="94164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08246" algn="l" defTabSz="94164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49895" algn="l" defTabSz="94164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91544" algn="l" defTabSz="94164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33193" algn="l" defTabSz="94164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2" y="2604584"/>
            <a:ext cx="16856865" cy="6259197"/>
          </a:xfrm>
        </p:spPr>
      </p:pic>
      <p:sp>
        <p:nvSpPr>
          <p:cNvPr id="3" name="Textfeld 2"/>
          <p:cNvSpPr txBox="1"/>
          <p:nvPr/>
        </p:nvSpPr>
        <p:spPr>
          <a:xfrm>
            <a:off x="3229897" y="10176387"/>
            <a:ext cx="129195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800" dirty="0">
              <a:solidFill>
                <a:srgbClr val="000000"/>
              </a:solidFill>
              <a:latin typeface="Lucida Sans" panose="020B0602040502020204" pitchFamily="34" charset="0"/>
            </a:endParaRPr>
          </a:p>
          <a:p>
            <a:r>
              <a:rPr lang="de-DE" sz="6600" i="1" dirty="0">
                <a:latin typeface="Lucida Sans" panose="020B0602040502020204" pitchFamily="34" charset="0"/>
              </a:rPr>
              <a:t>Software </a:t>
            </a:r>
            <a:r>
              <a:rPr lang="de-DE" sz="6600" i="1" dirty="0" err="1" smtClean="0">
                <a:latin typeface="Lucida Sans" panose="020B0602040502020204" pitchFamily="34" charset="0"/>
              </a:rPr>
              <a:t>Architecture</a:t>
            </a:r>
            <a:endParaRPr lang="de-DE" sz="6600" i="1" dirty="0" smtClean="0">
              <a:latin typeface="Lucida Sans" panose="020B0602040502020204" pitchFamily="34" charset="0"/>
            </a:endParaRPr>
          </a:p>
          <a:p>
            <a:r>
              <a:rPr lang="de-DE" sz="6600" i="1" dirty="0" err="1" smtClean="0">
                <a:latin typeface="Lucida Sans" panose="020B0602040502020204" pitchFamily="34" charset="0"/>
              </a:rPr>
              <a:t>Scrum</a:t>
            </a:r>
            <a:r>
              <a:rPr lang="de-DE" sz="6600" i="1" dirty="0" smtClean="0">
                <a:latin typeface="Lucida Sans" panose="020B0602040502020204" pitchFamily="34" charset="0"/>
              </a:rPr>
              <a:t> </a:t>
            </a:r>
            <a:endParaRPr lang="de-DE" sz="6600" i="1" dirty="0"/>
          </a:p>
        </p:txBody>
      </p:sp>
    </p:spTree>
    <p:extLst>
      <p:ext uri="{BB962C8B-B14F-4D97-AF65-F5344CB8AC3E}">
        <p14:creationId xmlns:p14="http://schemas.microsoft.com/office/powerpoint/2010/main" val="3720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7200" i="1" dirty="0" smtClean="0"/>
              <a:t>Analysis </a:t>
            </a:r>
            <a:r>
              <a:rPr lang="de-DE" sz="7200" i="1" dirty="0" err="1" smtClean="0"/>
              <a:t>and</a:t>
            </a:r>
            <a:r>
              <a:rPr lang="de-DE" sz="7200" i="1" dirty="0" smtClean="0"/>
              <a:t> Design </a:t>
            </a:r>
            <a:r>
              <a:rPr lang="de-DE" sz="7200" i="1" dirty="0" err="1" smtClean="0"/>
              <a:t>view</a:t>
            </a:r>
            <a:r>
              <a:rPr lang="de-DE" sz="7200" i="1" dirty="0" smtClean="0"/>
              <a:t> </a:t>
            </a:r>
            <a:r>
              <a:rPr lang="de-DE" sz="7200" i="1" dirty="0" err="1" smtClean="0"/>
              <a:t>model</a:t>
            </a:r>
            <a:r>
              <a:rPr lang="de-DE" sz="7200" i="1" dirty="0" smtClean="0"/>
              <a:t>:</a:t>
            </a:r>
            <a:br>
              <a:rPr lang="de-DE" sz="7200" i="1" dirty="0" smtClean="0"/>
            </a:br>
            <a:r>
              <a:rPr lang="de-DE" sz="7200" i="1" dirty="0" smtClean="0"/>
              <a:t>Relations</a:t>
            </a:r>
            <a:endParaRPr lang="de-DE" sz="7200" i="1" dirty="0"/>
          </a:p>
        </p:txBody>
      </p:sp>
      <p:sp>
        <p:nvSpPr>
          <p:cNvPr id="4" name="Ellipse 3"/>
          <p:cNvSpPr/>
          <p:nvPr/>
        </p:nvSpPr>
        <p:spPr>
          <a:xfrm>
            <a:off x="1784556" y="4114800"/>
            <a:ext cx="7005484" cy="166656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</a:rPr>
              <a:t>Analyses</a:t>
            </a:r>
            <a:r>
              <a:rPr lang="de-DE" sz="4400" dirty="0" smtClean="0">
                <a:solidFill>
                  <a:schemeClr val="tx1"/>
                </a:solidFill>
              </a:rPr>
              <a:t> &amp;Design </a:t>
            </a:r>
            <a:r>
              <a:rPr lang="de-DE" sz="4400" dirty="0" err="1" smtClean="0">
                <a:solidFill>
                  <a:schemeClr val="tx1"/>
                </a:solidFill>
              </a:rPr>
              <a:t>view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666569" y="8539316"/>
            <a:ext cx="694649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</a:rPr>
              <a:t>Functional</a:t>
            </a:r>
            <a:r>
              <a:rPr lang="de-DE" sz="4400" dirty="0" smtClean="0">
                <a:solidFill>
                  <a:schemeClr val="tx1"/>
                </a:solidFill>
              </a:rPr>
              <a:t> </a:t>
            </a:r>
            <a:r>
              <a:rPr lang="de-DE" sz="4400" dirty="0" err="1" smtClean="0">
                <a:solidFill>
                  <a:schemeClr val="tx1"/>
                </a:solidFill>
              </a:rPr>
              <a:t>Requirements</a:t>
            </a:r>
            <a:endParaRPr lang="de-DE" sz="44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4734232" y="5781367"/>
            <a:ext cx="1" cy="2757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11943951" y="3539613"/>
            <a:ext cx="3421627" cy="19320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Software</a:t>
            </a:r>
            <a:endParaRPr lang="de-DE" sz="48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6238568" y="4837471"/>
            <a:ext cx="5705383" cy="3701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9709265" y="7747462"/>
            <a:ext cx="3025833" cy="1795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Architectural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patterns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654763" y="7747462"/>
            <a:ext cx="3153571" cy="1795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Frameworks</a:t>
            </a:r>
            <a:endParaRPr lang="de-DE" sz="44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11205556" y="5471652"/>
            <a:ext cx="1828800" cy="2275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4015258" y="5471652"/>
            <a:ext cx="1030778" cy="2275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5139813" y="10540538"/>
            <a:ext cx="1793001" cy="5320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139812" y="11870575"/>
            <a:ext cx="1793001" cy="548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/>
          <p:cNvCxnSpPr>
            <a:stCxn id="19" idx="2"/>
            <a:endCxn id="20" idx="2"/>
          </p:cNvCxnSpPr>
          <p:nvPr/>
        </p:nvCxnSpPr>
        <p:spPr>
          <a:xfrm flipH="1">
            <a:off x="5139812" y="10806546"/>
            <a:ext cx="1" cy="1338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9" idx="6"/>
          </p:cNvCxnSpPr>
          <p:nvPr/>
        </p:nvCxnSpPr>
        <p:spPr>
          <a:xfrm>
            <a:off x="6932814" y="10806546"/>
            <a:ext cx="0" cy="1338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6434051" y="11338560"/>
            <a:ext cx="2179008" cy="2161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8613059" y="11072553"/>
            <a:ext cx="25924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Persistent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endParaRPr lang="de-DE" dirty="0"/>
          </a:p>
        </p:txBody>
      </p:sp>
      <p:cxnSp>
        <p:nvCxnSpPr>
          <p:cNvPr id="32" name="Gerader Verbinder 31"/>
          <p:cNvCxnSpPr/>
          <p:nvPr/>
        </p:nvCxnSpPr>
        <p:spPr>
          <a:xfrm>
            <a:off x="4734232" y="9910916"/>
            <a:ext cx="1" cy="1427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4734233" y="11338560"/>
            <a:ext cx="405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Inhaltsplatzhalter 34"/>
          <p:cNvSpPr>
            <a:spLocks noGrp="1"/>
          </p:cNvSpPr>
          <p:nvPr>
            <p:ph idx="1"/>
          </p:nvPr>
        </p:nvSpPr>
        <p:spPr>
          <a:xfrm>
            <a:off x="900192" y="2870591"/>
            <a:ext cx="16203454" cy="838481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6434051" y="6006079"/>
            <a:ext cx="2355989" cy="689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a</a:t>
            </a:r>
            <a:r>
              <a:rPr lang="de-DE" sz="3200" dirty="0" err="1" smtClean="0">
                <a:solidFill>
                  <a:schemeClr val="tx1"/>
                </a:solidFill>
              </a:rPr>
              <a:t>re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met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by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0224654" y="6006079"/>
            <a:ext cx="1501337" cy="84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d</a:t>
            </a:r>
            <a:r>
              <a:rPr lang="de-DE" sz="2800" dirty="0" err="1" smtClean="0">
                <a:solidFill>
                  <a:schemeClr val="tx1"/>
                </a:solidFill>
              </a:rPr>
              <a:t>esigned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with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2485716" y="6392487"/>
            <a:ext cx="187375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c</a:t>
            </a:r>
            <a:r>
              <a:rPr lang="de-DE" sz="3200" dirty="0" err="1" smtClean="0">
                <a:solidFill>
                  <a:schemeClr val="tx1"/>
                </a:solidFill>
              </a:rPr>
              <a:t>reated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with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009668" y="7025577"/>
            <a:ext cx="2425305" cy="884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</a:t>
            </a:r>
            <a:r>
              <a:rPr lang="de-DE" dirty="0" err="1" smtClean="0">
                <a:solidFill>
                  <a:schemeClr val="tx1"/>
                </a:solidFill>
              </a:rPr>
              <a:t>reated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141735" y="10806546"/>
            <a:ext cx="229323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include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de-DE" sz="6000" i="1" dirty="0">
                <a:solidFill>
                  <a:prstClr val="black"/>
                </a:solidFill>
                <a:ea typeface="+mn-ea"/>
                <a:cs typeface="+mn-cs"/>
              </a:rPr>
              <a:t>Domain </a:t>
            </a:r>
            <a:r>
              <a:rPr lang="de-DE" sz="6000" i="1" dirty="0" err="1">
                <a:solidFill>
                  <a:prstClr val="black"/>
                </a:solidFill>
                <a:ea typeface="+mn-ea"/>
                <a:cs typeface="+mn-cs"/>
              </a:rPr>
              <a:t>model</a:t>
            </a:r>
            <a:r>
              <a:rPr lang="de-DE" sz="6000" i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de-DE" sz="6000" i="1" dirty="0" err="1">
                <a:solidFill>
                  <a:prstClr val="black"/>
                </a:solidFill>
                <a:ea typeface="+mn-ea"/>
                <a:cs typeface="+mn-cs"/>
              </a:rPr>
              <a:t>and</a:t>
            </a:r>
            <a:r>
              <a:rPr lang="de-DE" sz="6000" i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de-DE" sz="6000" i="1" dirty="0" err="1">
                <a:solidFill>
                  <a:prstClr val="black"/>
                </a:solidFill>
                <a:ea typeface="+mn-ea"/>
                <a:cs typeface="+mn-cs"/>
              </a:rPr>
              <a:t>Layern</a:t>
            </a:r>
            <a:r>
              <a:rPr lang="de-DE" sz="6000" i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de-DE" sz="6000" i="1" dirty="0" err="1">
                <a:solidFill>
                  <a:prstClr val="black"/>
                </a:solidFill>
                <a:ea typeface="+mn-ea"/>
                <a:cs typeface="+mn-cs"/>
              </a:rPr>
              <a:t>Architecture</a:t>
            </a:r>
            <a:r>
              <a:rPr lang="de-DE" sz="6000" i="1" dirty="0">
                <a:solidFill>
                  <a:prstClr val="black"/>
                </a:solidFill>
                <a:ea typeface="+mn-ea"/>
                <a:cs typeface="+mn-cs"/>
              </a:rPr>
              <a:t> Pattern</a:t>
            </a:r>
            <a:r>
              <a:rPr lang="de-DE" sz="4400" i="1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de-DE" sz="4400" i="1" dirty="0">
                <a:solidFill>
                  <a:prstClr val="black"/>
                </a:solidFill>
                <a:ea typeface="+mn-ea"/>
                <a:cs typeface="+mn-cs"/>
              </a:rPr>
            </a:b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3097" y="3541222"/>
            <a:ext cx="9193877" cy="63342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25" y="2859578"/>
            <a:ext cx="7256870" cy="99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8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9926419" y="2213381"/>
            <a:ext cx="6261833" cy="977980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2800" kern="1200" dirty="0" smtClean="0"/>
              <a:t>Webbrowser</a:t>
            </a:r>
            <a:endParaRPr lang="de-CH" sz="2800" kern="1200" dirty="0"/>
          </a:p>
        </p:txBody>
      </p:sp>
      <p:sp>
        <p:nvSpPr>
          <p:cNvPr id="10" name="Freeform 9"/>
          <p:cNvSpPr/>
          <p:nvPr/>
        </p:nvSpPr>
        <p:spPr>
          <a:xfrm>
            <a:off x="9999652" y="3392104"/>
            <a:ext cx="1315268" cy="916976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2800" kern="1200" dirty="0" smtClean="0"/>
              <a:t>Login</a:t>
            </a:r>
            <a:endParaRPr lang="de-CH" sz="28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9991154" y="4556047"/>
            <a:ext cx="1315268" cy="816024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2400" dirty="0" smtClean="0"/>
              <a:t>Security </a:t>
            </a:r>
            <a:r>
              <a:rPr lang="de-CH" sz="2400" kern="1200" dirty="0" smtClean="0"/>
              <a:t>Manager</a:t>
            </a:r>
            <a:endParaRPr lang="de-CH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1306422" y="8509622"/>
            <a:ext cx="4881830" cy="657634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3600" kern="1200" dirty="0" smtClean="0">
                <a:solidFill>
                  <a:schemeClr val="tx1"/>
                </a:solidFill>
              </a:rPr>
              <a:t>Patient-Info</a:t>
            </a:r>
            <a:endParaRPr lang="de-CH" sz="3600" kern="1200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1476988" y="4556047"/>
            <a:ext cx="1577402" cy="816024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2000" kern="1200" dirty="0" smtClean="0"/>
              <a:t>Patient-Data-Manager</a:t>
            </a:r>
            <a:endParaRPr lang="de-CH" sz="20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1350425" y="9433070"/>
            <a:ext cx="4881829" cy="657634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2800" kern="1200" dirty="0" smtClean="0">
                <a:solidFill>
                  <a:schemeClr val="tx1"/>
                </a:solidFill>
              </a:rPr>
              <a:t>Patient-Lebenslauf</a:t>
            </a:r>
            <a:endParaRPr lang="de-CH" sz="2800" kern="12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1306423" y="10192819"/>
            <a:ext cx="4881829" cy="657634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rgbClr val="FF6600"/>
            </a:fgClr>
            <a:bgClr>
              <a:prstClr val="white"/>
            </a:bgClr>
          </a:patt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3200" kern="1200" dirty="0" smtClean="0">
                <a:solidFill>
                  <a:srgbClr val="000000"/>
                </a:solidFill>
              </a:rPr>
              <a:t>Timeline</a:t>
            </a:r>
            <a:endParaRPr lang="de-CH" sz="3200" kern="1200" dirty="0">
              <a:solidFill>
                <a:srgbClr val="00000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9991154" y="5610532"/>
            <a:ext cx="4498218" cy="807342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3200" kern="1200" dirty="0" smtClean="0"/>
              <a:t>Database</a:t>
            </a:r>
            <a:endParaRPr lang="de-CH" sz="32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4698940" y="6759983"/>
            <a:ext cx="2173516" cy="1483824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3">
                <a:lumMod val="75000"/>
              </a:schemeClr>
            </a:fgClr>
            <a:bgClr>
              <a:prstClr val="white"/>
            </a:bgClr>
          </a:patt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2400" kern="1200" dirty="0" err="1" smtClean="0">
                <a:solidFill>
                  <a:srgbClr val="000000"/>
                </a:solidFill>
              </a:rPr>
              <a:t>External</a:t>
            </a:r>
            <a:r>
              <a:rPr lang="de-CH" sz="2400" kern="1200" dirty="0" smtClean="0">
                <a:solidFill>
                  <a:srgbClr val="000000"/>
                </a:solidFill>
              </a:rPr>
              <a:t> Database</a:t>
            </a:r>
            <a:br>
              <a:rPr lang="de-CH" sz="2400" kern="1200" dirty="0" smtClean="0">
                <a:solidFill>
                  <a:srgbClr val="000000"/>
                </a:solidFill>
              </a:rPr>
            </a:br>
            <a:r>
              <a:rPr lang="de-CH" sz="2400" kern="1200" dirty="0" smtClean="0">
                <a:solidFill>
                  <a:srgbClr val="000000"/>
                </a:solidFill>
              </a:rPr>
              <a:t>(</a:t>
            </a:r>
            <a:r>
              <a:rPr lang="de-CH" sz="2400" kern="1200" dirty="0" err="1" smtClean="0">
                <a:solidFill>
                  <a:srgbClr val="000000"/>
                </a:solidFill>
              </a:rPr>
              <a:t>Health</a:t>
            </a:r>
            <a:r>
              <a:rPr lang="de-CH" sz="2400" kern="1200" dirty="0" smtClean="0">
                <a:solidFill>
                  <a:srgbClr val="000000"/>
                </a:solidFill>
              </a:rPr>
              <a:t> Institution</a:t>
            </a:r>
            <a:r>
              <a:rPr lang="de-CH" sz="1500" kern="1200" dirty="0" smtClean="0">
                <a:solidFill>
                  <a:srgbClr val="000000"/>
                </a:solidFill>
              </a:rPr>
              <a:t>)</a:t>
            </a:r>
            <a:endParaRPr lang="de-CH" sz="1500" kern="120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648788" y="4223023"/>
            <a:ext cx="0" cy="426137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240263" y="4349516"/>
            <a:ext cx="0" cy="252000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854620" y="4300342"/>
            <a:ext cx="0" cy="252000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648788" y="5363540"/>
            <a:ext cx="0" cy="252000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240263" y="5363540"/>
            <a:ext cx="0" cy="252000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54620" y="5372071"/>
            <a:ext cx="0" cy="252000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25" name="Rectangle 24"/>
          <p:cNvSpPr/>
          <p:nvPr/>
        </p:nvSpPr>
        <p:spPr>
          <a:xfrm>
            <a:off x="9848329" y="1862051"/>
            <a:ext cx="6383925" cy="46379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tangle 30"/>
          <p:cNvSpPr/>
          <p:nvPr/>
        </p:nvSpPr>
        <p:spPr>
          <a:xfrm>
            <a:off x="7383341" y="2892830"/>
            <a:ext cx="1992637" cy="25120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err="1" smtClean="0"/>
              <a:t>we</a:t>
            </a:r>
            <a:r>
              <a:rPr lang="de-CH" sz="2400" dirty="0" smtClean="0"/>
              <a:t> </a:t>
            </a:r>
            <a:r>
              <a:rPr lang="de-CH" sz="2400" dirty="0" err="1" smtClean="0"/>
              <a:t>should</a:t>
            </a:r>
            <a:r>
              <a:rPr lang="de-CH" sz="2400" dirty="0" smtClean="0"/>
              <a:t> </a:t>
            </a:r>
            <a:r>
              <a:rPr lang="de-CH" sz="2400" dirty="0" err="1" smtClean="0"/>
              <a:t>write</a:t>
            </a:r>
            <a:r>
              <a:rPr lang="de-CH" sz="2400" dirty="0" smtClean="0"/>
              <a:t> a </a:t>
            </a:r>
            <a:r>
              <a:rPr lang="de-CH" sz="2400" dirty="0" err="1" smtClean="0"/>
              <a:t>class</a:t>
            </a:r>
            <a:r>
              <a:rPr lang="de-CH" sz="2400" dirty="0" smtClean="0"/>
              <a:t> </a:t>
            </a:r>
            <a:r>
              <a:rPr lang="de-CH" sz="2400" dirty="0" err="1" smtClean="0"/>
              <a:t>based</a:t>
            </a:r>
            <a:r>
              <a:rPr lang="de-CH" sz="2400" dirty="0" smtClean="0"/>
              <a:t> on </a:t>
            </a:r>
            <a:r>
              <a:rPr lang="de-CH" sz="2400" dirty="0" err="1" smtClean="0"/>
              <a:t>Vaadin</a:t>
            </a:r>
            <a:r>
              <a:rPr lang="de-CH" sz="2400" dirty="0" smtClean="0"/>
              <a:t> Framework</a:t>
            </a:r>
            <a:endParaRPr lang="de-CH" sz="2400" dirty="0"/>
          </a:p>
        </p:txBody>
      </p:sp>
      <p:sp>
        <p:nvSpPr>
          <p:cNvPr id="32" name="Rectangle 31"/>
          <p:cNvSpPr/>
          <p:nvPr/>
        </p:nvSpPr>
        <p:spPr>
          <a:xfrm>
            <a:off x="16472547" y="2451135"/>
            <a:ext cx="1366566" cy="1645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err="1" smtClean="0"/>
              <a:t>Vaadin</a:t>
            </a:r>
            <a:r>
              <a:rPr lang="de-CH" sz="2400" dirty="0" smtClean="0"/>
              <a:t> (</a:t>
            </a:r>
            <a:r>
              <a:rPr lang="de-CH" sz="2400" dirty="0"/>
              <a:t>U</a:t>
            </a:r>
            <a:r>
              <a:rPr lang="de-CH" sz="2400" dirty="0" smtClean="0"/>
              <a:t>ser </a:t>
            </a:r>
            <a:r>
              <a:rPr lang="de-CH" sz="2400" dirty="0"/>
              <a:t>I</a:t>
            </a:r>
            <a:r>
              <a:rPr lang="de-CH" sz="2400" dirty="0" smtClean="0"/>
              <a:t>nterface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33" name="Rectangle 32"/>
          <p:cNvSpPr/>
          <p:nvPr/>
        </p:nvSpPr>
        <p:spPr>
          <a:xfrm>
            <a:off x="8349213" y="6160223"/>
            <a:ext cx="1386257" cy="2349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err="1" smtClean="0"/>
              <a:t>methods</a:t>
            </a:r>
            <a:r>
              <a:rPr lang="de-CH" sz="2400" dirty="0" smtClean="0"/>
              <a:t> </a:t>
            </a:r>
            <a:r>
              <a:rPr lang="de-CH" sz="2400" dirty="0" err="1" smtClean="0"/>
              <a:t>realised</a:t>
            </a:r>
            <a:r>
              <a:rPr lang="de-CH" sz="2400" dirty="0" smtClean="0"/>
              <a:t> in </a:t>
            </a:r>
            <a:r>
              <a:rPr lang="de-CH" sz="2400" dirty="0" err="1" smtClean="0"/>
              <a:t>classes</a:t>
            </a:r>
            <a:endParaRPr lang="de-CH" sz="2400" dirty="0"/>
          </a:p>
        </p:txBody>
      </p:sp>
      <p:sp>
        <p:nvSpPr>
          <p:cNvPr id="34" name="Rectangle 33"/>
          <p:cNvSpPr/>
          <p:nvPr/>
        </p:nvSpPr>
        <p:spPr>
          <a:xfrm>
            <a:off x="16482268" y="4496759"/>
            <a:ext cx="1318578" cy="1728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err="1" smtClean="0"/>
              <a:t>Vaadin</a:t>
            </a:r>
            <a:r>
              <a:rPr lang="de-CH" sz="2400" dirty="0" smtClean="0"/>
              <a:t> (Binding Data)</a:t>
            </a:r>
            <a:endParaRPr lang="de-CH" sz="2400" dirty="0"/>
          </a:p>
        </p:txBody>
      </p:sp>
      <p:sp>
        <p:nvSpPr>
          <p:cNvPr id="35" name="Rectangle 34"/>
          <p:cNvSpPr/>
          <p:nvPr/>
        </p:nvSpPr>
        <p:spPr>
          <a:xfrm>
            <a:off x="11350425" y="6875339"/>
            <a:ext cx="2818620" cy="1039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Access </a:t>
            </a:r>
            <a:r>
              <a:rPr lang="de-CH" sz="2400" dirty="0" err="1" smtClean="0"/>
              <a:t>with</a:t>
            </a:r>
            <a:r>
              <a:rPr lang="de-CH" sz="2400" dirty="0" smtClean="0"/>
              <a:t> SQL </a:t>
            </a:r>
            <a:r>
              <a:rPr lang="de-CH" sz="2400" dirty="0" err="1" smtClean="0"/>
              <a:t>commands</a:t>
            </a:r>
            <a:endParaRPr lang="de-CH" sz="2400" dirty="0"/>
          </a:p>
        </p:txBody>
      </p:sp>
      <p:sp>
        <p:nvSpPr>
          <p:cNvPr id="36" name="Freeform 35"/>
          <p:cNvSpPr/>
          <p:nvPr/>
        </p:nvSpPr>
        <p:spPr>
          <a:xfrm>
            <a:off x="9389488" y="4931238"/>
            <a:ext cx="580933" cy="148102"/>
          </a:xfrm>
          <a:custGeom>
            <a:avLst/>
            <a:gdLst>
              <a:gd name="connsiteX0" fmla="*/ 580933 w 580933"/>
              <a:gd name="connsiteY0" fmla="*/ 135102 h 148102"/>
              <a:gd name="connsiteX1" fmla="*/ 270202 w 580933"/>
              <a:gd name="connsiteY1" fmla="*/ 135102 h 148102"/>
              <a:gd name="connsiteX2" fmla="*/ 0 w 580933"/>
              <a:gd name="connsiteY2" fmla="*/ 0 h 1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933" h="148102">
                <a:moveTo>
                  <a:pt x="580933" y="135102"/>
                </a:moveTo>
                <a:cubicBezTo>
                  <a:pt x="473978" y="146360"/>
                  <a:pt x="367024" y="157619"/>
                  <a:pt x="270202" y="135102"/>
                </a:cubicBezTo>
                <a:cubicBezTo>
                  <a:pt x="173380" y="112585"/>
                  <a:pt x="42782" y="15762"/>
                  <a:pt x="0" y="0"/>
                </a:cubicBezTo>
              </a:path>
            </a:pathLst>
          </a:custGeom>
          <a:ln w="57150" cmpd="sng">
            <a:solidFill>
              <a:srgbClr val="FFFF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Freeform 36"/>
          <p:cNvSpPr/>
          <p:nvPr/>
        </p:nvSpPr>
        <p:spPr>
          <a:xfrm>
            <a:off x="8997697" y="5363565"/>
            <a:ext cx="2620951" cy="770084"/>
          </a:xfrm>
          <a:custGeom>
            <a:avLst/>
            <a:gdLst>
              <a:gd name="connsiteX0" fmla="*/ 2620951 w 2620951"/>
              <a:gd name="connsiteY0" fmla="*/ 0 h 770084"/>
              <a:gd name="connsiteX1" fmla="*/ 770073 w 2620951"/>
              <a:gd name="connsiteY1" fmla="*/ 324246 h 770084"/>
              <a:gd name="connsiteX2" fmla="*/ 0 w 2620951"/>
              <a:gd name="connsiteY2" fmla="*/ 770084 h 77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951" h="770084">
                <a:moveTo>
                  <a:pt x="2620951" y="0"/>
                </a:moveTo>
                <a:cubicBezTo>
                  <a:pt x="1913924" y="97949"/>
                  <a:pt x="1206898" y="195899"/>
                  <a:pt x="770073" y="324246"/>
                </a:cubicBezTo>
                <a:cubicBezTo>
                  <a:pt x="333248" y="452593"/>
                  <a:pt x="0" y="770084"/>
                  <a:pt x="0" y="770084"/>
                </a:cubicBezTo>
              </a:path>
            </a:pathLst>
          </a:custGeom>
          <a:ln w="57150" cmpd="sng">
            <a:solidFill>
              <a:srgbClr val="FFFF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Freeform 39"/>
          <p:cNvSpPr/>
          <p:nvPr/>
        </p:nvSpPr>
        <p:spPr>
          <a:xfrm>
            <a:off x="14158538" y="5903975"/>
            <a:ext cx="962536" cy="959227"/>
          </a:xfrm>
          <a:custGeom>
            <a:avLst/>
            <a:gdLst>
              <a:gd name="connsiteX0" fmla="*/ 0 w 962536"/>
              <a:gd name="connsiteY0" fmla="*/ 959227 h 959227"/>
              <a:gd name="connsiteX1" fmla="*/ 959214 w 962536"/>
              <a:gd name="connsiteY1" fmla="*/ 270205 h 959227"/>
              <a:gd name="connsiteX2" fmla="*/ 337751 w 962536"/>
              <a:gd name="connsiteY2" fmla="*/ 0 h 959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536" h="959227">
                <a:moveTo>
                  <a:pt x="0" y="959227"/>
                </a:moveTo>
                <a:cubicBezTo>
                  <a:pt x="451461" y="694651"/>
                  <a:pt x="902922" y="430076"/>
                  <a:pt x="959214" y="270205"/>
                </a:cubicBezTo>
                <a:cubicBezTo>
                  <a:pt x="1015506" y="110334"/>
                  <a:pt x="337751" y="0"/>
                  <a:pt x="337751" y="0"/>
                </a:cubicBezTo>
              </a:path>
            </a:pathLst>
          </a:custGeom>
          <a:ln w="57150" cmpd="sng">
            <a:solidFill>
              <a:srgbClr val="FFFF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8" name="Straight Connector 47"/>
          <p:cNvCxnSpPr/>
          <p:nvPr/>
        </p:nvCxnSpPr>
        <p:spPr>
          <a:xfrm>
            <a:off x="15423213" y="4370760"/>
            <a:ext cx="0" cy="252000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52" name="Freeform 51"/>
          <p:cNvSpPr/>
          <p:nvPr/>
        </p:nvSpPr>
        <p:spPr>
          <a:xfrm>
            <a:off x="16076966" y="4796135"/>
            <a:ext cx="391791" cy="67551"/>
          </a:xfrm>
          <a:custGeom>
            <a:avLst/>
            <a:gdLst>
              <a:gd name="connsiteX0" fmla="*/ 391791 w 391791"/>
              <a:gd name="connsiteY0" fmla="*/ 0 h 67551"/>
              <a:gd name="connsiteX1" fmla="*/ 0 w 391791"/>
              <a:gd name="connsiteY1" fmla="*/ 67551 h 6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791" h="67551">
                <a:moveTo>
                  <a:pt x="391791" y="0"/>
                </a:moveTo>
                <a:cubicBezTo>
                  <a:pt x="235299" y="22517"/>
                  <a:pt x="78808" y="45034"/>
                  <a:pt x="0" y="67551"/>
                </a:cubicBezTo>
              </a:path>
            </a:pathLst>
          </a:custGeom>
          <a:ln w="57150" cmpd="sng">
            <a:solidFill>
              <a:srgbClr val="FFFF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Freeform 52"/>
          <p:cNvSpPr/>
          <p:nvPr/>
        </p:nvSpPr>
        <p:spPr>
          <a:xfrm>
            <a:off x="13196986" y="4591854"/>
            <a:ext cx="2863128" cy="806617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2400" dirty="0" smtClean="0"/>
              <a:t>Data Import &amp; Export</a:t>
            </a:r>
            <a:endParaRPr lang="de-CH" sz="2400" kern="1200" dirty="0"/>
          </a:p>
        </p:txBody>
      </p:sp>
      <p:sp>
        <p:nvSpPr>
          <p:cNvPr id="54" name="Freeform 53"/>
          <p:cNvSpPr/>
          <p:nvPr/>
        </p:nvSpPr>
        <p:spPr>
          <a:xfrm>
            <a:off x="11496328" y="3392105"/>
            <a:ext cx="4525286" cy="916976"/>
          </a:xfrm>
          <a:custGeom>
            <a:avLst/>
            <a:gdLst>
              <a:gd name="connsiteX0" fmla="*/ 0 w 1315268"/>
              <a:gd name="connsiteY0" fmla="*/ 0 h 657634"/>
              <a:gd name="connsiteX1" fmla="*/ 1315268 w 1315268"/>
              <a:gd name="connsiteY1" fmla="*/ 0 h 657634"/>
              <a:gd name="connsiteX2" fmla="*/ 1315268 w 1315268"/>
              <a:gd name="connsiteY2" fmla="*/ 657634 h 657634"/>
              <a:gd name="connsiteX3" fmla="*/ 0 w 1315268"/>
              <a:gd name="connsiteY3" fmla="*/ 657634 h 657634"/>
              <a:gd name="connsiteX4" fmla="*/ 0 w 1315268"/>
              <a:gd name="connsiteY4" fmla="*/ 0 h 6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268" h="657634">
                <a:moveTo>
                  <a:pt x="0" y="0"/>
                </a:moveTo>
                <a:lnTo>
                  <a:pt x="1315268" y="0"/>
                </a:lnTo>
                <a:lnTo>
                  <a:pt x="1315268" y="657634"/>
                </a:lnTo>
                <a:lnTo>
                  <a:pt x="0" y="6576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CH" sz="3200" dirty="0" smtClean="0"/>
              <a:t>UI Manager</a:t>
            </a:r>
            <a:endParaRPr lang="de-CH" sz="3200" kern="1200" dirty="0"/>
          </a:p>
        </p:txBody>
      </p:sp>
      <p:sp>
        <p:nvSpPr>
          <p:cNvPr id="56" name="Rectangle 55"/>
          <p:cNvSpPr/>
          <p:nvPr/>
        </p:nvSpPr>
        <p:spPr>
          <a:xfrm flipV="1">
            <a:off x="11122429" y="8509621"/>
            <a:ext cx="5359839" cy="2546305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Freeform 56"/>
          <p:cNvSpPr/>
          <p:nvPr/>
        </p:nvSpPr>
        <p:spPr>
          <a:xfrm>
            <a:off x="14698940" y="3409626"/>
            <a:ext cx="1783328" cy="454303"/>
          </a:xfrm>
          <a:custGeom>
            <a:avLst/>
            <a:gdLst>
              <a:gd name="connsiteX0" fmla="*/ 1783328 w 1783328"/>
              <a:gd name="connsiteY0" fmla="*/ 21975 h 454303"/>
              <a:gd name="connsiteX1" fmla="*/ 878154 w 1783328"/>
              <a:gd name="connsiteY1" fmla="*/ 48995 h 454303"/>
              <a:gd name="connsiteX2" fmla="*/ 0 w 1783328"/>
              <a:gd name="connsiteY2" fmla="*/ 454303 h 45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328" h="454303">
                <a:moveTo>
                  <a:pt x="1783328" y="21975"/>
                </a:moveTo>
                <a:cubicBezTo>
                  <a:pt x="1479351" y="-543"/>
                  <a:pt x="1175375" y="-23060"/>
                  <a:pt x="878154" y="48995"/>
                </a:cubicBezTo>
                <a:cubicBezTo>
                  <a:pt x="580933" y="121050"/>
                  <a:pt x="0" y="454303"/>
                  <a:pt x="0" y="454303"/>
                </a:cubicBezTo>
              </a:path>
            </a:pathLst>
          </a:custGeom>
          <a:ln w="57150" cmpd="sng">
            <a:solidFill>
              <a:srgbClr val="FFFF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Freeform 58"/>
          <p:cNvSpPr/>
          <p:nvPr/>
        </p:nvSpPr>
        <p:spPr>
          <a:xfrm>
            <a:off x="16045967" y="4213436"/>
            <a:ext cx="826489" cy="262080"/>
          </a:xfrm>
          <a:custGeom>
            <a:avLst/>
            <a:gdLst>
              <a:gd name="connsiteX0" fmla="*/ 826489 w 826489"/>
              <a:gd name="connsiteY0" fmla="*/ 262080 h 262080"/>
              <a:gd name="connsiteX1" fmla="*/ 584590 w 826489"/>
              <a:gd name="connsiteY1" fmla="*/ 141120 h 262080"/>
              <a:gd name="connsiteX2" fmla="*/ 0 w 826489"/>
              <a:gd name="connsiteY2" fmla="*/ 0 h 26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489" h="262080">
                <a:moveTo>
                  <a:pt x="826489" y="262080"/>
                </a:moveTo>
                <a:cubicBezTo>
                  <a:pt x="774413" y="223440"/>
                  <a:pt x="722338" y="184800"/>
                  <a:pt x="584590" y="141120"/>
                </a:cubicBezTo>
                <a:cubicBezTo>
                  <a:pt x="446842" y="97440"/>
                  <a:pt x="0" y="0"/>
                  <a:pt x="0" y="0"/>
                </a:cubicBezTo>
              </a:path>
            </a:pathLst>
          </a:custGeom>
          <a:ln w="57150" cmpd="sng">
            <a:solidFill>
              <a:srgbClr val="FFFF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25" y="2327564"/>
            <a:ext cx="6788730" cy="8096596"/>
          </a:xfrm>
          <a:prstGeom prst="rect">
            <a:avLst/>
          </a:prstGeom>
        </p:spPr>
      </p:pic>
      <p:cxnSp>
        <p:nvCxnSpPr>
          <p:cNvPr id="42" name="Gerader Verbinder 41"/>
          <p:cNvCxnSpPr/>
          <p:nvPr/>
        </p:nvCxnSpPr>
        <p:spPr>
          <a:xfrm>
            <a:off x="16872456" y="7747462"/>
            <a:ext cx="80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17672858" y="7747462"/>
            <a:ext cx="0" cy="292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16188252" y="9875520"/>
            <a:ext cx="1484606" cy="16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16188252" y="10673542"/>
            <a:ext cx="1484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10474036" y="6268166"/>
            <a:ext cx="0" cy="2570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>
            <a:off x="10474036" y="8838439"/>
            <a:ext cx="876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1995055" y="122174"/>
            <a:ext cx="1152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i="1" dirty="0" smtClean="0"/>
              <a:t>Domain </a:t>
            </a:r>
            <a:r>
              <a:rPr lang="de-DE" sz="4400" i="1" dirty="0" err="1" smtClean="0"/>
              <a:t>model</a:t>
            </a:r>
            <a:r>
              <a:rPr lang="de-DE" sz="4400" i="1" dirty="0" smtClean="0"/>
              <a:t> </a:t>
            </a:r>
            <a:r>
              <a:rPr lang="de-DE" sz="4400" i="1" dirty="0" err="1" smtClean="0"/>
              <a:t>and</a:t>
            </a:r>
            <a:r>
              <a:rPr lang="de-DE" sz="4400" i="1" dirty="0" smtClean="0"/>
              <a:t> </a:t>
            </a:r>
            <a:r>
              <a:rPr lang="de-DE" sz="4400" i="1" dirty="0" err="1"/>
              <a:t>L</a:t>
            </a:r>
            <a:r>
              <a:rPr lang="de-DE" sz="4400" i="1" dirty="0" err="1" smtClean="0"/>
              <a:t>ayern</a:t>
            </a:r>
            <a:r>
              <a:rPr lang="de-DE" sz="4400" i="1" dirty="0" smtClean="0"/>
              <a:t> </a:t>
            </a:r>
            <a:r>
              <a:rPr lang="de-DE" sz="4400" i="1" dirty="0" err="1"/>
              <a:t>A</a:t>
            </a:r>
            <a:r>
              <a:rPr lang="de-DE" sz="4400" i="1" dirty="0" err="1" smtClean="0"/>
              <a:t>rchitecture</a:t>
            </a:r>
            <a:r>
              <a:rPr lang="de-DE" sz="4400" i="1" dirty="0" smtClean="0"/>
              <a:t> Pattern</a:t>
            </a:r>
            <a:endParaRPr lang="de-DE" sz="4400" i="1" dirty="0"/>
          </a:p>
        </p:txBody>
      </p:sp>
    </p:spTree>
    <p:extLst>
      <p:ext uri="{BB962C8B-B14F-4D97-AF65-F5344CB8AC3E}">
        <p14:creationId xmlns:p14="http://schemas.microsoft.com/office/powerpoint/2010/main" val="3959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2699" y="137944"/>
            <a:ext cx="16203454" cy="2099998"/>
          </a:xfrm>
        </p:spPr>
        <p:txBody>
          <a:bodyPr>
            <a:normAutofit/>
          </a:bodyPr>
          <a:lstStyle/>
          <a:p>
            <a:r>
              <a:rPr lang="de-DE" sz="4800" i="1" dirty="0" err="1" smtClean="0"/>
              <a:t>Perspective</a:t>
            </a:r>
            <a:r>
              <a:rPr lang="de-DE" sz="4800" i="1" dirty="0" smtClean="0"/>
              <a:t> </a:t>
            </a:r>
            <a:r>
              <a:rPr lang="de-DE" sz="4800" i="1" dirty="0" err="1" smtClean="0"/>
              <a:t>of</a:t>
            </a:r>
            <a:r>
              <a:rPr lang="de-DE" sz="4800" i="1" dirty="0" smtClean="0"/>
              <a:t> </a:t>
            </a:r>
            <a:r>
              <a:rPr lang="de-DE" sz="4800" i="1" dirty="0" err="1" smtClean="0"/>
              <a:t>the</a:t>
            </a:r>
            <a:r>
              <a:rPr lang="de-DE" sz="4800" i="1" dirty="0" smtClean="0"/>
              <a:t> </a:t>
            </a:r>
            <a:r>
              <a:rPr lang="de-DE" sz="4800" i="1" dirty="0" err="1" smtClean="0"/>
              <a:t>software</a:t>
            </a:r>
            <a:r>
              <a:rPr lang="de-DE" sz="4800" i="1" dirty="0" smtClean="0"/>
              <a:t> </a:t>
            </a:r>
            <a:r>
              <a:rPr lang="de-DE" sz="4800" i="1" dirty="0" err="1" smtClean="0"/>
              <a:t>from</a:t>
            </a:r>
            <a:r>
              <a:rPr lang="de-DE" sz="4800" i="1" dirty="0" smtClean="0"/>
              <a:t> </a:t>
            </a:r>
            <a:r>
              <a:rPr lang="de-DE" sz="4800" i="1" dirty="0" err="1" smtClean="0"/>
              <a:t>the</a:t>
            </a:r>
            <a:r>
              <a:rPr lang="de-DE" sz="4800" i="1" dirty="0" smtClean="0"/>
              <a:t> </a:t>
            </a:r>
            <a:r>
              <a:rPr lang="de-DE" sz="4800" i="1" dirty="0" err="1" smtClean="0"/>
              <a:t>point</a:t>
            </a:r>
            <a:r>
              <a:rPr lang="de-DE" sz="4800" i="1" dirty="0" smtClean="0"/>
              <a:t> </a:t>
            </a:r>
            <a:r>
              <a:rPr lang="de-DE" sz="4800" i="1" dirty="0" err="1" smtClean="0"/>
              <a:t>of</a:t>
            </a:r>
            <a:r>
              <a:rPr lang="de-DE" sz="4800" i="1" dirty="0" smtClean="0"/>
              <a:t> </a:t>
            </a:r>
            <a:r>
              <a:rPr lang="de-DE" sz="4800" i="1" dirty="0" err="1" smtClean="0"/>
              <a:t>view</a:t>
            </a:r>
            <a:r>
              <a:rPr lang="de-DE" sz="4800" i="1" dirty="0" smtClean="0"/>
              <a:t> </a:t>
            </a:r>
            <a:r>
              <a:rPr lang="de-DE" sz="4800" i="1" dirty="0" err="1" smtClean="0"/>
              <a:t>of</a:t>
            </a:r>
            <a:r>
              <a:rPr lang="de-DE" sz="4800" i="1" dirty="0" smtClean="0"/>
              <a:t> „Analysis &amp;Design View“ Model</a:t>
            </a:r>
            <a:endParaRPr lang="de-DE" sz="4800" i="1" dirty="0"/>
          </a:p>
        </p:txBody>
      </p:sp>
      <p:sp>
        <p:nvSpPr>
          <p:cNvPr id="3" name="Rechteck 2"/>
          <p:cNvSpPr/>
          <p:nvPr/>
        </p:nvSpPr>
        <p:spPr>
          <a:xfrm>
            <a:off x="6533536" y="2604584"/>
            <a:ext cx="2330245" cy="890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D2:Doctor 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025716" y="2604585"/>
            <a:ext cx="2197510" cy="890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D3:Doctor 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955458" y="4159045"/>
            <a:ext cx="1961536" cy="796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P1:Patient </a:t>
            </a:r>
            <a:endParaRPr lang="de-DE" sz="3200" dirty="0"/>
          </a:p>
        </p:txBody>
      </p:sp>
      <p:sp>
        <p:nvSpPr>
          <p:cNvPr id="6" name="Rechteck 5"/>
          <p:cNvSpPr/>
          <p:nvPr/>
        </p:nvSpPr>
        <p:spPr>
          <a:xfrm>
            <a:off x="7742903" y="4159045"/>
            <a:ext cx="1991032" cy="796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P2:Patien</a:t>
            </a:r>
            <a:r>
              <a:rPr lang="de-DE" dirty="0" smtClean="0"/>
              <a:t>t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916697" y="4159044"/>
            <a:ext cx="2109019" cy="796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P3:Patien</a:t>
            </a:r>
            <a:r>
              <a:rPr lang="de-DE" dirty="0" smtClean="0"/>
              <a:t>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403987" y="5619135"/>
            <a:ext cx="1828800" cy="693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C1:Case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675238" y="5619135"/>
            <a:ext cx="1740309" cy="693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C2:Case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860889" y="5619135"/>
            <a:ext cx="1873045" cy="693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C3:Case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5117098" y="4159045"/>
            <a:ext cx="1986548" cy="796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P4:Patient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12" name="Rechteck 11"/>
          <p:cNvSpPr/>
          <p:nvPr/>
        </p:nvSpPr>
        <p:spPr>
          <a:xfrm>
            <a:off x="1452717" y="7064477"/>
            <a:ext cx="1820141" cy="811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Di1:Diagnose </a:t>
            </a:r>
            <a:endParaRPr lang="de-DE" sz="2400" dirty="0"/>
          </a:p>
        </p:txBody>
      </p:sp>
      <p:sp>
        <p:nvSpPr>
          <p:cNvPr id="13" name="Rechteck 12"/>
          <p:cNvSpPr/>
          <p:nvPr/>
        </p:nvSpPr>
        <p:spPr>
          <a:xfrm>
            <a:off x="3524864" y="7064478"/>
            <a:ext cx="1843548" cy="811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Di2:Diagnose </a:t>
            </a:r>
            <a:endParaRPr lang="de-DE" sz="2400" dirty="0"/>
          </a:p>
        </p:txBody>
      </p:sp>
      <p:sp>
        <p:nvSpPr>
          <p:cNvPr id="14" name="Rechteck 13"/>
          <p:cNvSpPr/>
          <p:nvPr/>
        </p:nvSpPr>
        <p:spPr>
          <a:xfrm>
            <a:off x="5678129" y="7064478"/>
            <a:ext cx="1828800" cy="811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Di3:Diagnose </a:t>
            </a:r>
            <a:endParaRPr lang="de-DE" sz="2400" dirty="0"/>
          </a:p>
        </p:txBody>
      </p:sp>
      <p:cxnSp>
        <p:nvCxnSpPr>
          <p:cNvPr id="16" name="Gerader Verbinder 15"/>
          <p:cNvCxnSpPr/>
          <p:nvPr/>
        </p:nvCxnSpPr>
        <p:spPr>
          <a:xfrm flipH="1">
            <a:off x="3878826" y="4955458"/>
            <a:ext cx="1224116" cy="663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5678129" y="4955457"/>
            <a:ext cx="501445" cy="663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>
            <a:off x="2241755" y="6312310"/>
            <a:ext cx="398206" cy="75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701845" y="6312310"/>
            <a:ext cx="383458" cy="75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5678129" y="6312310"/>
            <a:ext cx="501445" cy="75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3613355" y="8443451"/>
            <a:ext cx="1873045" cy="774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T2:Treatment</a:t>
            </a:r>
            <a:endParaRPr lang="de-DE" sz="2400" dirty="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1076632" y="4159045"/>
            <a:ext cx="14749" cy="63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1386348" y="4159045"/>
            <a:ext cx="0" cy="63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1076632" y="5619135"/>
            <a:ext cx="0" cy="69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1386348" y="5619135"/>
            <a:ext cx="0" cy="69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386348" y="8480323"/>
            <a:ext cx="1886509" cy="737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T1:Treatment </a:t>
            </a:r>
            <a:endParaRPr lang="de-DE" sz="2400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663677" y="7064477"/>
            <a:ext cx="0" cy="63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900192" y="7064477"/>
            <a:ext cx="0" cy="63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63677" y="8480323"/>
            <a:ext cx="0" cy="737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900192" y="8480323"/>
            <a:ext cx="0" cy="737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12" idx="2"/>
            <a:endCxn id="36" idx="0"/>
          </p:cNvCxnSpPr>
          <p:nvPr/>
        </p:nvCxnSpPr>
        <p:spPr>
          <a:xfrm flipH="1">
            <a:off x="2329603" y="7875639"/>
            <a:ext cx="33185" cy="604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13" idx="2"/>
          </p:cNvCxnSpPr>
          <p:nvPr/>
        </p:nvCxnSpPr>
        <p:spPr>
          <a:xfrm flipH="1">
            <a:off x="4350776" y="7875640"/>
            <a:ext cx="95862" cy="567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515565" y="11098162"/>
            <a:ext cx="60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UI</a:t>
            </a:r>
            <a:endParaRPr lang="de-DE" sz="3200" dirty="0"/>
          </a:p>
        </p:txBody>
      </p:sp>
      <p:sp>
        <p:nvSpPr>
          <p:cNvPr id="51" name="Rechteck 50"/>
          <p:cNvSpPr/>
          <p:nvPr/>
        </p:nvSpPr>
        <p:spPr>
          <a:xfrm>
            <a:off x="15380001" y="5619135"/>
            <a:ext cx="1686449" cy="693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C4:Case</a:t>
            </a:r>
            <a:endParaRPr lang="de-DE" sz="2800" dirty="0"/>
          </a:p>
        </p:txBody>
      </p:sp>
      <p:sp>
        <p:nvSpPr>
          <p:cNvPr id="52" name="Rechteck 51"/>
          <p:cNvSpPr/>
          <p:nvPr/>
        </p:nvSpPr>
        <p:spPr>
          <a:xfrm>
            <a:off x="13494776" y="7064476"/>
            <a:ext cx="1870477" cy="8111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Di4:Diagnose</a:t>
            </a:r>
            <a:endParaRPr lang="de-DE" sz="2400" dirty="0"/>
          </a:p>
        </p:txBody>
      </p:sp>
      <p:sp>
        <p:nvSpPr>
          <p:cNvPr id="53" name="Rechteck 52"/>
          <p:cNvSpPr/>
          <p:nvPr/>
        </p:nvSpPr>
        <p:spPr>
          <a:xfrm>
            <a:off x="15763459" y="7064478"/>
            <a:ext cx="1965387" cy="811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Di5:Diagnose</a:t>
            </a:r>
            <a:endParaRPr lang="de-DE" sz="2400" dirty="0"/>
          </a:p>
        </p:txBody>
      </p:sp>
      <p:cxnSp>
        <p:nvCxnSpPr>
          <p:cNvPr id="55" name="Gerader Verbinder 54"/>
          <p:cNvCxnSpPr>
            <a:stCxn id="6" idx="2"/>
            <a:endCxn id="10" idx="0"/>
          </p:cNvCxnSpPr>
          <p:nvPr/>
        </p:nvCxnSpPr>
        <p:spPr>
          <a:xfrm>
            <a:off x="8738419" y="4955458"/>
            <a:ext cx="58993" cy="663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1" idx="2"/>
          </p:cNvCxnSpPr>
          <p:nvPr/>
        </p:nvCxnSpPr>
        <p:spPr>
          <a:xfrm flipH="1">
            <a:off x="16105239" y="4955458"/>
            <a:ext cx="5133" cy="663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51" idx="2"/>
          </p:cNvCxnSpPr>
          <p:nvPr/>
        </p:nvCxnSpPr>
        <p:spPr>
          <a:xfrm>
            <a:off x="16223226" y="6312310"/>
            <a:ext cx="0" cy="752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14733639" y="6312310"/>
            <a:ext cx="752167" cy="752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3524865" y="9910916"/>
            <a:ext cx="2153264" cy="811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M1:Medication</a:t>
            </a:r>
            <a:endParaRPr lang="de-DE" sz="2400" dirty="0"/>
          </a:p>
        </p:txBody>
      </p:sp>
      <p:cxnSp>
        <p:nvCxnSpPr>
          <p:cNvPr id="70" name="Gerader Verbinder 69"/>
          <p:cNvCxnSpPr>
            <a:stCxn id="27" idx="2"/>
            <a:endCxn id="68" idx="0"/>
          </p:cNvCxnSpPr>
          <p:nvPr/>
        </p:nvCxnSpPr>
        <p:spPr>
          <a:xfrm>
            <a:off x="4549878" y="9217742"/>
            <a:ext cx="51619" cy="69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6179574" y="3495369"/>
            <a:ext cx="604684" cy="66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7993626" y="3495369"/>
            <a:ext cx="221226" cy="66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endCxn id="7" idx="0"/>
          </p:cNvCxnSpPr>
          <p:nvPr/>
        </p:nvCxnSpPr>
        <p:spPr>
          <a:xfrm flipH="1">
            <a:off x="12971207" y="3495368"/>
            <a:ext cx="1525918" cy="663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15544799" y="3495369"/>
            <a:ext cx="218660" cy="663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723801" y="2746188"/>
            <a:ext cx="2169773" cy="8760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D1:Doctor</a:t>
            </a:r>
            <a:endParaRPr lang="de-DE" dirty="0"/>
          </a:p>
        </p:txBody>
      </p:sp>
      <p:sp>
        <p:nvSpPr>
          <p:cNvPr id="81" name="Rechteck 80"/>
          <p:cNvSpPr/>
          <p:nvPr/>
        </p:nvSpPr>
        <p:spPr>
          <a:xfrm>
            <a:off x="11267768" y="8443451"/>
            <a:ext cx="2094271" cy="774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T3:Treatment</a:t>
            </a:r>
            <a:endParaRPr lang="de-DE" sz="2400" dirty="0"/>
          </a:p>
        </p:txBody>
      </p:sp>
      <p:sp>
        <p:nvSpPr>
          <p:cNvPr id="82" name="Rechteck 81"/>
          <p:cNvSpPr/>
          <p:nvPr/>
        </p:nvSpPr>
        <p:spPr>
          <a:xfrm>
            <a:off x="15763458" y="8480323"/>
            <a:ext cx="1965387" cy="6931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T4:Treatment</a:t>
            </a:r>
            <a:endParaRPr lang="de-DE" sz="2400" dirty="0"/>
          </a:p>
        </p:txBody>
      </p:sp>
      <p:cxnSp>
        <p:nvCxnSpPr>
          <p:cNvPr id="84" name="Gerader Verbinder 83"/>
          <p:cNvCxnSpPr>
            <a:stCxn id="52" idx="2"/>
          </p:cNvCxnSpPr>
          <p:nvPr/>
        </p:nvCxnSpPr>
        <p:spPr>
          <a:xfrm flipH="1">
            <a:off x="12971207" y="7875639"/>
            <a:ext cx="1458808" cy="567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53" idx="2"/>
            <a:endCxn id="82" idx="0"/>
          </p:cNvCxnSpPr>
          <p:nvPr/>
        </p:nvCxnSpPr>
        <p:spPr>
          <a:xfrm flipH="1">
            <a:off x="16746152" y="7875639"/>
            <a:ext cx="1" cy="604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9564329" y="9903542"/>
            <a:ext cx="2101645" cy="811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M2:Medication</a:t>
            </a:r>
            <a:endParaRPr lang="de-DE" sz="2400" dirty="0"/>
          </a:p>
        </p:txBody>
      </p:sp>
      <p:sp>
        <p:nvSpPr>
          <p:cNvPr id="88" name="Rechteck 87"/>
          <p:cNvSpPr/>
          <p:nvPr/>
        </p:nvSpPr>
        <p:spPr>
          <a:xfrm>
            <a:off x="12565625" y="9910917"/>
            <a:ext cx="2168014" cy="803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M3:Medication</a:t>
            </a:r>
            <a:endParaRPr lang="de-DE" sz="2400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63677" y="9903542"/>
            <a:ext cx="0" cy="67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V="1">
            <a:off x="900192" y="9903542"/>
            <a:ext cx="0" cy="67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>
            <a:off x="3878826" y="120295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 flipH="1">
            <a:off x="11164529" y="9217742"/>
            <a:ext cx="752168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12683613" y="9217742"/>
            <a:ext cx="678426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H="1">
            <a:off x="353961" y="2698955"/>
            <a:ext cx="14749" cy="716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663677" y="2698955"/>
            <a:ext cx="0" cy="716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5368412" y="2698955"/>
            <a:ext cx="0" cy="796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 flipV="1">
            <a:off x="5678129" y="2698955"/>
            <a:ext cx="0" cy="7167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12971207" y="2698955"/>
            <a:ext cx="0" cy="75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V="1">
            <a:off x="13362039" y="2698955"/>
            <a:ext cx="0" cy="7167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232787" y="11336349"/>
            <a:ext cx="0" cy="693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/>
          <p:nvPr/>
        </p:nvCxnSpPr>
        <p:spPr>
          <a:xfrm flipV="1">
            <a:off x="4675238" y="11336349"/>
            <a:ext cx="0" cy="693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3059084" y="11253018"/>
            <a:ext cx="117370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r>
              <a:rPr lang="de-DE" sz="3200" dirty="0" smtClean="0"/>
              <a:t> Data</a:t>
            </a:r>
            <a:endParaRPr lang="de-DE" sz="32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784258" y="11098162"/>
            <a:ext cx="268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              Login</a:t>
            </a:r>
          </a:p>
          <a:p>
            <a:r>
              <a:rPr lang="de-DE" sz="3200" dirty="0" smtClean="0"/>
              <a:t>            </a:t>
            </a:r>
            <a:r>
              <a:rPr lang="de-DE" sz="3200" dirty="0" err="1" smtClean="0">
                <a:solidFill>
                  <a:srgbClr val="00B050"/>
                </a:solidFill>
              </a:rPr>
              <a:t>Acess</a:t>
            </a:r>
            <a:endParaRPr lang="de-DE" sz="3200" dirty="0">
              <a:solidFill>
                <a:srgbClr val="00B050"/>
              </a:solidFill>
            </a:endParaRPr>
          </a:p>
        </p:txBody>
      </p:sp>
      <p:cxnSp>
        <p:nvCxnSpPr>
          <p:cNvPr id="120" name="Gerade Verbindung mit Pfeil 119"/>
          <p:cNvCxnSpPr/>
          <p:nvPr/>
        </p:nvCxnSpPr>
        <p:spPr>
          <a:xfrm>
            <a:off x="9733934" y="11336349"/>
            <a:ext cx="1" cy="81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/>
          <p:nvPr/>
        </p:nvCxnSpPr>
        <p:spPr>
          <a:xfrm flipV="1">
            <a:off x="9999406" y="11336349"/>
            <a:ext cx="0" cy="816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11916697" y="11336349"/>
            <a:ext cx="224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Login     </a:t>
            </a:r>
          </a:p>
          <a:p>
            <a:r>
              <a:rPr lang="de-DE" sz="3200" dirty="0" err="1" smtClean="0">
                <a:solidFill>
                  <a:srgbClr val="FF0000"/>
                </a:solidFill>
              </a:rPr>
              <a:t>No</a:t>
            </a:r>
            <a:r>
              <a:rPr lang="de-DE" sz="3200" dirty="0" smtClean="0">
                <a:solidFill>
                  <a:srgbClr val="FF0000"/>
                </a:solidFill>
              </a:rPr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access</a:t>
            </a:r>
            <a:endParaRPr lang="de-DE" sz="3200" dirty="0">
              <a:solidFill>
                <a:srgbClr val="FF0000"/>
              </a:solidFill>
            </a:endParaRPr>
          </a:p>
        </p:txBody>
      </p:sp>
      <p:cxnSp>
        <p:nvCxnSpPr>
          <p:cNvPr id="127" name="Gerade Verbindung mit Pfeil 126"/>
          <p:cNvCxnSpPr/>
          <p:nvPr/>
        </p:nvCxnSpPr>
        <p:spPr>
          <a:xfrm>
            <a:off x="14497125" y="11336349"/>
            <a:ext cx="0" cy="81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/>
          <p:nvPr/>
        </p:nvCxnSpPr>
        <p:spPr>
          <a:xfrm flipV="1">
            <a:off x="14733639" y="11336349"/>
            <a:ext cx="0" cy="816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631" y="5156994"/>
            <a:ext cx="1552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4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Benutzerdefiniert</PresentationFormat>
  <Paragraphs>65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Sans</vt:lpstr>
      <vt:lpstr>Office Theme</vt:lpstr>
      <vt:lpstr>PowerPoint-Präsentation</vt:lpstr>
      <vt:lpstr>Analysis and Design view model: Relations</vt:lpstr>
      <vt:lpstr>Domain model and Layern Architecture Pattern </vt:lpstr>
      <vt:lpstr>PowerPoint-Präsentation</vt:lpstr>
      <vt:lpstr>Perspective of the software from the point of view of „Analysis &amp;Design View“ Model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</dc:creator>
  <cp:lastModifiedBy>Katerina Mlinaric</cp:lastModifiedBy>
  <cp:revision>100</cp:revision>
  <dcterms:created xsi:type="dcterms:W3CDTF">2014-11-22T14:41:44Z</dcterms:created>
  <dcterms:modified xsi:type="dcterms:W3CDTF">2014-11-26T08:26:41Z</dcterms:modified>
</cp:coreProperties>
</file>