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6"/>
    <p:restoredTop sz="94669"/>
  </p:normalViewPr>
  <p:slideViewPr>
    <p:cSldViewPr snapToGrid="0">
      <p:cViewPr varScale="1">
        <p:scale>
          <a:sx n="135" d="100"/>
          <a:sy n="135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A648B-D394-CA43-9B41-B7B0F09D9D16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5C82C-601E-5F4F-BBC6-D69D5B6416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469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5C82C-601E-5F4F-BBC6-D69D5B64163D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449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E95-3D2D-6543-8488-6C0A40A1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8EFB3-3FE4-72C6-9731-2A111B37D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8798-ABA5-65A1-F841-A1020CF9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CC52-0B38-4AA7-F567-21B06226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8893-C29B-6ABC-D26D-60C3F733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733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37AC-D28F-208A-EDCF-2E1720A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5552-0015-B994-8C68-83B0C16F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F1FB-AC8B-5553-2480-461C8CF6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C54E-4866-F46C-4C3A-4089C59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AFC1-8CD9-10F7-BDA6-B55A003C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219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18C1A-9D88-AD7F-4F38-FDF3E9097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79797-3E2A-C423-129D-9467C896F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01FD-469D-EC9C-05BF-4C90445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263D-61C3-62D0-BBF3-69E02B14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2DF4-972B-7730-CDA1-CA2A78E6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67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92F0-923F-34AC-D450-FA32E18B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4242-2362-99B8-DD5D-FE667602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18AE-1532-8331-9416-153542F9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84CC-EBA0-8DA9-61F5-BB7CEA7F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4761-90C2-3D97-AF23-B97BB82D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38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90AF-BF7B-3A33-6AA6-ADF7A21A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6BA5-182D-133F-0F10-9CC73B97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F45E-27C3-440F-E417-D4A759E7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F665-6705-D076-B35D-F3D4DFB5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AD36-3177-4832-45FD-B2686BAC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8593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B6B7-10A8-81C5-C8E9-F1E31A69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EEF9-389B-AFAB-46FE-7B4C1F49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FC6D7-80D3-BA62-D3BF-5F5E22CD0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8666-0833-8E72-3229-F8AEED80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0700A-E268-5DBF-FD33-5B1E97C7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35E07-BC1E-DFA5-D49D-98A2DF7E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358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B983-0867-BACE-09C7-43A9B8B0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2F35-6A7A-9B3A-343E-56478C24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43B5-315C-C8C9-9491-DFCEA6BA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79523-A515-8EC7-CF65-F1A77AD35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D56F4-A9CE-0418-BA63-C6321EAD9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DA6D0-6DAA-D0BA-DE70-4197231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5C94F-B6A9-3946-6EAD-529509B6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944B1-1DFA-56B3-B43D-C824D6D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16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2E9C-DDED-BFE9-7F21-4765842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0567C-67EE-D271-BA43-4B9E6C2B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F0BCB-C8EA-B539-1975-0F266C9F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2062B-FA7D-C485-58EC-0B67AB21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907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6EE86-935C-4B30-0673-F95A50E8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8DAE9-3671-17D8-9A4E-17363DD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DBDB9-70A7-D860-2CEB-165498E3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3593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FF25-B024-3D2C-8FEC-722EF2B0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9B2-283A-908E-57E0-EB0489CD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62A5C-C778-3A1F-166B-BBC9C873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0E374-7B56-D9E2-9FEB-ED873AAD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164B-C5AF-0DAC-48D3-6DFF8156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89747-5613-6045-3C64-5436D793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205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BAF4-9422-C8A5-9BDD-7BE5DDAF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322CA-6B2B-176E-66B1-8AA5AC1A4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7982F-8B5F-E06D-589F-B84D0DE2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F1A2-1086-2F91-77E7-F2EE836A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8A41D-2B38-0609-37DE-4B24D01D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7B3F-F5E0-DEF1-A98F-360A26E2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58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05A35-4059-AB60-B74E-642DDC4F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2E840-9E12-16BF-2FE3-9F895B3C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8D19-24DC-7353-3316-E8DDCD5D6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D3F2-1B45-3DA5-F8A8-84D45B32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D042-87AE-0B55-681B-92EB2B84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079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B1818-2D9F-9269-3285-4BF0C3698F1B}"/>
              </a:ext>
            </a:extLst>
          </p:cNvPr>
          <p:cNvSpPr txBox="1"/>
          <p:nvPr/>
        </p:nvSpPr>
        <p:spPr>
          <a:xfrm>
            <a:off x="3100552" y="735724"/>
            <a:ext cx="743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ethodology for the study of vibrational energy transport in proteins 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C7E0B47-A270-23B2-C45B-C37488175819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029334" y="69668"/>
            <a:ext cx="755279" cy="2826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7A3B84-0640-44C0-9F2B-CB66161DFE8F}"/>
              </a:ext>
            </a:extLst>
          </p:cNvPr>
          <p:cNvSpPr txBox="1"/>
          <p:nvPr/>
        </p:nvSpPr>
        <p:spPr>
          <a:xfrm>
            <a:off x="4267200" y="2343072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Molecular Dynamics-Based Methods</a:t>
            </a:r>
          </a:p>
        </p:txBody>
      </p:sp>
    </p:spTree>
    <p:extLst>
      <p:ext uri="{BB962C8B-B14F-4D97-AF65-F5344CB8AC3E}">
        <p14:creationId xmlns:p14="http://schemas.microsoft.com/office/powerpoint/2010/main" val="38299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>
            <a:extLst>
              <a:ext uri="{FF2B5EF4-FFF2-40B4-BE49-F238E27FC236}">
                <a16:creationId xmlns:a16="http://schemas.microsoft.com/office/drawing/2014/main" id="{87955244-8F5E-180C-84CC-E9597AC28F0C}"/>
              </a:ext>
            </a:extLst>
          </p:cNvPr>
          <p:cNvSpPr/>
          <p:nvPr/>
        </p:nvSpPr>
        <p:spPr>
          <a:xfrm rot="16200000">
            <a:off x="3812032" y="2145308"/>
            <a:ext cx="3858030" cy="16579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EE9E08-E011-674B-A8FB-7B485E873EA1}"/>
              </a:ext>
            </a:extLst>
          </p:cNvPr>
          <p:cNvGrpSpPr/>
          <p:nvPr/>
        </p:nvGrpSpPr>
        <p:grpSpPr>
          <a:xfrm>
            <a:off x="234778" y="27340"/>
            <a:ext cx="5556774" cy="429859"/>
            <a:chOff x="234778" y="27340"/>
            <a:chExt cx="5556774" cy="4298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E4592F-C6B6-434D-812A-A98AC243A929}"/>
                </a:ext>
              </a:extLst>
            </p:cNvPr>
            <p:cNvSpPr txBox="1"/>
            <p:nvPr/>
          </p:nvSpPr>
          <p:spPr>
            <a:xfrm>
              <a:off x="5145221" y="273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1958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F6756F-6258-7E37-B9B2-617927633096}"/>
                </a:ext>
              </a:extLst>
            </p:cNvPr>
            <p:cNvCxnSpPr/>
            <p:nvPr/>
          </p:nvCxnSpPr>
          <p:spPr>
            <a:xfrm>
              <a:off x="5228582" y="384315"/>
              <a:ext cx="472963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0025D0D1-7545-D5E7-9C10-898E74438ECD}"/>
                </a:ext>
              </a:extLst>
            </p:cNvPr>
            <p:cNvSpPr/>
            <p:nvPr/>
          </p:nvSpPr>
          <p:spPr>
            <a:xfrm flipH="1">
              <a:off x="234778" y="191938"/>
              <a:ext cx="4750516" cy="265261"/>
            </a:xfrm>
            <a:prstGeom prst="wedgeRoundRectCallout">
              <a:avLst>
                <a:gd name="adj1" fmla="val -55179"/>
                <a:gd name="adj2" fmla="val 22848"/>
                <a:gd name="adj3" fmla="val 16667"/>
              </a:avLst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JP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irst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X-ray crystallographic structure of the globular protein </a:t>
              </a:r>
              <a:r>
                <a:rPr lang="en-JP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A1006C-5A79-D624-1EF8-CBB539594E2F}"/>
              </a:ext>
            </a:extLst>
          </p:cNvPr>
          <p:cNvSpPr txBox="1"/>
          <p:nvPr/>
        </p:nvSpPr>
        <p:spPr>
          <a:xfrm>
            <a:off x="793645" y="5693362"/>
            <a:ext cx="972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lang="en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 on vibrational energy transport properties in proteins 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81EB8F-711A-EED7-5CCA-1FBC5D413E58}"/>
              </a:ext>
            </a:extLst>
          </p:cNvPr>
          <p:cNvGrpSpPr/>
          <p:nvPr/>
        </p:nvGrpSpPr>
        <p:grpSpPr>
          <a:xfrm>
            <a:off x="5800876" y="62133"/>
            <a:ext cx="6719373" cy="1127320"/>
            <a:chOff x="5800876" y="62133"/>
            <a:chExt cx="6719373" cy="112732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EB4B17-EC83-7701-4CA8-A9BA2A791E15}"/>
                </a:ext>
              </a:extLst>
            </p:cNvPr>
            <p:cNvCxnSpPr/>
            <p:nvPr/>
          </p:nvCxnSpPr>
          <p:spPr>
            <a:xfrm>
              <a:off x="5800876" y="788313"/>
              <a:ext cx="472963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26E41352-E127-1F51-2F8C-41E680863756}"/>
                </a:ext>
              </a:extLst>
            </p:cNvPr>
            <p:cNvSpPr/>
            <p:nvPr/>
          </p:nvSpPr>
          <p:spPr>
            <a:xfrm>
              <a:off x="6517601" y="62133"/>
              <a:ext cx="5567307" cy="929656"/>
            </a:xfrm>
            <a:prstGeom prst="wedgeRoundRectCallout">
              <a:avLst>
                <a:gd name="adj1" fmla="val -54157"/>
                <a:gd name="adj2" fmla="val 28609"/>
                <a:gd name="adj3" fmla="val 16667"/>
              </a:avLst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Thermophysical properties of matter (The TPRC* Data Series)</a:t>
              </a:r>
            </a:p>
            <a:p>
              <a:pPr marL="144000" indent="-1440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2: thermal conductivity of nonmetallic solids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1971</a:t>
              </a:r>
            </a:p>
            <a:p>
              <a:pPr marL="144000" indent="-1440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5: specific heat of nonmetallic solids 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1970</a:t>
              </a:r>
            </a:p>
            <a:p>
              <a:pPr marL="144000" indent="-1440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10: thermal diffusivity  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1974</a:t>
              </a:r>
              <a:endParaRPr lang="en-JP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148A15-24CB-6A02-9091-DB2BA0AF6837}"/>
                </a:ext>
              </a:extLst>
            </p:cNvPr>
            <p:cNvSpPr txBox="1"/>
            <p:nvPr/>
          </p:nvSpPr>
          <p:spPr>
            <a:xfrm>
              <a:off x="9177157" y="943232"/>
              <a:ext cx="33430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TPRC: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Thermophysical Properties Research Center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411940-9D09-90D5-7AF7-5556C31E48BA}"/>
              </a:ext>
            </a:extLst>
          </p:cNvPr>
          <p:cNvGrpSpPr/>
          <p:nvPr/>
        </p:nvGrpSpPr>
        <p:grpSpPr>
          <a:xfrm>
            <a:off x="234778" y="569506"/>
            <a:ext cx="5548803" cy="496104"/>
            <a:chOff x="234778" y="578933"/>
            <a:chExt cx="5548803" cy="496104"/>
          </a:xfrm>
        </p:grpSpPr>
        <p:sp>
          <p:nvSpPr>
            <p:cNvPr id="17" name="Rounded Rectangular Callout 16">
              <a:extLst>
                <a:ext uri="{FF2B5EF4-FFF2-40B4-BE49-F238E27FC236}">
                  <a16:creationId xmlns:a16="http://schemas.microsoft.com/office/drawing/2014/main" id="{7ED4742D-68D5-CCAD-4B94-844CC1169DDE}"/>
                </a:ext>
              </a:extLst>
            </p:cNvPr>
            <p:cNvSpPr/>
            <p:nvPr/>
          </p:nvSpPr>
          <p:spPr>
            <a:xfrm flipH="1">
              <a:off x="234778" y="602958"/>
              <a:ext cx="4750516" cy="472079"/>
            </a:xfrm>
            <a:prstGeom prst="wedgeRoundRectCallout">
              <a:avLst>
                <a:gd name="adj1" fmla="val -55179"/>
                <a:gd name="adj2" fmla="val 22848"/>
                <a:gd name="adj3" fmla="val 16667"/>
              </a:avLst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 observation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cooling of heme in carbonmonoxy myoglobin by anti-Stokes resonance Raman spectroscopy</a:t>
              </a:r>
              <a:endParaRPr lang="en-JP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50AB48-FE60-B8BF-6BA8-368645460E54}"/>
                </a:ext>
              </a:extLst>
            </p:cNvPr>
            <p:cNvGrpSpPr/>
            <p:nvPr/>
          </p:nvGrpSpPr>
          <p:grpSpPr>
            <a:xfrm>
              <a:off x="5137250" y="578933"/>
              <a:ext cx="646331" cy="369332"/>
              <a:chOff x="5137250" y="578933"/>
              <a:chExt cx="646331" cy="36933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DC38473-44FB-294D-CB2F-A6A8DC3ADC34}"/>
                  </a:ext>
                </a:extLst>
              </p:cNvPr>
              <p:cNvCxnSpPr/>
              <p:nvPr/>
            </p:nvCxnSpPr>
            <p:spPr>
              <a:xfrm>
                <a:off x="5228582" y="943232"/>
                <a:ext cx="472963" cy="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FDB95A-3D5F-3838-1F85-B8EE422CAAC9}"/>
                  </a:ext>
                </a:extLst>
              </p:cNvPr>
              <p:cNvSpPr txBox="1"/>
              <p:nvPr/>
            </p:nvSpPr>
            <p:spPr>
              <a:xfrm>
                <a:off x="5137250" y="57893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JP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1997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96F496-0423-1698-F5E9-7B3F0B81F4DC}"/>
              </a:ext>
            </a:extLst>
          </p:cNvPr>
          <p:cNvGrpSpPr/>
          <p:nvPr/>
        </p:nvGrpSpPr>
        <p:grpSpPr>
          <a:xfrm>
            <a:off x="234778" y="1092772"/>
            <a:ext cx="5562392" cy="578580"/>
            <a:chOff x="234778" y="1092772"/>
            <a:chExt cx="5562392" cy="578580"/>
          </a:xfrm>
        </p:grpSpPr>
        <p:sp>
          <p:nvSpPr>
            <p:cNvPr id="23" name="Rounded Rectangular Callout 22">
              <a:extLst>
                <a:ext uri="{FF2B5EF4-FFF2-40B4-BE49-F238E27FC236}">
                  <a16:creationId xmlns:a16="http://schemas.microsoft.com/office/drawing/2014/main" id="{82D3D484-B521-745B-3C16-20748856AC14}"/>
                </a:ext>
              </a:extLst>
            </p:cNvPr>
            <p:cNvSpPr/>
            <p:nvPr/>
          </p:nvSpPr>
          <p:spPr>
            <a:xfrm flipH="1">
              <a:off x="234778" y="1199273"/>
              <a:ext cx="4750516" cy="472079"/>
            </a:xfrm>
            <a:prstGeom prst="wedgeRoundRectCallout">
              <a:avLst>
                <a:gd name="adj1" fmla="val -54782"/>
                <a:gd name="adj2" fmla="val -5108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Directed energy “Funneling" mechanism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heme proteins by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non-equilibrium </a:t>
              </a:r>
              <a:r>
                <a:rPr lang="en-JP" sz="1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 simulations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ED1D28-92DB-D4DA-2B5D-FD58F6E61F75}"/>
                </a:ext>
              </a:extLst>
            </p:cNvPr>
            <p:cNvSpPr txBox="1"/>
            <p:nvPr/>
          </p:nvSpPr>
          <p:spPr>
            <a:xfrm>
              <a:off x="5150839" y="1092772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2001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D08C02-23F5-E50E-19F4-DBDA612536EB}"/>
                </a:ext>
              </a:extLst>
            </p:cNvPr>
            <p:cNvCxnSpPr/>
            <p:nvPr/>
          </p:nvCxnSpPr>
          <p:spPr>
            <a:xfrm>
              <a:off x="5231903" y="1417229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08930E-78BA-B825-C69D-0A52D5FF2741}"/>
              </a:ext>
            </a:extLst>
          </p:cNvPr>
          <p:cNvGrpSpPr/>
          <p:nvPr/>
        </p:nvGrpSpPr>
        <p:grpSpPr>
          <a:xfrm>
            <a:off x="5746180" y="1788103"/>
            <a:ext cx="6338728" cy="461665"/>
            <a:chOff x="5746180" y="1374937"/>
            <a:chExt cx="6338728" cy="461665"/>
          </a:xfrm>
        </p:grpSpPr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BC9C0AD0-2572-EB72-E616-007F9F6BA63D}"/>
                </a:ext>
              </a:extLst>
            </p:cNvPr>
            <p:cNvSpPr/>
            <p:nvPr/>
          </p:nvSpPr>
          <p:spPr>
            <a:xfrm>
              <a:off x="6517601" y="1374937"/>
              <a:ext cx="5567307" cy="461665"/>
            </a:xfrm>
            <a:prstGeom prst="wedgeRoundRectCallout">
              <a:avLst>
                <a:gd name="adj1" fmla="val -54157"/>
                <a:gd name="adj2" fmla="val 28609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Energy transfer pathways for protein signaling revealed by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energy conductivity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based on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linear response theory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using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equilibrium MD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Time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B57241-6C29-3EF4-BDA0-A9994C076A70}"/>
                </a:ext>
              </a:extLst>
            </p:cNvPr>
            <p:cNvCxnSpPr/>
            <p:nvPr/>
          </p:nvCxnSpPr>
          <p:spPr>
            <a:xfrm>
              <a:off x="5793008" y="1741991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1F932C-F7E4-AD1A-1FF7-B11FB964EB6C}"/>
                </a:ext>
              </a:extLst>
            </p:cNvPr>
            <p:cNvSpPr txBox="1"/>
            <p:nvPr/>
          </p:nvSpPr>
          <p:spPr>
            <a:xfrm>
              <a:off x="5746180" y="142826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2006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6500CA-5B34-B3B9-7D9A-3EA84E54623A}"/>
              </a:ext>
            </a:extLst>
          </p:cNvPr>
          <p:cNvGrpSpPr/>
          <p:nvPr/>
        </p:nvGrpSpPr>
        <p:grpSpPr>
          <a:xfrm>
            <a:off x="234778" y="1836603"/>
            <a:ext cx="5548803" cy="735148"/>
            <a:chOff x="234778" y="1836603"/>
            <a:chExt cx="5548803" cy="735148"/>
          </a:xfrm>
        </p:grpSpPr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9214F358-63B5-5218-B6CC-9BBFB258B8F8}"/>
                </a:ext>
              </a:extLst>
            </p:cNvPr>
            <p:cNvSpPr/>
            <p:nvPr/>
          </p:nvSpPr>
          <p:spPr>
            <a:xfrm flipH="1">
              <a:off x="234778" y="1836603"/>
              <a:ext cx="4750516" cy="735148"/>
            </a:xfrm>
            <a:prstGeom prst="wedgeRoundRectCallout">
              <a:avLst>
                <a:gd name="adj1" fmla="val -54688"/>
                <a:gd name="adj2" fmla="val 5515"/>
                <a:gd name="adj3" fmla="val 16667"/>
              </a:avLst>
            </a:prstGeom>
            <a:noFill/>
            <a:ln w="2540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experimental-theoretical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approach: time-resolved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UV-pump-IR-probe spectroscopy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non-equilibrium </a:t>
              </a:r>
              <a:r>
                <a:rPr lang="en-JP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 </a:t>
              </a:r>
              <a:r>
                <a:rPr lang="en-JP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simulations for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energy transport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 </a:t>
              </a:r>
              <a:r>
                <a:rPr lang="el-GR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-helix in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chloroform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0BB1E5-DD3C-A0A5-6E68-5CA5D01659DD}"/>
                </a:ext>
              </a:extLst>
            </p:cNvPr>
            <p:cNvSpPr txBox="1"/>
            <p:nvPr/>
          </p:nvSpPr>
          <p:spPr>
            <a:xfrm>
              <a:off x="5137250" y="192648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07</a:t>
              </a:r>
              <a:endParaRPr lang="en-JP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F7B7EA-069D-4F40-7159-4C602FAECB52}"/>
                </a:ext>
              </a:extLst>
            </p:cNvPr>
            <p:cNvCxnSpPr/>
            <p:nvPr/>
          </p:nvCxnSpPr>
          <p:spPr>
            <a:xfrm>
              <a:off x="5223933" y="2249768"/>
              <a:ext cx="472963" cy="0"/>
            </a:xfrm>
            <a:prstGeom prst="line">
              <a:avLst/>
            </a:prstGeom>
            <a:ln w="25400">
              <a:gradFill>
                <a:gsLst>
                  <a:gs pos="3000">
                    <a:schemeClr val="accent1">
                      <a:lumMod val="75000"/>
                    </a:schemeClr>
                  </a:gs>
                  <a:gs pos="3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5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9C7FB1-D3BF-C09A-FC21-B5B8D0CC9B7E}"/>
              </a:ext>
            </a:extLst>
          </p:cNvPr>
          <p:cNvGrpSpPr/>
          <p:nvPr/>
        </p:nvGrpSpPr>
        <p:grpSpPr>
          <a:xfrm>
            <a:off x="5717718" y="2529892"/>
            <a:ext cx="6378620" cy="536325"/>
            <a:chOff x="5706288" y="1386367"/>
            <a:chExt cx="6378620" cy="536325"/>
          </a:xfrm>
        </p:grpSpPr>
        <p:sp>
          <p:nvSpPr>
            <p:cNvPr id="42" name="Rounded Rectangular Callout 41">
              <a:extLst>
                <a:ext uri="{FF2B5EF4-FFF2-40B4-BE49-F238E27FC236}">
                  <a16:creationId xmlns:a16="http://schemas.microsoft.com/office/drawing/2014/main" id="{B4D715AA-99BE-1245-2F60-3EEE492690AC}"/>
                </a:ext>
              </a:extLst>
            </p:cNvPr>
            <p:cNvSpPr/>
            <p:nvPr/>
          </p:nvSpPr>
          <p:spPr>
            <a:xfrm>
              <a:off x="6517601" y="1386367"/>
              <a:ext cx="5567307" cy="461665"/>
            </a:xfrm>
            <a:prstGeom prst="wedgeRoundRectCallout">
              <a:avLst>
                <a:gd name="adj1" fmla="val -53987"/>
                <a:gd name="adj2" fmla="val 46986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CURP</a:t>
              </a:r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r>
                <a:rPr lang="en-US" altLang="zh-CN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program</a:t>
              </a:r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was</a:t>
              </a:r>
              <a:r>
                <a:rPr lang="en-US" altLang="zh-CN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developed</a:t>
              </a:r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for energy flow analysis inside protein</a:t>
              </a:r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Time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BA62FD-E5E8-B7A2-F7D2-0EDBC5EB4437}"/>
                </a:ext>
              </a:extLst>
            </p:cNvPr>
            <p:cNvCxnSpPr/>
            <p:nvPr/>
          </p:nvCxnSpPr>
          <p:spPr>
            <a:xfrm>
              <a:off x="5789446" y="1858852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DABA70-23D8-55A8-BAB1-9DD47F0D3036}"/>
                </a:ext>
              </a:extLst>
            </p:cNvPr>
            <p:cNvSpPr txBox="1"/>
            <p:nvPr/>
          </p:nvSpPr>
          <p:spPr>
            <a:xfrm>
              <a:off x="5706288" y="1553360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2015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B537BE-8749-2A7E-C1FE-1C8A1D91BDE8}"/>
              </a:ext>
            </a:extLst>
          </p:cNvPr>
          <p:cNvGrpSpPr/>
          <p:nvPr/>
        </p:nvGrpSpPr>
        <p:grpSpPr>
          <a:xfrm>
            <a:off x="5734549" y="1177243"/>
            <a:ext cx="6361789" cy="461665"/>
            <a:chOff x="5723119" y="1386367"/>
            <a:chExt cx="6361789" cy="461665"/>
          </a:xfrm>
        </p:grpSpPr>
        <p:sp>
          <p:nvSpPr>
            <p:cNvPr id="46" name="Rounded Rectangular Callout 45">
              <a:extLst>
                <a:ext uri="{FF2B5EF4-FFF2-40B4-BE49-F238E27FC236}">
                  <a16:creationId xmlns:a16="http://schemas.microsoft.com/office/drawing/2014/main" id="{291B9332-49C3-C523-BE64-A35D3CF65D2A}"/>
                </a:ext>
              </a:extLst>
            </p:cNvPr>
            <p:cNvSpPr/>
            <p:nvPr/>
          </p:nvSpPr>
          <p:spPr>
            <a:xfrm>
              <a:off x="6517601" y="1386367"/>
              <a:ext cx="5567307" cy="461665"/>
            </a:xfrm>
            <a:prstGeom prst="wedgeRoundRectCallout">
              <a:avLst>
                <a:gd name="adj1" fmla="val -54157"/>
                <a:gd name="adj2" fmla="val 28609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Normal modes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analysis for calculation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"/>
                </a:rPr>
                <a:t>of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thermal conductivity and thermal diffusivity for the protein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2198BC-4368-C7C7-6019-3B59E713918D}"/>
                </a:ext>
              </a:extLst>
            </p:cNvPr>
            <p:cNvCxnSpPr/>
            <p:nvPr/>
          </p:nvCxnSpPr>
          <p:spPr>
            <a:xfrm>
              <a:off x="5793008" y="1741991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C4B63D-7976-0EBB-13E7-03E46A354249}"/>
                </a:ext>
              </a:extLst>
            </p:cNvPr>
            <p:cNvSpPr txBox="1"/>
            <p:nvPr/>
          </p:nvSpPr>
          <p:spPr>
            <a:xfrm>
              <a:off x="5723119" y="143546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2003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1A34BA-619A-5CDA-7BD4-923D4FDE0FC5}"/>
              </a:ext>
            </a:extLst>
          </p:cNvPr>
          <p:cNvGrpSpPr/>
          <p:nvPr/>
        </p:nvGrpSpPr>
        <p:grpSpPr>
          <a:xfrm>
            <a:off x="238192" y="2696774"/>
            <a:ext cx="5562392" cy="559726"/>
            <a:chOff x="234778" y="1111626"/>
            <a:chExt cx="5562392" cy="559726"/>
          </a:xfrm>
        </p:grpSpPr>
        <p:sp>
          <p:nvSpPr>
            <p:cNvPr id="50" name="Rounded Rectangular Callout 49">
              <a:extLst>
                <a:ext uri="{FF2B5EF4-FFF2-40B4-BE49-F238E27FC236}">
                  <a16:creationId xmlns:a16="http://schemas.microsoft.com/office/drawing/2014/main" id="{603333B8-7B02-2063-3A59-2355E2D60692}"/>
                </a:ext>
              </a:extLst>
            </p:cNvPr>
            <p:cNvSpPr/>
            <p:nvPr/>
          </p:nvSpPr>
          <p:spPr>
            <a:xfrm flipH="1">
              <a:off x="234778" y="1199273"/>
              <a:ext cx="4750516" cy="472079"/>
            </a:xfrm>
            <a:prstGeom prst="wedgeRoundRectCallout">
              <a:avLst>
                <a:gd name="adj1" fmla="val -54782"/>
                <a:gd name="adj2" fmla="val -5108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 equation model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vibrational energy flow in proteins</a:t>
              </a:r>
              <a:endParaRPr lang="en-JP" sz="1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29CAF5-1541-7D5A-08E2-9BE67B9BE5D1}"/>
                </a:ext>
              </a:extLst>
            </p:cNvPr>
            <p:cNvSpPr txBox="1"/>
            <p:nvPr/>
          </p:nvSpPr>
          <p:spPr>
            <a:xfrm>
              <a:off x="5150839" y="1111626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2015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93FCCE6-0CC9-244C-C9EC-63D9F1E16515}"/>
                </a:ext>
              </a:extLst>
            </p:cNvPr>
            <p:cNvCxnSpPr/>
            <p:nvPr/>
          </p:nvCxnSpPr>
          <p:spPr>
            <a:xfrm>
              <a:off x="5222476" y="1417229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7B5D7F2-4886-674D-0E21-9A4AC010A065}"/>
              </a:ext>
            </a:extLst>
          </p:cNvPr>
          <p:cNvSpPr txBox="1"/>
          <p:nvPr/>
        </p:nvSpPr>
        <p:spPr>
          <a:xfrm>
            <a:off x="5723062" y="2264167"/>
            <a:ext cx="66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2443AB-3AC1-5CA1-3C80-93D0F4825196}"/>
              </a:ext>
            </a:extLst>
          </p:cNvPr>
          <p:cNvCxnSpPr/>
          <p:nvPr/>
        </p:nvCxnSpPr>
        <p:spPr>
          <a:xfrm>
            <a:off x="5800876" y="2571751"/>
            <a:ext cx="47296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9FF20C-D580-B947-AF5D-58FC31D93F5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254054" y="2567912"/>
            <a:ext cx="274977" cy="1928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F36668-245C-204E-3DD2-7D8E6DC6A4DB}"/>
              </a:ext>
            </a:extLst>
          </p:cNvPr>
          <p:cNvGrpSpPr/>
          <p:nvPr/>
        </p:nvGrpSpPr>
        <p:grpSpPr>
          <a:xfrm>
            <a:off x="229160" y="3340163"/>
            <a:ext cx="5562392" cy="578580"/>
            <a:chOff x="234778" y="1092772"/>
            <a:chExt cx="5562392" cy="578580"/>
          </a:xfrm>
        </p:grpSpPr>
        <p:sp>
          <p:nvSpPr>
            <p:cNvPr id="64" name="Rounded Rectangular Callout 63">
              <a:extLst>
                <a:ext uri="{FF2B5EF4-FFF2-40B4-BE49-F238E27FC236}">
                  <a16:creationId xmlns:a16="http://schemas.microsoft.com/office/drawing/2014/main" id="{65EF94A1-A144-9EEE-54E4-4CF153B175E5}"/>
                </a:ext>
              </a:extLst>
            </p:cNvPr>
            <p:cNvSpPr/>
            <p:nvPr/>
          </p:nvSpPr>
          <p:spPr>
            <a:xfrm flipH="1">
              <a:off x="234778" y="1199273"/>
              <a:ext cx="4750516" cy="472079"/>
            </a:xfrm>
            <a:prstGeom prst="wedgeRoundRectCallout">
              <a:avLst>
                <a:gd name="adj1" fmla="val -54782"/>
                <a:gd name="adj2" fmla="val -5108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Thermal conductivity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calculations of proteins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based on linear response theory using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equilibrium MD simulations </a:t>
              </a:r>
              <a:endParaRPr lang="en-JP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28870A-E4CF-3BF2-20DD-3A0562F7FF18}"/>
                </a:ext>
              </a:extLst>
            </p:cNvPr>
            <p:cNvSpPr txBox="1"/>
            <p:nvPr/>
          </p:nvSpPr>
          <p:spPr>
            <a:xfrm>
              <a:off x="5150839" y="1092772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F1957A-BB66-F547-4B72-25DE26DD8A52}"/>
                </a:ext>
              </a:extLst>
            </p:cNvPr>
            <p:cNvCxnSpPr/>
            <p:nvPr/>
          </p:nvCxnSpPr>
          <p:spPr>
            <a:xfrm>
              <a:off x="5222476" y="1417229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9E3055C-44A4-7813-75B9-D89A96E45931}"/>
              </a:ext>
            </a:extLst>
          </p:cNvPr>
          <p:cNvSpPr/>
          <p:nvPr/>
        </p:nvSpPr>
        <p:spPr>
          <a:xfrm>
            <a:off x="0" y="-113122"/>
            <a:ext cx="12415101" cy="439937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76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197</Words>
  <Application>Microsoft Macintosh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Times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Tingting WANG</dc:creator>
  <cp:lastModifiedBy>Tingting WANG</cp:lastModifiedBy>
  <cp:revision>228</cp:revision>
  <dcterms:created xsi:type="dcterms:W3CDTF">2023-06-14T23:51:48Z</dcterms:created>
  <dcterms:modified xsi:type="dcterms:W3CDTF">2023-06-15T06:15:54Z</dcterms:modified>
</cp:coreProperties>
</file>