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310" r:id="rId2"/>
    <p:sldId id="352" r:id="rId3"/>
    <p:sldId id="377" r:id="rId4"/>
    <p:sldId id="378" r:id="rId5"/>
    <p:sldId id="382" r:id="rId6"/>
    <p:sldId id="379" r:id="rId7"/>
    <p:sldId id="380" r:id="rId8"/>
    <p:sldId id="381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83" r:id="rId20"/>
    <p:sldId id="394" r:id="rId21"/>
    <p:sldId id="395" r:id="rId22"/>
    <p:sldId id="3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6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4F1F9-670B-4BD8-A79A-22FF1A005646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88F4B-C8AB-4DED-82A3-6F6C06D4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1C57E4-903F-4869-9BE6-DBF29D4D4AEE}" type="slidenum">
              <a:rPr lang="en-US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4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2013 NEJM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2016 Draft Guidance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6DBA3B-EB4B-4461-AD70-E25994C2C769}" type="slidenum">
              <a:rPr lang="en-US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7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25CE2230-148F-43EB-8EEF-849C647665E5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  <a:defRPr/>
              </a:pPr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7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66BDE582-6F69-4087-9873-437E182C000A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3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1363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8EDBE5D6-C334-45D0-8C12-A13058659711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  <a:defRPr/>
              </a:pPr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2016 Draft Guidance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88F4B-C8AB-4DED-82A3-6F6C06D43A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606" y="6355260"/>
            <a:ext cx="2133600" cy="365125"/>
          </a:xfrm>
        </p:spPr>
        <p:txBody>
          <a:bodyPr/>
          <a:lstStyle/>
          <a:p>
            <a:fld id="{D10666FF-5DFA-47DB-9161-6A34D74CF102}" type="datetime1">
              <a:rPr lang="en-US" smtClean="0"/>
              <a:t>2/20/2017</a:t>
            </a:fld>
            <a:endParaRPr lang="en-US" dirty="0"/>
          </a:p>
        </p:txBody>
      </p:sp>
      <p:pic>
        <p:nvPicPr>
          <p:cNvPr id="8" name="Picture 7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47" y="261425"/>
            <a:ext cx="2703422" cy="56331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0736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5241" y="6356352"/>
            <a:ext cx="2133600" cy="365125"/>
          </a:xfrm>
        </p:spPr>
        <p:txBody>
          <a:bodyPr/>
          <a:lstStyle/>
          <a:p>
            <a:fld id="{82A73D4D-DB49-4B35-B286-61D09C369450}" type="datetime1">
              <a:rPr lang="en-US" smtClean="0"/>
              <a:t>2/20/2017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31478" y="5291167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161972" y="1451199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117050" y="6376222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84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650" y="6354124"/>
            <a:ext cx="2133600" cy="365125"/>
          </a:xfrm>
        </p:spPr>
        <p:txBody>
          <a:bodyPr/>
          <a:lstStyle/>
          <a:p>
            <a:fld id="{04F28087-D629-4B9A-8778-6D8C99B44AD3}" type="datetime1">
              <a:rPr lang="en-US" smtClean="0"/>
              <a:t>2/20/2017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9" name="Picture 8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8896" y="5307876"/>
            <a:ext cx="620543" cy="7430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432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36" y="2648604"/>
            <a:ext cx="4198518" cy="8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4" y="1023679"/>
            <a:ext cx="8509103" cy="92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4" y="2009777"/>
            <a:ext cx="8509103" cy="428604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63754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6DCE090D-1929-4890-AAFB-B612786E4294}" type="datetime1">
              <a:rPr lang="en-US" smtClean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954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6334128"/>
            <a:ext cx="2133600" cy="365125"/>
          </a:xfrm>
        </p:spPr>
        <p:txBody>
          <a:bodyPr/>
          <a:lstStyle/>
          <a:p>
            <a:fld id="{88413A69-ABB5-4095-B622-F9DDB1F6ED73}" type="datetime1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893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834" y="6349336"/>
            <a:ext cx="2133600" cy="365125"/>
          </a:xfrm>
        </p:spPr>
        <p:txBody>
          <a:bodyPr/>
          <a:lstStyle/>
          <a:p>
            <a:fld id="{91349DA7-8E2B-41FC-9456-7E80C9C8259D}" type="datetime1">
              <a:rPr lang="en-US" smtClean="0"/>
              <a:t>2/20/2017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69796"/>
            <a:ext cx="620543" cy="74308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98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307" y="6380336"/>
            <a:ext cx="2133600" cy="365125"/>
          </a:xfrm>
        </p:spPr>
        <p:txBody>
          <a:bodyPr/>
          <a:lstStyle/>
          <a:p>
            <a:fld id="{E39E9CAF-6868-40A4-86F8-6A77AE09EF24}" type="datetime1">
              <a:rPr lang="en-US" smtClean="0"/>
              <a:t>2/20/2017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811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6384928"/>
            <a:ext cx="2133600" cy="365125"/>
          </a:xfrm>
        </p:spPr>
        <p:txBody>
          <a:bodyPr/>
          <a:lstStyle/>
          <a:p>
            <a:fld id="{A3D61706-0FB4-4A8E-8494-C8E359D45E56}" type="datetime1">
              <a:rPr lang="en-US" smtClean="0"/>
              <a:t>2/20/2017</a:t>
            </a:fld>
            <a:endParaRPr lang="en-US" dirty="0"/>
          </a:p>
        </p:txBody>
      </p:sp>
      <p:pic>
        <p:nvPicPr>
          <p:cNvPr id="10" name="Picture 9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4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96185" y="6391752"/>
            <a:ext cx="2133600" cy="365125"/>
          </a:xfrm>
        </p:spPr>
        <p:txBody>
          <a:bodyPr/>
          <a:lstStyle/>
          <a:p>
            <a:fld id="{EE0E14E4-6D6B-4779-9EC0-D6FFDA17121E}" type="datetime1">
              <a:rPr lang="en-US" smtClean="0"/>
              <a:t>2/20/2017</a:t>
            </a:fld>
            <a:endParaRPr lang="en-US"/>
          </a:p>
        </p:txBody>
      </p:sp>
      <p:pic>
        <p:nvPicPr>
          <p:cNvPr id="6" name="Picture 5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05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6349340"/>
            <a:ext cx="2133600" cy="365125"/>
          </a:xfrm>
        </p:spPr>
        <p:txBody>
          <a:bodyPr/>
          <a:lstStyle/>
          <a:p>
            <a:fld id="{05261DCC-F81A-4DC9-8892-61F60BF5DBA6}" type="datetime1">
              <a:rPr lang="en-US" smtClean="0"/>
              <a:t>2/20/2017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013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014" y="6384928"/>
            <a:ext cx="2133600" cy="365125"/>
          </a:xfrm>
        </p:spPr>
        <p:txBody>
          <a:bodyPr/>
          <a:lstStyle/>
          <a:p>
            <a:fld id="{D3BED5E2-EDF7-4446-A4DE-8B7B9E43312D}" type="datetime1">
              <a:rPr lang="en-US" smtClean="0"/>
              <a:t>2/20/2017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8" y="242500"/>
            <a:ext cx="620543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84928"/>
            <a:ext cx="2895600" cy="36512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47987" y="6409778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10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37D-FDBD-44A2-BA13-CB63506641BC}" type="datetime1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www.fda.gov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1F5F-C8AF-484B-B19A-A0CBCE8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ri.org/mdepinet-rapid-project-seeks-improve-quality-efficiency-peripheral-interventional-device-evalua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0" y="4710550"/>
            <a:ext cx="8991600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Jose Pablo Morales, MD</a:t>
            </a:r>
            <a:b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FDA</a:t>
            </a:r>
            <a: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  <a:t> Division of Cardiovascular Devices</a:t>
            </a:r>
            <a:b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  <a:t>Center for Devices and Radiological Health (</a:t>
            </a:r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CDRH</a:t>
            </a:r>
            <a: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  <a:t>)</a:t>
            </a:r>
            <a:b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2400" dirty="0" smtClean="0">
                <a:solidFill>
                  <a:schemeClr val="tx2"/>
                </a:solidFill>
                <a:latin typeface="Garamond" pitchFamily="18" charset="0"/>
              </a:rPr>
              <a:t>CRT February 20, 2017</a:t>
            </a:r>
            <a:r>
              <a:rPr lang="en-US" altLang="en-US" sz="3200" dirty="0" smtClean="0">
                <a:solidFill>
                  <a:schemeClr val="tx2"/>
                </a:solidFill>
                <a:latin typeface="Garamond" pitchFamily="18" charset="0"/>
              </a:rPr>
              <a:t/>
            </a:r>
            <a:br>
              <a:rPr lang="en-US" altLang="en-US" sz="3200" dirty="0" smtClean="0">
                <a:solidFill>
                  <a:schemeClr val="tx2"/>
                </a:solidFill>
                <a:latin typeface="Garamond" pitchFamily="18" charset="0"/>
              </a:rPr>
            </a:br>
            <a:endParaRPr lang="en-US" altLang="en-US" sz="32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305800" cy="2362200"/>
          </a:xfrm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Regulatory Perspectives on </a:t>
            </a:r>
          </a:p>
          <a:p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Real World Evidence (RWE)</a:t>
            </a:r>
            <a:r>
              <a:rPr lang="en-US" altLang="en-US" sz="4800" dirty="0" smtClean="0">
                <a:solidFill>
                  <a:schemeClr val="tx2"/>
                </a:solidFill>
                <a:latin typeface="Garamond" pitchFamily="18" charset="0"/>
              </a:rPr>
              <a:t/>
            </a:r>
            <a:br>
              <a:rPr lang="en-US" altLang="en-US" sz="4800" dirty="0" smtClean="0">
                <a:solidFill>
                  <a:schemeClr val="tx2"/>
                </a:solidFill>
                <a:latin typeface="Garamond" pitchFamily="18" charset="0"/>
              </a:rPr>
            </a:br>
            <a:endParaRPr lang="en-US" altLang="en-US" sz="4000" b="1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4" y="678909"/>
            <a:ext cx="8509103" cy="92602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Garamond" pitchFamily="18" charset="0"/>
              </a:rPr>
              <a:t>Leveraging the registry(</a:t>
            </a:r>
            <a:r>
              <a:rPr lang="en-US" altLang="en-US" b="1" dirty="0" err="1">
                <a:solidFill>
                  <a:schemeClr val="tx2"/>
                </a:solidFill>
                <a:latin typeface="Garamond" pitchFamily="18" charset="0"/>
              </a:rPr>
              <a:t>ies</a:t>
            </a:r>
            <a:r>
              <a:rPr lang="en-US" altLang="en-US" b="1" dirty="0">
                <a:solidFill>
                  <a:schemeClr val="tx2"/>
                </a:solidFill>
                <a:latin typeface="Garamond" pitchFamily="18" charset="0"/>
              </a:rPr>
              <a:t>) infrastructure to nest IDE studies</a:t>
            </a:r>
            <a:r>
              <a:rPr lang="en-US" altLang="en-US" dirty="0">
                <a:latin typeface="Garamond" pitchFamily="18" charset="0"/>
              </a:rPr>
              <a:t/>
            </a:r>
            <a:br>
              <a:rPr lang="en-US" altLang="en-US" dirty="0"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latin typeface="Garamond" pitchFamily="18" charset="0"/>
              </a:rPr>
              <a:t>R</a:t>
            </a:r>
            <a:r>
              <a:rPr lang="en-US" altLang="en-US" dirty="0">
                <a:latin typeface="Garamond" pitchFamily="18" charset="0"/>
              </a:rPr>
              <a:t>egistry </a:t>
            </a:r>
            <a:r>
              <a:rPr lang="en-US" altLang="en-US" b="1" dirty="0">
                <a:latin typeface="Garamond" pitchFamily="18" charset="0"/>
              </a:rPr>
              <a:t>A</a:t>
            </a:r>
            <a:r>
              <a:rPr lang="en-US" altLang="en-US" dirty="0">
                <a:latin typeface="Garamond" pitchFamily="18" charset="0"/>
              </a:rPr>
              <a:t>ssessment of </a:t>
            </a:r>
            <a:r>
              <a:rPr lang="en-US" altLang="en-US" b="1" dirty="0">
                <a:latin typeface="Garamond" pitchFamily="18" charset="0"/>
              </a:rPr>
              <a:t>P</a:t>
            </a:r>
            <a:r>
              <a:rPr lang="en-US" altLang="en-US" dirty="0">
                <a:latin typeface="Garamond" pitchFamily="18" charset="0"/>
              </a:rPr>
              <a:t>eripheral </a:t>
            </a:r>
            <a:r>
              <a:rPr lang="en-US" altLang="en-US" b="1" dirty="0">
                <a:latin typeface="Garamond" pitchFamily="18" charset="0"/>
              </a:rPr>
              <a:t>I</a:t>
            </a:r>
            <a:r>
              <a:rPr lang="en-US" altLang="en-US" dirty="0">
                <a:latin typeface="Garamond" pitchFamily="18" charset="0"/>
              </a:rPr>
              <a:t>nterventional </a:t>
            </a:r>
            <a:r>
              <a:rPr lang="en-US" altLang="en-US" b="1" dirty="0">
                <a:latin typeface="Garamond" pitchFamily="18" charset="0"/>
              </a:rPr>
              <a:t>D</a:t>
            </a:r>
            <a:r>
              <a:rPr lang="en-US" altLang="en-US" dirty="0">
                <a:latin typeface="Garamond" pitchFamily="18" charset="0"/>
              </a:rPr>
              <a:t>evices (</a:t>
            </a:r>
            <a:r>
              <a:rPr lang="en-US" altLang="en-US" b="1" dirty="0">
                <a:latin typeface="Garamond" pitchFamily="18" charset="0"/>
              </a:rPr>
              <a:t>RAPID</a:t>
            </a:r>
            <a:r>
              <a:rPr lang="en-US" altLang="en-US" dirty="0">
                <a:latin typeface="Garamond" pitchFamily="18" charset="0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latin typeface="Garamond" pitchFamily="18" charset="0"/>
              </a:rPr>
              <a:t>Launched June 5, 2015</a:t>
            </a:r>
          </a:p>
          <a:p>
            <a:r>
              <a:rPr lang="en-US" altLang="en-US" sz="3600" dirty="0">
                <a:latin typeface="Garamond" pitchFamily="18" charset="0"/>
              </a:rPr>
              <a:t>Goal</a:t>
            </a:r>
          </a:p>
          <a:p>
            <a:pPr lvl="1"/>
            <a:r>
              <a:rPr lang="en-US" altLang="en-US" sz="3200" dirty="0">
                <a:latin typeface="Garamond" pitchFamily="18" charset="0"/>
              </a:rPr>
              <a:t>Standardize core data elements that could serve as a </a:t>
            </a:r>
            <a:r>
              <a:rPr lang="en-US" altLang="en-US" sz="3200" b="1" dirty="0">
                <a:latin typeface="Garamond" pitchFamily="18" charset="0"/>
              </a:rPr>
              <a:t>global case report form </a:t>
            </a:r>
            <a:r>
              <a:rPr lang="en-US" altLang="en-US" sz="3200" dirty="0">
                <a:latin typeface="Garamond" pitchFamily="18" charset="0"/>
              </a:rPr>
              <a:t>for both pre- and post-market assessment of peripheral arterial interventional devices 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6532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47700" y="320032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Partners</a:t>
            </a:r>
            <a:endParaRPr lang="en-US" altLang="en-US" sz="40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34147" name="Subtitle 2"/>
          <p:cNvSpPr>
            <a:spLocks noGrp="1"/>
          </p:cNvSpPr>
          <p:nvPr>
            <p:ph idx="1"/>
          </p:nvPr>
        </p:nvSpPr>
        <p:spPr>
          <a:xfrm>
            <a:off x="304800" y="1508125"/>
            <a:ext cx="8686800" cy="5121275"/>
          </a:xfrm>
        </p:spPr>
        <p:txBody>
          <a:bodyPr rtlCol="0">
            <a:normAutofit fontScale="92500" lnSpcReduction="10000"/>
          </a:bodyPr>
          <a:lstStyle/>
          <a:p>
            <a:pPr marL="346075" lvl="1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latin typeface="Garamond" panose="02020404030301010803" pitchFamily="18" charset="0"/>
              </a:rPr>
              <a:t>3 Major U.S. Societies / Registries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latin typeface="Garamond" panose="02020404030301010803" pitchFamily="18" charset="0"/>
              </a:rPr>
              <a:t>American College of Cardiology (</a:t>
            </a:r>
            <a:r>
              <a:rPr lang="en-US" altLang="en-US" b="1" dirty="0" smtClean="0">
                <a:latin typeface="Garamond" panose="02020404030301010803" pitchFamily="18" charset="0"/>
              </a:rPr>
              <a:t>ACC</a:t>
            </a:r>
            <a:r>
              <a:rPr lang="en-US" altLang="en-US" dirty="0" smtClean="0">
                <a:latin typeface="Garamond" panose="02020404030301010803" pitchFamily="18" charset="0"/>
              </a:rPr>
              <a:t>)</a:t>
            </a:r>
          </a:p>
          <a:p>
            <a:pPr marL="1260475" lvl="3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National Cardiovascular Disease Registry (</a:t>
            </a:r>
            <a:r>
              <a:rPr lang="en-US" altLang="en-US" sz="2200" b="1" dirty="0" smtClean="0">
                <a:latin typeface="Garamond" panose="02020404030301010803" pitchFamily="18" charset="0"/>
              </a:rPr>
              <a:t>NCDR</a:t>
            </a:r>
            <a:r>
              <a:rPr lang="en-US" altLang="en-US" sz="2200" dirty="0" smtClean="0">
                <a:latin typeface="Garamond" panose="02020404030301010803" pitchFamily="18" charset="0"/>
              </a:rPr>
              <a:t>)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Society of Interventional Radiology (</a:t>
            </a:r>
            <a:r>
              <a:rPr lang="en-US" altLang="en-US" b="1" dirty="0">
                <a:latin typeface="Garamond" panose="02020404030301010803" pitchFamily="18" charset="0"/>
              </a:rPr>
              <a:t>SIR</a:t>
            </a:r>
            <a:r>
              <a:rPr lang="en-US" altLang="en-US" dirty="0" smtClean="0">
                <a:latin typeface="Garamond" panose="02020404030301010803" pitchFamily="18" charset="0"/>
              </a:rPr>
              <a:t>)</a:t>
            </a:r>
          </a:p>
          <a:p>
            <a:pPr marL="1260475" lvl="3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</a:rPr>
              <a:t>National Interventional Radiology Quality </a:t>
            </a:r>
            <a:r>
              <a:rPr lang="en-US" sz="2200" dirty="0" smtClean="0">
                <a:latin typeface="Garamond" panose="02020404030301010803" pitchFamily="18" charset="0"/>
              </a:rPr>
              <a:t>Registry (</a:t>
            </a:r>
            <a:r>
              <a:rPr lang="en-US" sz="2200" b="1" dirty="0" smtClean="0">
                <a:latin typeface="Garamond" panose="02020404030301010803" pitchFamily="18" charset="0"/>
              </a:rPr>
              <a:t>NIRQR</a:t>
            </a:r>
            <a:r>
              <a:rPr lang="en-US" sz="2200" dirty="0" smtClean="0">
                <a:latin typeface="Garamond" panose="02020404030301010803" pitchFamily="18" charset="0"/>
              </a:rPr>
              <a:t>)</a:t>
            </a:r>
            <a:endParaRPr lang="en-US" altLang="en-US" sz="2200" dirty="0" smtClean="0">
              <a:latin typeface="Garamond" panose="02020404030301010803" pitchFamily="18" charset="0"/>
            </a:endParaRP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latin typeface="Garamond" panose="02020404030301010803" pitchFamily="18" charset="0"/>
              </a:rPr>
              <a:t>Society for Vascular Surgery (</a:t>
            </a:r>
            <a:r>
              <a:rPr lang="en-US" altLang="en-US" b="1" dirty="0" smtClean="0">
                <a:latin typeface="Garamond" panose="02020404030301010803" pitchFamily="18" charset="0"/>
              </a:rPr>
              <a:t>SVS</a:t>
            </a:r>
            <a:r>
              <a:rPr lang="en-US" altLang="en-US" dirty="0" smtClean="0">
                <a:latin typeface="Garamond" panose="02020404030301010803" pitchFamily="18" charset="0"/>
              </a:rPr>
              <a:t>)</a:t>
            </a:r>
          </a:p>
          <a:p>
            <a:pPr marL="1260475" lvl="3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Vascular Quality Initiative (</a:t>
            </a:r>
            <a:r>
              <a:rPr lang="en-US" altLang="en-US" sz="2200" b="1" dirty="0" smtClean="0">
                <a:latin typeface="Garamond" panose="02020404030301010803" pitchFamily="18" charset="0"/>
              </a:rPr>
              <a:t>VQI</a:t>
            </a:r>
            <a:r>
              <a:rPr lang="en-US" altLang="en-US" sz="2200" dirty="0" smtClean="0">
                <a:latin typeface="Garamond" panose="02020404030301010803" pitchFamily="18" charset="0"/>
              </a:rPr>
              <a:t>)</a:t>
            </a:r>
          </a:p>
          <a:p>
            <a:pPr marL="346075" lvl="1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Garamond" panose="02020404030301010803" pitchFamily="18" charset="0"/>
              </a:rPr>
              <a:t>5 International Partners</a:t>
            </a:r>
          </a:p>
          <a:p>
            <a:pPr marL="74612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Japan’s Pharmaceuticals and Medical Devices Agency (PMDA)</a:t>
            </a:r>
          </a:p>
          <a:p>
            <a:pPr marL="74612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Global Medical Device Nomenclature Agency (GMDNA)</a:t>
            </a:r>
          </a:p>
          <a:p>
            <a:pPr marL="74612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Australian Vascular Audit</a:t>
            </a:r>
          </a:p>
          <a:p>
            <a:pPr marL="74612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German Vascular Society </a:t>
            </a:r>
          </a:p>
          <a:p>
            <a:pPr marL="74612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aramond" panose="02020404030301010803" pitchFamily="18" charset="0"/>
              </a:rPr>
              <a:t>Northern German Association for Vascular </a:t>
            </a:r>
            <a:r>
              <a:rPr lang="en-US" altLang="en-US" dirty="0" smtClean="0">
                <a:latin typeface="Garamond" panose="02020404030301010803" pitchFamily="18" charset="0"/>
              </a:rPr>
              <a:t>Medicine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0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04800" y="288670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Partners</a:t>
            </a:r>
            <a:endParaRPr lang="en-US" altLang="en-US" sz="40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7411" name="Subtitle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3581400"/>
          </a:xfrm>
        </p:spPr>
        <p:txBody>
          <a:bodyPr>
            <a:normAutofit fontScale="92500" lnSpcReduction="20000"/>
          </a:bodyPr>
          <a:lstStyle/>
          <a:p>
            <a:pPr marL="568325" lvl="1" indent="-457200" eaLnBrk="1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en-US" sz="2600" b="1" dirty="0" smtClean="0">
                <a:latin typeface="Garamond" pitchFamily="18" charset="0"/>
              </a:rPr>
              <a:t>7 U.S. Agencies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FDA (</a:t>
            </a:r>
            <a:r>
              <a:rPr lang="en-US" altLang="en-US" sz="2200" b="1" dirty="0" smtClean="0">
                <a:latin typeface="Garamond" pitchFamily="18" charset="0"/>
              </a:rPr>
              <a:t>CDRH</a:t>
            </a:r>
            <a:r>
              <a:rPr lang="en-US" altLang="en-US" sz="2200" dirty="0" smtClean="0">
                <a:latin typeface="Garamond" pitchFamily="18" charset="0"/>
              </a:rPr>
              <a:t> pre- and post-market, and </a:t>
            </a:r>
            <a:r>
              <a:rPr lang="en-US" altLang="en-US" sz="2200" b="1" dirty="0" smtClean="0">
                <a:latin typeface="Garamond" pitchFamily="18" charset="0"/>
              </a:rPr>
              <a:t>CDER</a:t>
            </a:r>
            <a:r>
              <a:rPr lang="en-US" altLang="en-US" sz="2200" dirty="0" smtClean="0">
                <a:latin typeface="Garamond" pitchFamily="18" charset="0"/>
              </a:rPr>
              <a:t>)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Agency for Healthcare Research and Quality </a:t>
            </a:r>
            <a:r>
              <a:rPr lang="en-US" altLang="en-US" sz="2200" b="1" dirty="0" smtClean="0">
                <a:latin typeface="Garamond" pitchFamily="18" charset="0"/>
              </a:rPr>
              <a:t>(AHRQ)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Centers for Medicare and Medicaid Services (</a:t>
            </a:r>
            <a:r>
              <a:rPr lang="en-US" altLang="en-US" sz="2200" b="1" dirty="0" smtClean="0">
                <a:latin typeface="Garamond" pitchFamily="18" charset="0"/>
              </a:rPr>
              <a:t>CMS</a:t>
            </a:r>
            <a:r>
              <a:rPr lang="en-US" altLang="en-US" sz="2200" dirty="0" smtClean="0">
                <a:latin typeface="Garamond" pitchFamily="18" charset="0"/>
              </a:rPr>
              <a:t>)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Department of Defense </a:t>
            </a:r>
            <a:r>
              <a:rPr lang="en-US" altLang="en-US" sz="2200" b="1" dirty="0" smtClean="0">
                <a:latin typeface="Garamond" pitchFamily="18" charset="0"/>
              </a:rPr>
              <a:t>(DOD) </a:t>
            </a:r>
            <a:r>
              <a:rPr lang="en-US" altLang="en-US" sz="2200" dirty="0" smtClean="0">
                <a:latin typeface="Garamond" pitchFamily="18" charset="0"/>
              </a:rPr>
              <a:t>Healthcare Resources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Office of the National Coordinator (</a:t>
            </a:r>
            <a:r>
              <a:rPr lang="en-US" altLang="en-US" sz="2200" b="1" dirty="0" smtClean="0">
                <a:latin typeface="Garamond" pitchFamily="18" charset="0"/>
              </a:rPr>
              <a:t>ONC</a:t>
            </a:r>
            <a:r>
              <a:rPr lang="en-US" altLang="en-US" sz="2200" dirty="0" smtClean="0">
                <a:latin typeface="Garamond" pitchFamily="18" charset="0"/>
              </a:rPr>
              <a:t>)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National Heart, Lung and Blood Institute </a:t>
            </a:r>
            <a:r>
              <a:rPr lang="en-US" altLang="en-US" sz="2200" b="1" dirty="0" smtClean="0">
                <a:latin typeface="Garamond" pitchFamily="18" charset="0"/>
              </a:rPr>
              <a:t>(NHLBI)</a:t>
            </a:r>
          </a:p>
          <a:p>
            <a:pPr marL="803275" lvl="2" indent="-23495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latin typeface="Garamond" pitchFamily="18" charset="0"/>
              </a:rPr>
              <a:t>National Library of Medicine </a:t>
            </a:r>
            <a:r>
              <a:rPr lang="en-US" altLang="en-US" sz="2200" b="1" dirty="0" smtClean="0">
                <a:latin typeface="Garamond" pitchFamily="18" charset="0"/>
              </a:rPr>
              <a:t>(NLM)</a:t>
            </a:r>
            <a:endParaRPr lang="en-US" altLang="en-US" b="1" dirty="0" smtClean="0">
              <a:latin typeface="Garamond" pitchFamily="18" charset="0"/>
            </a:endParaRPr>
          </a:p>
          <a:p>
            <a:pPr marL="568325" lvl="1" indent="-457200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en-US" sz="2600" b="1" dirty="0" smtClean="0">
                <a:latin typeface="Garamond" pitchFamily="18" charset="0"/>
              </a:rPr>
              <a:t>6 EHR / Registry / Clinical Research Companies</a:t>
            </a:r>
            <a:endParaRPr lang="en-US" altLang="en-US" sz="2200" dirty="0" smtClean="0">
              <a:latin typeface="Garamond" pitchFamily="18" charset="0"/>
            </a:endParaRPr>
          </a:p>
          <a:p>
            <a:pPr eaLnBrk="1" hangingPunct="1"/>
            <a:endParaRPr lang="en-US" altLang="en-US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950" y="4934377"/>
            <a:ext cx="4565650" cy="167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aramond" panose="02020404030301010803" pitchFamily="18" charset="0"/>
                <a:cs typeface="Arial" panose="020B0604020202020204" pitchFamily="34" charset="0"/>
              </a:rPr>
              <a:t>Epic</a:t>
            </a:r>
          </a:p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aramond" panose="02020404030301010803" pitchFamily="18" charset="0"/>
                <a:cs typeface="Arial" panose="020B0604020202020204" pitchFamily="34" charset="0"/>
              </a:rPr>
              <a:t>M2S</a:t>
            </a:r>
          </a:p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 err="1">
                <a:latin typeface="Garamond" panose="02020404030301010803" pitchFamily="18" charset="0"/>
                <a:cs typeface="Arial" panose="020B0604020202020204" pitchFamily="34" charset="0"/>
              </a:rPr>
              <a:t>MedStreaming</a:t>
            </a:r>
            <a:endParaRPr lang="en-US" altLang="en-US" sz="22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568325" lvl="2">
              <a:spcAft>
                <a:spcPts val="600"/>
              </a:spcAft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4624401"/>
            <a:ext cx="4565650" cy="1677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68325" lvl="2">
              <a:spcAft>
                <a:spcPts val="600"/>
              </a:spcAft>
              <a:defRPr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200" dirty="0" err="1">
                <a:latin typeface="Garamond" panose="02020404030301010803" pitchFamily="18" charset="0"/>
                <a:cs typeface="Arial" panose="020B0604020202020204" pitchFamily="34" charset="0"/>
              </a:rPr>
              <a:t>Healthjump</a:t>
            </a:r>
            <a:endParaRPr lang="en-US" altLang="en-US" sz="22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  <a:cs typeface="Arial" panose="020B0604020202020204" pitchFamily="34" charset="0"/>
              </a:rPr>
              <a:t>Boston Biomedical Assoc.</a:t>
            </a:r>
          </a:p>
          <a:p>
            <a:pPr marL="911225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  <a:cs typeface="Arial" panose="020B0604020202020204" pitchFamily="34" charset="0"/>
              </a:rPr>
              <a:t>Novella Clinical, Quintiles </a:t>
            </a:r>
          </a:p>
        </p:txBody>
      </p:sp>
    </p:spTree>
    <p:extLst>
      <p:ext uri="{BB962C8B-B14F-4D97-AF65-F5344CB8AC3E}">
        <p14:creationId xmlns:p14="http://schemas.microsoft.com/office/powerpoint/2010/main" val="296997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47700" y="310946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Partners</a:t>
            </a:r>
            <a:endParaRPr lang="en-US" altLang="en-US" sz="4000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34147" name="Subtitle 2"/>
          <p:cNvSpPr>
            <a:spLocks noGrp="1"/>
          </p:cNvSpPr>
          <p:nvPr>
            <p:ph idx="1"/>
          </p:nvPr>
        </p:nvSpPr>
        <p:spPr>
          <a:xfrm>
            <a:off x="304800" y="1332908"/>
            <a:ext cx="8686800" cy="5105400"/>
          </a:xfrm>
        </p:spPr>
        <p:txBody>
          <a:bodyPr rtlCol="0">
            <a:normAutofit/>
          </a:bodyPr>
          <a:lstStyle/>
          <a:p>
            <a:pPr marL="346075" lvl="1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 smtClean="0">
                <a:latin typeface="Garamond" panose="02020404030301010803" pitchFamily="18" charset="0"/>
              </a:rPr>
              <a:t>12 Device Manufacturers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Abbott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Aortic Medical Inc</a:t>
            </a:r>
            <a:r>
              <a:rPr lang="en-US" alt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Avinger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Boston Scientific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Cardiovascular Systems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Inc</a:t>
            </a:r>
            <a:endParaRPr lang="en-US" altLang="en-US" sz="2000" dirty="0" smtClean="0">
              <a:latin typeface="Garamond" panose="02020404030301010803" pitchFamily="18" charset="0"/>
            </a:endParaRP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Cook Medical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CR Bard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Medtronic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Garamond" panose="02020404030301010803" pitchFamily="18" charset="0"/>
              </a:rPr>
              <a:t>Spectranetics</a:t>
            </a:r>
            <a:r>
              <a:rPr lang="en-US" altLang="en-US" sz="2000" dirty="0" smtClean="0">
                <a:latin typeface="Garamond" panose="02020404030301010803" pitchFamily="18" charset="0"/>
              </a:rPr>
              <a:t> Corp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Terumo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Volcano Corp/Phillips Health Technology</a:t>
            </a:r>
          </a:p>
          <a:p>
            <a:pPr marL="803275" lvl="2" indent="-234950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latin typeface="Garamond" panose="02020404030301010803" pitchFamily="18" charset="0"/>
              </a:rPr>
              <a:t>WL Gore</a:t>
            </a:r>
          </a:p>
          <a:p>
            <a:pPr lvl="1" eaLnBrk="1" fontAlgn="auto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/>
          <p:cNvSpPr>
            <a:spLocks noGrp="1"/>
          </p:cNvSpPr>
          <p:nvPr>
            <p:ph idx="1"/>
          </p:nvPr>
        </p:nvSpPr>
        <p:spPr>
          <a:xfrm>
            <a:off x="149225" y="1219200"/>
            <a:ext cx="8537575" cy="5486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Co-Chairs: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Pablo Morales </a:t>
            </a:r>
          </a:p>
          <a:p>
            <a:pPr lvl="1" eaLnBrk="1" hangingPunct="1"/>
            <a:r>
              <a:rPr lang="en-US" altLang="en-US" sz="2000" dirty="0" smtClean="0">
                <a:latin typeface="Garamond" pitchFamily="18" charset="0"/>
              </a:rPr>
              <a:t>Food and Drug Administration (FDA)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Robert Thatcher</a:t>
            </a:r>
          </a:p>
          <a:p>
            <a:pPr lvl="1"/>
            <a:r>
              <a:rPr lang="en-US" altLang="en-US" sz="2000" smtClean="0">
                <a:latin typeface="Garamond" pitchFamily="18" charset="0"/>
              </a:rPr>
              <a:t>4C </a:t>
            </a:r>
            <a:r>
              <a:rPr lang="en-US" altLang="en-US" sz="2000" dirty="0">
                <a:latin typeface="Garamond" pitchFamily="18" charset="0"/>
              </a:rPr>
              <a:t>Medical Technologies   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Jack Cronenwett</a:t>
            </a:r>
          </a:p>
          <a:p>
            <a:pPr lvl="1" eaLnBrk="1" hangingPunct="1"/>
            <a:r>
              <a:rPr lang="en-US" altLang="en-US" sz="2000" dirty="0" smtClean="0">
                <a:latin typeface="Garamond" pitchFamily="18" charset="0"/>
              </a:rPr>
              <a:t>Society for Vascular Surgery (SVS) Vascular Quality Initiative (VQI)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Project Manager: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Rebecca Wilgus</a:t>
            </a:r>
          </a:p>
          <a:p>
            <a:pPr lvl="1" eaLnBrk="1" hangingPunct="1"/>
            <a:r>
              <a:rPr lang="en-US" altLang="en-US" sz="2000" dirty="0" smtClean="0">
                <a:latin typeface="Garamond" pitchFamily="18" charset="0"/>
              </a:rPr>
              <a:t>Clinical Informatics, Duke Clinical Research Institute (DCRI)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tx2"/>
                </a:solidFill>
                <a:latin typeface="Garamond" pitchFamily="18" charset="0"/>
              </a:rPr>
              <a:t>MDEpiNet Key Advisors: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Mitchell Krucoff, DCRI</a:t>
            </a:r>
          </a:p>
          <a:p>
            <a:pPr eaLnBrk="1" hangingPunct="1"/>
            <a:r>
              <a:rPr lang="en-US" altLang="en-US" sz="2400" dirty="0" smtClean="0">
                <a:latin typeface="Garamond" pitchFamily="18" charset="0"/>
              </a:rPr>
              <a:t>Danica Marinac-Dabic, FDA</a:t>
            </a:r>
          </a:p>
        </p:txBody>
      </p:sp>
      <p:sp>
        <p:nvSpPr>
          <p:cNvPr id="2" name="Rectangle 1"/>
          <p:cNvSpPr/>
          <p:nvPr/>
        </p:nvSpPr>
        <p:spPr>
          <a:xfrm>
            <a:off x="2454776" y="334100"/>
            <a:ext cx="436403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kern="0" dirty="0">
                <a:solidFill>
                  <a:schemeClr val="tx2"/>
                </a:solidFill>
                <a:latin typeface="Garamond" pitchFamily="18" charset="0"/>
                <a:ea typeface="+mj-ea"/>
                <a:cs typeface="+mj-cs"/>
              </a:rPr>
              <a:t>RAPID Leadership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9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Project Plan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en-US" sz="2800" b="1" dirty="0" smtClean="0">
                <a:latin typeface="Garamond" pitchFamily="18" charset="0"/>
              </a:rPr>
              <a:t>Phase 1</a:t>
            </a:r>
            <a:r>
              <a:rPr lang="en-US" altLang="en-US" sz="2800" dirty="0" smtClean="0">
                <a:latin typeface="Garamond" pitchFamily="18" charset="0"/>
              </a:rPr>
              <a:t>: </a:t>
            </a:r>
            <a:r>
              <a:rPr lang="en-US" altLang="en-US" sz="2800" b="1" dirty="0" smtClean="0">
                <a:latin typeface="Garamond" pitchFamily="18" charset="0"/>
              </a:rPr>
              <a:t>Identify minimal set of core data elements for registry assessment of lower extremity arterial devices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2400" dirty="0" smtClean="0">
                <a:latin typeface="Garamond" pitchFamily="18" charset="0"/>
              </a:rPr>
              <a:t>Obtain data elements from existing registries and industry case report forms used for pivotal device approvals.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2400" dirty="0" smtClean="0">
                <a:latin typeface="Garamond" pitchFamily="18" charset="0"/>
              </a:rPr>
              <a:t>Develop structured comparison report of all relevant data elements to allow selection based on clinical expertise.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2400" dirty="0" smtClean="0">
                <a:latin typeface="Garamond" pitchFamily="18" charset="0"/>
              </a:rPr>
              <a:t>Select core data elements, develop technical specifications for each element and a method to integrate Unique Device Identifier (UDI) data for precise device specification.</a:t>
            </a:r>
            <a:endParaRPr lang="en-US" altLang="en-US" sz="2400" dirty="0">
              <a:latin typeface="Garamond" pitchFamily="18" charset="0"/>
            </a:endParaRPr>
          </a:p>
          <a:p>
            <a:pPr marL="342900" lvl="1" indent="-342900" eaLnBrk="1" hangingPunct="1">
              <a:spcAft>
                <a:spcPts val="600"/>
              </a:spcAft>
              <a:buFontTx/>
              <a:buChar char="•"/>
              <a:defRPr/>
            </a:pPr>
            <a:r>
              <a:rPr lang="en-US" altLang="en-US" b="1" dirty="0">
                <a:latin typeface="Garamond" pitchFamily="18" charset="0"/>
                <a:ea typeface="+mn-ea"/>
                <a:cs typeface="+mn-cs"/>
              </a:rPr>
              <a:t>Duke Clinical Research Center (DCRI)</a:t>
            </a:r>
          </a:p>
          <a:p>
            <a:pPr marL="457200" lvl="1" indent="0" eaLnBrk="1" hangingPunct="1">
              <a:spcAft>
                <a:spcPts val="600"/>
              </a:spcAft>
              <a:buFontTx/>
              <a:buNone/>
              <a:defRPr/>
            </a:pPr>
            <a:r>
              <a:rPr lang="en-US" altLang="en-US" sz="2400" dirty="0" smtClean="0">
                <a:latin typeface="Garamond" pitchFamily="18" charset="0"/>
              </a:rPr>
              <a:t>Informatics Team:  Anne Heath, Mary Williams</a:t>
            </a:r>
          </a:p>
          <a:p>
            <a:pPr marL="457200" lvl="1" indent="0" eaLnBrk="1" hangingPunct="1">
              <a:spcAft>
                <a:spcPts val="600"/>
              </a:spcAft>
              <a:buFontTx/>
              <a:buNone/>
              <a:defRPr/>
            </a:pPr>
            <a:endParaRPr lang="en-US" altLang="en-US" sz="24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Project Plan</a:t>
            </a:r>
            <a:endParaRPr lang="en-US" altLang="en-US" sz="40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809750"/>
            <a:ext cx="8610600" cy="459105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b="1" dirty="0" smtClean="0">
                <a:latin typeface="Garamond" pitchFamily="18" charset="0"/>
              </a:rPr>
              <a:t>Phase </a:t>
            </a:r>
            <a:r>
              <a:rPr lang="en-US" altLang="en-US" sz="2800" b="1" dirty="0">
                <a:latin typeface="Garamond" pitchFamily="18" charset="0"/>
              </a:rPr>
              <a:t>2</a:t>
            </a:r>
            <a:r>
              <a:rPr lang="en-US" altLang="en-US" sz="2800" b="1" dirty="0" smtClean="0">
                <a:latin typeface="Garamond" pitchFamily="18" charset="0"/>
              </a:rPr>
              <a:t>:  Develop data extraction interoperability across peripheral registries and hospital EHRs that provide patient-level data for core data elements</a:t>
            </a:r>
          </a:p>
          <a:p>
            <a:pPr lvl="1" eaLnBrk="1" hangingPunct="1"/>
            <a:r>
              <a:rPr lang="en-US" altLang="en-US" sz="2400" dirty="0" smtClean="0">
                <a:latin typeface="Garamond" pitchFamily="18" charset="0"/>
              </a:rPr>
              <a:t>The ACC and SVS peripheral intervention registries would incorporate the core data elements.</a:t>
            </a:r>
          </a:p>
          <a:p>
            <a:pPr lvl="1" eaLnBrk="1" hangingPunct="1"/>
            <a:r>
              <a:rPr lang="en-US" altLang="en-US" sz="2400" dirty="0" smtClean="0">
                <a:latin typeface="Garamond" pitchFamily="18" charset="0"/>
              </a:rPr>
              <a:t>EHR manufacturers would be encouraged to develop smart data elements for the core data set.</a:t>
            </a:r>
          </a:p>
          <a:p>
            <a:pPr lvl="1" eaLnBrk="1" hangingPunct="1"/>
            <a:r>
              <a:rPr lang="en-US" altLang="en-US" sz="2400" dirty="0" smtClean="0">
                <a:latin typeface="Garamond" pitchFamily="18" charset="0"/>
              </a:rPr>
              <a:t>Core data set would be provided to other national registries, such as the International Consortium of Vascular Registries (ICVR).</a:t>
            </a:r>
          </a:p>
          <a:p>
            <a:pPr eaLnBrk="1" hangingPunct="1"/>
            <a:endParaRPr lang="en-US" altLang="en-US" sz="2000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5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23900" y="471554"/>
            <a:ext cx="7886700" cy="9715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RAPID Project Plan</a:t>
            </a:r>
            <a:endParaRPr lang="en-US" altLang="en-US" sz="4000" b="1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1446330"/>
            <a:ext cx="8991600" cy="52006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800" b="1" dirty="0" smtClean="0">
                <a:latin typeface="Garamond" pitchFamily="18" charset="0"/>
              </a:rPr>
              <a:t>Phase 3:  Use a coordinated registries network (CRN) for studies supporting a regulatory decision.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latin typeface="Garamond" pitchFamily="18" charset="0"/>
              </a:rPr>
              <a:t>Projects would extract minimal core data from different registries or other data sources, such as centers using the same EHR system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latin typeface="Garamond" pitchFamily="18" charset="0"/>
              </a:rPr>
              <a:t>Individual projects might need supplementary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latin typeface="Garamond" pitchFamily="18" charset="0"/>
              </a:rPr>
              <a:t>Prospective clinical trial, pre-market study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latin typeface="Garamond" pitchFamily="18" charset="0"/>
              </a:rPr>
              <a:t>Post-market study, surveillance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>
                <a:latin typeface="Garamond" pitchFamily="18" charset="0"/>
              </a:rPr>
              <a:t>Objective performance criteria creation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800" b="1" dirty="0" smtClean="0">
                <a:latin typeface="Garamond" pitchFamily="18" charset="0"/>
              </a:rPr>
              <a:t>Goal:  </a:t>
            </a:r>
            <a:r>
              <a:rPr lang="en-US" altLang="en-US" sz="2800" dirty="0" smtClean="0">
                <a:latin typeface="Garamond" pitchFamily="18" charset="0"/>
              </a:rPr>
              <a:t>Total Product Life Cycle evaluation of devices in real world practice.</a:t>
            </a:r>
          </a:p>
          <a:p>
            <a:pPr lvl="1" eaLnBrk="1" hangingPunct="1">
              <a:spcAft>
                <a:spcPts val="600"/>
              </a:spcAft>
            </a:pPr>
            <a:endParaRPr lang="en-US" altLang="en-U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7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13" y="1023679"/>
            <a:ext cx="8509103" cy="92602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tx2"/>
                </a:solidFill>
                <a:latin typeface="Garamond" pitchFamily="18" charset="0"/>
              </a:rPr>
              <a:t>RAPID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Garamond" panose="02020404030301010803" pitchFamily="18" charset="0"/>
              </a:rPr>
              <a:t>It is one project in a series initiated to advance and demonstrate the interoperable flow of data and information across electronic health information systems as a precursor to the </a:t>
            </a:r>
            <a:r>
              <a:rPr lang="en-US" b="1" dirty="0" smtClean="0">
                <a:effectLst/>
                <a:latin typeface="Garamond" panose="02020404030301010803" pitchFamily="18" charset="0"/>
              </a:rPr>
              <a:t>National Evaluation System for Health Technology (NEST) </a:t>
            </a:r>
            <a:r>
              <a:rPr lang="en-US" dirty="0" smtClean="0">
                <a:effectLst/>
                <a:latin typeface="Garamond" panose="02020404030301010803" pitchFamily="18" charset="0"/>
              </a:rPr>
              <a:t>articulated by Drs. Shuren and Califf.</a:t>
            </a:r>
            <a:endParaRPr lang="en-US" dirty="0">
              <a:solidFill>
                <a:schemeClr val="accent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023212E-9B3B-4C6B-99B2-72F2A78BC98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13344" y="5867400"/>
            <a:ext cx="30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/>
                <a:latin typeface="Garamond" panose="02020404030301010803" pitchFamily="18" charset="0"/>
              </a:rPr>
              <a:t>JAMA. 2016;316(11):1153-1154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4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" y="894600"/>
            <a:ext cx="3733800" cy="525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1296410" y="5901322"/>
            <a:ext cx="13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FFFFFF"/>
                </a:solidFill>
                <a:ea typeface="ＭＳ Ｐゴシック" charset="0"/>
              </a:rPr>
              <a:t>www.mdepinet.org</a:t>
            </a:r>
            <a:endParaRPr lang="en-US" sz="1200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8850" y="211786"/>
            <a:ext cx="8839200" cy="78483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RAPID as Coordinated Registry Network (CRN)</a:t>
            </a:r>
            <a:endParaRPr lang="en-US" sz="2400" b="1" i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4471" y="5811442"/>
            <a:ext cx="2725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FFFFFF"/>
                </a:solidFill>
                <a:ea typeface="ＭＳ Ｐゴシック" charset="0"/>
              </a:rPr>
              <a:t>Krucoff MW, Normand SL et al, JAMA  2015</a:t>
            </a:r>
            <a:endParaRPr lang="en-US" sz="1100" b="1" dirty="0">
              <a:solidFill>
                <a:srgbClr val="FFFFFF"/>
              </a:solidFill>
              <a:ea typeface="ＭＳ Ｐゴシック" charset="0"/>
            </a:endParaRPr>
          </a:p>
        </p:txBody>
      </p:sp>
      <p:pic>
        <p:nvPicPr>
          <p:cNvPr id="13" name="Picture 12" descr="Screen Shot 2015-07-28 at 4.43.30 AM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273"/>
          <a:stretch/>
        </p:blipFill>
        <p:spPr>
          <a:xfrm>
            <a:off x="4038608" y="1287477"/>
            <a:ext cx="2788365" cy="1882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 descr="Screen Shot 2015-08-31 at 4.10.48 A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19" y="3225197"/>
            <a:ext cx="4160041" cy="26792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57200" y="4993729"/>
            <a:ext cx="8175982" cy="1692771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CRN Principles:</a:t>
            </a:r>
          </a:p>
          <a:p>
            <a:pPr lvl="1" indent="-45720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Link complementary </a:t>
            </a:r>
            <a:r>
              <a:rPr lang="en-US" sz="2000" b="1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sustainable registries/e-repositories </a:t>
            </a:r>
            <a:r>
              <a:rPr lang="en-US" sz="1600" b="1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(</a:t>
            </a:r>
            <a:r>
              <a:rPr lang="en-US" sz="1600" b="1" dirty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Professional society registries, EHRs, VAMC, </a:t>
            </a:r>
            <a:r>
              <a:rPr lang="en-US" sz="1600" b="1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Claims data)</a:t>
            </a:r>
            <a:endParaRPr lang="en-US" sz="1600" b="1" dirty="0">
              <a:solidFill>
                <a:srgbClr val="FFFFFF"/>
              </a:solidFill>
              <a:latin typeface="Garamond" panose="02020404030301010803" pitchFamily="18" charset="0"/>
              <a:ea typeface="ＭＳ Ｐゴシック" charset="0"/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TPLC as a true continuum of structured “real world” evidence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  <a:latin typeface="Garamond" panose="02020404030301010803" pitchFamily="18" charset="0"/>
                <a:ea typeface="ＭＳ Ｐゴシック" charset="0"/>
              </a:rPr>
              <a:t>“Dual purpose” existing site-base work flow</a:t>
            </a:r>
            <a:endParaRPr lang="en-US" sz="2000" b="1" dirty="0">
              <a:solidFill>
                <a:srgbClr val="FFFFFF"/>
              </a:solidFill>
              <a:latin typeface="Garamond" panose="02020404030301010803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4" y="524931"/>
            <a:ext cx="8509103" cy="92602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Disclosure Statement</a:t>
            </a:r>
            <a:endParaRPr lang="en-US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54" y="1893125"/>
            <a:ext cx="7953251" cy="43908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I, Jose Pablo Morales, do not have a financial interest/arrangement or affiliation with one or more organizations that could be perceived as a real or apparent conflict of interest in the context of the subject of this presentation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rPr>
              <a:t>www.fda.gov</a:t>
            </a:r>
            <a:endParaRPr lang="en-US" b="1" dirty="0" smtClean="0">
              <a:solidFill>
                <a:srgbClr val="1F497D">
                  <a:lumMod val="60000"/>
                  <a:lumOff val="40000"/>
                </a:srgb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2950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91" y="65216"/>
            <a:ext cx="5585386" cy="235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0553" y="2274663"/>
            <a:ext cx="8437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Garamond" panose="02020404030301010803" pitchFamily="18" charset="0"/>
              </a:rPr>
              <a:t>Real-World Evidence (RWE) </a:t>
            </a:r>
            <a:r>
              <a:rPr lang="en-US" sz="2000" dirty="0">
                <a:latin typeface="Garamond" panose="02020404030301010803" pitchFamily="18" charset="0"/>
              </a:rPr>
              <a:t>is the evidence derived from </a:t>
            </a:r>
            <a:r>
              <a:rPr lang="en-US" sz="2000" b="1" dirty="0">
                <a:latin typeface="Garamond" panose="02020404030301010803" pitchFamily="18" charset="0"/>
              </a:rPr>
              <a:t>aggregation and analysis </a:t>
            </a:r>
            <a:r>
              <a:rPr lang="en-US" sz="2000" dirty="0">
                <a:latin typeface="Garamond" panose="02020404030301010803" pitchFamily="18" charset="0"/>
              </a:rPr>
              <a:t>of </a:t>
            </a:r>
            <a:r>
              <a:rPr lang="en-US" sz="2000" b="1" dirty="0">
                <a:solidFill>
                  <a:schemeClr val="tx2"/>
                </a:solidFill>
                <a:latin typeface="Garamond" panose="02020404030301010803" pitchFamily="18" charset="0"/>
              </a:rPr>
              <a:t>Real-World Data </a:t>
            </a:r>
            <a:r>
              <a:rPr lang="en-US" sz="2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(RWD) </a:t>
            </a:r>
            <a:r>
              <a:rPr lang="en-US" sz="2000" dirty="0" smtClean="0">
                <a:latin typeface="Garamond" panose="02020404030301010803" pitchFamily="18" charset="0"/>
              </a:rPr>
              <a:t>elements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endParaRPr lang="en-US" sz="2000" b="1" dirty="0" smtClean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RWD </a:t>
            </a:r>
            <a:r>
              <a:rPr lang="en-US" sz="2000" dirty="0" smtClean="0">
                <a:latin typeface="Garamond" panose="02020404030301010803" pitchFamily="18" charset="0"/>
              </a:rPr>
              <a:t>is </a:t>
            </a:r>
            <a:r>
              <a:rPr lang="en-US" sz="2000" dirty="0">
                <a:latin typeface="Garamond" panose="02020404030301010803" pitchFamily="18" charset="0"/>
              </a:rPr>
              <a:t>data collected from </a:t>
            </a:r>
            <a:r>
              <a:rPr lang="en-US" sz="2000" b="1" dirty="0">
                <a:latin typeface="Garamond" panose="02020404030301010803" pitchFamily="18" charset="0"/>
              </a:rPr>
              <a:t>sources outside of traditional clinical </a:t>
            </a:r>
            <a:r>
              <a:rPr lang="en-US" sz="2000" b="1" dirty="0" smtClean="0">
                <a:latin typeface="Garamond" panose="02020404030301010803" pitchFamily="18" charset="0"/>
              </a:rPr>
              <a:t>trials</a:t>
            </a:r>
            <a:r>
              <a:rPr lang="en-US" sz="2000" dirty="0">
                <a:latin typeface="Garamond" panose="02020404030301010803" pitchFamily="18" charset="0"/>
              </a:rPr>
              <a:t>. These sources may include large simple trials, or pragmatic clinical trials, </a:t>
            </a:r>
            <a:r>
              <a:rPr lang="en-US" sz="2000" dirty="0" smtClean="0">
                <a:latin typeface="Garamond" panose="02020404030301010803" pitchFamily="18" charset="0"/>
              </a:rPr>
              <a:t>prospective </a:t>
            </a:r>
            <a:r>
              <a:rPr lang="en-US" sz="2000" dirty="0">
                <a:latin typeface="Garamond" panose="02020404030301010803" pitchFamily="18" charset="0"/>
              </a:rPr>
              <a:t>observational or </a:t>
            </a:r>
            <a:r>
              <a:rPr lang="en-US" sz="2000" b="1" dirty="0">
                <a:latin typeface="Garamond" panose="02020404030301010803" pitchFamily="18" charset="0"/>
              </a:rPr>
              <a:t>registry studies</a:t>
            </a:r>
            <a:r>
              <a:rPr lang="en-US" sz="2000" dirty="0">
                <a:latin typeface="Garamond" panose="02020404030301010803" pitchFamily="18" charset="0"/>
              </a:rPr>
              <a:t>, retrospective database studies, case reports, </a:t>
            </a:r>
            <a:r>
              <a:rPr lang="en-US" sz="2000" b="1" dirty="0" smtClean="0">
                <a:latin typeface="Garamond" panose="02020404030301010803" pitchFamily="18" charset="0"/>
              </a:rPr>
              <a:t>administrative </a:t>
            </a:r>
            <a:r>
              <a:rPr lang="en-US" sz="2000" b="1" dirty="0">
                <a:latin typeface="Garamond" panose="02020404030301010803" pitchFamily="18" charset="0"/>
              </a:rPr>
              <a:t>and healthcare claims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b="1" dirty="0">
                <a:latin typeface="Garamond" panose="02020404030301010803" pitchFamily="18" charset="0"/>
              </a:rPr>
              <a:t>electronic health records</a:t>
            </a:r>
            <a:r>
              <a:rPr lang="en-US" sz="2000" dirty="0">
                <a:latin typeface="Garamond" panose="02020404030301010803" pitchFamily="18" charset="0"/>
              </a:rPr>
              <a:t>, data obtained as part of a </a:t>
            </a:r>
            <a:r>
              <a:rPr lang="en-US" sz="2000" dirty="0" smtClean="0">
                <a:latin typeface="Garamond" panose="02020404030301010803" pitchFamily="18" charset="0"/>
              </a:rPr>
              <a:t>public </a:t>
            </a:r>
            <a:r>
              <a:rPr lang="en-US" sz="2000" dirty="0">
                <a:latin typeface="Garamond" panose="02020404030301010803" pitchFamily="18" charset="0"/>
              </a:rPr>
              <a:t>health investigation or routine public health surveillance, and </a:t>
            </a:r>
            <a:r>
              <a:rPr lang="en-US" sz="2000" b="1" dirty="0">
                <a:latin typeface="Garamond" panose="02020404030301010803" pitchFamily="18" charset="0"/>
              </a:rPr>
              <a:t>registries</a:t>
            </a:r>
            <a:r>
              <a:rPr lang="en-US" sz="2000" dirty="0">
                <a:latin typeface="Garamond" panose="02020404030301010803" pitchFamily="18" charset="0"/>
              </a:rPr>
              <a:t> (e.g., </a:t>
            </a:r>
            <a:r>
              <a:rPr lang="en-US" sz="2000" dirty="0" smtClean="0">
                <a:latin typeface="Garamond" panose="02020404030301010803" pitchFamily="18" charset="0"/>
              </a:rPr>
              <a:t>device</a:t>
            </a:r>
            <a:r>
              <a:rPr lang="en-US" sz="2000" dirty="0">
                <a:latin typeface="Garamond" panose="02020404030301010803" pitchFamily="18" charset="0"/>
              </a:rPr>
              <a:t>, procedural, or disease registries).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data is typically derived from </a:t>
            </a:r>
            <a:r>
              <a:rPr lang="en-US" sz="2000" b="1" dirty="0">
                <a:latin typeface="Garamond" panose="02020404030301010803" pitchFamily="18" charset="0"/>
              </a:rPr>
              <a:t>electronic </a:t>
            </a:r>
            <a:r>
              <a:rPr lang="en-US" sz="2000" b="1" dirty="0" smtClean="0">
                <a:latin typeface="Garamond" panose="02020404030301010803" pitchFamily="18" charset="0"/>
              </a:rPr>
              <a:t>systems </a:t>
            </a:r>
            <a:r>
              <a:rPr lang="en-US" sz="2000" b="1" dirty="0">
                <a:latin typeface="Garamond" panose="02020404030301010803" pitchFamily="18" charset="0"/>
              </a:rPr>
              <a:t>used in health care delivery, data contained within medical devices, and/or in </a:t>
            </a:r>
            <a:r>
              <a:rPr lang="en-US" sz="2000" b="1" dirty="0" smtClean="0">
                <a:latin typeface="Garamond" panose="02020404030301010803" pitchFamily="18" charset="0"/>
              </a:rPr>
              <a:t>tracking </a:t>
            </a:r>
            <a:r>
              <a:rPr lang="en-US" sz="2000" b="1" dirty="0">
                <a:latin typeface="Garamond" panose="02020404030301010803" pitchFamily="18" charset="0"/>
              </a:rPr>
              <a:t>patient experience during care, including in home-use settings. </a:t>
            </a: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23849" y="643843"/>
            <a:ext cx="8509103" cy="92602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2"/>
                </a:solidFill>
                <a:latin typeface="Garamond" pitchFamily="18" charset="0"/>
              </a:rPr>
              <a:t>Take home message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2009308"/>
            <a:ext cx="8229600" cy="4068763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Garamond" pitchFamily="18" charset="0"/>
              </a:rPr>
              <a:t>We are building up the foundation to assess medical devices being used for peripheral artery interventions</a:t>
            </a:r>
          </a:p>
          <a:p>
            <a:pPr lvl="1"/>
            <a:r>
              <a:rPr lang="en-US" altLang="en-US" sz="2400" dirty="0" smtClean="0">
                <a:latin typeface="Garamond" pitchFamily="18" charset="0"/>
              </a:rPr>
              <a:t>National and International</a:t>
            </a:r>
          </a:p>
          <a:p>
            <a:r>
              <a:rPr lang="en-US" altLang="en-US" sz="2800" dirty="0" smtClean="0">
                <a:latin typeface="Garamond" pitchFamily="18" charset="0"/>
              </a:rPr>
              <a:t>Multi-stakeholder collaboration is essential to move in the right direction</a:t>
            </a:r>
          </a:p>
          <a:p>
            <a:r>
              <a:rPr lang="en-US" altLang="en-US" sz="2800" dirty="0" smtClean="0">
                <a:latin typeface="Garamond" pitchFamily="18" charset="0"/>
              </a:rPr>
              <a:t>CRN are here to stay and if we develop them together they can work on our behalf</a:t>
            </a:r>
            <a:endParaRPr lang="en-US" alt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410291" y="5426541"/>
            <a:ext cx="613003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“</a:t>
            </a:r>
            <a:r>
              <a:rPr lang="en-US" i="1" dirty="0">
                <a:latin typeface="Garamond" panose="02020404030301010803" pitchFamily="18" charset="0"/>
              </a:rPr>
              <a:t>This is an important step toward establishing the National Evaluation System for Health Technology</a:t>
            </a:r>
            <a:r>
              <a:rPr lang="en-US" dirty="0">
                <a:latin typeface="Garamond" panose="02020404030301010803" pitchFamily="18" charset="0"/>
              </a:rPr>
              <a:t>” </a:t>
            </a:r>
            <a:r>
              <a:rPr lang="nl-NL" dirty="0">
                <a:latin typeface="Garamond" panose="02020404030301010803" pitchFamily="18" charset="0"/>
              </a:rPr>
              <a:t>CDRH Director Jeff Shuren, MD, </a:t>
            </a:r>
            <a:r>
              <a:rPr lang="nl-NL" dirty="0" smtClean="0">
                <a:latin typeface="Garamond" panose="02020404030301010803" pitchFamily="18" charset="0"/>
              </a:rPr>
              <a:t>JD</a:t>
            </a:r>
          </a:p>
          <a:p>
            <a:r>
              <a:rPr lang="en-US" sz="1600" dirty="0">
                <a:latin typeface="Garamond" panose="02020404030301010803" pitchFamily="18" charset="0"/>
                <a:hlinkClick r:id="rId2"/>
              </a:rPr>
              <a:t>https://www.dcri.org/mdepinet-rapid-project-seeks-improve-quality-efficiency-peripheral-interventional-device-evaluation</a:t>
            </a:r>
            <a:r>
              <a:rPr lang="en-US" sz="1600" dirty="0" smtClean="0">
                <a:latin typeface="Garamond" panose="02020404030301010803" pitchFamily="18" charset="0"/>
                <a:hlinkClick r:id="rId2"/>
              </a:rPr>
              <a:t>/</a:t>
            </a:r>
            <a:endParaRPr lang="en-US" sz="1600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4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9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-76200" y="2438400"/>
            <a:ext cx="92202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Thank </a:t>
            </a:r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Y</a:t>
            </a:r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ou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247650" y="6384928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rPr>
              <a:t>www.fda.gov</a:t>
            </a:r>
            <a:endParaRPr lang="en-US" b="1" dirty="0" smtClean="0">
              <a:solidFill>
                <a:srgbClr val="1F497D">
                  <a:lumMod val="60000"/>
                  <a:lumOff val="40000"/>
                </a:srgb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3811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solidFill>
                  <a:schemeClr val="tx2"/>
                </a:solidFill>
                <a:latin typeface="Garamond" pitchFamily="18" charset="0"/>
              </a:rPr>
              <a:t>Randomized Controlled Trials </a:t>
            </a:r>
            <a:br>
              <a:rPr lang="en-GB" altLang="en-US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GB" altLang="en-US" b="1" dirty="0" smtClean="0">
                <a:solidFill>
                  <a:schemeClr val="tx2"/>
                </a:solidFill>
                <a:latin typeface="Garamond" pitchFamily="18" charset="0"/>
              </a:rPr>
              <a:t>(RCT)</a:t>
            </a:r>
            <a:br>
              <a:rPr lang="en-GB" altLang="en-US" b="1" dirty="0" smtClean="0">
                <a:solidFill>
                  <a:schemeClr val="tx2"/>
                </a:solidFill>
                <a:latin typeface="Garamond" pitchFamily="18" charset="0"/>
              </a:rPr>
            </a:br>
            <a:endParaRPr lang="en-US" altLang="en-US" dirty="0" smtClean="0">
              <a:solidFill>
                <a:schemeClr val="tx2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altLang="en-US" sz="2800" dirty="0" smtClean="0">
                <a:latin typeface="Garamond" pitchFamily="18" charset="0"/>
              </a:rPr>
              <a:t>One of the most powerful tools clinical researchers possess</a:t>
            </a:r>
          </a:p>
          <a:p>
            <a:pPr lvl="1"/>
            <a:r>
              <a:rPr lang="en-US" altLang="en-US" sz="2400" dirty="0" smtClean="0">
                <a:latin typeface="Garamond" pitchFamily="18" charset="0"/>
              </a:rPr>
              <a:t>Enables them to evaluate the effectiveness of new (or established) therapies while accounting for the effects of unmeasured confounders and selection bias by indication</a:t>
            </a:r>
          </a:p>
          <a:p>
            <a:r>
              <a:rPr lang="en-US" altLang="en-US" sz="2800" dirty="0" smtClean="0">
                <a:latin typeface="Garamond" pitchFamily="18" charset="0"/>
              </a:rPr>
              <a:t>However, RCT reputation has suffered of late,</a:t>
            </a:r>
            <a:r>
              <a:rPr lang="en-US" altLang="en-US" sz="700" dirty="0" smtClean="0">
                <a:latin typeface="Garamond" pitchFamily="18" charset="0"/>
              </a:rPr>
              <a:t> </a:t>
            </a:r>
            <a:r>
              <a:rPr lang="en-US" altLang="en-US" sz="2800" dirty="0" smtClean="0">
                <a:latin typeface="Garamond" pitchFamily="18" charset="0"/>
              </a:rPr>
              <a:t>owing to reasonable concern about excess complexity, expense, and time required to recruit study participants, as well as inadequate representativeness</a:t>
            </a:r>
          </a:p>
          <a:p>
            <a:pPr lvl="1"/>
            <a:r>
              <a:rPr lang="en-US" altLang="en-US" sz="2400" dirty="0" smtClean="0">
                <a:latin typeface="Garamond" pitchFamily="18" charset="0"/>
              </a:rPr>
              <a:t>E.g., </a:t>
            </a:r>
            <a:r>
              <a:rPr lang="en-US" alt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results are not applicable to real-world patients</a:t>
            </a:r>
          </a:p>
        </p:txBody>
      </p:sp>
    </p:spTree>
    <p:extLst>
      <p:ext uri="{BB962C8B-B14F-4D97-AF65-F5344CB8AC3E}">
        <p14:creationId xmlns:p14="http://schemas.microsoft.com/office/powerpoint/2010/main" val="348339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6400800" cy="3352800"/>
          </a:xfrm>
        </p:spPr>
        <p:txBody>
          <a:bodyPr/>
          <a:lstStyle/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Drs. Lauer and </a:t>
            </a:r>
          </a:p>
          <a:p>
            <a:pPr algn="l"/>
            <a:r>
              <a:rPr lang="en-US" altLang="en-US" sz="2400" dirty="0" err="1" smtClean="0">
                <a:solidFill>
                  <a:schemeClr val="tx1"/>
                </a:solidFill>
                <a:latin typeface="Garamond" pitchFamily="18" charset="0"/>
              </a:rPr>
              <a:t>D’Agostino</a:t>
            </a:r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 argue </a:t>
            </a:r>
          </a:p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that the use of </a:t>
            </a:r>
          </a:p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observational registries </a:t>
            </a:r>
          </a:p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in conducting clinical trials </a:t>
            </a:r>
          </a:p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could, in fact, be a game </a:t>
            </a:r>
          </a:p>
          <a:p>
            <a:pPr algn="l"/>
            <a:r>
              <a:rPr lang="en-US" altLang="en-US" sz="2400" dirty="0" smtClean="0">
                <a:solidFill>
                  <a:schemeClr val="tx1"/>
                </a:solidFill>
                <a:latin typeface="Garamond" pitchFamily="18" charset="0"/>
              </a:rPr>
              <a:t>changer, especially in the current fiscal climate</a:t>
            </a:r>
          </a:p>
        </p:txBody>
      </p:sp>
      <p:pic>
        <p:nvPicPr>
          <p:cNvPr id="11268" name="Picture 2" descr="C:\Users\JPM\Documents\Lauer NEJ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76313"/>
            <a:ext cx="5802313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7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91" y="65216"/>
            <a:ext cx="5585386" cy="235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0553" y="2274663"/>
            <a:ext cx="84374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Garamond" panose="02020404030301010803" pitchFamily="18" charset="0"/>
              </a:rPr>
              <a:t>Real-World Evidence (RWE) </a:t>
            </a:r>
            <a:r>
              <a:rPr lang="en-US" sz="2000" dirty="0">
                <a:latin typeface="Garamond" panose="02020404030301010803" pitchFamily="18" charset="0"/>
              </a:rPr>
              <a:t>is the evidence derived from </a:t>
            </a:r>
            <a:r>
              <a:rPr lang="en-US" sz="2000" b="1" dirty="0">
                <a:latin typeface="Garamond" panose="02020404030301010803" pitchFamily="18" charset="0"/>
              </a:rPr>
              <a:t>aggregation and analysis </a:t>
            </a:r>
            <a:r>
              <a:rPr lang="en-US" sz="2000" dirty="0">
                <a:latin typeface="Garamond" panose="02020404030301010803" pitchFamily="18" charset="0"/>
              </a:rPr>
              <a:t>of </a:t>
            </a:r>
            <a:r>
              <a:rPr lang="en-US" sz="2000" b="1" dirty="0">
                <a:solidFill>
                  <a:schemeClr val="tx2"/>
                </a:solidFill>
                <a:latin typeface="Garamond" panose="02020404030301010803" pitchFamily="18" charset="0"/>
              </a:rPr>
              <a:t>Real-World Data </a:t>
            </a:r>
            <a:r>
              <a:rPr lang="en-US" sz="2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(RWD) </a:t>
            </a:r>
            <a:r>
              <a:rPr lang="en-US" sz="2000" dirty="0" smtClean="0">
                <a:latin typeface="Garamond" panose="02020404030301010803" pitchFamily="18" charset="0"/>
              </a:rPr>
              <a:t>elements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endParaRPr lang="en-US" sz="2000" b="1" dirty="0" smtClean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RWD </a:t>
            </a:r>
            <a:r>
              <a:rPr lang="en-US" sz="2000" dirty="0" smtClean="0">
                <a:latin typeface="Garamond" panose="02020404030301010803" pitchFamily="18" charset="0"/>
              </a:rPr>
              <a:t>is </a:t>
            </a:r>
            <a:r>
              <a:rPr lang="en-US" sz="2000" dirty="0">
                <a:latin typeface="Garamond" panose="02020404030301010803" pitchFamily="18" charset="0"/>
              </a:rPr>
              <a:t>data collected from </a:t>
            </a:r>
            <a:r>
              <a:rPr lang="en-US" sz="2000" b="1" dirty="0">
                <a:latin typeface="Garamond" panose="02020404030301010803" pitchFamily="18" charset="0"/>
              </a:rPr>
              <a:t>sources outside of traditional clinical </a:t>
            </a:r>
            <a:r>
              <a:rPr lang="en-US" sz="2000" b="1" dirty="0" smtClean="0">
                <a:latin typeface="Garamond" panose="02020404030301010803" pitchFamily="18" charset="0"/>
              </a:rPr>
              <a:t>trials</a:t>
            </a:r>
            <a:r>
              <a:rPr lang="en-US" sz="2000" dirty="0">
                <a:latin typeface="Garamond" panose="02020404030301010803" pitchFamily="18" charset="0"/>
              </a:rPr>
              <a:t>. These sources may include large simple trials, or pragmatic clinical trials, </a:t>
            </a:r>
            <a:r>
              <a:rPr lang="en-US" sz="2000" dirty="0" smtClean="0">
                <a:latin typeface="Garamond" panose="02020404030301010803" pitchFamily="18" charset="0"/>
              </a:rPr>
              <a:t>prospective </a:t>
            </a:r>
            <a:r>
              <a:rPr lang="en-US" sz="2000" dirty="0">
                <a:latin typeface="Garamond" panose="02020404030301010803" pitchFamily="18" charset="0"/>
              </a:rPr>
              <a:t>observational or </a:t>
            </a:r>
            <a:r>
              <a:rPr lang="en-US" sz="2000" b="1" dirty="0">
                <a:latin typeface="Garamond" panose="02020404030301010803" pitchFamily="18" charset="0"/>
              </a:rPr>
              <a:t>registry studies</a:t>
            </a:r>
            <a:r>
              <a:rPr lang="en-US" sz="2000" dirty="0">
                <a:latin typeface="Garamond" panose="02020404030301010803" pitchFamily="18" charset="0"/>
              </a:rPr>
              <a:t>, retrospective database studies, case reports, </a:t>
            </a:r>
            <a:r>
              <a:rPr lang="en-US" sz="2000" b="1" dirty="0" smtClean="0">
                <a:latin typeface="Garamond" panose="02020404030301010803" pitchFamily="18" charset="0"/>
              </a:rPr>
              <a:t>administrative </a:t>
            </a:r>
            <a:r>
              <a:rPr lang="en-US" sz="2000" b="1" dirty="0">
                <a:latin typeface="Garamond" panose="02020404030301010803" pitchFamily="18" charset="0"/>
              </a:rPr>
              <a:t>and healthcare claims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b="1" dirty="0">
                <a:latin typeface="Garamond" panose="02020404030301010803" pitchFamily="18" charset="0"/>
              </a:rPr>
              <a:t>electronic health records</a:t>
            </a:r>
            <a:r>
              <a:rPr lang="en-US" sz="2000" dirty="0">
                <a:latin typeface="Garamond" panose="02020404030301010803" pitchFamily="18" charset="0"/>
              </a:rPr>
              <a:t>, data obtained as part of a </a:t>
            </a:r>
            <a:r>
              <a:rPr lang="en-US" sz="2000" dirty="0" smtClean="0">
                <a:latin typeface="Garamond" panose="02020404030301010803" pitchFamily="18" charset="0"/>
              </a:rPr>
              <a:t>public </a:t>
            </a:r>
            <a:r>
              <a:rPr lang="en-US" sz="2000" dirty="0">
                <a:latin typeface="Garamond" panose="02020404030301010803" pitchFamily="18" charset="0"/>
              </a:rPr>
              <a:t>health investigation or routine public health surveillance, and </a:t>
            </a:r>
            <a:r>
              <a:rPr lang="en-US" sz="2000" b="1" dirty="0">
                <a:latin typeface="Garamond" panose="02020404030301010803" pitchFamily="18" charset="0"/>
              </a:rPr>
              <a:t>registries</a:t>
            </a:r>
            <a:r>
              <a:rPr lang="en-US" sz="2000" dirty="0">
                <a:latin typeface="Garamond" panose="02020404030301010803" pitchFamily="18" charset="0"/>
              </a:rPr>
              <a:t> (e.g., </a:t>
            </a:r>
            <a:r>
              <a:rPr lang="en-US" sz="2000" dirty="0" smtClean="0">
                <a:latin typeface="Garamond" panose="02020404030301010803" pitchFamily="18" charset="0"/>
              </a:rPr>
              <a:t>device</a:t>
            </a:r>
            <a:r>
              <a:rPr lang="en-US" sz="2000" dirty="0">
                <a:latin typeface="Garamond" panose="02020404030301010803" pitchFamily="18" charset="0"/>
              </a:rPr>
              <a:t>, procedural, or disease registries).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data is typically derived from </a:t>
            </a:r>
            <a:r>
              <a:rPr lang="en-US" sz="2000" b="1" dirty="0">
                <a:latin typeface="Garamond" panose="02020404030301010803" pitchFamily="18" charset="0"/>
              </a:rPr>
              <a:t>electronic </a:t>
            </a:r>
            <a:r>
              <a:rPr lang="en-US" sz="2000" b="1" dirty="0" smtClean="0">
                <a:latin typeface="Garamond" panose="02020404030301010803" pitchFamily="18" charset="0"/>
              </a:rPr>
              <a:t>systems </a:t>
            </a:r>
            <a:r>
              <a:rPr lang="en-US" sz="2000" b="1" dirty="0">
                <a:latin typeface="Garamond" panose="02020404030301010803" pitchFamily="18" charset="0"/>
              </a:rPr>
              <a:t>used in health care delivery, data contained within medical devices, and/or in </a:t>
            </a:r>
            <a:r>
              <a:rPr lang="en-US" sz="2000" b="1" dirty="0" smtClean="0">
                <a:latin typeface="Garamond" panose="02020404030301010803" pitchFamily="18" charset="0"/>
              </a:rPr>
              <a:t>tracking </a:t>
            </a:r>
            <a:r>
              <a:rPr lang="en-US" sz="2000" b="1" dirty="0">
                <a:latin typeface="Garamond" panose="02020404030301010803" pitchFamily="18" charset="0"/>
              </a:rPr>
              <a:t>patient experience during care, including in home-use settings. </a:t>
            </a: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4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314800"/>
            <a:ext cx="7924800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2"/>
                </a:solidFill>
                <a:latin typeface="Garamond" pitchFamily="18" charset="0"/>
              </a:rPr>
              <a:t>Registries: </a:t>
            </a:r>
            <a:br>
              <a:rPr lang="en-US" altLang="en-US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Basic Principles for Success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 altLang="en-US" sz="2800" dirty="0" smtClean="0">
                <a:latin typeface="Garamond" pitchFamily="18" charset="0"/>
              </a:rPr>
              <a:t>Developing uniform definitions and CRFs for a particular area</a:t>
            </a:r>
          </a:p>
          <a:p>
            <a:r>
              <a:rPr lang="en-US" altLang="en-US" sz="2800" dirty="0" smtClean="0">
                <a:latin typeface="Garamond" pitchFamily="18" charset="0"/>
              </a:rPr>
              <a:t>Defining relevant questions </a:t>
            </a:r>
          </a:p>
          <a:p>
            <a:r>
              <a:rPr lang="en-US" altLang="en-US" sz="2800" dirty="0" smtClean="0">
                <a:latin typeface="Garamond" pitchFamily="18" charset="0"/>
              </a:rPr>
              <a:t>Establishing quality by design principles to ensure data quality and ability of registry to withstand audit</a:t>
            </a:r>
          </a:p>
          <a:p>
            <a:r>
              <a:rPr lang="en-US" altLang="en-US" sz="2800" dirty="0" smtClean="0">
                <a:latin typeface="Garamond" pitchFamily="18" charset="0"/>
              </a:rPr>
              <a:t>Successfully addressing any relevant informed consent issues </a:t>
            </a:r>
          </a:p>
          <a:p>
            <a:r>
              <a:rPr lang="en-US" altLang="en-US" sz="2800" dirty="0" smtClean="0">
                <a:latin typeface="Garamond" pitchFamily="18" charset="0"/>
              </a:rPr>
              <a:t>Developing incentives for sustainability of the registry</a:t>
            </a:r>
            <a:r>
              <a:rPr lang="en-US" altLang="en-US" dirty="0" smtClean="0">
                <a:latin typeface="Garamond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91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55320"/>
            <a:ext cx="8382000" cy="1219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2"/>
                </a:solidFill>
                <a:latin typeface="Garamond" pitchFamily="18" charset="0"/>
              </a:rPr>
              <a:t>Registry Data: </a:t>
            </a:r>
            <a:br>
              <a:rPr lang="en-US" altLang="en-US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aramond" pitchFamily="18" charset="0"/>
              </a:rPr>
              <a:t>Pre-Market Regulatory Perspective </a:t>
            </a:r>
            <a:r>
              <a:rPr lang="en-US" altLang="en-US" sz="3000" b="1" dirty="0" smtClean="0">
                <a:solidFill>
                  <a:schemeClr val="tx2"/>
                </a:solidFill>
                <a:latin typeface="Garamond" pitchFamily="18" charset="0"/>
              </a:rPr>
              <a:t/>
            </a:r>
            <a:br>
              <a:rPr lang="en-US" altLang="en-US" sz="3000" b="1" dirty="0" smtClean="0">
                <a:solidFill>
                  <a:schemeClr val="tx2"/>
                </a:solidFill>
                <a:latin typeface="Garamond" pitchFamily="18" charset="0"/>
              </a:rPr>
            </a:br>
            <a:endParaRPr lang="en-US" altLang="en-US" sz="3000" b="1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2160"/>
            <a:ext cx="8229600" cy="4191000"/>
          </a:xfrm>
        </p:spPr>
        <p:txBody>
          <a:bodyPr/>
          <a:lstStyle/>
          <a:p>
            <a:r>
              <a:rPr lang="en-US" altLang="en-US" sz="2800" dirty="0" smtClean="0">
                <a:latin typeface="Garamond" pitchFamily="18" charset="0"/>
              </a:rPr>
              <a:t>Division of Cardiovascular Devices (DCD) has actively worked with manufacturers and professional societies on cardiovascular projects</a:t>
            </a:r>
          </a:p>
          <a:p>
            <a:r>
              <a:rPr lang="en-US" altLang="en-US" sz="2800" dirty="0" smtClean="0">
                <a:latin typeface="Garamond" pitchFamily="18" charset="0"/>
              </a:rPr>
              <a:t>Registries are useful data collection tools</a:t>
            </a:r>
          </a:p>
          <a:p>
            <a:r>
              <a:rPr lang="en-US" altLang="en-US" sz="2800" dirty="0" smtClean="0">
                <a:latin typeface="Garamond" pitchFamily="18" charset="0"/>
              </a:rPr>
              <a:t>Proactive Collaboration</a:t>
            </a:r>
          </a:p>
          <a:p>
            <a:r>
              <a:rPr lang="en-US" altLang="en-US" sz="2800" dirty="0" smtClean="0">
                <a:latin typeface="Garamond" pitchFamily="18" charset="0"/>
              </a:rPr>
              <a:t>Early engagement with industry, government agencies and professional societies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latin typeface="Garamond" pitchFamily="18" charset="0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8534400" y="15240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4088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13794" y="424079"/>
            <a:ext cx="8509103" cy="926020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Registry Uses for </a:t>
            </a:r>
            <a:b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4000" b="1" dirty="0" smtClean="0">
                <a:solidFill>
                  <a:schemeClr val="tx2"/>
                </a:solidFill>
                <a:latin typeface="Garamond" pitchFamily="18" charset="0"/>
              </a:rPr>
              <a:t>Cardiovascular Devices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93694"/>
            <a:ext cx="8229600" cy="4089816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latin typeface="Garamond" pitchFamily="18" charset="0"/>
              </a:rPr>
              <a:t>Meeting post-approval study (PAS) requirements for new devices</a:t>
            </a:r>
          </a:p>
          <a:p>
            <a:pPr lvl="1"/>
            <a:r>
              <a:rPr lang="en-US" altLang="en-US" dirty="0" smtClean="0">
                <a:latin typeface="Garamond" pitchFamily="18" charset="0"/>
              </a:rPr>
              <a:t>Several examples and many PAS ongoing</a:t>
            </a:r>
          </a:p>
          <a:p>
            <a:r>
              <a:rPr lang="en-US" altLang="en-US" dirty="0" smtClean="0">
                <a:latin typeface="Garamond" pitchFamily="18" charset="0"/>
              </a:rPr>
              <a:t>Leveraging the registry(</a:t>
            </a:r>
            <a:r>
              <a:rPr lang="en-US" altLang="en-US" dirty="0" err="1" smtClean="0">
                <a:latin typeface="Garamond" pitchFamily="18" charset="0"/>
              </a:rPr>
              <a:t>ies</a:t>
            </a:r>
            <a:r>
              <a:rPr lang="en-US" altLang="en-US" dirty="0" smtClean="0">
                <a:latin typeface="Garamond" pitchFamily="18" charset="0"/>
              </a:rPr>
              <a:t>) infrastructure to nest IDE studies</a:t>
            </a:r>
          </a:p>
          <a:p>
            <a:pPr lvl="1"/>
            <a:r>
              <a:rPr lang="en-US" altLang="en-US" dirty="0" smtClean="0">
                <a:latin typeface="Garamond" pitchFamily="18" charset="0"/>
              </a:rPr>
              <a:t>Working towards </a:t>
            </a:r>
          </a:p>
          <a:p>
            <a:r>
              <a:rPr lang="en-US" altLang="en-US" dirty="0" smtClean="0">
                <a:latin typeface="Garamond" pitchFamily="18" charset="0"/>
              </a:rPr>
              <a:t>More broadly contribute to a learning health model</a:t>
            </a:r>
          </a:p>
        </p:txBody>
      </p:sp>
    </p:spTree>
    <p:extLst>
      <p:ext uri="{BB962C8B-B14F-4D97-AF65-F5344CB8AC3E}">
        <p14:creationId xmlns:p14="http://schemas.microsoft.com/office/powerpoint/2010/main" val="896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87479" y="398313"/>
            <a:ext cx="7924800" cy="9144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 smtClean="0">
                <a:solidFill>
                  <a:schemeClr val="tx2"/>
                </a:solidFill>
                <a:latin typeface="Garamond" pitchFamily="18" charset="0"/>
              </a:rPr>
              <a:t>Example of meeting post-approval requirements:</a:t>
            </a:r>
            <a:br>
              <a:rPr lang="en-US" altLang="en-US" sz="3200" b="1" dirty="0" smtClean="0">
                <a:solidFill>
                  <a:schemeClr val="tx2"/>
                </a:solidFill>
                <a:latin typeface="Garamond" pitchFamily="18" charset="0"/>
              </a:rPr>
            </a:br>
            <a:r>
              <a:rPr lang="en-US" altLang="en-US" sz="3200" dirty="0" smtClean="0">
                <a:solidFill>
                  <a:schemeClr val="tx2"/>
                </a:solidFill>
                <a:latin typeface="Garamond" pitchFamily="18" charset="0"/>
              </a:rPr>
              <a:t>Type B Dissection Post-Approval Surveillance Program</a:t>
            </a:r>
            <a:endParaRPr lang="en-US" alt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36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>
                <a:latin typeface="Garamond" panose="02020404030301010803" pitchFamily="18" charset="0"/>
              </a:rPr>
              <a:t>Vascular Quality Initiative (VQI) from the Society for Vascular Surgery (SVS) </a:t>
            </a:r>
          </a:p>
          <a:p>
            <a:pPr>
              <a:defRPr/>
            </a:pPr>
            <a:r>
              <a:rPr lang="en-US" sz="2400" dirty="0" smtClean="0">
                <a:latin typeface="Garamond" panose="02020404030301010803" pitchFamily="18" charset="0"/>
              </a:rPr>
              <a:t>The Dissection VQI data set consists of four cohorts: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 smtClean="0">
                <a:latin typeface="Garamond" panose="02020404030301010803" pitchFamily="18" charset="0"/>
              </a:rPr>
              <a:t>1) Acute Dissection with five year follow-up,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 smtClean="0">
                <a:latin typeface="Garamond" panose="02020404030301010803" pitchFamily="18" charset="0"/>
              </a:rPr>
              <a:t>2) Chronic Dissection with five year follow-up,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 smtClean="0">
                <a:latin typeface="Garamond" panose="02020404030301010803" pitchFamily="18" charset="0"/>
              </a:rPr>
              <a:t>3) Acute Dissection with one year follow-up, and </a:t>
            </a:r>
          </a:p>
          <a:p>
            <a:pPr marL="457200" lvl="1" indent="0">
              <a:buFontTx/>
              <a:buNone/>
              <a:defRPr/>
            </a:pPr>
            <a:r>
              <a:rPr lang="en-US" sz="1600" dirty="0" smtClean="0">
                <a:latin typeface="Garamond" panose="02020404030301010803" pitchFamily="18" charset="0"/>
              </a:rPr>
              <a:t>4) Chronic Dissection with one year follow-up.  </a:t>
            </a:r>
          </a:p>
          <a:p>
            <a:pPr marL="400050">
              <a:defRPr/>
            </a:pPr>
            <a:r>
              <a:rPr lang="en-US" sz="2400" dirty="0" smtClean="0">
                <a:latin typeface="Garamond" panose="02020404030301010803" pitchFamily="18" charset="0"/>
              </a:rPr>
              <a:t>The 5 Year Acute and Chronic cohorts will enroll 200 patients each, and of the 200 patients in each cohort, at least 60 must be treated with a given device manufacturer. </a:t>
            </a:r>
          </a:p>
          <a:p>
            <a:pPr marL="400050">
              <a:defRPr/>
            </a:pPr>
            <a:r>
              <a:rPr lang="en-US" sz="2400" dirty="0" smtClean="0">
                <a:latin typeface="Garamond" panose="02020404030301010803" pitchFamily="18" charset="0"/>
              </a:rPr>
              <a:t>There will not be a minimum enrollment requirement for the 1 Year Acute and Chronic cohorts; however, there will be a maximum of 200 patients enrolled in those cohorts.</a:t>
            </a:r>
          </a:p>
          <a:p>
            <a:pPr>
              <a:defRPr/>
            </a:pPr>
            <a:endParaRPr lang="en-US" dirty="0" smtClean="0">
              <a:latin typeface="Garamond" panose="02020404030301010803" pitchFamily="18" charset="0"/>
            </a:endParaRPr>
          </a:p>
          <a:p>
            <a:pPr>
              <a:defRPr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2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1450</Words>
  <Application>Microsoft Office PowerPoint</Application>
  <PresentationFormat>On-screen Show (4:3)</PresentationFormat>
  <Paragraphs>174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Arial Black</vt:lpstr>
      <vt:lpstr>Calibri</vt:lpstr>
      <vt:lpstr>Garamond</vt:lpstr>
      <vt:lpstr>Helvetica</vt:lpstr>
      <vt:lpstr>Office Theme</vt:lpstr>
      <vt:lpstr>Jose Pablo Morales, MD FDA Division of Cardiovascular Devices Center for Devices and Radiological Health (CDRH) CRT February 20, 2017 </vt:lpstr>
      <vt:lpstr>Disclosure Statement</vt:lpstr>
      <vt:lpstr>Randomized Controlled Trials  (RCT) </vt:lpstr>
      <vt:lpstr>PowerPoint Presentation</vt:lpstr>
      <vt:lpstr>PowerPoint Presentation</vt:lpstr>
      <vt:lpstr>Registries:  Basic Principles for Success</vt:lpstr>
      <vt:lpstr>Registry Data:  Pre-Market Regulatory Perspective  </vt:lpstr>
      <vt:lpstr>Registry Uses for  Cardiovascular Devices</vt:lpstr>
      <vt:lpstr>Example of meeting post-approval requirements: Type B Dissection Post-Approval Surveillance Program</vt:lpstr>
      <vt:lpstr>Leveraging the registry(ies) infrastructure to nest IDE studies </vt:lpstr>
      <vt:lpstr>RAPID Partners</vt:lpstr>
      <vt:lpstr>RAPID Partners</vt:lpstr>
      <vt:lpstr>RAPID Partners</vt:lpstr>
      <vt:lpstr>PowerPoint Presentation</vt:lpstr>
      <vt:lpstr>RAPID Project Plan</vt:lpstr>
      <vt:lpstr>RAPID Project Plan</vt:lpstr>
      <vt:lpstr>RAPID Project Plan</vt:lpstr>
      <vt:lpstr>RAPID</vt:lpstr>
      <vt:lpstr>RAPID as Coordinated Registry Network (CRN)</vt:lpstr>
      <vt:lpstr>PowerPoint Presentation</vt:lpstr>
      <vt:lpstr>Take home message</vt:lpstr>
      <vt:lpstr> </vt:lpstr>
    </vt:vector>
  </TitlesOfParts>
  <Company>Sensis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Grabow</dc:creator>
  <cp:lastModifiedBy>Checkin 009</cp:lastModifiedBy>
  <cp:revision>61</cp:revision>
  <dcterms:created xsi:type="dcterms:W3CDTF">2015-10-02T20:33:31Z</dcterms:created>
  <dcterms:modified xsi:type="dcterms:W3CDTF">2017-02-20T14:37:45Z</dcterms:modified>
</cp:coreProperties>
</file>