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8"/>
    <p:restoredTop sz="94710"/>
  </p:normalViewPr>
  <p:slideViewPr>
    <p:cSldViewPr snapToGrid="0">
      <p:cViewPr>
        <p:scale>
          <a:sx n="123" d="100"/>
          <a:sy n="123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050DA-AE96-4D09-9816-9305C051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07122-4DEF-4F58-9FE3-149A9ED8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2BD77-2BB1-42F7-B220-48F4A35B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56D9E-344A-4AB6-902E-ED4FD6AC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B4D5-8C35-43EC-948D-52D92D99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0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21532-6D5F-4042-A4F5-78CCF4CC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0C62F5-EAA6-450F-B7E0-CCB59201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39BC5-1710-415C-9BEC-945EC2C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D39A8-C3AB-470A-A02A-CE2026BB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C222D-C91B-458E-8AC3-7C23442A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00AF58-7D24-4AD5-875B-1A022E281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937959-E561-42E7-BA29-37D9A71DA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26A55-22AE-48B8-8339-234C178A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C9F5A-E797-40C9-9000-F5BBCBBC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B2C0-6A18-4EC3-B31B-9E040838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10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DAB-4BD6-45D1-A067-B3866FBD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70115-BF68-4A2B-B6C3-F83E4341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4C02D-3A28-4180-A174-AA155C14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82D57-9857-4F62-BF78-AE07100E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D9D98-7A55-41D4-8607-18B97D4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0FCD8-8017-479A-B4FB-F28740DB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C0BEC2-9C56-4A6E-AE7C-F38F71255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E33AA-6072-4908-B7EB-6421F9F5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E8597-96C1-40E3-87FF-A33B6ED2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F3266-7854-4909-B9CB-43CDC1C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1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09460-12DB-461D-AFD1-E9FC675A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C6086-77C4-4533-AA3F-FB60B4F10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C8A9F5-5202-4571-A9FC-E01D8B39A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EDB39D-147E-4BD5-8F12-140E3B25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4C491-6809-4078-900E-94A3CE8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4F133-BD44-47FF-BC11-C2E248E3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8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23C6A-030F-416E-84D9-C97ADA6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6ADF22-5FD1-4218-B87B-44F16232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B9F27-7508-40BF-8576-B58772794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0CA50B-5453-46DD-9681-357306111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0B428-2F23-412F-B2B9-36EB0D18A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7E556-51D2-441D-BB3E-AC664B88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22309-2737-4598-B4EA-1ACC35FC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69BFE-ACF5-4987-ACAE-5F0D864D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5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6A29C-B21D-4470-A10B-3E0A110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706CA-BFF6-48BB-9A55-37E49696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2DCA2-8836-4276-8762-B8E11D06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3CFCCB-9A98-4BDE-BBA9-73CDD8AD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1C95E1-A08B-4BF6-BA3F-920609A7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EA5E2-2197-4258-861A-089E0F8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9EAD5F-7120-4819-B10D-A6061BA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1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4CFA-32CE-45CD-9857-7AB165D6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59CF9-48A2-48C1-B107-17AA7B80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FE9951-ACF6-40C7-8FEC-F2973F54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AF48B-7C21-40E4-B4E8-38FB6309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29EEF-78EA-4BD9-ADEA-DD02E5FE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47B57-572E-491F-9694-E4AE339D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6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F0010-2651-4DC4-9248-B27AA693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A2182-8985-4179-B470-05FE9C163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FEC2F6-EF33-4EB1-BE9D-D3770E05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926A44-DC1A-45FD-9D2C-36391049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99DD9-F5BD-4737-8871-61BD9809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C6C72-808D-4153-B0AE-92657071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6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0E4206-C5AE-401E-ADAE-A96D5EFC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D3CD2-6A8A-4C58-9A94-4495036C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A479-3474-4B92-B00D-E091A96D5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B481-1817-4EAD-9696-BFFEA996E602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7874A-DF91-4304-9D35-B2DE93B01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62B82-99F8-47E5-A47F-2ECEEEC4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ADA2-D84A-4CF9-8F1B-9C27B77344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6BAE-E843-4B51-AA62-981DDE36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817" y="1974072"/>
            <a:ext cx="8100392" cy="135534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ntelligent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chronic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disease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management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ystem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identify high risk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CVD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patients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zh-CN" altLang="en-US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suggestions </a:t>
            </a:r>
            <a:endParaRPr lang="zh-CN" altLang="en-US" sz="320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A4F34-CE3C-41C4-B6C7-75D405BB3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Powered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RWD/RWE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1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94563-A4F8-E44D-A741-4775B9607CCA}"/>
              </a:ext>
            </a:extLst>
          </p:cNvPr>
          <p:cNvSpPr txBox="1">
            <a:spLocks/>
          </p:cNvSpPr>
          <p:nvPr/>
        </p:nvSpPr>
        <p:spPr>
          <a:xfrm>
            <a:off x="76716" y="123339"/>
            <a:ext cx="6740079" cy="7292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Verdana" panose="020B0604030504040204" pitchFamily="34" charset="0"/>
              </a:rPr>
              <a:t>Project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roadmap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and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scope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of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each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phase</a:t>
            </a:r>
            <a:endParaRPr 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DCCE7B-668D-2344-A38B-9FB59BF76F87}"/>
              </a:ext>
            </a:extLst>
          </p:cNvPr>
          <p:cNvGrpSpPr/>
          <p:nvPr/>
        </p:nvGrpSpPr>
        <p:grpSpPr>
          <a:xfrm>
            <a:off x="-1495010" y="-4023392"/>
            <a:ext cx="13435438" cy="10411234"/>
            <a:chOff x="-1835150" y="-3184872"/>
            <a:chExt cx="11395144" cy="93518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77A6EA-0CE5-3441-ABEB-DF2846333514}"/>
                </a:ext>
              </a:extLst>
            </p:cNvPr>
            <p:cNvSpPr/>
            <p:nvPr/>
          </p:nvSpPr>
          <p:spPr>
            <a:xfrm>
              <a:off x="622548" y="1600200"/>
              <a:ext cx="7924800" cy="411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5FE8D2-A862-DE43-B1D3-5AAE9B406C42}"/>
                </a:ext>
              </a:extLst>
            </p:cNvPr>
            <p:cNvSpPr/>
            <p:nvPr/>
          </p:nvSpPr>
          <p:spPr>
            <a:xfrm>
              <a:off x="609600" y="1600200"/>
              <a:ext cx="7620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Verdana" panose="020B0604030504040204" pitchFamily="34" charset="0"/>
                  <a:ea typeface="Roboto" panose="02000000000000000000" pitchFamily="2" charset="0"/>
                </a:rPr>
                <a:t>start</a:t>
              </a:r>
              <a:endParaRPr lang="en-US" sz="1400" dirty="0"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F342C71-BF6D-A24C-9EAE-C004D11D6367}"/>
                </a:ext>
              </a:extLst>
            </p:cNvPr>
            <p:cNvSpPr/>
            <p:nvPr/>
          </p:nvSpPr>
          <p:spPr>
            <a:xfrm rot="10800000" flipH="1">
              <a:off x="-1835150" y="-3184872"/>
              <a:ext cx="8839200" cy="8385521"/>
            </a:xfrm>
            <a:prstGeom prst="arc">
              <a:avLst>
                <a:gd name="adj1" fmla="val 14465572"/>
                <a:gd name="adj2" fmla="val 21134211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E4B4981-75C5-AF4D-8BB3-1A85AB26005D}"/>
                </a:ext>
              </a:extLst>
            </p:cNvPr>
            <p:cNvSpPr/>
            <p:nvPr/>
          </p:nvSpPr>
          <p:spPr>
            <a:xfrm rot="12488971" flipH="1">
              <a:off x="-295555" y="-2439034"/>
              <a:ext cx="5488482" cy="6863769"/>
            </a:xfrm>
            <a:prstGeom prst="arc">
              <a:avLst>
                <a:gd name="adj1" fmla="val 15848368"/>
                <a:gd name="adj2" fmla="val 970528"/>
              </a:avLst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Verdana" panose="020B0604030504040204" pitchFamily="34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4AA273-88EE-F440-A74C-C7655675E957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1371600" y="1752600"/>
              <a:ext cx="7175747" cy="1905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2F9271-8897-1A46-96DF-A20F28835B4B}"/>
                </a:ext>
              </a:extLst>
            </p:cNvPr>
            <p:cNvCxnSpPr/>
            <p:nvPr/>
          </p:nvCxnSpPr>
          <p:spPr>
            <a:xfrm>
              <a:off x="1371600" y="1905000"/>
              <a:ext cx="7162800" cy="3810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1E1231-5C30-594D-BB11-4E5A35FD0B46}"/>
                </a:ext>
              </a:extLst>
            </p:cNvPr>
            <p:cNvCxnSpPr>
              <a:stCxn id="5" idx="2"/>
              <a:endCxn id="4" idx="2"/>
            </p:cNvCxnSpPr>
            <p:nvPr/>
          </p:nvCxnSpPr>
          <p:spPr>
            <a:xfrm>
              <a:off x="990600" y="1905000"/>
              <a:ext cx="3594348" cy="381000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2C2677-92BA-914D-B723-98204F2B7EB6}"/>
                </a:ext>
              </a:extLst>
            </p:cNvPr>
            <p:cNvSpPr txBox="1"/>
            <p:nvPr/>
          </p:nvSpPr>
          <p:spPr>
            <a:xfrm>
              <a:off x="8815443" y="2594478"/>
              <a:ext cx="744551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pPr algn="l"/>
              <a:r>
                <a:rPr lang="en-US" altLang="zh-CN" sz="1800" dirty="0">
                  <a:latin typeface="Verdana" panose="020B0604030504040204" pitchFamily="34" charset="0"/>
                </a:rPr>
                <a:t>Data</a:t>
              </a:r>
              <a:endParaRPr 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AE162B-A9C2-7741-9435-EB4C0B3FE875}"/>
                </a:ext>
              </a:extLst>
            </p:cNvPr>
            <p:cNvSpPr txBox="1"/>
            <p:nvPr/>
          </p:nvSpPr>
          <p:spPr>
            <a:xfrm>
              <a:off x="8791437" y="4537232"/>
              <a:ext cx="768556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pPr algn="l"/>
              <a:r>
                <a:rPr lang="en-US" altLang="zh-CN" sz="1800" b="0" dirty="0">
                  <a:latin typeface="Verdana" panose="020B0604030504040204" pitchFamily="34" charset="0"/>
                </a:rPr>
                <a:t>Model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41B9E-2D56-6A42-82C9-7357E731190F}"/>
                </a:ext>
              </a:extLst>
            </p:cNvPr>
            <p:cNvSpPr txBox="1"/>
            <p:nvPr/>
          </p:nvSpPr>
          <p:spPr>
            <a:xfrm>
              <a:off x="5831524" y="5822702"/>
              <a:ext cx="2043920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altLang="zh-CN" sz="1800" b="0" dirty="0">
                  <a:latin typeface="Verdana" panose="020B0604030504040204" pitchFamily="34" charset="0"/>
                </a:rPr>
                <a:t>Customer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E2330A-4D6E-9F47-A495-DFB8992D480A}"/>
                </a:ext>
              </a:extLst>
            </p:cNvPr>
            <p:cNvSpPr txBox="1"/>
            <p:nvPr/>
          </p:nvSpPr>
          <p:spPr>
            <a:xfrm>
              <a:off x="1444981" y="5835203"/>
              <a:ext cx="1971895" cy="33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 b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altLang="zh-CN" sz="1800" b="0" dirty="0">
                  <a:latin typeface="Verdana" panose="020B0604030504040204" pitchFamily="34" charset="0"/>
                </a:rPr>
                <a:t>Function</a:t>
              </a:r>
              <a:endParaRPr lang="en-US" sz="1800" b="0" dirty="0">
                <a:latin typeface="Verdana" panose="020B060403050404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8E354F-C16A-1F42-B5D3-57186C1CDFD1}"/>
                </a:ext>
              </a:extLst>
            </p:cNvPr>
            <p:cNvSpPr/>
            <p:nvPr/>
          </p:nvSpPr>
          <p:spPr>
            <a:xfrm>
              <a:off x="647513" y="5266305"/>
              <a:ext cx="1253126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Drug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Development: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new</a:t>
              </a:r>
              <a:r>
                <a:rPr lang="zh-CN" alt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indications</a:t>
              </a:r>
              <a:endPara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034671E-F64D-6741-8FB5-20A99213298A}"/>
                </a:ext>
              </a:extLst>
            </p:cNvPr>
            <p:cNvSpPr/>
            <p:nvPr/>
          </p:nvSpPr>
          <p:spPr>
            <a:xfrm>
              <a:off x="4476960" y="2937820"/>
              <a:ext cx="1610802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NLP: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pre-trained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models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for</a:t>
              </a:r>
              <a:r>
                <a:rPr lang="zh-CN" altLang="en-US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chemeClr val="accent2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CVD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FC6A25A-7359-A246-AFE3-728A584B5A42}"/>
                </a:ext>
              </a:extLst>
            </p:cNvPr>
            <p:cNvSpPr/>
            <p:nvPr/>
          </p:nvSpPr>
          <p:spPr>
            <a:xfrm rot="857851">
              <a:off x="1250994" y="1977859"/>
              <a:ext cx="2085077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NLP: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NER,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Tagging,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embedding, relationships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C41159-7F4D-AE45-B803-E62719676819}"/>
                </a:ext>
              </a:extLst>
            </p:cNvPr>
            <p:cNvSpPr/>
            <p:nvPr/>
          </p:nvSpPr>
          <p:spPr>
            <a:xfrm>
              <a:off x="5012332" y="1948591"/>
              <a:ext cx="1650658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BFC027-09D4-A44C-9499-A9116D8B7E03}"/>
                </a:ext>
              </a:extLst>
            </p:cNvPr>
            <p:cNvSpPr/>
            <p:nvPr/>
          </p:nvSpPr>
          <p:spPr>
            <a:xfrm>
              <a:off x="4862863" y="4692400"/>
              <a:ext cx="1686970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Pharma</a:t>
              </a:r>
              <a:endPara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43894E-5652-E348-9FC3-008CEE976692}"/>
                </a:ext>
              </a:extLst>
            </p:cNvPr>
            <p:cNvSpPr/>
            <p:nvPr/>
          </p:nvSpPr>
          <p:spPr>
            <a:xfrm>
              <a:off x="6106461" y="4003723"/>
              <a:ext cx="2278607" cy="262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00" dirty="0">
                  <a:solidFill>
                    <a:srgbClr val="00B05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Knowledge Graph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19D232-F8E5-BD4B-8EC8-893B614A58CC}"/>
                </a:ext>
              </a:extLst>
            </p:cNvPr>
            <p:cNvSpPr/>
            <p:nvPr/>
          </p:nvSpPr>
          <p:spPr>
            <a:xfrm>
              <a:off x="2572641" y="1874292"/>
              <a:ext cx="2339720" cy="221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Domain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DB: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Biomarker,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ICD-10,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 err="1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MeSH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99F892-8AE1-D344-8769-F2E9E790D6EC}"/>
                </a:ext>
              </a:extLst>
            </p:cNvPr>
            <p:cNvSpPr/>
            <p:nvPr/>
          </p:nvSpPr>
          <p:spPr>
            <a:xfrm>
              <a:off x="507093" y="2363316"/>
              <a:ext cx="1127421" cy="35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CVD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patient</a:t>
              </a:r>
              <a:r>
                <a:rPr lang="zh-CN" altLang="en-US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 </a:t>
              </a:r>
              <a:r>
                <a:rPr lang="en-US" altLang="zh-CN" sz="1000" dirty="0">
                  <a:solidFill>
                    <a:srgbClr val="00B0F0"/>
                  </a:solidFill>
                  <a:latin typeface="Verdana" panose="020B0604030504040204" pitchFamily="34" charset="0"/>
                  <a:ea typeface="Roboto" panose="02000000000000000000" pitchFamily="2" charset="0"/>
                </a:rPr>
                <a:t>prediction</a:t>
              </a:r>
              <a:endParaRPr 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0D58A5-6081-6C41-B56B-7A8E7BD54AE1}"/>
                </a:ext>
              </a:extLst>
            </p:cNvPr>
            <p:cNvSpPr txBox="1"/>
            <p:nvPr/>
          </p:nvSpPr>
          <p:spPr>
            <a:xfrm>
              <a:off x="-275121" y="2879374"/>
              <a:ext cx="990600" cy="58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sz="1200" dirty="0">
                  <a:latin typeface="Verdana" panose="020B0604030504040204" pitchFamily="34" charset="0"/>
                </a:rPr>
                <a:t>20</a:t>
              </a:r>
              <a:r>
                <a:rPr lang="en-US" altLang="zh-CN" sz="1200" dirty="0">
                  <a:latin typeface="Verdana" panose="020B0604030504040204" pitchFamily="34" charset="0"/>
                </a:rPr>
                <a:t>20-10</a:t>
              </a:r>
              <a:endParaRPr lang="en-US" sz="1200" dirty="0">
                <a:latin typeface="Verdana" panose="020B0604030504040204" pitchFamily="34" charset="0"/>
              </a:endParaRPr>
            </a:p>
            <a:p>
              <a:r>
                <a:rPr lang="en-US" sz="1200" dirty="0">
                  <a:latin typeface="Verdana" panose="020B0604030504040204" pitchFamily="34" charset="0"/>
                </a:rPr>
                <a:t>|</a:t>
              </a:r>
            </a:p>
            <a:p>
              <a:r>
                <a:rPr lang="en-US" sz="1200" dirty="0">
                  <a:latin typeface="Verdana" panose="020B0604030504040204" pitchFamily="34" charset="0"/>
                </a:rPr>
                <a:t>20</a:t>
              </a:r>
              <a:r>
                <a:rPr lang="en-US" altLang="zh-CN" sz="1200" dirty="0">
                  <a:latin typeface="Verdana" panose="020B0604030504040204" pitchFamily="34" charset="0"/>
                </a:rPr>
                <a:t>21-06</a:t>
              </a:r>
              <a:endParaRPr lang="en-US" sz="1200" dirty="0">
                <a:latin typeface="Verdana" panose="020B0604030504040204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C3CEA46-2429-A84E-876F-1AAF5D925281}"/>
              </a:ext>
            </a:extLst>
          </p:cNvPr>
          <p:cNvSpPr/>
          <p:nvPr/>
        </p:nvSpPr>
        <p:spPr>
          <a:xfrm>
            <a:off x="2804509" y="1350304"/>
            <a:ext cx="30796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demographics, diagnosis,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clinical notes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0953B7-6BFC-4C4F-9E8F-29BEFB0AD07D}"/>
              </a:ext>
            </a:extLst>
          </p:cNvPr>
          <p:cNvSpPr/>
          <p:nvPr/>
        </p:nvSpPr>
        <p:spPr>
          <a:xfrm>
            <a:off x="2884210" y="2864548"/>
            <a:ext cx="1946207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Doctor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0E813-9ABB-D44D-96BF-2CFDB3EE0568}"/>
              </a:ext>
            </a:extLst>
          </p:cNvPr>
          <p:cNvSpPr/>
          <p:nvPr/>
        </p:nvSpPr>
        <p:spPr>
          <a:xfrm>
            <a:off x="4629817" y="3757419"/>
            <a:ext cx="178724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Patients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1FEEF4-D8D2-4C47-AA55-138C90C42D30}"/>
              </a:ext>
            </a:extLst>
          </p:cNvPr>
          <p:cNvSpPr/>
          <p:nvPr/>
        </p:nvSpPr>
        <p:spPr>
          <a:xfrm>
            <a:off x="3488635" y="3247380"/>
            <a:ext cx="1666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Researcher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BB150-6E62-2340-BCD8-2F3D6A1AD4B4}"/>
              </a:ext>
            </a:extLst>
          </p:cNvPr>
          <p:cNvSpPr/>
          <p:nvPr/>
        </p:nvSpPr>
        <p:spPr>
          <a:xfrm>
            <a:off x="8847924" y="1523735"/>
            <a:ext cx="190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EHR:medical</a:t>
            </a:r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imaging,</a:t>
            </a:r>
            <a:r>
              <a:rPr lang="zh-CN" alt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pathologic reports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251A7A-C7C3-9744-A91B-C997C1D1DE09}"/>
              </a:ext>
            </a:extLst>
          </p:cNvPr>
          <p:cNvSpPr txBox="1"/>
          <p:nvPr/>
        </p:nvSpPr>
        <p:spPr>
          <a:xfrm>
            <a:off x="348954" y="3983655"/>
            <a:ext cx="11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21-06</a:t>
            </a:r>
            <a:endParaRPr lang="en-US" sz="1200" dirty="0">
              <a:latin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</a:rPr>
              <a:t>|</a:t>
            </a:r>
          </a:p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22-08</a:t>
            </a:r>
            <a:endParaRPr lang="en-US" sz="1200" dirty="0">
              <a:latin typeface="Verdan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D3E568-FA4A-044F-9C19-A4FDD718F59D}"/>
              </a:ext>
            </a:extLst>
          </p:cNvPr>
          <p:cNvSpPr txBox="1"/>
          <p:nvPr/>
        </p:nvSpPr>
        <p:spPr>
          <a:xfrm>
            <a:off x="345551" y="4979218"/>
            <a:ext cx="1167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sz="1200" dirty="0">
                <a:latin typeface="Verdana" panose="020B0604030504040204" pitchFamily="34" charset="0"/>
              </a:rPr>
              <a:t>20</a:t>
            </a:r>
            <a:r>
              <a:rPr lang="en-US" altLang="zh-CN" sz="1200" dirty="0">
                <a:latin typeface="Verdana" panose="020B0604030504040204" pitchFamily="34" charset="0"/>
              </a:rPr>
              <a:t>22-08</a:t>
            </a:r>
            <a:endParaRPr lang="en-US" sz="1200" dirty="0">
              <a:latin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</a:rPr>
              <a:t>|</a:t>
            </a:r>
          </a:p>
          <a:p>
            <a:r>
              <a:rPr lang="en-US" altLang="zh-CN" sz="1200" dirty="0">
                <a:latin typeface="Verdana" panose="020B0604030504040204" pitchFamily="34" charset="0"/>
              </a:rPr>
              <a:t>2023-10</a:t>
            </a:r>
            <a:endParaRPr lang="en-US" sz="1200" dirty="0">
              <a:latin typeface="Verdana" panose="020B060403050404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11469A-C2A5-294B-8763-B1B829B67FA0}"/>
              </a:ext>
            </a:extLst>
          </p:cNvPr>
          <p:cNvCxnSpPr>
            <a:cxnSpLocks/>
          </p:cNvCxnSpPr>
          <p:nvPr/>
        </p:nvCxnSpPr>
        <p:spPr>
          <a:xfrm>
            <a:off x="282695" y="2915724"/>
            <a:ext cx="0" cy="2433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1C87781-35A1-B247-85EF-B4A06287861F}"/>
              </a:ext>
            </a:extLst>
          </p:cNvPr>
          <p:cNvSpPr/>
          <p:nvPr/>
        </p:nvSpPr>
        <p:spPr>
          <a:xfrm>
            <a:off x="1395105" y="2637798"/>
            <a:ext cx="153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Find significant risk factors 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1FD331-5400-0C4D-B2C0-8F9811A2A763}"/>
              </a:ext>
            </a:extLst>
          </p:cNvPr>
          <p:cNvSpPr/>
          <p:nvPr/>
        </p:nvSpPr>
        <p:spPr>
          <a:xfrm>
            <a:off x="2295846" y="4860135"/>
            <a:ext cx="194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Combination drugs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suggestion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BC6538D-6472-F64E-96C5-36A0D6FE191A}"/>
              </a:ext>
            </a:extLst>
          </p:cNvPr>
          <p:cNvSpPr/>
          <p:nvPr/>
        </p:nvSpPr>
        <p:spPr>
          <a:xfrm>
            <a:off x="5167665" y="4415193"/>
            <a:ext cx="1433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Hospital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AEEB08-F1BF-7B4F-B122-F0E4CA0AEADC}"/>
              </a:ext>
            </a:extLst>
          </p:cNvPr>
          <p:cNvSpPr/>
          <p:nvPr/>
        </p:nvSpPr>
        <p:spPr>
          <a:xfrm>
            <a:off x="7846496" y="5454982"/>
            <a:ext cx="53572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CFDA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99CFBE-FFE2-0C4D-958B-91AC76A4C243}"/>
              </a:ext>
            </a:extLst>
          </p:cNvPr>
          <p:cNvSpPr/>
          <p:nvPr/>
        </p:nvSpPr>
        <p:spPr>
          <a:xfrm>
            <a:off x="6227174" y="5170554"/>
            <a:ext cx="915738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Biotech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3CFB10-5BC3-B248-A8F6-9EED67038739}"/>
              </a:ext>
            </a:extLst>
          </p:cNvPr>
          <p:cNvSpPr/>
          <p:nvPr/>
        </p:nvSpPr>
        <p:spPr>
          <a:xfrm>
            <a:off x="2732948" y="5364967"/>
            <a:ext cx="2183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clinical trial recruitment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910176-D326-3D43-BF6D-37C453E2BA25}"/>
              </a:ext>
            </a:extLst>
          </p:cNvPr>
          <p:cNvSpPr/>
          <p:nvPr/>
        </p:nvSpPr>
        <p:spPr>
          <a:xfrm>
            <a:off x="6374978" y="2174414"/>
            <a:ext cx="212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</a:t>
            </a:r>
            <a:r>
              <a:rPr 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iometric data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wearable devices,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life-style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0525B1-C449-0544-A343-F18833186AEE}"/>
              </a:ext>
            </a:extLst>
          </p:cNvPr>
          <p:cNvSpPr/>
          <p:nvPr/>
        </p:nvSpPr>
        <p:spPr>
          <a:xfrm>
            <a:off x="8660440" y="2126345"/>
            <a:ext cx="18203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Publications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B2E50D-7D84-8C46-BE04-B8B11534B160}"/>
              </a:ext>
            </a:extLst>
          </p:cNvPr>
          <p:cNvSpPr/>
          <p:nvPr/>
        </p:nvSpPr>
        <p:spPr>
          <a:xfrm>
            <a:off x="5825005" y="3204233"/>
            <a:ext cx="2192083" cy="52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Prediction: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ensemble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ML-models</a:t>
            </a:r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3D5747-745D-5641-AF61-06B3E5F3D6F1}"/>
              </a:ext>
            </a:extLst>
          </p:cNvPr>
          <p:cNvSpPr/>
          <p:nvPr/>
        </p:nvSpPr>
        <p:spPr>
          <a:xfrm>
            <a:off x="3336470" y="5624572"/>
            <a:ext cx="20754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More</a:t>
            </a:r>
            <a:r>
              <a:rPr lang="zh-CN" altLang="en-US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sz="900" dirty="0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Chronic Diseases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4EC2F27-08CF-6344-8FE5-0CDEBE14481C}"/>
              </a:ext>
            </a:extLst>
          </p:cNvPr>
          <p:cNvSpPr/>
          <p:nvPr/>
        </p:nvSpPr>
        <p:spPr>
          <a:xfrm>
            <a:off x="3889606" y="2238232"/>
            <a:ext cx="1864224" cy="29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BERT: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 err="1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BlueBERT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 err="1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SciBERT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,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E78F87-0536-FF4C-AE37-686065A5DDB7}"/>
              </a:ext>
            </a:extLst>
          </p:cNvPr>
          <p:cNvSpPr/>
          <p:nvPr/>
        </p:nvSpPr>
        <p:spPr>
          <a:xfrm>
            <a:off x="6619144" y="1845575"/>
            <a:ext cx="211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Omics: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genomics,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proteomics, metabolomics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7B43171-9E68-F541-B952-D1F27085D7C0}"/>
              </a:ext>
            </a:extLst>
          </p:cNvPr>
          <p:cNvSpPr/>
          <p:nvPr/>
        </p:nvSpPr>
        <p:spPr>
          <a:xfrm>
            <a:off x="1458098" y="4391000"/>
            <a:ext cx="16310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Precision medicine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A07B70-527A-1244-9EF3-5CCC885AFD43}"/>
              </a:ext>
            </a:extLst>
          </p:cNvPr>
          <p:cNvSpPr/>
          <p:nvPr/>
        </p:nvSpPr>
        <p:spPr>
          <a:xfrm>
            <a:off x="4753707" y="2536177"/>
            <a:ext cx="1281139" cy="52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LR,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RF,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</a:rPr>
              <a:t>SVM, AdaBoost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endParaRPr lang="en-US" sz="1000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AC964B-9003-B94B-9D0F-6CAF9C58A682}"/>
              </a:ext>
            </a:extLst>
          </p:cNvPr>
          <p:cNvSpPr/>
          <p:nvPr/>
        </p:nvSpPr>
        <p:spPr>
          <a:xfrm>
            <a:off x="4868075" y="1858191"/>
            <a:ext cx="15760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Data Labeling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actions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03D091-CA54-624F-9DFC-F3EEDCD97DCB}"/>
              </a:ext>
            </a:extLst>
          </p:cNvPr>
          <p:cNvSpPr txBox="1"/>
          <p:nvPr/>
        </p:nvSpPr>
        <p:spPr>
          <a:xfrm>
            <a:off x="3488635" y="85476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MVP/</a:t>
            </a:r>
            <a:r>
              <a:rPr lang="en-US" altLang="zh-CN" b="1" dirty="0" err="1">
                <a:solidFill>
                  <a:srgbClr val="7030A0"/>
                </a:solidFill>
              </a:rPr>
              <a:t>PoC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618E6F-C481-234B-88A3-0F20EA1A5A74}"/>
              </a:ext>
            </a:extLst>
          </p:cNvPr>
          <p:cNvSpPr txBox="1"/>
          <p:nvPr/>
        </p:nvSpPr>
        <p:spPr>
          <a:xfrm>
            <a:off x="7187568" y="8578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Phase-I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F294A5-0D4D-7148-96FA-086F97EBA805}"/>
              </a:ext>
            </a:extLst>
          </p:cNvPr>
          <p:cNvSpPr txBox="1"/>
          <p:nvPr/>
        </p:nvSpPr>
        <p:spPr>
          <a:xfrm>
            <a:off x="9332812" y="84958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Phase-II</a:t>
            </a:r>
            <a:endParaRPr lang="en-CN" b="1" dirty="0">
              <a:solidFill>
                <a:srgbClr val="7030A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BF2CFF-9081-F346-BE8D-7BC93513F2CD}"/>
              </a:ext>
            </a:extLst>
          </p:cNvPr>
          <p:cNvSpPr/>
          <p:nvPr/>
        </p:nvSpPr>
        <p:spPr>
          <a:xfrm>
            <a:off x="8354817" y="2507264"/>
            <a:ext cx="1820376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solidFill>
                  <a:srgbClr val="00B05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Drugbank</a:t>
            </a:r>
            <a:endParaRPr lang="en-US" sz="1000" dirty="0">
              <a:solidFill>
                <a:srgbClr val="00B05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3E98A5-FDE6-AE43-957E-D6277DB47C5A}"/>
              </a:ext>
            </a:extLst>
          </p:cNvPr>
          <p:cNvSpPr/>
          <p:nvPr/>
        </p:nvSpPr>
        <p:spPr>
          <a:xfrm>
            <a:off x="4334771" y="4117303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Nurses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D3EE1B-A4B4-E54A-B1A6-55CA7DEFC695}"/>
              </a:ext>
            </a:extLst>
          </p:cNvPr>
          <p:cNvSpPr/>
          <p:nvPr/>
        </p:nvSpPr>
        <p:spPr>
          <a:xfrm>
            <a:off x="5481062" y="4079653"/>
            <a:ext cx="125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Physicians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B8D7C-30EA-2B4A-B725-47EE8EE8D17E}"/>
              </a:ext>
            </a:extLst>
          </p:cNvPr>
          <p:cNvSpPr txBox="1"/>
          <p:nvPr/>
        </p:nvSpPr>
        <p:spPr>
          <a:xfrm>
            <a:off x="2782957" y="9710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548BE1-45C1-3448-8200-035637D9EE6C}"/>
              </a:ext>
            </a:extLst>
          </p:cNvPr>
          <p:cNvSpPr/>
          <p:nvPr/>
        </p:nvSpPr>
        <p:spPr>
          <a:xfrm>
            <a:off x="6758711" y="1399869"/>
            <a:ext cx="2081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EHR: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prescriptions,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laboratory tests</a:t>
            </a:r>
          </a:p>
          <a:p>
            <a:pPr algn="ctr"/>
            <a:endParaRPr lang="en-US" sz="1000" dirty="0">
              <a:solidFill>
                <a:schemeClr val="accent2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73455-469D-B64E-BC35-4BDB4EE41272}"/>
              </a:ext>
            </a:extLst>
          </p:cNvPr>
          <p:cNvSpPr/>
          <p:nvPr/>
        </p:nvSpPr>
        <p:spPr>
          <a:xfrm>
            <a:off x="2754393" y="4457363"/>
            <a:ext cx="185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New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biomarkers</a:t>
            </a:r>
            <a:r>
              <a:rPr lang="zh-CN" altLang="en-US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r>
              <a:rPr lang="en-US" altLang="zh-CN" sz="1000" dirty="0">
                <a:solidFill>
                  <a:schemeClr val="accent2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suggestion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2C7B8A-E7E7-854F-810A-BDBCADD37D9F}"/>
              </a:ext>
            </a:extLst>
          </p:cNvPr>
          <p:cNvSpPr/>
          <p:nvPr/>
        </p:nvSpPr>
        <p:spPr>
          <a:xfrm>
            <a:off x="1738333" y="3702790"/>
            <a:ext cx="2111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Treatment recommendations</a:t>
            </a:r>
            <a:r>
              <a:rPr lang="zh-CN" altLang="en-US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 </a:t>
            </a:r>
            <a:endParaRPr lang="en-US" altLang="zh-CN" sz="1000" dirty="0">
              <a:solidFill>
                <a:srgbClr val="00B0F0"/>
              </a:solidFill>
              <a:latin typeface="Verdana" panose="020B0604030504040204" pitchFamily="34" charset="0"/>
              <a:ea typeface="Roboto" panose="02000000000000000000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E872641-9F82-A948-BC05-1281915247D6}"/>
              </a:ext>
            </a:extLst>
          </p:cNvPr>
          <p:cNvSpPr/>
          <p:nvPr/>
        </p:nvSpPr>
        <p:spPr>
          <a:xfrm>
            <a:off x="1564299" y="3117561"/>
            <a:ext cx="1539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F0"/>
                </a:solidFill>
                <a:latin typeface="Verdana" panose="020B0604030504040204" pitchFamily="34" charset="0"/>
                <a:ea typeface="Roboto" panose="02000000000000000000" pitchFamily="2" charset="0"/>
              </a:rPr>
              <a:t>Measuring Patient Similarities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B6DD80-4948-C144-995C-F71ADE034FE8}"/>
              </a:ext>
            </a:extLst>
          </p:cNvPr>
          <p:cNvSpPr/>
          <p:nvPr/>
        </p:nvSpPr>
        <p:spPr>
          <a:xfrm>
            <a:off x="7445538" y="5142407"/>
            <a:ext cx="1489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B050"/>
                </a:solidFill>
                <a:latin typeface="Verdana" panose="020B0604030504040204" pitchFamily="34" charset="0"/>
              </a:rPr>
              <a:t>H</a:t>
            </a:r>
            <a:r>
              <a:rPr lang="en-CN" sz="1000" dirty="0">
                <a:solidFill>
                  <a:srgbClr val="00B050"/>
                </a:solidFill>
                <a:latin typeface="Verdana" panose="020B0604030504040204" pitchFamily="34" charset="0"/>
              </a:rPr>
              <a:t>ealth care provider</a:t>
            </a:r>
          </a:p>
        </p:txBody>
      </p:sp>
    </p:spTree>
    <p:extLst>
      <p:ext uri="{BB962C8B-B14F-4D97-AF65-F5344CB8AC3E}">
        <p14:creationId xmlns:p14="http://schemas.microsoft.com/office/powerpoint/2010/main" val="148304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93392D7-98D7-414E-A74D-783D5D7FCDEA}"/>
              </a:ext>
            </a:extLst>
          </p:cNvPr>
          <p:cNvSpPr/>
          <p:nvPr/>
        </p:nvSpPr>
        <p:spPr>
          <a:xfrm>
            <a:off x="4574462" y="2127507"/>
            <a:ext cx="3298698" cy="3298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EHR </a:t>
            </a:r>
            <a:r>
              <a:rPr lang="en-US" altLang="zh-CN" sz="2800" dirty="0">
                <a:solidFill>
                  <a:srgbClr val="7030A0"/>
                </a:solidFill>
                <a:latin typeface="Times" pitchFamily="2" charset="0"/>
              </a:rPr>
              <a:t>D</a:t>
            </a:r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ata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83D25-6D4E-0441-A74F-6E48DD2F2C8A}"/>
              </a:ext>
            </a:extLst>
          </p:cNvPr>
          <p:cNvSpPr txBox="1">
            <a:spLocks/>
          </p:cNvSpPr>
          <p:nvPr/>
        </p:nvSpPr>
        <p:spPr>
          <a:xfrm>
            <a:off x="-62949" y="190084"/>
            <a:ext cx="5567456" cy="72929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Verdana" panose="020B0604030504040204" pitchFamily="34" charset="0"/>
              </a:rPr>
              <a:t>Background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and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some</a:t>
            </a:r>
            <a:r>
              <a:rPr lang="zh-CN" altLang="en-US" sz="2000" b="1" dirty="0">
                <a:latin typeface="Verdana" panose="020B0604030504040204" pitchFamily="34" charset="0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</a:rPr>
              <a:t>Reference</a:t>
            </a:r>
            <a:endParaRPr 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8D28CC-7DB7-EB4B-AA8E-05DACD356C82}"/>
              </a:ext>
            </a:extLst>
          </p:cNvPr>
          <p:cNvGrpSpPr/>
          <p:nvPr/>
        </p:nvGrpSpPr>
        <p:grpSpPr>
          <a:xfrm>
            <a:off x="319426" y="910323"/>
            <a:ext cx="4417435" cy="1749440"/>
            <a:chOff x="169491" y="1335013"/>
            <a:chExt cx="4615486" cy="1950467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C9F385D-E7C2-2149-BAF8-5F174AF8C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91" y="1335013"/>
              <a:ext cx="4615486" cy="154056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D5568F-CFE2-0647-AD67-191B1192FAEB}"/>
                </a:ext>
              </a:extLst>
            </p:cNvPr>
            <p:cNvSpPr/>
            <p:nvPr/>
          </p:nvSpPr>
          <p:spPr>
            <a:xfrm>
              <a:off x="1067295" y="2942337"/>
              <a:ext cx="3060394" cy="3431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risk factors </a:t>
              </a:r>
              <a:r>
                <a:rPr lang="en-US" altLang="zh-CN" sz="1400" dirty="0">
                  <a:latin typeface="Times" pitchFamily="2" charset="0"/>
                </a:rPr>
                <a:t>based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large-scale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statistics</a:t>
              </a:r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E2E14A-49A4-8D43-9D85-F6A77F7F76E5}"/>
              </a:ext>
            </a:extLst>
          </p:cNvPr>
          <p:cNvGrpSpPr/>
          <p:nvPr/>
        </p:nvGrpSpPr>
        <p:grpSpPr>
          <a:xfrm>
            <a:off x="451189" y="2920778"/>
            <a:ext cx="3434077" cy="2109437"/>
            <a:chOff x="327992" y="3533031"/>
            <a:chExt cx="3463786" cy="23371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B5D288-F5D0-5041-8CD8-2444DFF3147E}"/>
                </a:ext>
              </a:extLst>
            </p:cNvPr>
            <p:cNvSpPr/>
            <p:nvPr/>
          </p:nvSpPr>
          <p:spPr>
            <a:xfrm>
              <a:off x="1219350" y="5529206"/>
              <a:ext cx="1436106" cy="3410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Times" pitchFamily="2" charset="0"/>
                </a:rPr>
                <a:t>genomics </a:t>
              </a:r>
              <a:r>
                <a:rPr lang="en-US" altLang="zh-CN" sz="1400" dirty="0">
                  <a:latin typeface="Times" pitchFamily="2" charset="0"/>
                </a:rPr>
                <a:t>+</a:t>
              </a:r>
              <a:r>
                <a:rPr lang="zh-CN" altLang="en-US" sz="1400" dirty="0">
                  <a:latin typeface="Times" pitchFamily="2" charset="0"/>
                </a:rPr>
                <a:t> </a:t>
              </a:r>
              <a:r>
                <a:rPr lang="en-US" altLang="zh-CN" sz="1400" dirty="0">
                  <a:latin typeface="Times" pitchFamily="2" charset="0"/>
                </a:rPr>
                <a:t>EHR</a:t>
              </a:r>
              <a:endParaRPr lang="en-CN" sz="1400" dirty="0">
                <a:latin typeface="Times" pitchFamily="2" charset="0"/>
              </a:endParaRPr>
            </a:p>
          </p:txBody>
        </p:sp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B0F077B-2770-9548-A8FC-91513AFB0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92" y="3533031"/>
              <a:ext cx="3463786" cy="193713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6281A6F-6EE7-6943-85B7-02BEDCCD6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99" y="5164206"/>
            <a:ext cx="4020417" cy="132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CB908F-2DC7-DD49-9577-246FF618EEBB}"/>
              </a:ext>
            </a:extLst>
          </p:cNvPr>
          <p:cNvSpPr/>
          <p:nvPr/>
        </p:nvSpPr>
        <p:spPr>
          <a:xfrm>
            <a:off x="1962433" y="6520780"/>
            <a:ext cx="29883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" pitchFamily="2" charset="0"/>
              </a:rPr>
              <a:t>p</a:t>
            </a:r>
            <a:r>
              <a:rPr lang="en-US" sz="1400" dirty="0">
                <a:latin typeface="Times" pitchFamily="2" charset="0"/>
              </a:rPr>
              <a:t>atient </a:t>
            </a:r>
            <a:r>
              <a:rPr lang="en-US" altLang="zh-CN" sz="1400" dirty="0">
                <a:latin typeface="Times" pitchFamily="2" charset="0"/>
              </a:rPr>
              <a:t>s</a:t>
            </a:r>
            <a:r>
              <a:rPr lang="en-US" sz="1400" dirty="0">
                <a:latin typeface="Times" pitchFamily="2" charset="0"/>
              </a:rPr>
              <a:t>imilarities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by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EHR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embedding</a:t>
            </a:r>
            <a:endParaRPr lang="en-US" sz="1400" dirty="0">
              <a:latin typeface="Times" pitchFamily="2" charset="0"/>
            </a:endParaRPr>
          </a:p>
        </p:txBody>
      </p:sp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AE64F23-B36C-904B-848C-BA29BD31F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8" y="1232431"/>
            <a:ext cx="3301165" cy="2616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35D6A0-C133-D148-8C55-41A413F9DB27}"/>
              </a:ext>
            </a:extLst>
          </p:cNvPr>
          <p:cNvSpPr/>
          <p:nvPr/>
        </p:nvSpPr>
        <p:spPr>
          <a:xfrm>
            <a:off x="8414207" y="4082555"/>
            <a:ext cx="3119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" pitchFamily="2" charset="0"/>
              </a:rPr>
              <a:t>BERT-based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c</a:t>
            </a:r>
            <a:r>
              <a:rPr lang="en-US" sz="1400" dirty="0">
                <a:latin typeface="Times" pitchFamily="2" charset="0"/>
              </a:rPr>
              <a:t>ontextual word embedding models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for</a:t>
            </a:r>
            <a:r>
              <a:rPr lang="zh-CN" altLang="en-US" sz="1400" dirty="0">
                <a:latin typeface="Times" pitchFamily="2" charset="0"/>
              </a:rPr>
              <a:t> </a:t>
            </a:r>
            <a:r>
              <a:rPr lang="en-US" altLang="zh-CN" sz="1400" dirty="0">
                <a:latin typeface="Times" pitchFamily="2" charset="0"/>
              </a:rPr>
              <a:t>EHR</a:t>
            </a:r>
            <a:endParaRPr lang="en-CN" sz="1400" dirty="0">
              <a:latin typeface="Times" pitchFamily="2" charset="0"/>
            </a:endParaRPr>
          </a:p>
        </p:txBody>
      </p: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0D656-0B53-584A-BDDA-F89870595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160" y="4730166"/>
            <a:ext cx="3883050" cy="13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91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624F210-A090-8D4F-BBCF-14AD2E0F8E07}"/>
              </a:ext>
            </a:extLst>
          </p:cNvPr>
          <p:cNvSpPr/>
          <p:nvPr/>
        </p:nvSpPr>
        <p:spPr>
          <a:xfrm>
            <a:off x="223101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B69B9-C086-9D4F-8CF4-D68CD9DFC8E7}"/>
              </a:ext>
            </a:extLst>
          </p:cNvPr>
          <p:cNvSpPr/>
          <p:nvPr/>
        </p:nvSpPr>
        <p:spPr>
          <a:xfrm>
            <a:off x="398457" y="243867"/>
            <a:ext cx="41937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RWD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workflow</a:t>
            </a:r>
            <a:endParaRPr lang="en-US" sz="2400" b="0" i="0" dirty="0">
              <a:solidFill>
                <a:srgbClr val="7241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FADFDF43-9981-ED40-A886-C3BA3CFD9569}"/>
              </a:ext>
            </a:extLst>
          </p:cNvPr>
          <p:cNvSpPr txBox="1"/>
          <p:nvPr/>
        </p:nvSpPr>
        <p:spPr>
          <a:xfrm>
            <a:off x="479108" y="1436707"/>
            <a:ext cx="153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EHR data</a:t>
            </a:r>
            <a:endParaRPr lang="zh-CN" altLang="en-US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C9DA63-5A35-374A-BC9E-9F056792CF7B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1043180" y="2009741"/>
            <a:ext cx="1573" cy="13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A111E91-3864-F849-99F5-64BD40DD723B}"/>
              </a:ext>
            </a:extLst>
          </p:cNvPr>
          <p:cNvSpPr/>
          <p:nvPr/>
        </p:nvSpPr>
        <p:spPr>
          <a:xfrm>
            <a:off x="3064912" y="3429000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1A679-6672-F94A-9D88-8F6A7793C1A2}"/>
              </a:ext>
            </a:extLst>
          </p:cNvPr>
          <p:cNvSpPr/>
          <p:nvPr/>
        </p:nvSpPr>
        <p:spPr>
          <a:xfrm>
            <a:off x="4450539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EDA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A9AC2-A423-0348-8562-F4CEBD1B491E}"/>
              </a:ext>
            </a:extLst>
          </p:cNvPr>
          <p:cNvSpPr/>
          <p:nvPr/>
        </p:nvSpPr>
        <p:spPr>
          <a:xfrm>
            <a:off x="6719976" y="1233005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endParaRPr lang="en-C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5C948-265B-5A41-880E-69B25C2E70EE}"/>
              </a:ext>
            </a:extLst>
          </p:cNvPr>
          <p:cNvSpPr/>
          <p:nvPr/>
        </p:nvSpPr>
        <p:spPr>
          <a:xfrm>
            <a:off x="9002747" y="1233005"/>
            <a:ext cx="2317923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Model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en-US" altLang="zh-CN" dirty="0"/>
              <a:t>/evaluation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9F7B8-7653-044C-9360-0ACA8C91A984}"/>
              </a:ext>
            </a:extLst>
          </p:cNvPr>
          <p:cNvSpPr/>
          <p:nvPr/>
        </p:nvSpPr>
        <p:spPr>
          <a:xfrm>
            <a:off x="3064911" y="4589841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dirty="0"/>
              <a:t>entence </a:t>
            </a:r>
            <a:r>
              <a:rPr lang="en-US" altLang="zh-CN" dirty="0"/>
              <a:t>Embedding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694704-6972-F242-9D2B-92A9FE9CED17}"/>
              </a:ext>
            </a:extLst>
          </p:cNvPr>
          <p:cNvSpPr/>
          <p:nvPr/>
        </p:nvSpPr>
        <p:spPr>
          <a:xfrm>
            <a:off x="3064911" y="5712096"/>
            <a:ext cx="1640157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Patients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endParaRPr lang="en-C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AC4856-49FF-7D43-940E-5DE315A6C461}"/>
              </a:ext>
            </a:extLst>
          </p:cNvPr>
          <p:cNvSpPr/>
          <p:nvPr/>
        </p:nvSpPr>
        <p:spPr>
          <a:xfrm>
            <a:off x="5300439" y="3429000"/>
            <a:ext cx="1457392" cy="30598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Structured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sz="1200" dirty="0"/>
              <a:t>(Entity,</a:t>
            </a:r>
            <a:r>
              <a:rPr lang="zh-CN" altLang="en-US" sz="1200" dirty="0"/>
              <a:t> </a:t>
            </a:r>
            <a:r>
              <a:rPr lang="en-US" altLang="zh-CN" sz="1200" dirty="0"/>
              <a:t>Tag,</a:t>
            </a:r>
            <a:r>
              <a:rPr lang="zh-CN" altLang="en-US" sz="1200" dirty="0"/>
              <a:t> </a:t>
            </a:r>
            <a:r>
              <a:rPr lang="en-US" altLang="zh-CN" sz="1200" dirty="0"/>
              <a:t>word-vector,</a:t>
            </a:r>
            <a:r>
              <a:rPr lang="zh-CN" altLang="en-US" sz="1200" dirty="0"/>
              <a:t> </a:t>
            </a:r>
            <a:r>
              <a:rPr lang="en-US" altLang="zh-CN" sz="1200" dirty="0"/>
              <a:t>etc.)</a:t>
            </a:r>
            <a:endParaRPr lang="en-C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24345-81F1-9F41-A65D-BF8D147F7B30}"/>
              </a:ext>
            </a:extLst>
          </p:cNvPr>
          <p:cNvSpPr/>
          <p:nvPr/>
        </p:nvSpPr>
        <p:spPr>
          <a:xfrm>
            <a:off x="2726982" y="1233005"/>
            <a:ext cx="1202834" cy="77673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</a:t>
            </a:r>
            <a:r>
              <a:rPr lang="zh-CN" altLang="en-US"/>
              <a:t> </a:t>
            </a:r>
            <a:r>
              <a:rPr lang="en-US" altLang="zh-CN" dirty="0"/>
              <a:t>Labeling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AE5E0A-E13C-874B-9497-0FB24D846377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2012344" y="1621373"/>
            <a:ext cx="714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7D856B-3B35-AE4F-BC4E-CE0D46426EBE}"/>
              </a:ext>
            </a:extLst>
          </p:cNvPr>
          <p:cNvSpPr txBox="1"/>
          <p:nvPr/>
        </p:nvSpPr>
        <p:spPr>
          <a:xfrm>
            <a:off x="223101" y="251524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Text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endParaRPr lang="en-CN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4AD68A-F8B5-C84E-9671-EC0E1B198A75}"/>
              </a:ext>
            </a:extLst>
          </p:cNvPr>
          <p:cNvSpPr txBox="1"/>
          <p:nvPr/>
        </p:nvSpPr>
        <p:spPr>
          <a:xfrm>
            <a:off x="1905936" y="1215393"/>
            <a:ext cx="946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structured</a:t>
            </a:r>
            <a:r>
              <a:rPr lang="zh-CN" altLang="en-US" sz="1200" dirty="0"/>
              <a:t> </a:t>
            </a:r>
            <a:r>
              <a:rPr lang="en-US" altLang="zh-CN" sz="1200" dirty="0"/>
              <a:t>data</a:t>
            </a:r>
            <a:endParaRPr lang="en-CN" sz="12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F48AD3-170E-E846-917D-4D6434EE31F7}"/>
              </a:ext>
            </a:extLst>
          </p:cNvPr>
          <p:cNvCxnSpPr>
            <a:stCxn id="24" idx="3"/>
            <a:endCxn id="18" idx="1"/>
          </p:cNvCxnSpPr>
          <p:nvPr/>
        </p:nvCxnSpPr>
        <p:spPr>
          <a:xfrm>
            <a:off x="3929816" y="1621373"/>
            <a:ext cx="520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596595-33A3-224D-87CA-0D27D7CCA5E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090696" y="1621373"/>
            <a:ext cx="629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5BD91-FC15-1E4D-8AB7-AB347B89CF5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360133" y="1621373"/>
            <a:ext cx="642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523EDE-9E7D-DC44-A307-62FF51AA829E}"/>
              </a:ext>
            </a:extLst>
          </p:cNvPr>
          <p:cNvCxnSpPr>
            <a:stCxn id="17" idx="3"/>
          </p:cNvCxnSpPr>
          <p:nvPr/>
        </p:nvCxnSpPr>
        <p:spPr>
          <a:xfrm flipV="1">
            <a:off x="4705069" y="3813418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3A5FA2-9422-1D4C-8630-8FE0498809C1}"/>
              </a:ext>
            </a:extLst>
          </p:cNvPr>
          <p:cNvCxnSpPr>
            <a:cxnSpLocks/>
          </p:cNvCxnSpPr>
          <p:nvPr/>
        </p:nvCxnSpPr>
        <p:spPr>
          <a:xfrm flipV="1">
            <a:off x="4688972" y="5011392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6856EB-6C47-5E4E-8B7C-9E554955474D}"/>
              </a:ext>
            </a:extLst>
          </p:cNvPr>
          <p:cNvCxnSpPr/>
          <p:nvPr/>
        </p:nvCxnSpPr>
        <p:spPr>
          <a:xfrm flipV="1">
            <a:off x="4688972" y="6128969"/>
            <a:ext cx="595370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0D9C0EE-834B-EA44-A254-67E797945B15}"/>
              </a:ext>
            </a:extLst>
          </p:cNvPr>
          <p:cNvCxnSpPr>
            <a:stCxn id="23" idx="3"/>
            <a:endCxn id="19" idx="2"/>
          </p:cNvCxnSpPr>
          <p:nvPr/>
        </p:nvCxnSpPr>
        <p:spPr>
          <a:xfrm flipV="1">
            <a:off x="6757831" y="2009741"/>
            <a:ext cx="782224" cy="2949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CB93D05-1F93-D645-B686-5ADFAA275D36}"/>
              </a:ext>
            </a:extLst>
          </p:cNvPr>
          <p:cNvSpPr/>
          <p:nvPr/>
        </p:nvSpPr>
        <p:spPr>
          <a:xfrm>
            <a:off x="1381541" y="2266122"/>
            <a:ext cx="2548276" cy="77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endParaRPr lang="en-C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B0C9DA0-7BBA-8F44-B505-4BFF1C8EFBB7}"/>
              </a:ext>
            </a:extLst>
          </p:cNvPr>
          <p:cNvSpPr/>
          <p:nvPr/>
        </p:nvSpPr>
        <p:spPr>
          <a:xfrm>
            <a:off x="183570" y="3326382"/>
            <a:ext cx="1722365" cy="235544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Pre-trained</a:t>
            </a:r>
            <a:r>
              <a:rPr lang="zh-CN" altLang="en-US" sz="1600" dirty="0"/>
              <a:t> </a:t>
            </a:r>
            <a:r>
              <a:rPr lang="en-US" altLang="zh-CN" sz="1600" dirty="0"/>
              <a:t>Model</a:t>
            </a:r>
          </a:p>
          <a:p>
            <a:pPr algn="ctr"/>
            <a:r>
              <a:rPr lang="en-US" altLang="zh-CN" sz="1200" dirty="0"/>
              <a:t>(</a:t>
            </a:r>
            <a:r>
              <a:rPr lang="en-US" altLang="zh-CN" sz="1200" dirty="0" err="1"/>
              <a:t>BioBERT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BlueBERT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Scispacy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US" altLang="zh-CN" sz="1200" dirty="0"/>
              <a:t>Transformer-XL)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52" name="Picture 51" descr="A picture containing clock&#10;&#10;Description automatically generated">
            <a:extLst>
              <a:ext uri="{FF2B5EF4-FFF2-40B4-BE49-F238E27FC236}">
                <a16:creationId xmlns:a16="http://schemas.microsoft.com/office/drawing/2014/main" id="{B6A1ACA8-D16B-5D4D-84BE-B3FF9456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2" y="5733004"/>
            <a:ext cx="1478686" cy="90100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7B36C2AE-9B06-D945-9F65-F135AFE2A213}"/>
              </a:ext>
            </a:extLst>
          </p:cNvPr>
          <p:cNvSpPr/>
          <p:nvPr/>
        </p:nvSpPr>
        <p:spPr>
          <a:xfrm>
            <a:off x="2233273" y="3594890"/>
            <a:ext cx="659790" cy="218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Fine</a:t>
            </a:r>
            <a:r>
              <a:rPr lang="zh-CN" altLang="en-US" sz="1000" dirty="0"/>
              <a:t> </a:t>
            </a:r>
            <a:r>
              <a:rPr lang="en-US" altLang="zh-CN" sz="1000" dirty="0"/>
              <a:t>Tunning</a:t>
            </a:r>
            <a:endParaRPr lang="en-CN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62809D-17DB-A941-9354-4A6CBDF0CE48}"/>
              </a:ext>
            </a:extLst>
          </p:cNvPr>
          <p:cNvCxnSpPr>
            <a:cxnSpLocks/>
          </p:cNvCxnSpPr>
          <p:nvPr/>
        </p:nvCxnSpPr>
        <p:spPr>
          <a:xfrm>
            <a:off x="1915874" y="4494164"/>
            <a:ext cx="317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C1B9F8-EEBF-CA41-8BC6-53F4CD970045}"/>
              </a:ext>
            </a:extLst>
          </p:cNvPr>
          <p:cNvSpPr txBox="1"/>
          <p:nvPr/>
        </p:nvSpPr>
        <p:spPr>
          <a:xfrm>
            <a:off x="6810932" y="4688794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Patient</a:t>
            </a:r>
            <a:r>
              <a:rPr lang="zh-CN" altLang="en-US" sz="1000" dirty="0"/>
              <a:t> </a:t>
            </a:r>
            <a:r>
              <a:rPr lang="en-US" altLang="zh-CN" sz="1000" dirty="0"/>
              <a:t>ID</a:t>
            </a:r>
            <a:endParaRPr lang="en-CN" sz="1000" dirty="0"/>
          </a:p>
        </p:txBody>
      </p:sp>
      <p:pic>
        <p:nvPicPr>
          <p:cNvPr id="61" name="Picture 60" descr="A close up of a map&#10;&#10;Description automatically generated">
            <a:extLst>
              <a:ext uri="{FF2B5EF4-FFF2-40B4-BE49-F238E27FC236}">
                <a16:creationId xmlns:a16="http://schemas.microsoft.com/office/drawing/2014/main" id="{AA3D0EE4-D002-9E4E-8B51-8C9DE8A0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54" y="2334214"/>
            <a:ext cx="2317096" cy="218957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3412111-F305-BD41-9FA8-D43F654D7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36" y="5011392"/>
            <a:ext cx="1949614" cy="172540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4D13E54-EBED-1142-A5A4-24893FBF9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069" y="2334214"/>
            <a:ext cx="1476157" cy="172540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5762B47-164E-284D-A590-5BC6D1873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3" y="2081209"/>
            <a:ext cx="1413543" cy="119122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3A99903-CC3A-9D46-B3CC-CF80A6367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03" y="2140985"/>
            <a:ext cx="1367119" cy="87886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644F793-CD8E-8349-8F26-080980EBE7B3}"/>
              </a:ext>
            </a:extLst>
          </p:cNvPr>
          <p:cNvSpPr txBox="1"/>
          <p:nvPr/>
        </p:nvSpPr>
        <p:spPr>
          <a:xfrm>
            <a:off x="5410501" y="295955"/>
            <a:ext cx="5695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More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found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Notebook</a:t>
            </a:r>
            <a:r>
              <a:rPr lang="zh-CN" alt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EHR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show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overall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ideas.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06AFDF-B919-A040-91DF-BE06FE58B827}"/>
              </a:ext>
            </a:extLst>
          </p:cNvPr>
          <p:cNvSpPr/>
          <p:nvPr/>
        </p:nvSpPr>
        <p:spPr>
          <a:xfrm>
            <a:off x="198751" y="273729"/>
            <a:ext cx="497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Performance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31E4E8-4D34-A04C-9BEF-88275AF9FE4B}"/>
              </a:ext>
            </a:extLst>
          </p:cNvPr>
          <p:cNvGrpSpPr/>
          <p:nvPr/>
        </p:nvGrpSpPr>
        <p:grpSpPr>
          <a:xfrm>
            <a:off x="572824" y="1460882"/>
            <a:ext cx="6109853" cy="3936236"/>
            <a:chOff x="572824" y="1397564"/>
            <a:chExt cx="6109853" cy="39362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F5173D-BB34-474B-8E7E-04FAB99D2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24" y="1397564"/>
              <a:ext cx="6109853" cy="344075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8E6C7-7E28-B440-BC2B-759AE1F5C8E4}"/>
                </a:ext>
              </a:extLst>
            </p:cNvPr>
            <p:cNvSpPr txBox="1"/>
            <p:nvPr/>
          </p:nvSpPr>
          <p:spPr>
            <a:xfrm>
              <a:off x="2564938" y="5056801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 b="1"/>
              </a:lvl1pPr>
            </a:lstStyle>
            <a:p>
              <a:r>
                <a:rPr lang="en-US" altLang="zh-CN" dirty="0"/>
                <a:t>Algorithms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en-C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2C2BC9-4622-A34D-A623-8EB69256A31F}"/>
              </a:ext>
            </a:extLst>
          </p:cNvPr>
          <p:cNvGrpSpPr/>
          <p:nvPr/>
        </p:nvGrpSpPr>
        <p:grpSpPr>
          <a:xfrm>
            <a:off x="8157935" y="3843803"/>
            <a:ext cx="3725139" cy="2889358"/>
            <a:chOff x="8157935" y="3833412"/>
            <a:chExt cx="3725139" cy="28893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6C0952-DA13-534A-9EB1-FC2432E51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7935" y="3833412"/>
              <a:ext cx="3725139" cy="27029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6602B0-D8DD-A74C-B37F-F88AF27B3E8B}"/>
                </a:ext>
              </a:extLst>
            </p:cNvPr>
            <p:cNvSpPr txBox="1"/>
            <p:nvPr/>
          </p:nvSpPr>
          <p:spPr>
            <a:xfrm>
              <a:off x="9282147" y="6445771"/>
              <a:ext cx="16946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/>
                <a:t>Clustering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k</a:t>
              </a:r>
              <a:r>
                <a:rPr lang="zh-CN" altLang="en-US" sz="1200" b="1" dirty="0"/>
                <a:t> </a:t>
              </a:r>
              <a:r>
                <a:rPr lang="en-US" altLang="zh-CN" sz="1200" b="1" dirty="0"/>
                <a:t>Selection</a:t>
              </a:r>
              <a:endParaRPr lang="en-CN" sz="1200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5D1816F-F4B2-0249-837A-D8545859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213" y="311200"/>
            <a:ext cx="4068963" cy="2712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81B03E-BC13-0043-9822-700658EE0469}"/>
              </a:ext>
            </a:extLst>
          </p:cNvPr>
          <p:cNvSpPr txBox="1"/>
          <p:nvPr/>
        </p:nvSpPr>
        <p:spPr>
          <a:xfrm>
            <a:off x="8903257" y="304276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b="1"/>
            </a:lvl1pPr>
          </a:lstStyle>
          <a:p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2096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25D70-8CCD-9A41-BA3D-B6E6B7BFABB6}"/>
              </a:ext>
            </a:extLst>
          </p:cNvPr>
          <p:cNvSpPr/>
          <p:nvPr/>
        </p:nvSpPr>
        <p:spPr>
          <a:xfrm>
            <a:off x="476595" y="417394"/>
            <a:ext cx="7762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Word-cloud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potential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factors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NLP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90F79-DB09-3341-A74A-AF93BB7B6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4" y="1703765"/>
            <a:ext cx="7581975" cy="38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25D70-8CCD-9A41-BA3D-B6E6B7BFABB6}"/>
              </a:ext>
            </a:extLst>
          </p:cNvPr>
          <p:cNvSpPr/>
          <p:nvPr/>
        </p:nvSpPr>
        <p:spPr>
          <a:xfrm>
            <a:off x="645560" y="506846"/>
            <a:ext cx="6262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Predicting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zh-CN" altLang="en-US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7241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</a:t>
            </a:r>
            <a:endParaRPr lang="en-US" sz="2400" dirty="0">
              <a:solidFill>
                <a:srgbClr val="7241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ACF2-59BF-F14D-9A8C-8F6AE2CFE910}"/>
              </a:ext>
            </a:extLst>
          </p:cNvPr>
          <p:cNvSpPr txBox="1"/>
          <p:nvPr/>
        </p:nvSpPr>
        <p:spPr>
          <a:xfrm>
            <a:off x="4270664" y="1698157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be</a:t>
            </a:r>
            <a:r>
              <a:rPr lang="zh-CN" altLang="en-US" sz="2800" dirty="0"/>
              <a:t> </a:t>
            </a:r>
            <a:r>
              <a:rPr lang="en-US" altLang="zh-CN" sz="2800" dirty="0"/>
              <a:t>finish...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6F5E2-9F33-1F45-BACB-573BAC8B756B}"/>
              </a:ext>
            </a:extLst>
          </p:cNvPr>
          <p:cNvSpPr txBox="1"/>
          <p:nvPr/>
        </p:nvSpPr>
        <p:spPr>
          <a:xfrm>
            <a:off x="5098472" y="4689337"/>
            <a:ext cx="6003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Thank</a:t>
            </a:r>
            <a:r>
              <a:rPr lang="zh-CN" altLang="en-US" sz="4400" dirty="0"/>
              <a:t> </a:t>
            </a:r>
            <a:r>
              <a:rPr lang="en-US" altLang="zh-CN" sz="4400" dirty="0"/>
              <a:t>you</a:t>
            </a:r>
            <a:r>
              <a:rPr lang="zh-CN" altLang="en-US" sz="4400" dirty="0"/>
              <a:t> </a:t>
            </a:r>
            <a:r>
              <a:rPr lang="en-US" altLang="zh-CN" sz="4400" dirty="0"/>
              <a:t>for</a:t>
            </a:r>
            <a:r>
              <a:rPr lang="zh-CN" altLang="en-US" sz="4400" dirty="0"/>
              <a:t> </a:t>
            </a:r>
            <a:r>
              <a:rPr lang="en-US" altLang="zh-CN" sz="4400" dirty="0"/>
              <a:t>your</a:t>
            </a:r>
            <a:r>
              <a:rPr lang="zh-CN" altLang="en-US" sz="4400" dirty="0"/>
              <a:t> </a:t>
            </a:r>
            <a:r>
              <a:rPr lang="en-US" altLang="zh-CN" sz="4400" dirty="0"/>
              <a:t>time</a:t>
            </a:r>
            <a:endParaRPr lang="en-CN" sz="4400" dirty="0"/>
          </a:p>
        </p:txBody>
      </p:sp>
    </p:spTree>
    <p:extLst>
      <p:ext uri="{BB962C8B-B14F-4D97-AF65-F5344CB8AC3E}">
        <p14:creationId xmlns:p14="http://schemas.microsoft.com/office/powerpoint/2010/main" val="418459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302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</vt:lpstr>
      <vt:lpstr>Verdana</vt:lpstr>
      <vt:lpstr>Office 主题​​</vt:lpstr>
      <vt:lpstr>An intelligent chronic disease management system to identify high risk CVD patients and provide suggestions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 robin</dc:creator>
  <cp:lastModifiedBy>Robin Zou</cp:lastModifiedBy>
  <cp:revision>171</cp:revision>
  <dcterms:created xsi:type="dcterms:W3CDTF">2020-09-17T09:49:07Z</dcterms:created>
  <dcterms:modified xsi:type="dcterms:W3CDTF">2020-09-22T13:17:01Z</dcterms:modified>
</cp:coreProperties>
</file>