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2" r:id="rId5"/>
    <p:sldId id="263" r:id="rId6"/>
    <p:sldId id="281" r:id="rId7"/>
    <p:sldId id="282" r:id="rId8"/>
    <p:sldId id="283" r:id="rId9"/>
    <p:sldId id="284" r:id="rId10"/>
    <p:sldId id="285" r:id="rId11"/>
    <p:sldId id="286" r:id="rId12"/>
    <p:sldId id="291" r:id="rId13"/>
    <p:sldId id="292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디자인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4C1-45DA-9A23-DD4B814B47A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4C1-45DA-9A23-DD4B814B47A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4C1-45DA-9A23-DD4B814B47A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4C1-45DA-9A23-DD4B814B47A3}"/>
              </c:ext>
            </c:extLst>
          </c:dPt>
          <c:dLbls>
            <c:dLbl>
              <c:idx val="0"/>
              <c:layout>
                <c:manualLayout>
                  <c:x val="-0.19145720101786579"/>
                  <c:y val="-0.1124581231225275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C1-45DA-9A23-DD4B814B47A3}"/>
                </c:ext>
              </c:extLst>
            </c:dLbl>
            <c:dLbl>
              <c:idx val="1"/>
              <c:layout>
                <c:manualLayout>
                  <c:x val="0.16004624153952632"/>
                  <c:y val="2.235972823754687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C1-45DA-9A23-DD4B814B47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긍정</c:v>
                </c:pt>
                <c:pt idx="1">
                  <c:v>부정</c:v>
                </c:pt>
                <c:pt idx="2">
                  <c:v>중립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C0-49E4-AE7B-2D570F64D33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/>
              <a:t>긍정 단어 빈도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긍정 단어 빈도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예쁘다</c:v>
                </c:pt>
                <c:pt idx="1">
                  <c:v>좋다</c:v>
                </c:pt>
                <c:pt idx="2">
                  <c:v>깜찍하다</c:v>
                </c:pt>
                <c:pt idx="3">
                  <c:v>귀엽다</c:v>
                </c:pt>
                <c:pt idx="4">
                  <c:v>깔끔하다</c:v>
                </c:pt>
                <c:pt idx="5">
                  <c:v>심플하다</c:v>
                </c:pt>
                <c:pt idx="6">
                  <c:v>아기자기하다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140</c:v>
                </c:pt>
                <c:pt idx="1">
                  <c:v>100</c:v>
                </c:pt>
                <c:pt idx="2">
                  <c:v>50</c:v>
                </c:pt>
                <c:pt idx="3">
                  <c:v>40</c:v>
                </c:pt>
                <c:pt idx="4">
                  <c:v>30</c:v>
                </c:pt>
                <c:pt idx="5">
                  <c:v>20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B4-4F6F-818F-CD3281CF2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879624"/>
        <c:axId val="428879952"/>
      </c:barChart>
      <c:catAx>
        <c:axId val="428879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8879952"/>
        <c:crosses val="autoZero"/>
        <c:auto val="1"/>
        <c:lblAlgn val="ctr"/>
        <c:lblOffset val="100"/>
        <c:noMultiLvlLbl val="0"/>
      </c:catAx>
      <c:valAx>
        <c:axId val="42887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8879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0.53877</cdr:x>
      <cdr:y>0.5</cdr:y>
    </cdr:from>
    <cdr:to>
      <cdr:x>0.72253</cdr:x>
      <cdr:y>0.76548</cdr:y>
    </cdr:to>
    <cdr:sp macro="" textlink="">
      <cdr:nvSpPr>
        <cdr:cNvPr id="4" name="사각형: 둥근 모서리 11"/>
        <cdr:cNvSpPr/>
      </cdr:nvSpPr>
      <cdr:spPr>
        <a:xfrm xmlns:a="http://schemas.openxmlformats.org/drawingml/2006/main">
          <a:off x="3046087" y="2218407"/>
          <a:ext cx="1038940" cy="1177909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accent1">
            <a:alpha val="0"/>
          </a:schemeClr>
        </a:solidFill>
        <a:ln xmlns:a="http://schemas.openxmlformats.org/drawingml/2006/main" w="57150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 sz="2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CD2BB-9461-4FF5-AA3B-69906465C4B8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22517-E508-4A03-85D6-EC2D8ABB3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7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DC200-75DD-4AAF-A40C-04A8A3043A4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5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AEED-E18F-401C-B1DA-04529E387620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006-12A6-49C9-8CB5-A7595B59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48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AEED-E18F-401C-B1DA-04529E387620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006-12A6-49C9-8CB5-A7595B59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3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AEED-E18F-401C-B1DA-04529E387620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006-12A6-49C9-8CB5-A7595B59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1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AEED-E18F-401C-B1DA-04529E387620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006-12A6-49C9-8CB5-A7595B59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9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AEED-E18F-401C-B1DA-04529E387620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006-12A6-49C9-8CB5-A7595B59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1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AEED-E18F-401C-B1DA-04529E387620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006-12A6-49C9-8CB5-A7595B59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AEED-E18F-401C-B1DA-04529E387620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006-12A6-49C9-8CB5-A7595B59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7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AEED-E18F-401C-B1DA-04529E387620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006-12A6-49C9-8CB5-A7595B59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6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AEED-E18F-401C-B1DA-04529E387620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006-12A6-49C9-8CB5-A7595B59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2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AEED-E18F-401C-B1DA-04529E387620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006-12A6-49C9-8CB5-A7595B59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9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AEED-E18F-401C-B1DA-04529E387620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D6006-12A6-49C9-8CB5-A7595B59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6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CAEED-E18F-401C-B1DA-04529E387620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6006-12A6-49C9-8CB5-A7595B59B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5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hart" Target="../charts/char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3472" y="2213250"/>
            <a:ext cx="9954501" cy="6263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상품 리뷰의 </a:t>
            </a:r>
            <a:r>
              <a:rPr lang="ko-KR" altLang="en-US" sz="4400" dirty="0">
                <a:solidFill>
                  <a:srgbClr val="198BF3"/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감정 분석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검색 시스템</a:t>
            </a:r>
            <a:endParaRPr lang="ko-KR" altLang="en-US" sz="44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양재튼튼체B" panose="02020603020101020101" pitchFamily="18" charset="-127"/>
              <a:ea typeface="양재튼튼체B" panose="02020603020101020101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18883" y="4828643"/>
            <a:ext cx="5373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2012151032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이승엽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노영주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2014152049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윤성원   지도교수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노영주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2012151042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편지용   지도교수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노영주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2881092"/>
            <a:ext cx="1008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Search system to analyze sentiment analysis product reviews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3432" y="6380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설계서</a:t>
            </a:r>
          </a:p>
        </p:txBody>
      </p:sp>
    </p:spTree>
    <p:extLst>
      <p:ext uri="{BB962C8B-B14F-4D97-AF65-F5344CB8AC3E}">
        <p14:creationId xmlns:p14="http://schemas.microsoft.com/office/powerpoint/2010/main" val="259283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맑은 고딕" panose="020B0503020000020004" pitchFamily="50" charset="-127"/>
                  <a:ea typeface="-윤고딕350" panose="02030504000101010101" pitchFamily="18" charset="-127"/>
                </a:rPr>
                <a:t>개발 환경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51484" y="1484784"/>
            <a:ext cx="68047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졸업작품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solidFill>
                  <a:srgbClr val="198B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https://github.com/zos612/Capstone.git</a:t>
            </a:r>
          </a:p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1484" y="3063413"/>
            <a:ext cx="680475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팀원별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ID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팀장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이승엽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ID : dltmdduq9868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팀원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윤성원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ID : ygy8756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팀원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편지용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ID : zos612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418705"/>
      </p:ext>
    </p:extLst>
  </p:cSld>
  <p:clrMapOvr>
    <a:masterClrMapping/>
  </p:clrMapOvr>
  <p:transition spd="slow" advTm="1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맑은 고딕" panose="020B0503020000020004" pitchFamily="50" charset="-127"/>
                  <a:ea typeface="-윤고딕350" panose="02030504000101010101" pitchFamily="18" charset="-127"/>
                </a:rPr>
                <a:t>개발 방법</a:t>
              </a:r>
            </a:p>
          </p:txBody>
        </p:sp>
      </p:grp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1693168" y="1103810"/>
            <a:ext cx="8229600" cy="524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1.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클라이언트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571500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HTML, PHP, JavaScript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를 이용하여 웹 구현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571500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css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이용하여 그래프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,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워드 클라우드 등 시각화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571500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2.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데이터 처리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Jsoup</a:t>
            </a:r>
            <a:r>
              <a:rPr lang="en-US" altLang="ko-KR" sz="1800" kern="0" noProof="0" dirty="0">
                <a:solidFill>
                  <a:srgbClr val="0070C0"/>
                </a:solidFill>
              </a:rPr>
              <a:t>, </a:t>
            </a:r>
            <a:r>
              <a:rPr lang="en-US" altLang="ko-KR" sz="1800" kern="0" noProof="0" dirty="0" err="1">
                <a:solidFill>
                  <a:srgbClr val="0070C0"/>
                </a:solidFill>
              </a:rPr>
              <a:t>clienthttp</a:t>
            </a:r>
            <a:r>
              <a:rPr lang="ko-KR" altLang="en-US" sz="1800" kern="0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이용하여 상품 리뷰를 크롤링하여 데이터를 수집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kern="0" noProof="0" dirty="0" err="1">
                <a:solidFill>
                  <a:srgbClr val="0070C0"/>
                </a:solidFill>
              </a:rPr>
              <a:t>한나눔</a:t>
            </a:r>
            <a:r>
              <a:rPr lang="ko-KR" altLang="en-US" sz="1800" kern="0" noProof="0" dirty="0">
                <a:solidFill>
                  <a:srgbClr val="0070C0"/>
                </a:solidFill>
              </a:rPr>
              <a:t> 형태소 분석기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사용하여 </a:t>
            </a:r>
            <a:r>
              <a:rPr lang="ko-KR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형태소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추출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lvl="1" latinLnBrk="0">
              <a:buFont typeface="Arial" panose="020B0604020202020204" pitchFamily="34" charset="0"/>
              <a:buChar char="•"/>
              <a:defRPr/>
            </a:pP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박인조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800" dirty="0">
                <a:solidFill>
                  <a:srgbClr val="0070C0"/>
                </a:solidFill>
              </a:rPr>
              <a:t>감정 단어 목록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800" dirty="0" err="1">
                <a:solidFill>
                  <a:srgbClr val="0070C0"/>
                </a:solidFill>
              </a:rPr>
              <a:t>Sentiwordnet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활용하여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감정 사전 구축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3.  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DB</a:t>
            </a:r>
          </a:p>
          <a:p>
            <a:pPr marL="571500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MySQL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을 이용한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DB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구축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571500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크롤링한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리뷰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,</a:t>
            </a:r>
            <a:r>
              <a:rPr lang="ko-KR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구문분석기 결과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데이터 </a:t>
            </a:r>
            <a:r>
              <a:rPr lang="en-US" altLang="ko-KR" sz="18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791700"/>
      </p:ext>
    </p:extLst>
  </p:cSld>
  <p:clrMapOvr>
    <a:masterClrMapping/>
  </p:clrMapOvr>
  <p:transition spd="slow" advTm="1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05922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34728"/>
              <a:ext cx="5112568" cy="39395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맑은 고딕" panose="020B0503020000020004" pitchFamily="50" charset="-127"/>
                  <a:ea typeface="-윤고딕350" panose="02030504000101010101" pitchFamily="18" charset="-127"/>
                </a:rPr>
                <a:t>개발 현황</a:t>
              </a:r>
            </a:p>
          </p:txBody>
        </p:sp>
      </p:grp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1203770" y="1130105"/>
            <a:ext cx="9562968" cy="524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ea typeface="굴림" panose="020B0600000101010101" pitchFamily="50" charset="-127"/>
              </a:rPr>
              <a:t>개발 완료한 기능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 err="1">
                <a:solidFill>
                  <a:srgbClr val="0070C0"/>
                </a:solidFill>
              </a:rPr>
              <a:t>Jsoup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lang="en-US" altLang="ko-KR" sz="1800" dirty="0" err="1">
                <a:solidFill>
                  <a:srgbClr val="0070C0"/>
                </a:solidFill>
              </a:rPr>
              <a:t>clienthttp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상품 리뷰를 크롤링하여 데이터를 수집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sz="1800" dirty="0" err="1">
                <a:solidFill>
                  <a:srgbClr val="0070C0"/>
                </a:solidFill>
              </a:rPr>
              <a:t>한나눔</a:t>
            </a:r>
            <a:r>
              <a:rPr lang="ko-KR" altLang="en-US" sz="1800" dirty="0">
                <a:solidFill>
                  <a:srgbClr val="0070C0"/>
                </a:solidFill>
              </a:rPr>
              <a:t> 형태소 분석기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800" dirty="0">
                <a:solidFill>
                  <a:srgbClr val="0070C0"/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사용하여 형태소 추출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특징이 포함된 문장을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 패턴으로 추출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감정 단어 사전을 참조하여 종합 긍정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부정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중립 수치를 나타냄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800" dirty="0">
                <a:solidFill>
                  <a:srgbClr val="0070C0"/>
                </a:solidFill>
              </a:rPr>
              <a:t>MySQL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이용한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구축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크롤링한 리뷰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구문분석기 결과 데이터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ea typeface="굴림" panose="020B0600000101010101" pitchFamily="50" charset="-127"/>
              </a:rPr>
              <a:t>개발할 기능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1800" dirty="0">
                <a:solidFill>
                  <a:srgbClr val="0070C0"/>
                </a:solidFill>
              </a:rPr>
              <a:t>HTML, PHP, JavaScript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이용하여 웹 구현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ko-KR" sz="1800" dirty="0" err="1">
                <a:solidFill>
                  <a:srgbClr val="0070C0"/>
                </a:solidFill>
              </a:rPr>
              <a:t>css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이용하여 그래프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워드 클라우드 등 시각화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박인조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800" dirty="0">
                <a:solidFill>
                  <a:srgbClr val="0070C0"/>
                </a:solidFill>
              </a:rPr>
              <a:t>감정 단어 목록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800" dirty="0" err="1">
                <a:solidFill>
                  <a:srgbClr val="0070C0"/>
                </a:solidFill>
              </a:rPr>
              <a:t>Sentiwordnet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활용하여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감정 사전 구축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속성에 따른 개별 감정수치를 나타냄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2000" dirty="0">
                <a:ea typeface="굴림" panose="020B0600000101010101" pitchFamily="50" charset="-127"/>
              </a:rPr>
              <a:t>개발에서 제외할 기능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        </a:t>
            </a:r>
            <a: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아마존 웹 서비스로 웹 서버 가동</a:t>
            </a:r>
            <a:endParaRPr lang="en-US" altLang="ko-KR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33" y="5615080"/>
            <a:ext cx="373756" cy="36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391"/>
      </p:ext>
    </p:extLst>
  </p:cSld>
  <p:clrMapOvr>
    <a:masterClrMapping/>
  </p:clrMapOvr>
  <p:transition spd="slow"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개발 현황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(2)</a:t>
              </a:r>
              <a:endParaRPr lang="ko-KR" altLang="en-US" sz="32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45A1F5"/>
                </a:solidFill>
                <a:latin typeface="-윤고딕33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51484" y="1484784"/>
            <a:ext cx="68047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졸업작품 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Github 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주소 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400" dirty="0">
                <a:solidFill>
                  <a:srgbClr val="198BF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https://github.com/zos612/Capstone.git</a:t>
            </a:r>
          </a:p>
          <a:p>
            <a:endParaRPr lang="ko-KR" altLang="en-US" dirty="0"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1484" y="3063413"/>
            <a:ext cx="680475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팀원별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Github ID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팀장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이승엽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ID : dltmdduq9868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팀원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윤성원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ID : ygy8756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팀원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편지용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ID : zos612</a:t>
            </a:r>
          </a:p>
          <a:p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576123"/>
      </p:ext>
    </p:extLst>
  </p:cSld>
  <p:clrMapOvr>
    <a:masterClrMapping/>
  </p:clrMapOvr>
  <p:transition spd="slow" advTm="1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맑은 고딕" panose="020B0503020000020004" pitchFamily="50" charset="-127"/>
                  <a:ea typeface="-윤고딕350" panose="02030504000101010101" pitchFamily="18" charset="-127"/>
                </a:rPr>
                <a:t>업무 분담</a:t>
              </a:r>
            </a:p>
          </p:txBody>
        </p:sp>
      </p:grpSp>
      <p:graphicFrame>
        <p:nvGraphicFramePr>
          <p:cNvPr id="7" name="Group 37"/>
          <p:cNvGraphicFramePr>
            <a:graphicFrameLocks/>
          </p:cNvGraphicFramePr>
          <p:nvPr>
            <p:extLst/>
          </p:nvPr>
        </p:nvGraphicFramePr>
        <p:xfrm>
          <a:off x="2459596" y="1412776"/>
          <a:ext cx="6950075" cy="3875088"/>
        </p:xfrm>
        <a:graphic>
          <a:graphicData uri="http://schemas.openxmlformats.org/drawingml/2006/table">
            <a:tbl>
              <a:tblPr/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5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82" marR="94282" marT="49010" marB="49010" anchor="ctr" anchorCtr="1" horzOverflow="overflow">
                    <a:lnL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이승엽</a:t>
                      </a:r>
                    </a:p>
                  </a:txBody>
                  <a:tcPr marL="94282" marR="94282" marT="49010" marB="49010" anchor="ctr" anchorCtr="1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편지용</a:t>
                      </a:r>
                    </a:p>
                  </a:txBody>
                  <a:tcPr marL="94282" marR="94282" marT="49010" marB="49010" anchor="ctr" anchorCtr="1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윤성원</a:t>
                      </a:r>
                    </a:p>
                  </a:txBody>
                  <a:tcPr marL="94282" marR="94282" marT="49010" marB="49010" anchor="ctr" anchorCtr="1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1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 marL="94282" marR="94282" marT="49010" marB="49010" anchor="ctr" anchorCtr="1" horzOverflow="overflow">
                    <a:lnL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감정 분석 관련 논문 조사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82" marR="94282" marT="49010" marB="49010" anchor="ctr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07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     계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    현</a:t>
                      </a:r>
                    </a:p>
                  </a:txBody>
                  <a:tcPr marL="94282" marR="94282" marT="49010" marB="49010" anchor="ctr" anchorCtr="1" horzOverflow="overflow">
                    <a:lnL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JavaSrcipt,PHP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구현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크롤러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감정 사전 구축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82" marR="94282" marT="49010" marB="49010" anchor="ctr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감정 사전 구축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감정 분석 알고리즘 구현</a:t>
                      </a:r>
                    </a:p>
                  </a:txBody>
                  <a:tcPr marL="94282" marR="94282" marT="49010" marB="49010" anchor="ctr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감정 사전 구축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282" marR="94282" marT="49010" marB="49010" anchor="ctr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7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94282" marR="94282" marT="49010" marB="49010" anchor="ctr" anchorCtr="1" horzOverflow="overflow">
                    <a:lnL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94282" marR="94282" marT="49010" marB="49010" anchor="ctr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17007"/>
      </p:ext>
    </p:extLst>
  </p:cSld>
  <p:clrMapOvr>
    <a:masterClrMapping/>
  </p:clrMapOvr>
  <p:transition spd="slow" advTm="1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맑은 고딕" panose="020B0503020000020004" pitchFamily="50" charset="-127"/>
                  <a:ea typeface="-윤고딕350" panose="02030504000101010101" pitchFamily="18" charset="-127"/>
                </a:rPr>
                <a:t>종합 설계 수행 일정</a:t>
              </a: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135560" y="1376772"/>
          <a:ext cx="7056438" cy="4119563"/>
        </p:xfrm>
        <a:graphic>
          <a:graphicData uri="http://schemas.openxmlformats.org/drawingml/2006/table">
            <a:tbl>
              <a:tblPr firstRow="1" bandRow="1"/>
              <a:tblGrid>
                <a:gridCol w="1411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8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사전조사 및 제안서 발표</a:t>
                      </a:r>
                    </a:p>
                  </a:txBody>
                  <a:tcPr marL="91435" marR="91435" marT="45713" marB="4571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설계</a:t>
                      </a:r>
                    </a:p>
                  </a:txBody>
                  <a:tcPr marL="91435" marR="91435" marT="45713" marB="4571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구현</a:t>
                      </a:r>
                    </a:p>
                  </a:txBody>
                  <a:tcPr marL="91435" marR="91435" marT="45713" marB="4571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및 테스트</a:t>
                      </a:r>
                    </a:p>
                  </a:txBody>
                  <a:tcPr marL="91435" marR="91435" marT="45713" marB="4571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91435" marR="91435" marT="45713" marB="4571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3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검토 및 발표</a:t>
                      </a:r>
                    </a:p>
                  </a:txBody>
                  <a:tcPr marL="91435" marR="91435" marT="45713" marB="4571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759658"/>
      </p:ext>
    </p:extLst>
  </p:cSld>
  <p:clrMapOvr>
    <a:masterClrMapping/>
  </p:clrMapOvr>
  <p:transition spd="slow" advTm="1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맑은 고딕" panose="020B0503020000020004" pitchFamily="50" charset="-127"/>
                  <a:ea typeface="-윤고딕350" panose="02030504000101010101" pitchFamily="18" charset="-127"/>
                </a:rPr>
                <a:t>필요 기술 및 참고 문헌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7428" y="1592796"/>
            <a:ext cx="81729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800" dirty="0" err="1">
                <a:solidFill>
                  <a:srgbClr val="198B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크롤러</a:t>
            </a:r>
            <a:endParaRPr lang="en-US" altLang="ko-KR" sz="2800" dirty="0">
              <a:solidFill>
                <a:srgbClr val="198BF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Jsoup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java html parser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HttpClient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2800" dirty="0" err="1">
                <a:solidFill>
                  <a:srgbClr val="198B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텍스트마이닝</a:t>
            </a:r>
            <a:r>
              <a:rPr lang="ko-KR" altLang="en-US" sz="2800" dirty="0">
                <a:solidFill>
                  <a:srgbClr val="198B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감성분석 관련 연구 논문</a:t>
            </a:r>
            <a:endParaRPr lang="en-US" altLang="ko-KR" sz="2800" dirty="0">
              <a:solidFill>
                <a:srgbClr val="198BF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13-Structure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상품평에서 속성과 의견 단어 추출 방법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k-Structure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한국어 상품 평 단어 자동 추출 방법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2800" dirty="0">
                <a:solidFill>
                  <a:srgbClr val="198BF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서버</a:t>
            </a:r>
            <a:endParaRPr lang="en-US" altLang="ko-KR" sz="2800" dirty="0">
              <a:solidFill>
                <a:srgbClr val="198BF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Amazon web services</a:t>
            </a:r>
          </a:p>
          <a:p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806127"/>
      </p:ext>
    </p:extLst>
  </p:cSld>
  <p:clrMapOvr>
    <a:masterClrMapping/>
  </p:clrMapOvr>
  <p:transition spd="slow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0" y="544559"/>
            <a:ext cx="2432879" cy="574295"/>
            <a:chOff x="0" y="544559"/>
            <a:chExt cx="2432879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0" y="623765"/>
              <a:ext cx="2432879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맑은 고딕" panose="020B0503020000020004" pitchFamily="50" charset="-127"/>
                  <a:ea typeface="-윤고딕350" panose="02030504000101010101" pitchFamily="18" charset="-127"/>
                </a:rPr>
                <a:t>목차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955540" y="1565576"/>
            <a:ext cx="4118518" cy="1175162"/>
            <a:chOff x="3899756" y="1677065"/>
            <a:chExt cx="3636404" cy="117516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763852" y="1677065"/>
              <a:ext cx="2291784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종합 설계 개요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955540" y="2322765"/>
            <a:ext cx="4118519" cy="1175162"/>
            <a:chOff x="3899756" y="1677065"/>
            <a:chExt cx="3636404" cy="1175162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4763852" y="1677065"/>
              <a:ext cx="2291784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연구 및 사례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913068" y="3042237"/>
            <a:ext cx="4118518" cy="1175161"/>
            <a:chOff x="3899756" y="1677066"/>
            <a:chExt cx="3636404" cy="1175161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2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763852" y="1677066"/>
              <a:ext cx="2602972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수행 시나리오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929676" y="3783257"/>
            <a:ext cx="4118518" cy="1175162"/>
            <a:chOff x="3899756" y="1677065"/>
            <a:chExt cx="3636404" cy="1175162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2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4763852" y="1677065"/>
              <a:ext cx="2291784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구성도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913068" y="4540447"/>
            <a:ext cx="4118518" cy="1175161"/>
            <a:chOff x="3899756" y="1677066"/>
            <a:chExt cx="3636404" cy="1175161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2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763852" y="1677066"/>
              <a:ext cx="2602972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모듈 상세 설계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384032" y="1543504"/>
            <a:ext cx="4118518" cy="1175162"/>
            <a:chOff x="3899756" y="1677065"/>
            <a:chExt cx="3636404" cy="1175162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2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774543" y="1677065"/>
              <a:ext cx="2664524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환경 및 개발 방법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23540" y="2322765"/>
            <a:ext cx="4118518" cy="1175162"/>
            <a:chOff x="3899756" y="1677065"/>
            <a:chExt cx="3636404" cy="1175162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2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763852" y="1677065"/>
              <a:ext cx="2291784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데모 환경 설계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384032" y="3079954"/>
            <a:ext cx="4118518" cy="1175162"/>
            <a:chOff x="3899756" y="1677065"/>
            <a:chExt cx="3636404" cy="1175162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2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4763852" y="1677065"/>
              <a:ext cx="2291784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업 무  분담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376142" y="3766654"/>
            <a:ext cx="4118518" cy="1175161"/>
            <a:chOff x="3899756" y="1677066"/>
            <a:chExt cx="3636404" cy="1175161"/>
          </a:xfrm>
        </p:grpSpPr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2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4763852" y="1677066"/>
              <a:ext cx="2664524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종합 설계 수행 일정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376142" y="4540446"/>
            <a:ext cx="4118518" cy="1175162"/>
            <a:chOff x="3899756" y="1677065"/>
            <a:chExt cx="3636404" cy="117516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2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763852" y="1677065"/>
              <a:ext cx="2664524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필요 기술 및 참고 문헌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98823" y="1399492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98823" y="2184090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98823" y="2888612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98823" y="3619870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98823" y="4395791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88089" y="4395791"/>
            <a:ext cx="751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54007" y="3611568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54007" y="2893103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41144" y="22656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54007" y="2148051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41144" y="149183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54007" y="1374258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143797"/>
      </p:ext>
    </p:extLst>
  </p:cSld>
  <p:clrMapOvr>
    <a:masterClrMapping/>
  </p:clrMapOvr>
  <p:transition spd="slow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3852428" cy="574295"/>
            <a:chOff x="551384" y="544559"/>
            <a:chExt cx="3852428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3708412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맑은 고딕" panose="020B0503020000020004" pitchFamily="50" charset="-127"/>
                  <a:ea typeface="-윤고딕350" panose="02030504000101010101" pitchFamily="18" charset="-127"/>
                </a:rPr>
                <a:t>종합 설계 개요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559496" y="1474345"/>
            <a:ext cx="8664624" cy="436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defRPr/>
            </a:pPr>
            <a:r>
              <a:rPr lang="ko-KR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배경</a:t>
            </a:r>
            <a:endParaRPr lang="en-US" altLang="ko-KR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 문서의 </a:t>
            </a:r>
            <a:r>
              <a:rPr lang="ko-KR" altLang="en-US" sz="20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방대한 양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인해 구매자가 모든 리뷰를 읽고 제품에 대한 </a:t>
            </a:r>
            <a:r>
              <a:rPr lang="ko-KR" altLang="en-US" sz="20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평가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파악하는 것이 어려워지고 있다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defRPr/>
            </a:pPr>
            <a:r>
              <a:rPr lang="ko-KR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목표</a:t>
            </a:r>
            <a:endParaRPr lang="en-US" altLang="ko-KR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상품평을 추출하여 사용자로 하여금 </a:t>
            </a:r>
            <a:r>
              <a:rPr lang="ko-KR" altLang="en-US" sz="20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상품평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다 보지 않고도 상품평들이 가진 의미를 알 수 있도록 한다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제품에 대한 상품평을 바탕으로 </a:t>
            </a:r>
            <a:r>
              <a:rPr lang="ko-KR" altLang="en-US" sz="20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긍정적인 의견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20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부정적인 의견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판별하여 </a:t>
            </a:r>
            <a:r>
              <a:rPr lang="ko-KR" altLang="en-US" sz="20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시각적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보이거나 제품의 대한 </a:t>
            </a:r>
            <a:r>
              <a:rPr lang="ko-KR" altLang="en-US" sz="20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종합적인 점수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제공하고 상품의 특징을 </a:t>
            </a:r>
            <a:r>
              <a:rPr lang="ko-KR" altLang="en-US" sz="20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해서 보여준다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defRPr/>
            </a:pPr>
            <a:r>
              <a:rPr lang="ko-KR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개발 효과</a:t>
            </a:r>
          </a:p>
          <a:p>
            <a:pPr lvl="1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소비자들에게 주요 의견을 효과적인 정보의 형태로 전달하여 </a:t>
            </a:r>
            <a:r>
              <a:rPr lang="ko-KR" altLang="en-US" sz="20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결정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도움을 준다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8326406"/>
      </p:ext>
    </p:extLst>
  </p:cSld>
  <p:clrMapOvr>
    <a:masterClrMapping/>
  </p:clrMapOvr>
  <p:transition spd="slow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20501" y="542965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맑은 고딕" panose="020B0503020000020004" pitchFamily="50" charset="-127"/>
                  <a:ea typeface="-윤고딕350" panose="02030504000101010101" pitchFamily="18" charset="-127"/>
                </a:rPr>
                <a:t>시스템 수행 시나리오</a:t>
              </a:r>
            </a:p>
          </p:txBody>
        </p:sp>
      </p:grpSp>
      <p:pic>
        <p:nvPicPr>
          <p:cNvPr id="12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41" y="4594497"/>
            <a:ext cx="13589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3284688" y="1893986"/>
            <a:ext cx="1806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리뷰 수집</a:t>
            </a:r>
            <a:endParaRPr kumimoji="1" lang="en-US" altLang="ko-KR" sz="1600" b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01" y="4453707"/>
            <a:ext cx="2549171" cy="153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7119">
            <a:off x="9246813" y="4009539"/>
            <a:ext cx="447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08" y="2260165"/>
            <a:ext cx="447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54" y="5152967"/>
            <a:ext cx="447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47" y="5188692"/>
            <a:ext cx="447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035566" y="1404926"/>
            <a:ext cx="2652713" cy="2587945"/>
            <a:chOff x="2000009" y="1342156"/>
            <a:chExt cx="2652713" cy="2587945"/>
          </a:xfrm>
        </p:grpSpPr>
        <p:sp>
          <p:nvSpPr>
            <p:cNvPr id="8" name="모서리가 둥근 직사각형 15"/>
            <p:cNvSpPr>
              <a:spLocks noChangeArrowheads="1"/>
            </p:cNvSpPr>
            <p:nvPr/>
          </p:nvSpPr>
          <p:spPr bwMode="auto">
            <a:xfrm>
              <a:off x="2184496" y="1342156"/>
              <a:ext cx="2046287" cy="16351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algn="ctr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7C3B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2000009" y="3099104"/>
              <a:ext cx="265271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ko-KR" altLang="en-US" sz="16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크롤링하여 관련 </a:t>
              </a:r>
              <a:r>
                <a:rPr kumimoji="1" lang="en-US" altLang="ko-KR" sz="16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</a:t>
              </a:r>
              <a:r>
                <a:rPr kumimoji="1" lang="ko-KR" altLang="en-US" sz="16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추출</a:t>
              </a:r>
              <a:endParaRPr kumimoji="1" lang="en-US" altLang="ko-KR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en-US" altLang="ko-KR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600" b="0" dirty="0">
                <a:solidFill>
                  <a:srgbClr val="47C3B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5" name="내용 개체 틀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486315" y="1446916"/>
              <a:ext cx="665162" cy="66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그림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3877" y="1451679"/>
              <a:ext cx="639763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그림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315" y="2243841"/>
              <a:ext cx="665162" cy="66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그림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3877" y="2247016"/>
              <a:ext cx="661988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7362528" y="987855"/>
            <a:ext cx="4002530" cy="2824438"/>
            <a:chOff x="6062952" y="1054041"/>
            <a:chExt cx="4002530" cy="2824438"/>
          </a:xfrm>
        </p:grpSpPr>
        <p:pic>
          <p:nvPicPr>
            <p:cNvPr id="9" name="그림 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952" y="1413579"/>
              <a:ext cx="3979863" cy="213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6680932" y="3540342"/>
              <a:ext cx="33845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ko-KR" altLang="en-US" sz="16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감정 어휘 추출 및 감정 분석</a:t>
              </a:r>
            </a:p>
          </p:txBody>
        </p:sp>
        <p:pic>
          <p:nvPicPr>
            <p:cNvPr id="20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190" y="2015241"/>
              <a:ext cx="44767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315" y="1996191"/>
              <a:ext cx="44767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138289" y="1054041"/>
              <a:ext cx="1624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형태소분석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42050" y="1063835"/>
              <a:ext cx="145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패턴분석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8639111" y="1073859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감정 분석</a:t>
              </a:r>
            </a:p>
          </p:txBody>
        </p:sp>
      </p:grpSp>
      <p:pic>
        <p:nvPicPr>
          <p:cNvPr id="3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52" y="1592644"/>
            <a:ext cx="13589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25" y="2276872"/>
            <a:ext cx="447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22826" y="4071915"/>
            <a:ext cx="165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시각화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43489" y="4433690"/>
            <a:ext cx="2907797" cy="156459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792952" y="3966388"/>
            <a:ext cx="220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기반 인터페이스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80176" y="5544857"/>
            <a:ext cx="112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웹업로드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022702" y="311767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리뷰저장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6743" y="1973688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구문분석기에 추가</a:t>
            </a:r>
          </a:p>
        </p:txBody>
      </p:sp>
    </p:spTree>
    <p:extLst>
      <p:ext uri="{BB962C8B-B14F-4D97-AF65-F5344CB8AC3E}">
        <p14:creationId xmlns:p14="http://schemas.microsoft.com/office/powerpoint/2010/main" val="2082851656"/>
      </p:ext>
    </p:extLst>
  </p:cSld>
  <p:clrMapOvr>
    <a:masterClrMapping/>
  </p:clrMapOvr>
  <p:transition spd="slow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01180" y="468201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맑은 고딕" panose="020B0503020000020004" pitchFamily="50" charset="-127"/>
                  <a:ea typeface="-윤고딕350" panose="02030504000101010101" pitchFamily="18" charset="-127"/>
                </a:rPr>
                <a:t>시스템 구성도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63479" y="1489325"/>
            <a:ext cx="11253264" cy="4672961"/>
            <a:chOff x="363479" y="1489325"/>
            <a:chExt cx="11253264" cy="4672961"/>
          </a:xfrm>
        </p:grpSpPr>
        <p:sp>
          <p:nvSpPr>
            <p:cNvPr id="40" name="AutoShape 22"/>
            <p:cNvSpPr>
              <a:spLocks noChangeArrowheads="1"/>
            </p:cNvSpPr>
            <p:nvPr/>
          </p:nvSpPr>
          <p:spPr bwMode="auto">
            <a:xfrm>
              <a:off x="9313084" y="1489325"/>
              <a:ext cx="2303659" cy="2928025"/>
            </a:xfrm>
            <a:prstGeom prst="flowChartProcess">
              <a:avLst/>
            </a:prstGeom>
            <a:solidFill>
              <a:srgbClr val="FFCC00">
                <a:alpha val="50000"/>
              </a:srgbClr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508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>
                  <a:solidFill>
                    <a:srgbClr val="DDDDD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휴먼엑스포" pitchFamily="2" charset="-127"/>
                  <a:ea typeface="휴먼엑스포" pitchFamily="2" charset="-127"/>
                </a:rPr>
                <a:t>서</a:t>
              </a: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휴먼엑스포" pitchFamily="2" charset="-127"/>
                <a:ea typeface="휴먼엑스포" pitchFamily="2" charset="-127"/>
              </a:endParaRPr>
            </a:p>
          </p:txBody>
        </p:sp>
        <p:cxnSp>
          <p:nvCxnSpPr>
            <p:cNvPr id="4" name="직선 화살표 연결선 3"/>
            <p:cNvCxnSpPr>
              <a:cxnSpLocks/>
            </p:cNvCxnSpPr>
            <p:nvPr/>
          </p:nvCxnSpPr>
          <p:spPr>
            <a:xfrm>
              <a:off x="7406712" y="2431573"/>
              <a:ext cx="1906373" cy="56490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/>
            <p:cNvGrpSpPr/>
            <p:nvPr/>
          </p:nvGrpSpPr>
          <p:grpSpPr>
            <a:xfrm>
              <a:off x="363479" y="1524391"/>
              <a:ext cx="10884811" cy="2938166"/>
              <a:chOff x="1945444" y="1113854"/>
              <a:chExt cx="10884811" cy="2938166"/>
            </a:xfrm>
          </p:grpSpPr>
          <p:grpSp>
            <p:nvGrpSpPr>
              <p:cNvPr id="8" name="그룹 3"/>
              <p:cNvGrpSpPr>
                <a:grpSpLocks/>
              </p:cNvGrpSpPr>
              <p:nvPr/>
            </p:nvGrpSpPr>
            <p:grpSpPr bwMode="auto">
              <a:xfrm>
                <a:off x="1945444" y="1113854"/>
                <a:ext cx="10884811" cy="2938166"/>
                <a:chOff x="1981537" y="1970408"/>
                <a:chExt cx="11025430" cy="2917157"/>
              </a:xfrm>
            </p:grpSpPr>
            <p:sp>
              <p:nvSpPr>
                <p:cNvPr id="11" name="Rectangle 7"/>
                <p:cNvSpPr>
                  <a:spLocks noChangeArrowheads="1"/>
                </p:cNvSpPr>
                <p:nvPr/>
              </p:nvSpPr>
              <p:spPr bwMode="auto">
                <a:xfrm>
                  <a:off x="11395655" y="2921245"/>
                  <a:ext cx="1611312" cy="1322637"/>
                </a:xfrm>
                <a:prstGeom prst="rect">
                  <a:avLst/>
                </a:prstGeom>
                <a:solidFill>
                  <a:srgbClr val="4D4D4D"/>
                </a:solidFill>
                <a:ln w="9525">
                  <a:solidFill>
                    <a:srgbClr val="4D4D4D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휴먼엑스포" panose="02030504000101010101" pitchFamily="18" charset="-127"/>
                      <a:ea typeface="휴먼엑스포" panose="02030504000101010101" pitchFamily="18" charset="-127"/>
                    </a:rPr>
                    <a:t>SQL DB</a:t>
                  </a:r>
                  <a:endParaRPr kumimoji="1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휴먼엑스포" panose="02030504000101010101" pitchFamily="18" charset="-127"/>
                    <a:ea typeface="휴먼엑스포" panose="02030504000101010101" pitchFamily="18" charset="-127"/>
                  </a:endParaRPr>
                </a:p>
              </p:txBody>
            </p:sp>
            <p:sp>
              <p:nvSpPr>
                <p:cNvPr id="9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5440113" y="2921245"/>
                  <a:ext cx="199497" cy="3798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31968D"/>
                    </a:solidFill>
                    <a:effectLst/>
                    <a:uLnTx/>
                    <a:uFillTx/>
                    <a:latin typeface="휴먼엑스포" panose="02030504000101010101" pitchFamily="18" charset="-127"/>
                    <a:ea typeface="휴먼엑스포" panose="02030504000101010101" pitchFamily="18" charset="-127"/>
                  </a:endParaRPr>
                </a:p>
              </p:txBody>
            </p:sp>
            <p:sp>
              <p:nvSpPr>
                <p:cNvPr id="10" name="AutoShape 6"/>
                <p:cNvSpPr>
                  <a:spLocks noChangeArrowheads="1"/>
                </p:cNvSpPr>
                <p:nvPr/>
              </p:nvSpPr>
              <p:spPr bwMode="auto">
                <a:xfrm>
                  <a:off x="1981537" y="1984540"/>
                  <a:ext cx="2404707" cy="2903025"/>
                </a:xfrm>
                <a:prstGeom prst="flowChartProcess">
                  <a:avLst/>
                </a:prstGeom>
                <a:solidFill>
                  <a:srgbClr val="FFCC00">
                    <a:alpha val="50000"/>
                  </a:srgbClr>
                </a:solidFill>
                <a:ln w="9525" algn="ctr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150800" prstMaterial="legacyMatte">
                  <a:bevelT w="13500" h="13500" prst="angle"/>
                  <a:bevelB w="13500" h="13500" prst="angle"/>
                  <a:extrusionClr>
                    <a:srgbClr val="FFCC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DDDDD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휴먼엑스포" pitchFamily="2" charset="-127"/>
                    <a:ea typeface="휴먼엑스포" pitchFamily="2" charset="-127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DDDDD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휴먼엑스포" pitchFamily="2" charset="-127"/>
                    <a:ea typeface="휴먼엑스포" pitchFamily="2" charset="-127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DDDDD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휴먼엑스포" pitchFamily="2" charset="-127"/>
                    <a:ea typeface="휴먼엑스포" pitchFamily="2" charset="-127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DDDDD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휴먼엑스포" pitchFamily="2" charset="-127"/>
                    <a:ea typeface="휴먼엑스포" pitchFamily="2" charset="-127"/>
                  </a:endParaRPr>
                </a:p>
              </p:txBody>
            </p:sp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263302" y="2275887"/>
                  <a:ext cx="199393" cy="4145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DDDDDD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휴먼엑스포" pitchFamily="2" charset="-127"/>
                    <a:ea typeface="휴먼엑스포" pitchFamily="2" charset="-127"/>
                  </a:endParaRPr>
                </a:p>
              </p:txBody>
            </p:sp>
            <p:sp>
              <p:nvSpPr>
                <p:cNvPr id="2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085175" y="3855188"/>
                  <a:ext cx="199393" cy="4145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DDDDDD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휴먼엑스포" pitchFamily="2" charset="-127"/>
                    <a:ea typeface="휴먼엑스포" pitchFamily="2" charset="-127"/>
                  </a:endParaRPr>
                </a:p>
              </p:txBody>
            </p:sp>
            <p:sp>
              <p:nvSpPr>
                <p:cNvPr id="2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085175" y="2275887"/>
                  <a:ext cx="199393" cy="4145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DDDDDD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휴먼엑스포" pitchFamily="2" charset="-127"/>
                    <a:ea typeface="휴먼엑스포" pitchFamily="2" charset="-127"/>
                  </a:endParaRPr>
                </a:p>
              </p:txBody>
            </p:sp>
            <p:sp>
              <p:nvSpPr>
                <p:cNvPr id="2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92246" y="3855188"/>
                  <a:ext cx="199393" cy="4145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DDDDDD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휴먼엑스포" pitchFamily="2" charset="-127"/>
                    <a:ea typeface="휴먼엑스포" pitchFamily="2" charset="-127"/>
                  </a:endParaRPr>
                </a:p>
              </p:txBody>
            </p:sp>
            <p:sp>
              <p:nvSpPr>
                <p:cNvPr id="24" name="Rectangle 21"/>
                <p:cNvSpPr>
                  <a:spLocks noChangeArrowheads="1"/>
                </p:cNvSpPr>
                <p:nvPr/>
              </p:nvSpPr>
              <p:spPr bwMode="auto">
                <a:xfrm>
                  <a:off x="2253803" y="3846551"/>
                  <a:ext cx="1778755" cy="431800"/>
                </a:xfrm>
                <a:prstGeom prst="rect">
                  <a:avLst/>
                </a:prstGeom>
                <a:solidFill>
                  <a:srgbClr val="4D4D4D"/>
                </a:solidFill>
                <a:ln w="9525">
                  <a:solidFill>
                    <a:srgbClr val="4D4D4D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휴먼엑스포" panose="02030504000101010101" pitchFamily="18" charset="-127"/>
                      <a:ea typeface="휴먼엑스포" panose="02030504000101010101" pitchFamily="18" charset="-127"/>
                    </a:rPr>
                    <a:t>HTML/CSS/</a:t>
                  </a:r>
                  <a:r>
                    <a:rPr kumimoji="1" lang="en-US" altLang="ko-KR" sz="14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휴먼엑스포" panose="02030504000101010101" pitchFamily="18" charset="-127"/>
                      <a:ea typeface="휴먼엑스포" panose="02030504000101010101" pitchFamily="18" charset="-127"/>
                    </a:rPr>
                    <a:t>jsp</a:t>
                  </a:r>
                  <a:endParaRPr kumimoji="1" lang="en-US" altLang="ko-KR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휴먼엑스포" panose="02030504000101010101" pitchFamily="18" charset="-127"/>
                    <a:ea typeface="휴먼엑스포" panose="02030504000101010101" pitchFamily="18" charset="-127"/>
                  </a:endParaRPr>
                </a:p>
              </p:txBody>
            </p:sp>
            <p:sp>
              <p:nvSpPr>
                <p:cNvPr id="25" name="AutoShape 22"/>
                <p:cNvSpPr>
                  <a:spLocks noChangeArrowheads="1"/>
                </p:cNvSpPr>
                <p:nvPr/>
              </p:nvSpPr>
              <p:spPr bwMode="auto">
                <a:xfrm>
                  <a:off x="6412725" y="1970408"/>
                  <a:ext cx="2495478" cy="2872274"/>
                </a:xfrm>
                <a:prstGeom prst="flowChartProcess">
                  <a:avLst/>
                </a:prstGeom>
                <a:solidFill>
                  <a:srgbClr val="FFCC00">
                    <a:alpha val="50000"/>
                  </a:srgbClr>
                </a:solidFill>
                <a:ln w="9525" algn="ctr">
                  <a:miter lim="800000"/>
                  <a:headEnd/>
                  <a:tailEnd/>
                </a:ln>
                <a:effectLst/>
                <a:scene3d>
                  <a:camera prst="legacyObliqueTopRight"/>
                  <a:lightRig rig="legacyFlat3" dir="b"/>
                </a:scene3d>
                <a:sp3d extrusionH="150800" prstMaterial="legacyMatte">
                  <a:bevelT w="13500" h="13500" prst="angle"/>
                  <a:bevelB w="13500" h="13500" prst="angle"/>
                  <a:extrusionClr>
                    <a:srgbClr val="FFCC00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ko-KR" alt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DDDDDD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휴먼엑스포" pitchFamily="2" charset="-127"/>
                      <a:ea typeface="휴먼엑스포" pitchFamily="2" charset="-127"/>
                    </a:rPr>
                    <a:t> </a:t>
                  </a:r>
                  <a:endParaRPr kumimoji="1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DDDDD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휴먼엑스포" pitchFamily="2" charset="-127"/>
                    <a:ea typeface="휴먼엑스포" pitchFamily="2" charset="-127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DDDDD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휴먼엑스포" pitchFamily="2" charset="-127"/>
                    <a:ea typeface="휴먼엑스포" pitchFamily="2" charset="-127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DDDDD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휴먼엑스포" pitchFamily="2" charset="-127"/>
                    <a:ea typeface="휴먼엑스포" pitchFamily="2" charset="-127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DDDDD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휴먼엑스포" pitchFamily="2" charset="-127"/>
                    <a:ea typeface="휴먼엑스포" pitchFamily="2" charset="-127"/>
                  </a:endParaRP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DDDDDD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휴먼엑스포" pitchFamily="2" charset="-127"/>
                    <a:ea typeface="휴먼엑스포" pitchFamily="2" charset="-127"/>
                  </a:endParaRPr>
                </a:p>
              </p:txBody>
            </p:sp>
            <p:sp>
              <p:nvSpPr>
                <p:cNvPr id="26" name="Rectangle 23"/>
                <p:cNvSpPr>
                  <a:spLocks noChangeArrowheads="1"/>
                </p:cNvSpPr>
                <p:nvPr/>
              </p:nvSpPr>
              <p:spPr bwMode="auto">
                <a:xfrm>
                  <a:off x="6873921" y="4139406"/>
                  <a:ext cx="1629989" cy="425015"/>
                </a:xfrm>
                <a:prstGeom prst="rect">
                  <a:avLst/>
                </a:prstGeom>
                <a:solidFill>
                  <a:srgbClr val="4D4D4D"/>
                </a:solidFill>
                <a:ln w="9525">
                  <a:solidFill>
                    <a:srgbClr val="4D4D4D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휴먼엑스포" panose="02030504000101010101" pitchFamily="18" charset="-127"/>
                      <a:ea typeface="휴먼엑스포" panose="02030504000101010101" pitchFamily="18" charset="-127"/>
                    </a:rPr>
                    <a:t>Jsup</a:t>
                  </a:r>
                  <a:r>
                    <a:rPr kumimoji="1" lang="en-US" altLang="ko-KR" sz="1600" kern="0" dirty="0">
                      <a:solidFill>
                        <a:srgbClr val="FFFFFF"/>
                      </a:solidFill>
                      <a:latin typeface="휴먼엑스포" panose="02030504000101010101" pitchFamily="18" charset="-127"/>
                      <a:ea typeface="휴먼엑스포" panose="02030504000101010101" pitchFamily="18" charset="-127"/>
                    </a:rPr>
                    <a:t> </a:t>
                  </a:r>
                  <a:r>
                    <a:rPr kumimoji="1" lang="ko-KR" altLang="en-US" sz="1600" kern="0" dirty="0" err="1">
                      <a:solidFill>
                        <a:srgbClr val="FFFFFF"/>
                      </a:solidFill>
                      <a:latin typeface="휴먼엑스포" panose="02030504000101010101" pitchFamily="18" charset="-127"/>
                      <a:ea typeface="휴먼엑스포" panose="02030504000101010101" pitchFamily="18" charset="-127"/>
                    </a:rPr>
                    <a:t>웹파싱</a:t>
                  </a:r>
                  <a:endParaRPr kumimoji="1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휴먼엑스포" panose="02030504000101010101" pitchFamily="18" charset="-127"/>
                    <a:ea typeface="휴먼엑스포" panose="02030504000101010101" pitchFamily="18" charset="-127"/>
                  </a:endParaRPr>
                </a:p>
              </p:txBody>
            </p:sp>
            <p:sp>
              <p:nvSpPr>
                <p:cNvPr id="27" name="Rectangle 24"/>
                <p:cNvSpPr>
                  <a:spLocks noChangeArrowheads="1"/>
                </p:cNvSpPr>
                <p:nvPr/>
              </p:nvSpPr>
              <p:spPr bwMode="auto">
                <a:xfrm>
                  <a:off x="6889211" y="2520552"/>
                  <a:ext cx="1482611" cy="487137"/>
                </a:xfrm>
                <a:prstGeom prst="rect">
                  <a:avLst/>
                </a:prstGeom>
                <a:solidFill>
                  <a:srgbClr val="4D4D4D"/>
                </a:solidFill>
                <a:ln w="9525">
                  <a:solidFill>
                    <a:srgbClr val="4D4D4D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ClrTx/>
                    <a:buNone/>
                    <a:defRPr/>
                  </a:pPr>
                  <a:r>
                    <a:rPr kumimoji="1" lang="ko-KR" altLang="en-US" sz="1600" kern="0" dirty="0">
                      <a:solidFill>
                        <a:srgbClr val="FFFFFF"/>
                      </a:solidFill>
                      <a:latin typeface="휴먼엑스포" panose="02030504000101010101" pitchFamily="18" charset="-127"/>
                      <a:ea typeface="휴먼엑스포" panose="02030504000101010101" pitchFamily="18" charset="-127"/>
                    </a:rPr>
                    <a:t>감정수치 분석</a:t>
                  </a:r>
                </a:p>
              </p:txBody>
            </p:sp>
            <p:sp>
              <p:nvSpPr>
                <p:cNvPr id="23" name="Rectangle 20"/>
                <p:cNvSpPr>
                  <a:spLocks noChangeArrowheads="1"/>
                </p:cNvSpPr>
                <p:nvPr/>
              </p:nvSpPr>
              <p:spPr bwMode="auto">
                <a:xfrm>
                  <a:off x="9642748" y="2935637"/>
                  <a:ext cx="792162" cy="431800"/>
                </a:xfrm>
                <a:prstGeom prst="rect">
                  <a:avLst/>
                </a:prstGeom>
                <a:solidFill>
                  <a:srgbClr val="4D4D4D"/>
                </a:solidFill>
                <a:ln w="9525">
                  <a:solidFill>
                    <a:srgbClr val="4D4D4D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휴먼엑스포" panose="02030504000101010101" pitchFamily="18" charset="-127"/>
                      <a:ea typeface="휴먼엑스포" panose="02030504000101010101" pitchFamily="18" charset="-127"/>
                    </a:rPr>
                    <a:t>PHP</a:t>
                  </a:r>
                  <a:endParaRPr kumimoji="1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휴먼엑스포" panose="02030504000101010101" pitchFamily="18" charset="-127"/>
                    <a:ea typeface="휴먼엑스포" panose="02030504000101010101" pitchFamily="18" charset="-127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2462572" y="1269215"/>
                <a:ext cx="1433512" cy="58420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600" b="1" dirty="0">
                    <a:solidFill>
                      <a:srgbClr val="DDDDDD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휴먼엑스포" pitchFamily="2" charset="-127"/>
                    <a:ea typeface="휴먼엑스포" pitchFamily="2" charset="-127"/>
                  </a:rPr>
                  <a:t>클라이언트</a:t>
                </a:r>
                <a:endParaRPr kumimoji="1" lang="en-US" altLang="ko-KR" sz="1600" b="1" dirty="0">
                  <a:solidFill>
                    <a:srgbClr val="DDDDD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휴먼엑스포" pitchFamily="2" charset="-127"/>
                  <a:ea typeface="휴먼엑스포" pitchFamily="2" charset="-127"/>
                </a:endParaRP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1600" dirty="0">
                  <a:solidFill>
                    <a:srgbClr val="47C3B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TextBox 2"/>
              <p:cNvSpPr txBox="1">
                <a:spLocks noChangeArrowheads="1"/>
              </p:cNvSpPr>
              <p:nvPr/>
            </p:nvSpPr>
            <p:spPr bwMode="auto">
              <a:xfrm>
                <a:off x="4923494" y="3359361"/>
                <a:ext cx="1460500" cy="33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kumimoji="1" lang="ko-KR" altLang="en-US" sz="16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TextBox 3"/>
              <p:cNvSpPr txBox="1">
                <a:spLocks noChangeArrowheads="1"/>
              </p:cNvSpPr>
              <p:nvPr/>
            </p:nvSpPr>
            <p:spPr bwMode="auto">
              <a:xfrm>
                <a:off x="4992365" y="1605007"/>
                <a:ext cx="1671637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ko-KR" altLang="en-US" sz="16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요청</a:t>
                </a:r>
              </a:p>
            </p:txBody>
          </p:sp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2431308" y="2021036"/>
                <a:ext cx="1250950" cy="434975"/>
              </a:xfrm>
              <a:prstGeom prst="rect">
                <a:avLst/>
              </a:prstGeom>
              <a:solidFill>
                <a:srgbClr val="4D4D4D"/>
              </a:solidFill>
              <a:ln w="9525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 b="1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휴먼엑스포" panose="02030504000101010101" pitchFamily="18" charset="-127"/>
                    <a:ea typeface="휴먼엑스포" panose="02030504000101010101" pitchFamily="18" charset="-127"/>
                  </a:rPr>
                  <a:t>데이터 시각화</a:t>
                </a:r>
                <a:endPara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60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휴먼엑스포" panose="02030504000101010101" pitchFamily="18" charset="-127"/>
                  <a:ea typeface="휴먼엑스포" panose="02030504000101010101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197973" y="1230535"/>
                <a:ext cx="930275" cy="58420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600" b="1" dirty="0">
                    <a:solidFill>
                      <a:srgbClr val="DDDDDD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휴먼엑스포" pitchFamily="2" charset="-127"/>
                    <a:ea typeface="휴먼엑스포" pitchFamily="2" charset="-127"/>
                  </a:rPr>
                  <a:t>서버</a:t>
                </a:r>
                <a:endParaRPr kumimoji="1" lang="en-US" altLang="ko-KR" sz="1600" b="1" dirty="0">
                  <a:solidFill>
                    <a:srgbClr val="DDDDD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휴먼엑스포" pitchFamily="2" charset="-127"/>
                  <a:ea typeface="휴먼엑스포" pitchFamily="2" charset="-127"/>
                </a:endParaRPr>
              </a:p>
              <a:p>
                <a:pPr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en-US" sz="1600" dirty="0">
                  <a:solidFill>
                    <a:srgbClr val="47C3B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Line 12"/>
              <p:cNvSpPr>
                <a:spLocks noChangeShapeType="1"/>
              </p:cNvSpPr>
              <p:nvPr/>
            </p:nvSpPr>
            <p:spPr bwMode="auto">
              <a:xfrm rot="10800000">
                <a:off x="3092272" y="2576080"/>
                <a:ext cx="0" cy="255587"/>
              </a:xfrm>
              <a:prstGeom prst="line">
                <a:avLst/>
              </a:prstGeom>
              <a:noFill/>
              <a:ln w="38100">
                <a:solidFill>
                  <a:srgbClr val="4D4D4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7C3B7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 rot="10800000">
                <a:off x="7522376" y="2220810"/>
                <a:ext cx="0" cy="255587"/>
              </a:xfrm>
              <a:prstGeom prst="line">
                <a:avLst/>
              </a:prstGeom>
              <a:noFill/>
              <a:ln w="38100">
                <a:solidFill>
                  <a:srgbClr val="4D4D4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7C3B7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9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747" y="4787232"/>
              <a:ext cx="2063265" cy="1375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" name="직선 화살표 연결선 40"/>
            <p:cNvCxnSpPr>
              <a:cxnSpLocks/>
            </p:cNvCxnSpPr>
            <p:nvPr/>
          </p:nvCxnSpPr>
          <p:spPr>
            <a:xfrm flipV="1">
              <a:off x="7406712" y="3200330"/>
              <a:ext cx="1906373" cy="77529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926979" y="3405006"/>
              <a:ext cx="782059" cy="43491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PHP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5203078" y="2913549"/>
              <a:ext cx="1609200" cy="428076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600" kern="0" dirty="0">
                  <a:solidFill>
                    <a:srgbClr val="FFFFFF"/>
                  </a:solidFill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형태소 분석기</a:t>
              </a:r>
              <a:endPara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rot="10800000">
              <a:off x="5940411" y="3422745"/>
              <a:ext cx="0" cy="255587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7C3B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9" name="직선 화살표 연결선 48"/>
            <p:cNvCxnSpPr>
              <a:cxnSpLocks/>
            </p:cNvCxnSpPr>
            <p:nvPr/>
          </p:nvCxnSpPr>
          <p:spPr>
            <a:xfrm>
              <a:off x="2841567" y="1933172"/>
              <a:ext cx="18381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 rot="10800000">
              <a:off x="5939381" y="4486238"/>
              <a:ext cx="0" cy="255587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7C3B7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9740615" y="1639106"/>
              <a:ext cx="16321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>
                  <a:solidFill>
                    <a:srgbClr val="DDDDD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휴먼엑스포" pitchFamily="2" charset="-127"/>
                  <a:ea typeface="휴먼엑스포" pitchFamily="2" charset="-127"/>
                </a:rPr>
                <a:t>데이터 베이스</a:t>
              </a:r>
              <a:endParaRPr kumimoji="1" lang="en-US" altLang="ko-KR" b="1" dirty="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엑스포" pitchFamily="2" charset="-127"/>
                <a:ea typeface="휴먼엑스포" pitchFamily="2" charset="-127"/>
              </a:endParaRPr>
            </a:p>
          </p:txBody>
        </p:sp>
      </p:grpSp>
      <p:cxnSp>
        <p:nvCxnSpPr>
          <p:cNvPr id="58" name="직선 화살표 연결선 57"/>
          <p:cNvCxnSpPr>
            <a:cxnSpLocks/>
            <a:endCxn id="22" idx="3"/>
          </p:cNvCxnSpPr>
          <p:nvPr/>
        </p:nvCxnSpPr>
        <p:spPr>
          <a:xfrm flipH="1">
            <a:off x="2841567" y="2537058"/>
            <a:ext cx="1922462" cy="1094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10400" y="34778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802114955"/>
      </p:ext>
    </p:extLst>
  </p:cSld>
  <p:clrMapOvr>
    <a:masterClrMapping/>
  </p:clrMapOvr>
  <p:transition spd="slow"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419486"/>
            <a:ext cx="12192000" cy="438513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07229" y="679829"/>
            <a:ext cx="3948106" cy="430721"/>
            <a:chOff x="551384" y="544559"/>
            <a:chExt cx="3852428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34728"/>
              <a:ext cx="3708412" cy="39395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225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맑은 고딕" panose="020B0503020000020004" pitchFamily="50" charset="-127"/>
                  <a:ea typeface="-윤고딕350" panose="02030504000101010101" pitchFamily="18" charset="-127"/>
                </a:rPr>
                <a:t>지적 사항에 대한 답변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37811" y="1607545"/>
            <a:ext cx="89811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지난 발표에서의 지적 사항과 답변</a:t>
            </a:r>
            <a:endParaRPr lang="en-US" altLang="ko-KR" sz="2400" b="1" dirty="0"/>
          </a:p>
          <a:p>
            <a:endParaRPr lang="en-US" altLang="ko-KR" sz="2400" b="1" dirty="0"/>
          </a:p>
          <a:p>
            <a:pPr lvl="1">
              <a:buFont typeface="Wingdings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1.UI</a:t>
            </a:r>
            <a:r>
              <a:rPr lang="ko-KR" altLang="en-US" sz="2000" dirty="0">
                <a:ea typeface="굴림" panose="020B0600000101010101" pitchFamily="50" charset="-127"/>
              </a:rPr>
              <a:t>설계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ea typeface="굴림" panose="020B0600000101010101" pitchFamily="50" charset="-127"/>
              </a:rPr>
              <a:t>결과화면</a:t>
            </a:r>
            <a:r>
              <a:rPr lang="en-US" altLang="ko-KR" sz="2000" dirty="0"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ea typeface="굴림" panose="020B0600000101010101" pitchFamily="50" charset="-127"/>
              </a:rPr>
              <a:t>필요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2.</a:t>
            </a:r>
            <a:r>
              <a:rPr lang="ko-KR" altLang="en-US" sz="2000" dirty="0">
                <a:ea typeface="굴림" panose="020B0600000101010101" pitchFamily="50" charset="-127"/>
              </a:rPr>
              <a:t>결과를 </a:t>
            </a:r>
            <a:r>
              <a:rPr lang="ko-KR" altLang="en-US" sz="2000" dirty="0" err="1">
                <a:ea typeface="굴림" panose="020B0600000101010101" pitchFamily="50" charset="-127"/>
              </a:rPr>
              <a:t>도식화할</a:t>
            </a:r>
            <a:r>
              <a:rPr lang="ko-KR" altLang="en-US" sz="2000" dirty="0">
                <a:ea typeface="굴림" panose="020B0600000101010101" pitchFamily="50" charset="-127"/>
              </a:rPr>
              <a:t> 방법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3.</a:t>
            </a:r>
            <a:r>
              <a:rPr lang="ko-KR" altLang="en-US" sz="2000" dirty="0">
                <a:ea typeface="굴림" panose="020B0600000101010101" pitchFamily="50" charset="-127"/>
              </a:rPr>
              <a:t>분석 결과값 표현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4.Target Point </a:t>
            </a:r>
            <a:r>
              <a:rPr lang="ko-KR" altLang="en-US" sz="2000" dirty="0">
                <a:ea typeface="굴림" panose="020B0600000101010101" pitchFamily="50" charset="-127"/>
              </a:rPr>
              <a:t>제시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5.</a:t>
            </a:r>
            <a:r>
              <a:rPr lang="ko-KR" altLang="en-US" sz="2000" dirty="0" err="1">
                <a:ea typeface="굴림" panose="020B0600000101010101" pitchFamily="50" charset="-127"/>
              </a:rPr>
              <a:t>이모티콘</a:t>
            </a:r>
            <a:r>
              <a:rPr lang="ko-KR" altLang="en-US" sz="2000" dirty="0">
                <a:ea typeface="굴림" panose="020B0600000101010101" pitchFamily="50" charset="-127"/>
              </a:rPr>
              <a:t> 보다 현재 시스템이 더 좋다는 것을 증명하는 데모를 </a:t>
            </a:r>
            <a:r>
              <a:rPr lang="ko-KR" altLang="en-US" sz="2000" dirty="0" err="1">
                <a:ea typeface="굴림" panose="020B0600000101010101" pitchFamily="50" charset="-127"/>
              </a:rPr>
              <a:t>보일것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ko-KR" altLang="en-US" sz="2400" dirty="0">
                <a:ea typeface="굴림" panose="020B0600000101010101" pitchFamily="50" charset="-127"/>
              </a:rPr>
              <a:t>지적 사항에 대한 답변</a:t>
            </a:r>
            <a:endParaRPr lang="en-US" altLang="ko-KR" sz="24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     1-&gt;</a:t>
            </a:r>
            <a:r>
              <a:rPr lang="ko-KR" altLang="en-US" sz="2000" dirty="0">
                <a:solidFill>
                  <a:srgbClr val="FF0000"/>
                </a:solidFill>
                <a:ea typeface="굴림" panose="020B0600000101010101" pitchFamily="50" charset="-127"/>
              </a:rPr>
              <a:t>제안서 수정본에 첨부</a:t>
            </a:r>
            <a:endParaRPr lang="en-US" altLang="ko-KR" sz="20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     2-&gt;</a:t>
            </a:r>
            <a:r>
              <a:rPr lang="ko-KR" altLang="en-US" sz="2000" dirty="0">
                <a:ea typeface="굴림" panose="020B0600000101010101" pitchFamily="50" charset="-127"/>
              </a:rPr>
              <a:t>각종 도형</a:t>
            </a:r>
            <a:r>
              <a:rPr lang="en-US" altLang="ko-KR" sz="2000" dirty="0">
                <a:ea typeface="굴림" panose="020B0600000101010101" pitchFamily="50" charset="-127"/>
              </a:rPr>
              <a:t>,</a:t>
            </a:r>
            <a:r>
              <a:rPr lang="ko-KR" altLang="en-US" sz="2000" dirty="0">
                <a:ea typeface="굴림" panose="020B0600000101010101" pitchFamily="50" charset="-127"/>
              </a:rPr>
              <a:t>그래프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ko-KR" altLang="en-US" sz="2000" dirty="0" err="1">
                <a:ea typeface="굴림" panose="020B0600000101010101" pitchFamily="50" charset="-127"/>
              </a:rPr>
              <a:t>인포그래픽</a:t>
            </a:r>
            <a:r>
              <a:rPr lang="en-US" altLang="ko-KR" sz="2000" dirty="0"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ea typeface="굴림" panose="020B0600000101010101" pitchFamily="50" charset="-127"/>
              </a:rPr>
              <a:t>을 이용한 시각화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     3-&gt;</a:t>
            </a:r>
            <a:r>
              <a:rPr lang="ko-KR" altLang="en-US" sz="2000" dirty="0">
                <a:ea typeface="굴림" panose="020B0600000101010101" pitchFamily="50" charset="-127"/>
              </a:rPr>
              <a:t>제안서 수정본에 최종</a:t>
            </a:r>
            <a:r>
              <a:rPr lang="en-US" altLang="ko-KR" sz="2000" dirty="0">
                <a:ea typeface="굴림" panose="020B0600000101010101" pitchFamily="50" charset="-127"/>
              </a:rPr>
              <a:t>UI</a:t>
            </a:r>
            <a:r>
              <a:rPr lang="ko-KR" altLang="en-US" sz="2000" dirty="0">
                <a:ea typeface="굴림" panose="020B0600000101010101" pitchFamily="50" charset="-127"/>
              </a:rPr>
              <a:t>화면 첨부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     4-&gt;</a:t>
            </a:r>
            <a:r>
              <a:rPr lang="ko-KR" altLang="en-US" sz="2000" dirty="0">
                <a:ea typeface="굴림" panose="020B0600000101010101" pitchFamily="50" charset="-127"/>
              </a:rPr>
              <a:t>제안서 수정본에 최종</a:t>
            </a:r>
            <a:r>
              <a:rPr lang="en-US" altLang="ko-KR" sz="2000" dirty="0">
                <a:ea typeface="굴림" panose="020B0600000101010101" pitchFamily="50" charset="-127"/>
              </a:rPr>
              <a:t>UI</a:t>
            </a:r>
            <a:r>
              <a:rPr lang="ko-KR" altLang="en-US" sz="2000" dirty="0">
                <a:ea typeface="굴림" panose="020B0600000101010101" pitchFamily="50" charset="-127"/>
              </a:rPr>
              <a:t>화면 첨부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414893"/>
      </p:ext>
    </p:extLst>
  </p:cSld>
  <p:clrMapOvr>
    <a:masterClrMapping/>
  </p:clrMapOvr>
  <p:transition spd="slow" advTm="1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2503248" y="1315869"/>
            <a:ext cx="7735688" cy="4063715"/>
            <a:chOff x="-4060" y="570732"/>
            <a:chExt cx="11996768" cy="605240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084" y="1852851"/>
              <a:ext cx="4447859" cy="3543823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032" y="570732"/>
              <a:ext cx="11549676" cy="712943"/>
            </a:xfrm>
            <a:prstGeom prst="rect">
              <a:avLst/>
            </a:prstGeom>
          </p:spPr>
        </p:pic>
        <p:graphicFrame>
          <p:nvGraphicFramePr>
            <p:cNvPr id="10" name="차트 9"/>
            <p:cNvGraphicFramePr/>
            <p:nvPr>
              <p:extLst/>
            </p:nvPr>
          </p:nvGraphicFramePr>
          <p:xfrm>
            <a:off x="734155" y="1569578"/>
            <a:ext cx="5653791" cy="44368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3436" y="2462571"/>
              <a:ext cx="1139318" cy="1764554"/>
            </a:xfrm>
            <a:prstGeom prst="rect">
              <a:avLst/>
            </a:prstGeom>
          </p:spPr>
        </p:pic>
        <p:sp>
          <p:nvSpPr>
            <p:cNvPr id="13" name="위로 굽은 화살표 12"/>
            <p:cNvSpPr/>
            <p:nvPr/>
          </p:nvSpPr>
          <p:spPr>
            <a:xfrm rot="16200000">
              <a:off x="4852078" y="4243624"/>
              <a:ext cx="989660" cy="956662"/>
            </a:xfrm>
            <a:prstGeom prst="bentUp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784932" y="5073508"/>
              <a:ext cx="3231688" cy="6875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클릭 시 긍정 단어의 빈도 순위 그래프가 나타남</a:t>
              </a:r>
            </a:p>
          </p:txBody>
        </p:sp>
        <p:sp>
          <p:nvSpPr>
            <p:cNvPr id="14" name="위쪽 화살표 13"/>
            <p:cNvSpPr/>
            <p:nvPr/>
          </p:nvSpPr>
          <p:spPr>
            <a:xfrm>
              <a:off x="8553762" y="5161432"/>
              <a:ext cx="673493" cy="808065"/>
            </a:xfrm>
            <a:prstGeom prst="up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45194" y="5935545"/>
              <a:ext cx="3699803" cy="68759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상품의 속성에 대한 분석을 요약해서 보여줌</a:t>
              </a:r>
            </a:p>
          </p:txBody>
        </p:sp>
        <p:sp>
          <p:nvSpPr>
            <p:cNvPr id="16" name="위쪽 화살표 15"/>
            <p:cNvSpPr/>
            <p:nvPr/>
          </p:nvSpPr>
          <p:spPr>
            <a:xfrm>
              <a:off x="5010177" y="1226791"/>
              <a:ext cx="562708" cy="646331"/>
            </a:xfrm>
            <a:prstGeom prst="up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0583" y="1666844"/>
              <a:ext cx="2445578" cy="41255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상품의 속성 메뉴</a:t>
              </a:r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970492" y="3478955"/>
              <a:ext cx="1041009" cy="61806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4155" y="3628570"/>
              <a:ext cx="236336" cy="14449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4060" y="4645737"/>
              <a:ext cx="2839952" cy="96263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디자인 속성에 대한 전체적인 감정 비율을 보여준다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53043" y="1229922"/>
            <a:ext cx="553998" cy="21922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화면 구성</a:t>
            </a: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rot="5400000">
            <a:off x="2153126" y="941430"/>
            <a:ext cx="0" cy="430721"/>
          </a:xfrm>
          <a:prstGeom prst="line">
            <a:avLst/>
          </a:prstGeom>
          <a:ln w="76200">
            <a:solidFill>
              <a:srgbClr val="45A1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 flipV="1">
            <a:off x="1524000" y="5562238"/>
            <a:ext cx="9144000" cy="438513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64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1524000" y="5562238"/>
            <a:ext cx="9144000" cy="438513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64541" y="1090585"/>
            <a:ext cx="3834426" cy="2215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endParaRPr lang="ko-KR" altLang="en-US" spc="-225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45A1F5"/>
              </a:solidFill>
              <a:latin typeface="맑은 고딕" panose="020B0503020000020004" pitchFamily="50" charset="-127"/>
              <a:ea typeface="-윤고딕35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4572" y="2051849"/>
            <a:ext cx="6129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57612" y="2668092"/>
            <a:ext cx="22701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500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53043" y="1229922"/>
            <a:ext cx="553998" cy="21922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화면 구성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 rot="5400000">
            <a:off x="2153126" y="941430"/>
            <a:ext cx="0" cy="430721"/>
          </a:xfrm>
          <a:prstGeom prst="line">
            <a:avLst/>
          </a:prstGeom>
          <a:ln w="76200">
            <a:solidFill>
              <a:srgbClr val="45A1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43" y="1229922"/>
            <a:ext cx="7502484" cy="474481"/>
          </a:xfrm>
          <a:prstGeom prst="rect">
            <a:avLst/>
          </a:prstGeom>
        </p:spPr>
      </p:pic>
      <p:graphicFrame>
        <p:nvGraphicFramePr>
          <p:cNvPr id="18" name="차트 17"/>
          <p:cNvGraphicFramePr/>
          <p:nvPr>
            <p:extLst/>
          </p:nvPr>
        </p:nvGraphicFramePr>
        <p:xfrm>
          <a:off x="3311727" y="1838486"/>
          <a:ext cx="6454995" cy="2981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561740" y="4882816"/>
            <a:ext cx="6371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감정단어 빈도그래프를 통해 좀 더 세부적인 분석이 가능하다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776431048"/>
      </p:ext>
    </p:extLst>
  </p:cSld>
  <p:clrMapOvr>
    <a:masterClrMapping/>
  </p:clrMapOvr>
  <p:transition spd="slow" advTm="1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맑은 고딕" panose="020B0503020000020004" pitchFamily="50" charset="-127"/>
                  <a:ea typeface="-윤고딕350" panose="02030504000101010101" pitchFamily="18" charset="-127"/>
                </a:rPr>
                <a:t>개발 환경</a:t>
              </a:r>
            </a:p>
          </p:txBody>
        </p:sp>
      </p:grp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243572" y="1393823"/>
            <a:ext cx="7489825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 : Windows &amp; Ubuntu</a:t>
            </a:r>
            <a:r>
              <a:rPr kumimoji="1"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14.04 LTS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: MySQL 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서버 </a:t>
            </a:r>
            <a:r>
              <a:rPr kumimoji="1"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Aphach2.0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ko-KR" altLang="en-US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개발언어 </a:t>
            </a:r>
            <a:r>
              <a:rPr kumimoji="1" lang="en-US" altLang="ko-KR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Java, Html, PHP, JavaScript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800" dirty="0">
              <a:solidFill>
                <a:srgbClr val="4D4D4D"/>
              </a:solidFill>
              <a:ea typeface="맑은 고딕" panose="020B0503020000020004" pitchFamily="50" charset="-127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dirty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936481"/>
      </p:ext>
    </p:extLst>
  </p:cSld>
  <p:clrMapOvr>
    <a:masterClrMapping/>
  </p:clrMapOvr>
  <p:transition spd="slow" advTm="1000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778</Words>
  <Application>Microsoft Office PowerPoint</Application>
  <PresentationFormat>와이드스크린</PresentationFormat>
  <Paragraphs>195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양재튼튼체B</vt:lpstr>
      <vt:lpstr>-윤고딕330</vt:lpstr>
      <vt:lpstr>-윤고딕350</vt:lpstr>
      <vt:lpstr>Arial</vt:lpstr>
      <vt:lpstr>Wingdings</vt:lpstr>
      <vt:lpstr>맑은 고딕</vt:lpstr>
      <vt:lpstr>휴먼엑스포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5</cp:revision>
  <dcterms:created xsi:type="dcterms:W3CDTF">2017-04-17T10:11:14Z</dcterms:created>
  <dcterms:modified xsi:type="dcterms:W3CDTF">2017-04-17T10:55:47Z</dcterms:modified>
</cp:coreProperties>
</file>