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7" r:id="rId5"/>
    <p:sldId id="260" r:id="rId6"/>
    <p:sldId id="259" r:id="rId7"/>
    <p:sldId id="268" r:id="rId8"/>
    <p:sldId id="272" r:id="rId9"/>
    <p:sldId id="274" r:id="rId10"/>
    <p:sldId id="271" r:id="rId11"/>
    <p:sldId id="269" r:id="rId12"/>
    <p:sldId id="270" r:id="rId13"/>
    <p:sldId id="263" r:id="rId14"/>
    <p:sldId id="27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66" autoAdjust="0"/>
  </p:normalViewPr>
  <p:slideViewPr>
    <p:cSldViewPr snapToGrid="0" showGuides="1">
      <p:cViewPr varScale="1">
        <p:scale>
          <a:sx n="47" d="100"/>
          <a:sy n="47" d="100"/>
        </p:scale>
        <p:origin x="1512" y="4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31422-0B33-4FD4-B38D-51E6901263EF}" type="datetimeFigureOut">
              <a:rPr lang="es-419" smtClean="0"/>
              <a:t>11/3/2024</a:t>
            </a:fld>
            <a:endParaRPr lang="es-41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FCE64-B297-49BB-BB6B-B8129C84171F}" type="slidenum">
              <a:rPr lang="es-419" smtClean="0"/>
              <a:t>‹#›</a:t>
            </a:fld>
            <a:endParaRPr lang="es-419"/>
          </a:p>
        </p:txBody>
      </p:sp>
    </p:spTree>
    <p:extLst>
      <p:ext uri="{BB962C8B-B14F-4D97-AF65-F5344CB8AC3E}">
        <p14:creationId xmlns:p14="http://schemas.microsoft.com/office/powerpoint/2010/main" val="167973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dirty="0">
                <a:solidFill>
                  <a:schemeClr val="tx1"/>
                </a:solidFill>
                <a:effectLst/>
                <a:latin typeface="+mn-lt"/>
                <a:ea typeface="+mn-ea"/>
                <a:cs typeface="+mn-cs"/>
              </a:rPr>
              <a:t>La visión por computadora es un campo de la inteligencia artificial y la informática que se centra en el desarrollo de sistemas que pueden adquirir, procesar, analizar y comprender imágenes del mundo real. Utiliza algoritmos y métodos para extraer información significativa de imágenes o secuencias de imágenes. La visión por computadora se relaciona estrechamente con la detección de objetos, que es una de las tareas fundamentales en este campo.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dirty="0">
                <a:solidFill>
                  <a:schemeClr val="tx1"/>
                </a:solidFill>
                <a:effectLst/>
                <a:latin typeface="+mn-lt"/>
                <a:ea typeface="+mn-ea"/>
                <a:cs typeface="+mn-cs"/>
              </a:rPr>
              <a:t>En la detección de objetos, se utilizan técnicas avanzadas de procesamiento de imágenes, aprendizaje profundo (</a:t>
            </a:r>
            <a:r>
              <a:rPr lang="es-419" sz="1200" kern="1200" dirty="0" err="1">
                <a:solidFill>
                  <a:schemeClr val="tx1"/>
                </a:solidFill>
                <a:effectLst/>
                <a:latin typeface="+mn-lt"/>
                <a:ea typeface="+mn-ea"/>
                <a:cs typeface="+mn-cs"/>
              </a:rPr>
              <a:t>deep</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learning</a:t>
            </a:r>
            <a:r>
              <a:rPr lang="es-419" sz="1200" kern="1200" dirty="0">
                <a:solidFill>
                  <a:schemeClr val="tx1"/>
                </a:solidFill>
                <a:effectLst/>
                <a:latin typeface="+mn-lt"/>
                <a:ea typeface="+mn-ea"/>
                <a:cs typeface="+mn-cs"/>
              </a:rPr>
              <a:t>) y redes neuronales </a:t>
            </a:r>
            <a:r>
              <a:rPr lang="es-419" sz="1200" kern="1200" dirty="0" err="1">
                <a:solidFill>
                  <a:schemeClr val="tx1"/>
                </a:solidFill>
                <a:effectLst/>
                <a:latin typeface="+mn-lt"/>
                <a:ea typeface="+mn-ea"/>
                <a:cs typeface="+mn-cs"/>
              </a:rPr>
              <a:t>convolucionales</a:t>
            </a:r>
            <a:r>
              <a:rPr lang="es-419" sz="1200" kern="1200" dirty="0">
                <a:solidFill>
                  <a:schemeClr val="tx1"/>
                </a:solidFill>
                <a:effectLst/>
                <a:latin typeface="+mn-lt"/>
                <a:ea typeface="+mn-ea"/>
                <a:cs typeface="+mn-cs"/>
              </a:rPr>
              <a:t> (CNN) para entrenar modelos que puedan identificar y localizar objetos en imágenes con precisión. Estos modelos pueden ser capaces de detectar múltiples clases de objetos y realizar tareas como segmentación semántica, detección de contornos, y más.</a:t>
            </a: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endParaRPr lang="es-419" dirty="0"/>
          </a:p>
        </p:txBody>
      </p:sp>
      <p:sp>
        <p:nvSpPr>
          <p:cNvPr id="4" name="Slide Number Placeholder 3"/>
          <p:cNvSpPr>
            <a:spLocks noGrp="1"/>
          </p:cNvSpPr>
          <p:nvPr>
            <p:ph type="sldNum" sz="quarter" idx="10"/>
          </p:nvPr>
        </p:nvSpPr>
        <p:spPr/>
        <p:txBody>
          <a:bodyPr/>
          <a:lstStyle/>
          <a:p>
            <a:fld id="{E6DFCE64-B297-49BB-BB6B-B8129C84171F}" type="slidenum">
              <a:rPr lang="es-419" smtClean="0"/>
              <a:t>3</a:t>
            </a:fld>
            <a:endParaRPr lang="es-419"/>
          </a:p>
        </p:txBody>
      </p:sp>
    </p:spTree>
    <p:extLst>
      <p:ext uri="{BB962C8B-B14F-4D97-AF65-F5344CB8AC3E}">
        <p14:creationId xmlns:p14="http://schemas.microsoft.com/office/powerpoint/2010/main" val="47954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E6DFCE64-B297-49BB-BB6B-B8129C84171F}" type="slidenum">
              <a:rPr lang="es-419" smtClean="0"/>
              <a:t>6</a:t>
            </a:fld>
            <a:endParaRPr lang="es-419"/>
          </a:p>
        </p:txBody>
      </p:sp>
    </p:spTree>
    <p:extLst>
      <p:ext uri="{BB962C8B-B14F-4D97-AF65-F5344CB8AC3E}">
        <p14:creationId xmlns:p14="http://schemas.microsoft.com/office/powerpoint/2010/main" val="182660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sz="1200" kern="1200" dirty="0">
                <a:solidFill>
                  <a:schemeClr val="tx1"/>
                </a:solidFill>
                <a:effectLst/>
                <a:latin typeface="+mn-lt"/>
                <a:ea typeface="+mn-ea"/>
                <a:cs typeface="+mn-cs"/>
              </a:rPr>
              <a:t>La función "</a:t>
            </a:r>
            <a:r>
              <a:rPr lang="es-419" sz="1200" kern="1200" dirty="0" err="1">
                <a:solidFill>
                  <a:schemeClr val="tx1"/>
                </a:solidFill>
                <a:effectLst/>
                <a:latin typeface="+mn-lt"/>
                <a:ea typeface="+mn-ea"/>
                <a:cs typeface="+mn-cs"/>
              </a:rPr>
              <a:t>get_model</a:t>
            </a:r>
            <a:r>
              <a:rPr lang="es-419" sz="1200" kern="1200" dirty="0">
                <a:solidFill>
                  <a:schemeClr val="tx1"/>
                </a:solidFill>
                <a:effectLst/>
                <a:latin typeface="+mn-lt"/>
                <a:ea typeface="+mn-ea"/>
                <a:cs typeface="+mn-cs"/>
              </a:rPr>
              <a:t>" que has proporcionado realiza lo siguiente:</a:t>
            </a:r>
            <a:endParaRPr lang="en-AU" sz="1200" kern="1200" dirty="0">
              <a:solidFill>
                <a:schemeClr val="tx1"/>
              </a:solidFill>
              <a:effectLst/>
              <a:latin typeface="+mn-lt"/>
              <a:ea typeface="+mn-ea"/>
              <a:cs typeface="+mn-cs"/>
            </a:endParaRPr>
          </a:p>
          <a:p>
            <a:pPr lvl="0"/>
            <a:r>
              <a:rPr lang="es-419" sz="1200" kern="1200" dirty="0">
                <a:solidFill>
                  <a:schemeClr val="tx1"/>
                </a:solidFill>
                <a:effectLst/>
                <a:latin typeface="+mn-lt"/>
                <a:ea typeface="+mn-ea"/>
                <a:cs typeface="+mn-cs"/>
              </a:rPr>
              <a:t>Carga un modelo pre-entrenado de detección de objetos utilizando la arquitectura </a:t>
            </a:r>
            <a:r>
              <a:rPr lang="es-419" sz="1200" kern="1200" dirty="0" err="1">
                <a:solidFill>
                  <a:schemeClr val="tx1"/>
                </a:solidFill>
                <a:effectLst/>
                <a:latin typeface="+mn-lt"/>
                <a:ea typeface="+mn-ea"/>
                <a:cs typeface="+mn-cs"/>
              </a:rPr>
              <a:t>Faster</a:t>
            </a:r>
            <a:r>
              <a:rPr lang="es-419" sz="1200" kern="1200" dirty="0">
                <a:solidFill>
                  <a:schemeClr val="tx1"/>
                </a:solidFill>
                <a:effectLst/>
                <a:latin typeface="+mn-lt"/>
                <a:ea typeface="+mn-ea"/>
                <a:cs typeface="+mn-cs"/>
              </a:rPr>
              <a:t> R-CNN con ResNet-50 y </a:t>
            </a:r>
            <a:r>
              <a:rPr lang="es-419" sz="1200" kern="1200" dirty="0" err="1">
                <a:solidFill>
                  <a:schemeClr val="tx1"/>
                </a:solidFill>
                <a:effectLst/>
                <a:latin typeface="+mn-lt"/>
                <a:ea typeface="+mn-ea"/>
                <a:cs typeface="+mn-cs"/>
              </a:rPr>
              <a:t>Feature</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Pyramid</a:t>
            </a:r>
            <a:r>
              <a:rPr lang="es-419" sz="1200" kern="1200" dirty="0">
                <a:solidFill>
                  <a:schemeClr val="tx1"/>
                </a:solidFill>
                <a:effectLst/>
                <a:latin typeface="+mn-lt"/>
                <a:ea typeface="+mn-ea"/>
                <a:cs typeface="+mn-cs"/>
              </a:rPr>
              <a:t> Network (FPN).</a:t>
            </a:r>
            <a:endParaRPr lang="en-AU" sz="1200" kern="1200" dirty="0">
              <a:solidFill>
                <a:schemeClr val="tx1"/>
              </a:solidFill>
              <a:effectLst/>
              <a:latin typeface="+mn-lt"/>
              <a:ea typeface="+mn-ea"/>
              <a:cs typeface="+mn-cs"/>
            </a:endParaRPr>
          </a:p>
          <a:p>
            <a:pPr lvl="0"/>
            <a:r>
              <a:rPr lang="es-419" sz="1200" kern="1200" dirty="0">
                <a:solidFill>
                  <a:schemeClr val="tx1"/>
                </a:solidFill>
                <a:effectLst/>
                <a:latin typeface="+mn-lt"/>
                <a:ea typeface="+mn-ea"/>
                <a:cs typeface="+mn-cs"/>
              </a:rPr>
              <a:t>Obtiene el número de características de entrada para el clasificador.</a:t>
            </a:r>
            <a:endParaRPr lang="en-AU" sz="1200" kern="1200" dirty="0">
              <a:solidFill>
                <a:schemeClr val="tx1"/>
              </a:solidFill>
              <a:effectLst/>
              <a:latin typeface="+mn-lt"/>
              <a:ea typeface="+mn-ea"/>
              <a:cs typeface="+mn-cs"/>
            </a:endParaRPr>
          </a:p>
          <a:p>
            <a:pPr lvl="0"/>
            <a:r>
              <a:rPr lang="es-419" sz="1200" kern="1200" dirty="0">
                <a:solidFill>
                  <a:schemeClr val="tx1"/>
                </a:solidFill>
                <a:effectLst/>
                <a:latin typeface="+mn-lt"/>
                <a:ea typeface="+mn-ea"/>
                <a:cs typeface="+mn-cs"/>
              </a:rPr>
              <a:t>Reemplaza la cabeza pre-entrenada del modelo con un nuevo predictor para adaptarse al número de clases especificado.</a:t>
            </a:r>
            <a:endParaRPr lang="en-AU"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En este caso, la función "</a:t>
            </a:r>
            <a:r>
              <a:rPr lang="es-419" sz="1200" kern="1200" dirty="0" err="1">
                <a:solidFill>
                  <a:schemeClr val="tx1"/>
                </a:solidFill>
                <a:effectLst/>
                <a:latin typeface="+mn-lt"/>
                <a:ea typeface="+mn-ea"/>
                <a:cs typeface="+mn-cs"/>
              </a:rPr>
              <a:t>get_model</a:t>
            </a:r>
            <a:r>
              <a:rPr lang="es-419" sz="1200" kern="1200" dirty="0">
                <a:solidFill>
                  <a:schemeClr val="tx1"/>
                </a:solidFill>
                <a:effectLst/>
                <a:latin typeface="+mn-lt"/>
                <a:ea typeface="+mn-ea"/>
                <a:cs typeface="+mn-cs"/>
              </a:rPr>
              <a:t>" implica tanto transfer </a:t>
            </a:r>
            <a:r>
              <a:rPr lang="es-419" sz="1200" kern="1200" dirty="0" err="1">
                <a:solidFill>
                  <a:schemeClr val="tx1"/>
                </a:solidFill>
                <a:effectLst/>
                <a:latin typeface="+mn-lt"/>
                <a:ea typeface="+mn-ea"/>
                <a:cs typeface="+mn-cs"/>
              </a:rPr>
              <a:t>learning</a:t>
            </a:r>
            <a:r>
              <a:rPr lang="es-419" sz="1200" kern="1200" dirty="0">
                <a:solidFill>
                  <a:schemeClr val="tx1"/>
                </a:solidFill>
                <a:effectLst/>
                <a:latin typeface="+mn-lt"/>
                <a:ea typeface="+mn-ea"/>
                <a:cs typeface="+mn-cs"/>
              </a:rPr>
              <a:t> como fine-</a:t>
            </a:r>
            <a:r>
              <a:rPr lang="es-419" sz="1200" kern="1200" dirty="0" err="1">
                <a:solidFill>
                  <a:schemeClr val="tx1"/>
                </a:solidFill>
                <a:effectLst/>
                <a:latin typeface="+mn-lt"/>
                <a:ea typeface="+mn-ea"/>
                <a:cs typeface="+mn-cs"/>
              </a:rPr>
              <a:t>tuning</a:t>
            </a:r>
            <a:r>
              <a:rPr lang="es-419" sz="1200" kern="1200" dirty="0">
                <a:solidFill>
                  <a:schemeClr val="tx1"/>
                </a:solidFill>
                <a:effectLst/>
                <a:latin typeface="+mn-lt"/>
                <a:ea typeface="+mn-ea"/>
                <a:cs typeface="+mn-cs"/>
              </a:rPr>
              <a:t>:</a:t>
            </a:r>
            <a:endParaRPr lang="en-AU" sz="1200" kern="1200" dirty="0">
              <a:solidFill>
                <a:schemeClr val="tx1"/>
              </a:solidFill>
              <a:effectLst/>
              <a:latin typeface="+mn-lt"/>
              <a:ea typeface="+mn-ea"/>
              <a:cs typeface="+mn-cs"/>
            </a:endParaRPr>
          </a:p>
          <a:p>
            <a:pPr lvl="0"/>
            <a:r>
              <a:rPr lang="es-419" sz="1200" b="1" kern="1200" dirty="0">
                <a:solidFill>
                  <a:schemeClr val="tx1"/>
                </a:solidFill>
                <a:effectLst/>
                <a:latin typeface="+mn-lt"/>
                <a:ea typeface="+mn-ea"/>
                <a:cs typeface="+mn-cs"/>
              </a:rPr>
              <a:t>Transfer </a:t>
            </a:r>
            <a:r>
              <a:rPr lang="es-419" sz="1200" b="1" kern="1200" dirty="0" err="1">
                <a:solidFill>
                  <a:schemeClr val="tx1"/>
                </a:solidFill>
                <a:effectLst/>
                <a:latin typeface="+mn-lt"/>
                <a:ea typeface="+mn-ea"/>
                <a:cs typeface="+mn-cs"/>
              </a:rPr>
              <a:t>Learning</a:t>
            </a:r>
            <a:r>
              <a:rPr lang="es-419" sz="1200" b="1" kern="1200" dirty="0">
                <a:solidFill>
                  <a:schemeClr val="tx1"/>
                </a:solidFill>
                <a:effectLst/>
                <a:latin typeface="+mn-lt"/>
                <a:ea typeface="+mn-ea"/>
                <a:cs typeface="+mn-cs"/>
              </a:rPr>
              <a:t>:</a:t>
            </a:r>
            <a:r>
              <a:rPr lang="es-419" sz="1200" kern="1200" dirty="0">
                <a:solidFill>
                  <a:schemeClr val="tx1"/>
                </a:solidFill>
                <a:effectLst/>
                <a:latin typeface="+mn-lt"/>
                <a:ea typeface="+mn-ea"/>
                <a:cs typeface="+mn-cs"/>
              </a:rPr>
              <a:t> El modelo pre-entrenado de </a:t>
            </a:r>
            <a:r>
              <a:rPr lang="es-419" sz="1200" kern="1200" dirty="0" err="1">
                <a:solidFill>
                  <a:schemeClr val="tx1"/>
                </a:solidFill>
                <a:effectLst/>
                <a:latin typeface="+mn-lt"/>
                <a:ea typeface="+mn-ea"/>
                <a:cs typeface="+mn-cs"/>
              </a:rPr>
              <a:t>Faster</a:t>
            </a:r>
            <a:r>
              <a:rPr lang="es-419" sz="1200" kern="1200" dirty="0">
                <a:solidFill>
                  <a:schemeClr val="tx1"/>
                </a:solidFill>
                <a:effectLst/>
                <a:latin typeface="+mn-lt"/>
                <a:ea typeface="+mn-ea"/>
                <a:cs typeface="+mn-cs"/>
              </a:rPr>
              <a:t> R-CNN con ResNet-50 y FPN se carga y se utiliza como base para la detección de objetos. Esto implica transferir el conocimiento adquirido por el modelo pre-entrenado a la tarea específica de detección de objetos con un nuevo conjunto de datos.</a:t>
            </a:r>
            <a:endParaRPr lang="en-AU" sz="1200" kern="1200" dirty="0">
              <a:solidFill>
                <a:schemeClr val="tx1"/>
              </a:solidFill>
              <a:effectLst/>
              <a:latin typeface="+mn-lt"/>
              <a:ea typeface="+mn-ea"/>
              <a:cs typeface="+mn-cs"/>
            </a:endParaRPr>
          </a:p>
          <a:p>
            <a:pPr lvl="0"/>
            <a:r>
              <a:rPr lang="es-419" sz="1200" b="1" kern="1200" dirty="0">
                <a:solidFill>
                  <a:schemeClr val="tx1"/>
                </a:solidFill>
                <a:effectLst/>
                <a:latin typeface="+mn-lt"/>
                <a:ea typeface="+mn-ea"/>
                <a:cs typeface="+mn-cs"/>
              </a:rPr>
              <a:t>Fine-</a:t>
            </a:r>
            <a:r>
              <a:rPr lang="es-419" sz="1200" b="1" kern="1200" dirty="0" err="1">
                <a:solidFill>
                  <a:schemeClr val="tx1"/>
                </a:solidFill>
                <a:effectLst/>
                <a:latin typeface="+mn-lt"/>
                <a:ea typeface="+mn-ea"/>
                <a:cs typeface="+mn-cs"/>
              </a:rPr>
              <a:t>Tuning</a:t>
            </a:r>
            <a:r>
              <a:rPr lang="es-419" sz="1200" b="1" kern="1200" dirty="0">
                <a:solidFill>
                  <a:schemeClr val="tx1"/>
                </a:solidFill>
                <a:effectLst/>
                <a:latin typeface="+mn-lt"/>
                <a:ea typeface="+mn-ea"/>
                <a:cs typeface="+mn-cs"/>
              </a:rPr>
              <a:t>:</a:t>
            </a:r>
            <a:r>
              <a:rPr lang="es-419" sz="1200" kern="1200" dirty="0">
                <a:solidFill>
                  <a:schemeClr val="tx1"/>
                </a:solidFill>
                <a:effectLst/>
                <a:latin typeface="+mn-lt"/>
                <a:ea typeface="+mn-ea"/>
                <a:cs typeface="+mn-cs"/>
              </a:rPr>
              <a:t> Al reemplazar la cabeza pre-entrenada del modelo con un nuevo predictor adaptado al número de clases especificado, se está realizando un ajuste fino del modelo pre-entrenado para adaptarse a la tarea específica de detección de objetos con un número específico de clases.</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6DFCE64-B297-49BB-BB6B-B8129C84171F}" type="slidenum">
              <a:rPr lang="es-419" smtClean="0"/>
              <a:t>7</a:t>
            </a:fld>
            <a:endParaRPr lang="es-419"/>
          </a:p>
        </p:txBody>
      </p:sp>
    </p:spTree>
    <p:extLst>
      <p:ext uri="{BB962C8B-B14F-4D97-AF65-F5344CB8AC3E}">
        <p14:creationId xmlns:p14="http://schemas.microsoft.com/office/powerpoint/2010/main" val="152488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modelo </a:t>
            </a:r>
            <a:r>
              <a:rPr lang="es-ES" dirty="0" err="1"/>
              <a:t>Faster</a:t>
            </a:r>
            <a:r>
              <a:rPr lang="es-ES" dirty="0"/>
              <a:t> R-CNN con ResNet-50-FPN </a:t>
            </a:r>
            <a:r>
              <a:rPr lang="es-ES" dirty="0" err="1"/>
              <a:t>backbone</a:t>
            </a:r>
            <a:r>
              <a:rPr lang="es-ES" dirty="0"/>
              <a:t> fue diseñado por un equipo de investigadores de Facebook AI </a:t>
            </a:r>
            <a:r>
              <a:rPr lang="es-ES" dirty="0" err="1"/>
              <a:t>Research</a:t>
            </a:r>
            <a:r>
              <a:rPr lang="es-ES" dirty="0"/>
              <a:t> (FAIR) y fue presentado en el </a:t>
            </a:r>
            <a:r>
              <a:rPr lang="es-ES" dirty="0" err="1"/>
              <a:t>paper</a:t>
            </a:r>
            <a:r>
              <a:rPr lang="es-ES" dirty="0"/>
              <a:t> "</a:t>
            </a:r>
            <a:r>
              <a:rPr lang="es-ES" dirty="0" err="1"/>
              <a:t>Faster</a:t>
            </a:r>
            <a:r>
              <a:rPr lang="es-ES" dirty="0"/>
              <a:t> R-CNN: </a:t>
            </a:r>
            <a:r>
              <a:rPr lang="es-ES" dirty="0" err="1"/>
              <a:t>Towards</a:t>
            </a:r>
            <a:r>
              <a:rPr lang="es-ES" dirty="0"/>
              <a:t> Real-Time </a:t>
            </a:r>
            <a:r>
              <a:rPr lang="es-ES" dirty="0" err="1"/>
              <a:t>Object</a:t>
            </a:r>
            <a:r>
              <a:rPr lang="es-ES" dirty="0"/>
              <a:t> </a:t>
            </a:r>
            <a:r>
              <a:rPr lang="es-ES" dirty="0" err="1"/>
              <a:t>Detection</a:t>
            </a:r>
            <a:r>
              <a:rPr lang="es-ES" dirty="0"/>
              <a:t> </a:t>
            </a:r>
            <a:r>
              <a:rPr lang="es-ES" dirty="0" err="1"/>
              <a:t>with</a:t>
            </a:r>
            <a:r>
              <a:rPr lang="es-ES" dirty="0"/>
              <a:t> </a:t>
            </a:r>
            <a:r>
              <a:rPr lang="es-ES" dirty="0" err="1"/>
              <a:t>Region</a:t>
            </a:r>
            <a:r>
              <a:rPr lang="es-ES" dirty="0"/>
              <a:t> </a:t>
            </a:r>
            <a:r>
              <a:rPr lang="es-ES" dirty="0" err="1"/>
              <a:t>Proposal</a:t>
            </a:r>
            <a:r>
              <a:rPr lang="es-ES" dirty="0"/>
              <a:t> Networks". Este modelo ha sido implementado en la biblioteca de visión por computadora </a:t>
            </a:r>
            <a:r>
              <a:rPr lang="es-ES" dirty="0" err="1"/>
              <a:t>PyTorch</a:t>
            </a:r>
            <a:r>
              <a:rPr lang="es-ES" dirty="0"/>
              <a:t>, y es ampliamente utilizado para tareas de detección de objetos en imágenes.</a:t>
            </a:r>
            <a:endParaRPr lang="es-419" sz="1200" kern="1200" dirty="0">
              <a:solidFill>
                <a:schemeClr val="tx1"/>
              </a:solidFill>
              <a:effectLst/>
              <a:latin typeface="+mn-lt"/>
              <a:ea typeface="+mn-ea"/>
              <a:cs typeface="+mn-cs"/>
            </a:endParaRPr>
          </a:p>
          <a:p>
            <a:endParaRPr lang="es-419"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El modelo fasterrcnn_resnet50_fpn es una implementación de </a:t>
            </a:r>
            <a:r>
              <a:rPr lang="es-419" sz="1200" kern="1200" dirty="0" err="1">
                <a:solidFill>
                  <a:schemeClr val="tx1"/>
                </a:solidFill>
                <a:effectLst/>
                <a:latin typeface="+mn-lt"/>
                <a:ea typeface="+mn-ea"/>
                <a:cs typeface="+mn-cs"/>
              </a:rPr>
              <a:t>Faster</a:t>
            </a:r>
            <a:r>
              <a:rPr lang="es-419" sz="1200" kern="1200" dirty="0">
                <a:solidFill>
                  <a:schemeClr val="tx1"/>
                </a:solidFill>
                <a:effectLst/>
                <a:latin typeface="+mn-lt"/>
                <a:ea typeface="+mn-ea"/>
                <a:cs typeface="+mn-cs"/>
              </a:rPr>
              <a:t> R-CNN (</a:t>
            </a:r>
            <a:r>
              <a:rPr lang="es-419" sz="1200" kern="1200" dirty="0" err="1">
                <a:solidFill>
                  <a:schemeClr val="tx1"/>
                </a:solidFill>
                <a:effectLst/>
                <a:latin typeface="+mn-lt"/>
                <a:ea typeface="+mn-ea"/>
                <a:cs typeface="+mn-cs"/>
              </a:rPr>
              <a:t>Region-based</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Convolutional</a:t>
            </a:r>
            <a:r>
              <a:rPr lang="es-419" sz="1200" kern="1200" dirty="0">
                <a:solidFill>
                  <a:schemeClr val="tx1"/>
                </a:solidFill>
                <a:effectLst/>
                <a:latin typeface="+mn-lt"/>
                <a:ea typeface="+mn-ea"/>
                <a:cs typeface="+mn-cs"/>
              </a:rPr>
              <a:t> Neural Network) con una arquitectura de red neuronal ResNet-50 y </a:t>
            </a:r>
            <a:r>
              <a:rPr lang="es-419" sz="1200" kern="1200" dirty="0" err="1">
                <a:solidFill>
                  <a:schemeClr val="tx1"/>
                </a:solidFill>
                <a:effectLst/>
                <a:latin typeface="+mn-lt"/>
                <a:ea typeface="+mn-ea"/>
                <a:cs typeface="+mn-cs"/>
              </a:rPr>
              <a:t>Feature</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Pyramid</a:t>
            </a:r>
            <a:r>
              <a:rPr lang="es-419" sz="1200" kern="1200" dirty="0">
                <a:solidFill>
                  <a:schemeClr val="tx1"/>
                </a:solidFill>
                <a:effectLst/>
                <a:latin typeface="+mn-lt"/>
                <a:ea typeface="+mn-ea"/>
                <a:cs typeface="+mn-cs"/>
              </a:rPr>
              <a:t> Network (FPN) como su columna vertebral. Este modelo se utiliza para la detección de objetos en imágenes.</a:t>
            </a:r>
            <a:endParaRPr lang="en-AU" sz="1200" kern="1200" dirty="0">
              <a:solidFill>
                <a:schemeClr val="tx1"/>
              </a:solidFill>
              <a:effectLst/>
              <a:latin typeface="+mn-lt"/>
              <a:ea typeface="+mn-ea"/>
              <a:cs typeface="+mn-cs"/>
            </a:endParaRPr>
          </a:p>
          <a:p>
            <a:r>
              <a:rPr lang="es-419" sz="1200" kern="1200" dirty="0" err="1">
                <a:solidFill>
                  <a:schemeClr val="tx1"/>
                </a:solidFill>
                <a:effectLst/>
                <a:latin typeface="+mn-lt"/>
                <a:ea typeface="+mn-ea"/>
                <a:cs typeface="+mn-cs"/>
              </a:rPr>
              <a:t>Faster</a:t>
            </a:r>
            <a:r>
              <a:rPr lang="es-419" sz="1200" kern="1200" dirty="0">
                <a:solidFill>
                  <a:schemeClr val="tx1"/>
                </a:solidFill>
                <a:effectLst/>
                <a:latin typeface="+mn-lt"/>
                <a:ea typeface="+mn-ea"/>
                <a:cs typeface="+mn-cs"/>
              </a:rPr>
              <a:t> R-CNN es un algoritmo de detección de objetos que consta de dos módulos principales: un módulo de generación de propuestas (RPN) que propone regiones de interés y un módulo de red neuronal </a:t>
            </a:r>
            <a:r>
              <a:rPr lang="es-419" sz="1200" kern="1200" dirty="0" err="1">
                <a:solidFill>
                  <a:schemeClr val="tx1"/>
                </a:solidFill>
                <a:effectLst/>
                <a:latin typeface="+mn-lt"/>
                <a:ea typeface="+mn-ea"/>
                <a:cs typeface="+mn-cs"/>
              </a:rPr>
              <a:t>convolucional</a:t>
            </a:r>
            <a:r>
              <a:rPr lang="es-419" sz="1200" kern="1200" dirty="0">
                <a:solidFill>
                  <a:schemeClr val="tx1"/>
                </a:solidFill>
                <a:effectLst/>
                <a:latin typeface="+mn-lt"/>
                <a:ea typeface="+mn-ea"/>
                <a:cs typeface="+mn-cs"/>
              </a:rPr>
              <a:t> que clasifica y refina estas propuestas. ResNet-50 es una arquitectura de red neuronal </a:t>
            </a:r>
            <a:r>
              <a:rPr lang="es-419" sz="1200" kern="1200" dirty="0" err="1">
                <a:solidFill>
                  <a:schemeClr val="tx1"/>
                </a:solidFill>
                <a:effectLst/>
                <a:latin typeface="+mn-lt"/>
                <a:ea typeface="+mn-ea"/>
                <a:cs typeface="+mn-cs"/>
              </a:rPr>
              <a:t>convolucional</a:t>
            </a:r>
            <a:r>
              <a:rPr lang="es-419" sz="1200" kern="1200" dirty="0">
                <a:solidFill>
                  <a:schemeClr val="tx1"/>
                </a:solidFill>
                <a:effectLst/>
                <a:latin typeface="+mn-lt"/>
                <a:ea typeface="+mn-ea"/>
                <a:cs typeface="+mn-cs"/>
              </a:rPr>
              <a:t> profunda que es ampliamente utilizada en tareas de visión por computadora. FPN es una técnica que permite la extracción de características a múltiples escalas en una red neuronal </a:t>
            </a:r>
            <a:r>
              <a:rPr lang="es-419" sz="1200" kern="1200" dirty="0" err="1">
                <a:solidFill>
                  <a:schemeClr val="tx1"/>
                </a:solidFill>
                <a:effectLst/>
                <a:latin typeface="+mn-lt"/>
                <a:ea typeface="+mn-ea"/>
                <a:cs typeface="+mn-cs"/>
              </a:rPr>
              <a:t>convolucional</a:t>
            </a:r>
            <a:r>
              <a:rPr lang="es-419" sz="1200" kern="1200" dirty="0">
                <a:solidFill>
                  <a:schemeClr val="tx1"/>
                </a:solidFill>
                <a:effectLst/>
                <a:latin typeface="+mn-lt"/>
                <a:ea typeface="+mn-ea"/>
                <a:cs typeface="+mn-cs"/>
              </a:rPr>
              <a:t>.</a:t>
            </a:r>
            <a:endParaRPr lang="en-AU"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Al utilizar fasterrcnn_resnet50_fpn, se puede realizar la detección de objetos en imágenes, lo que incluye la identificación y localización de diferentes clases de objetos. Este modelo pre-entrenado es útil para tareas de visión por computadora, como la detección de objetos en aplicaciones de vigilancia, reconocimiento de objetos en fotografías, entre otros casos de uso relacionados con el análisis de imágenes.</a:t>
            </a:r>
            <a:endParaRPr lang="en-AU" sz="1200" kern="1200" dirty="0">
              <a:solidFill>
                <a:schemeClr val="tx1"/>
              </a:solidFill>
              <a:effectLst/>
              <a:latin typeface="+mn-lt"/>
              <a:ea typeface="+mn-ea"/>
              <a:cs typeface="+mn-cs"/>
            </a:endParaRPr>
          </a:p>
          <a:p>
            <a:endParaRPr lang="es-419" dirty="0"/>
          </a:p>
          <a:p>
            <a:endParaRPr lang="es-419" dirty="0"/>
          </a:p>
          <a:p>
            <a:endParaRPr lang="es-419" dirty="0"/>
          </a:p>
        </p:txBody>
      </p:sp>
      <p:sp>
        <p:nvSpPr>
          <p:cNvPr id="4" name="Slide Number Placeholder 3"/>
          <p:cNvSpPr>
            <a:spLocks noGrp="1"/>
          </p:cNvSpPr>
          <p:nvPr>
            <p:ph type="sldNum" sz="quarter" idx="10"/>
          </p:nvPr>
        </p:nvSpPr>
        <p:spPr/>
        <p:txBody>
          <a:bodyPr/>
          <a:lstStyle/>
          <a:p>
            <a:fld id="{E6DFCE64-B297-49BB-BB6B-B8129C84171F}" type="slidenum">
              <a:rPr lang="es-419" smtClean="0"/>
              <a:t>8</a:t>
            </a:fld>
            <a:endParaRPr lang="es-419"/>
          </a:p>
        </p:txBody>
      </p:sp>
    </p:spTree>
    <p:extLst>
      <p:ext uri="{BB962C8B-B14F-4D97-AF65-F5344CB8AC3E}">
        <p14:creationId xmlns:p14="http://schemas.microsoft.com/office/powerpoint/2010/main" val="3967537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ES" dirty="0"/>
              <a:t>El modelo </a:t>
            </a:r>
            <a:r>
              <a:rPr lang="es-ES" dirty="0" err="1"/>
              <a:t>Faster</a:t>
            </a:r>
            <a:r>
              <a:rPr lang="es-ES" dirty="0"/>
              <a:t> R-CNN con ResNet-50-FPN </a:t>
            </a:r>
            <a:r>
              <a:rPr lang="es-ES" dirty="0" err="1"/>
              <a:t>backbone</a:t>
            </a:r>
            <a:r>
              <a:rPr lang="es-ES" dirty="0"/>
              <a:t> fue diseñado por un equipo de investigadores de Facebook AI </a:t>
            </a:r>
            <a:r>
              <a:rPr lang="es-ES" dirty="0" err="1"/>
              <a:t>Research</a:t>
            </a:r>
            <a:r>
              <a:rPr lang="es-ES" dirty="0"/>
              <a:t> (FAIR) y fue presentado en el </a:t>
            </a:r>
            <a:r>
              <a:rPr lang="es-ES" dirty="0" err="1"/>
              <a:t>paper</a:t>
            </a:r>
            <a:r>
              <a:rPr lang="es-ES" dirty="0"/>
              <a:t> "</a:t>
            </a:r>
            <a:r>
              <a:rPr lang="es-ES" dirty="0" err="1"/>
              <a:t>Faster</a:t>
            </a:r>
            <a:r>
              <a:rPr lang="es-ES" dirty="0"/>
              <a:t> R-CNN: </a:t>
            </a:r>
            <a:r>
              <a:rPr lang="es-ES" dirty="0" err="1"/>
              <a:t>Towards</a:t>
            </a:r>
            <a:r>
              <a:rPr lang="es-ES" dirty="0"/>
              <a:t> Real-Time </a:t>
            </a:r>
            <a:r>
              <a:rPr lang="es-ES" dirty="0" err="1"/>
              <a:t>Object</a:t>
            </a:r>
            <a:r>
              <a:rPr lang="es-ES" dirty="0"/>
              <a:t> </a:t>
            </a:r>
            <a:r>
              <a:rPr lang="es-ES" dirty="0" err="1"/>
              <a:t>Detection</a:t>
            </a:r>
            <a:r>
              <a:rPr lang="es-ES" dirty="0"/>
              <a:t> </a:t>
            </a:r>
            <a:r>
              <a:rPr lang="es-ES" dirty="0" err="1"/>
              <a:t>with</a:t>
            </a:r>
            <a:r>
              <a:rPr lang="es-ES" dirty="0"/>
              <a:t> </a:t>
            </a:r>
            <a:r>
              <a:rPr lang="es-ES" dirty="0" err="1"/>
              <a:t>Region</a:t>
            </a:r>
            <a:r>
              <a:rPr lang="es-ES" dirty="0"/>
              <a:t> </a:t>
            </a:r>
            <a:r>
              <a:rPr lang="es-ES" dirty="0" err="1"/>
              <a:t>Proposal</a:t>
            </a:r>
            <a:r>
              <a:rPr lang="es-ES" dirty="0"/>
              <a:t> Networks". Este modelo ha sido implementado en la biblioteca de visión por computadora </a:t>
            </a:r>
            <a:r>
              <a:rPr lang="es-ES" dirty="0" err="1"/>
              <a:t>PyTorch</a:t>
            </a:r>
            <a:r>
              <a:rPr lang="es-ES" dirty="0"/>
              <a:t>, y es ampliamente utilizado para tareas de detección de objetos en imágenes</a:t>
            </a:r>
          </a:p>
          <a:p>
            <a:endParaRPr lang="es-419"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El modelo fasterrcnn_resnet50_fpn es una implementación de </a:t>
            </a:r>
            <a:r>
              <a:rPr lang="es-419" sz="1200" kern="1200" dirty="0" err="1">
                <a:solidFill>
                  <a:schemeClr val="tx1"/>
                </a:solidFill>
                <a:effectLst/>
                <a:latin typeface="+mn-lt"/>
                <a:ea typeface="+mn-ea"/>
                <a:cs typeface="+mn-cs"/>
              </a:rPr>
              <a:t>Faster</a:t>
            </a:r>
            <a:r>
              <a:rPr lang="es-419" sz="1200" kern="1200" dirty="0">
                <a:solidFill>
                  <a:schemeClr val="tx1"/>
                </a:solidFill>
                <a:effectLst/>
                <a:latin typeface="+mn-lt"/>
                <a:ea typeface="+mn-ea"/>
                <a:cs typeface="+mn-cs"/>
              </a:rPr>
              <a:t> R-CNN (</a:t>
            </a:r>
            <a:r>
              <a:rPr lang="es-419" sz="1200" kern="1200" dirty="0" err="1">
                <a:solidFill>
                  <a:schemeClr val="tx1"/>
                </a:solidFill>
                <a:effectLst/>
                <a:latin typeface="+mn-lt"/>
                <a:ea typeface="+mn-ea"/>
                <a:cs typeface="+mn-cs"/>
              </a:rPr>
              <a:t>Region-based</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Convolutional</a:t>
            </a:r>
            <a:r>
              <a:rPr lang="es-419" sz="1200" kern="1200" dirty="0">
                <a:solidFill>
                  <a:schemeClr val="tx1"/>
                </a:solidFill>
                <a:effectLst/>
                <a:latin typeface="+mn-lt"/>
                <a:ea typeface="+mn-ea"/>
                <a:cs typeface="+mn-cs"/>
              </a:rPr>
              <a:t> Neural Network) con una arquitectura de red neuronal ResNet-50 y </a:t>
            </a:r>
            <a:r>
              <a:rPr lang="es-419" sz="1200" kern="1200" dirty="0" err="1">
                <a:solidFill>
                  <a:schemeClr val="tx1"/>
                </a:solidFill>
                <a:effectLst/>
                <a:latin typeface="+mn-lt"/>
                <a:ea typeface="+mn-ea"/>
                <a:cs typeface="+mn-cs"/>
              </a:rPr>
              <a:t>Feature</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Pyramid</a:t>
            </a:r>
            <a:r>
              <a:rPr lang="es-419" sz="1200" kern="1200" dirty="0">
                <a:solidFill>
                  <a:schemeClr val="tx1"/>
                </a:solidFill>
                <a:effectLst/>
                <a:latin typeface="+mn-lt"/>
                <a:ea typeface="+mn-ea"/>
                <a:cs typeface="+mn-cs"/>
              </a:rPr>
              <a:t> Network (FPN) como su columna vertebral. Este modelo se utiliza para la detección de objetos en imágenes.</a:t>
            </a:r>
            <a:endParaRPr lang="en-AU" sz="1200" kern="1200" dirty="0">
              <a:solidFill>
                <a:schemeClr val="tx1"/>
              </a:solidFill>
              <a:effectLst/>
              <a:latin typeface="+mn-lt"/>
              <a:ea typeface="+mn-ea"/>
              <a:cs typeface="+mn-cs"/>
            </a:endParaRPr>
          </a:p>
          <a:p>
            <a:r>
              <a:rPr lang="es-419" sz="1200" kern="1200" dirty="0" err="1">
                <a:solidFill>
                  <a:schemeClr val="tx1"/>
                </a:solidFill>
                <a:effectLst/>
                <a:latin typeface="+mn-lt"/>
                <a:ea typeface="+mn-ea"/>
                <a:cs typeface="+mn-cs"/>
              </a:rPr>
              <a:t>Faster</a:t>
            </a:r>
            <a:r>
              <a:rPr lang="es-419" sz="1200" kern="1200" dirty="0">
                <a:solidFill>
                  <a:schemeClr val="tx1"/>
                </a:solidFill>
                <a:effectLst/>
                <a:latin typeface="+mn-lt"/>
                <a:ea typeface="+mn-ea"/>
                <a:cs typeface="+mn-cs"/>
              </a:rPr>
              <a:t> R-CNN es un algoritmo de detección de objetos que consta de dos módulos principales: un módulo de generación de propuestas (RPN) que propone regiones de interés y un módulo de red neuronal </a:t>
            </a:r>
            <a:r>
              <a:rPr lang="es-419" sz="1200" kern="1200" dirty="0" err="1">
                <a:solidFill>
                  <a:schemeClr val="tx1"/>
                </a:solidFill>
                <a:effectLst/>
                <a:latin typeface="+mn-lt"/>
                <a:ea typeface="+mn-ea"/>
                <a:cs typeface="+mn-cs"/>
              </a:rPr>
              <a:t>convolucional</a:t>
            </a:r>
            <a:r>
              <a:rPr lang="es-419" sz="1200" kern="1200" dirty="0">
                <a:solidFill>
                  <a:schemeClr val="tx1"/>
                </a:solidFill>
                <a:effectLst/>
                <a:latin typeface="+mn-lt"/>
                <a:ea typeface="+mn-ea"/>
                <a:cs typeface="+mn-cs"/>
              </a:rPr>
              <a:t> que clasifica y refina estas propuestas. ResNet-50 es una arquitectura de red neuronal </a:t>
            </a:r>
            <a:r>
              <a:rPr lang="es-419" sz="1200" kern="1200" dirty="0" err="1">
                <a:solidFill>
                  <a:schemeClr val="tx1"/>
                </a:solidFill>
                <a:effectLst/>
                <a:latin typeface="+mn-lt"/>
                <a:ea typeface="+mn-ea"/>
                <a:cs typeface="+mn-cs"/>
              </a:rPr>
              <a:t>convolucional</a:t>
            </a:r>
            <a:r>
              <a:rPr lang="es-419" sz="1200" kern="1200" dirty="0">
                <a:solidFill>
                  <a:schemeClr val="tx1"/>
                </a:solidFill>
                <a:effectLst/>
                <a:latin typeface="+mn-lt"/>
                <a:ea typeface="+mn-ea"/>
                <a:cs typeface="+mn-cs"/>
              </a:rPr>
              <a:t> profunda que es ampliamente utilizada en tareas de visión por computadora. FPN es una técnica que permite la extracción de características a múltiples escalas en una red neuronal </a:t>
            </a:r>
            <a:r>
              <a:rPr lang="es-419" sz="1200" kern="1200" dirty="0" err="1">
                <a:solidFill>
                  <a:schemeClr val="tx1"/>
                </a:solidFill>
                <a:effectLst/>
                <a:latin typeface="+mn-lt"/>
                <a:ea typeface="+mn-ea"/>
                <a:cs typeface="+mn-cs"/>
              </a:rPr>
              <a:t>convolucional</a:t>
            </a:r>
            <a:r>
              <a:rPr lang="es-419" sz="1200" kern="1200" dirty="0">
                <a:solidFill>
                  <a:schemeClr val="tx1"/>
                </a:solidFill>
                <a:effectLst/>
                <a:latin typeface="+mn-lt"/>
                <a:ea typeface="+mn-ea"/>
                <a:cs typeface="+mn-cs"/>
              </a:rPr>
              <a:t>.</a:t>
            </a:r>
            <a:endParaRPr lang="en-AU"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Al utilizar fasterrcnn_resnet50_fpn, se puede realizar la detección de objetos en imágenes, lo que incluye la identificación y localización de diferentes clases de objetos. Este modelo pre-entrenado es útil para tareas de visión por computadora, como la detección de objetos en aplicaciones de vigilancia, reconocimiento de objetos en fotografías, entre otros casos de uso relacionados con el análisis de imágenes.</a:t>
            </a:r>
            <a:endParaRPr lang="en-AU" sz="1200" kern="1200" dirty="0">
              <a:solidFill>
                <a:schemeClr val="tx1"/>
              </a:solidFill>
              <a:effectLst/>
              <a:latin typeface="+mn-lt"/>
              <a:ea typeface="+mn-ea"/>
              <a:cs typeface="+mn-cs"/>
            </a:endParaRPr>
          </a:p>
          <a:p>
            <a:endParaRPr lang="es-419" dirty="0"/>
          </a:p>
          <a:p>
            <a:endParaRPr lang="es-419" dirty="0"/>
          </a:p>
          <a:p>
            <a:pPr rtl="0"/>
            <a:endParaRPr lang="es-ES" dirty="0"/>
          </a:p>
          <a:p>
            <a:pPr rtl="0"/>
            <a:endParaRPr lang="es-ES" b="1" dirty="0"/>
          </a:p>
          <a:p>
            <a:pPr rtl="0"/>
            <a:r>
              <a:rPr lang="es-ES" b="1" dirty="0"/>
              <a:t>YOLO (</a:t>
            </a:r>
            <a:r>
              <a:rPr lang="es-ES" b="1" dirty="0" err="1"/>
              <a:t>You</a:t>
            </a:r>
            <a:r>
              <a:rPr lang="es-ES" b="1" dirty="0"/>
              <a:t> </a:t>
            </a:r>
            <a:r>
              <a:rPr lang="es-ES" b="1" dirty="0" err="1"/>
              <a:t>Only</a:t>
            </a:r>
            <a:r>
              <a:rPr lang="es-ES" b="1" dirty="0"/>
              <a:t> Look Once):</a:t>
            </a:r>
            <a:r>
              <a:rPr lang="es-ES" dirty="0"/>
              <a:t> YOLO es un enfoque de detección de objetos en tiempo real que divide una imagen en una cuadrícula y predice las cajas delimitadoras y las probabilidades de clase para cada celda de la cuadrícula. Es conocido por su velocidad y eficiencia en la detección de objetos.</a:t>
            </a:r>
          </a:p>
          <a:p>
            <a:pPr rtl="0"/>
            <a:r>
              <a:rPr lang="es-ES" b="1" dirty="0"/>
              <a:t>SSD (Single </a:t>
            </a:r>
            <a:r>
              <a:rPr lang="es-ES" b="1" dirty="0" err="1"/>
              <a:t>Shot</a:t>
            </a:r>
            <a:r>
              <a:rPr lang="es-ES" b="1" dirty="0"/>
              <a:t> </a:t>
            </a:r>
            <a:r>
              <a:rPr lang="es-ES" b="1" dirty="0" err="1"/>
              <a:t>Multibox</a:t>
            </a:r>
            <a:r>
              <a:rPr lang="es-ES" b="1" dirty="0"/>
              <a:t> Detector):</a:t>
            </a:r>
            <a:r>
              <a:rPr lang="es-ES" dirty="0"/>
              <a:t> SSD es otro enfoque popular que realiza detección de objetos en una sola pasada a través de la red neuronal. Utiliza múltiples cajas delimitadoras de diferentes tamaños y relaciones de aspecto en múltiples capas de la red para detectar objetos de diferentes escalas.</a:t>
            </a:r>
          </a:p>
          <a:p>
            <a:pPr rtl="0"/>
            <a:r>
              <a:rPr lang="es-ES" b="1" dirty="0" err="1"/>
              <a:t>Mask</a:t>
            </a:r>
            <a:r>
              <a:rPr lang="es-ES" b="1" dirty="0"/>
              <a:t> R-CNN:</a:t>
            </a:r>
            <a:r>
              <a:rPr lang="es-ES" dirty="0"/>
              <a:t> Este modelo extiende </a:t>
            </a:r>
            <a:r>
              <a:rPr lang="es-ES" dirty="0" err="1"/>
              <a:t>Faster</a:t>
            </a:r>
            <a:r>
              <a:rPr lang="es-ES" dirty="0"/>
              <a:t> R-CNN agregando una capa adicional para la segmentación semántica, lo que significa que no solo puede detectar objetos, sino también generar máscaras de píxeles precisas para cada objeto detectado.</a:t>
            </a:r>
          </a:p>
          <a:p>
            <a:pPr rtl="0"/>
            <a:r>
              <a:rPr lang="es-ES" b="1" dirty="0" err="1"/>
              <a:t>RetinaNet</a:t>
            </a:r>
            <a:r>
              <a:rPr lang="es-ES" b="1" dirty="0"/>
              <a:t>:</a:t>
            </a:r>
            <a:r>
              <a:rPr lang="es-ES" dirty="0"/>
              <a:t> </a:t>
            </a:r>
            <a:r>
              <a:rPr lang="es-ES" dirty="0" err="1"/>
              <a:t>RetinaNet</a:t>
            </a:r>
            <a:r>
              <a:rPr lang="es-ES" dirty="0"/>
              <a:t> es conocido por abordar el desafío de desequilibrio de clases en la detección de objetos mediante el uso de una función de pérdida focal. Esto mejora la detección de objetos pequeños y poco comunes en comparación con otros enfoques.</a:t>
            </a:r>
          </a:p>
          <a:p>
            <a:endParaRPr lang="es-419" dirty="0"/>
          </a:p>
        </p:txBody>
      </p:sp>
      <p:sp>
        <p:nvSpPr>
          <p:cNvPr id="4" name="Slide Number Placeholder 3"/>
          <p:cNvSpPr>
            <a:spLocks noGrp="1"/>
          </p:cNvSpPr>
          <p:nvPr>
            <p:ph type="sldNum" sz="quarter" idx="10"/>
          </p:nvPr>
        </p:nvSpPr>
        <p:spPr/>
        <p:txBody>
          <a:bodyPr/>
          <a:lstStyle/>
          <a:p>
            <a:fld id="{E6DFCE64-B297-49BB-BB6B-B8129C84171F}" type="slidenum">
              <a:rPr lang="es-419" smtClean="0"/>
              <a:t>9</a:t>
            </a:fld>
            <a:endParaRPr lang="es-419"/>
          </a:p>
        </p:txBody>
      </p:sp>
    </p:spTree>
    <p:extLst>
      <p:ext uri="{BB962C8B-B14F-4D97-AF65-F5344CB8AC3E}">
        <p14:creationId xmlns:p14="http://schemas.microsoft.com/office/powerpoint/2010/main" val="4157615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419" sz="1200" b="1" kern="1200" dirty="0" err="1">
                <a:solidFill>
                  <a:schemeClr val="tx1"/>
                </a:solidFill>
                <a:effectLst/>
                <a:latin typeface="+mn-lt"/>
                <a:ea typeface="+mn-ea"/>
                <a:cs typeface="+mn-cs"/>
              </a:rPr>
              <a:t>IoU</a:t>
            </a:r>
            <a:r>
              <a:rPr lang="es-419" sz="1200" b="1" kern="1200" dirty="0">
                <a:solidFill>
                  <a:schemeClr val="tx1"/>
                </a:solidFill>
                <a:effectLst/>
                <a:latin typeface="+mn-lt"/>
                <a:ea typeface="+mn-ea"/>
                <a:cs typeface="+mn-cs"/>
              </a:rPr>
              <a:t> </a:t>
            </a:r>
            <a:r>
              <a:rPr lang="es-419" sz="1200" b="1" kern="1200" dirty="0" err="1">
                <a:solidFill>
                  <a:schemeClr val="tx1"/>
                </a:solidFill>
                <a:effectLst/>
                <a:latin typeface="+mn-lt"/>
                <a:ea typeface="+mn-ea"/>
                <a:cs typeface="+mn-cs"/>
              </a:rPr>
              <a:t>Metric</a:t>
            </a:r>
            <a:r>
              <a:rPr lang="es-419" sz="1200" b="1" kern="1200" dirty="0">
                <a:solidFill>
                  <a:schemeClr val="tx1"/>
                </a:solidFill>
                <a:effectLst/>
                <a:latin typeface="+mn-lt"/>
                <a:ea typeface="+mn-ea"/>
                <a:cs typeface="+mn-cs"/>
              </a:rPr>
              <a:t>:</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Intersection</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over</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Union</a:t>
            </a:r>
            <a:r>
              <a:rPr lang="es-419" sz="1200" kern="1200" dirty="0">
                <a:solidFill>
                  <a:schemeClr val="tx1"/>
                </a:solidFill>
                <a:effectLst/>
                <a:latin typeface="+mn-lt"/>
                <a:ea typeface="+mn-ea"/>
                <a:cs typeface="+mn-cs"/>
              </a:rPr>
              <a:t>) es una métrica comúnmente utilizada en tareas de detección de objetos para evaluar la precisión de las predicciones de cajas delimitadoras. Se calcula como el área de intersección entre la predicción y la verdad fundamental dividida por el área de unión entre ellas. </a:t>
            </a:r>
            <a:r>
              <a:rPr lang="es-ES" dirty="0"/>
              <a:t>En este ejemplo, la función </a:t>
            </a:r>
            <a:r>
              <a:rPr lang="es-ES" dirty="0" err="1"/>
              <a:t>calculate_iou</a:t>
            </a:r>
            <a:r>
              <a:rPr lang="es-ES" dirty="0"/>
              <a:t> toma dos cuadros delimitadores (</a:t>
            </a:r>
            <a:r>
              <a:rPr lang="es-ES" dirty="0" err="1"/>
              <a:t>boxA</a:t>
            </a:r>
            <a:r>
              <a:rPr lang="es-ES" dirty="0"/>
              <a:t> y </a:t>
            </a:r>
            <a:r>
              <a:rPr lang="es-ES" dirty="0" err="1"/>
              <a:t>boxB</a:t>
            </a:r>
            <a:r>
              <a:rPr lang="es-ES" dirty="0"/>
              <a:t>) y calcula la métrica </a:t>
            </a:r>
            <a:r>
              <a:rPr lang="es-ES" dirty="0" err="1"/>
              <a:t>IoU</a:t>
            </a:r>
            <a:r>
              <a:rPr lang="es-ES" dirty="0"/>
              <a:t> entre ellos. La métrica </a:t>
            </a:r>
            <a:r>
              <a:rPr lang="es-ES" dirty="0" err="1"/>
              <a:t>IoU</a:t>
            </a:r>
            <a:r>
              <a:rPr lang="es-ES" dirty="0"/>
              <a:t> es un valor entre 0 y 1, donde 0 indica que no hay superposición entre los cuadros delimitadores y 1 indica una superposición completa.</a:t>
            </a:r>
            <a:endParaRPr lang="en-AU" sz="1200" kern="1200" dirty="0">
              <a:solidFill>
                <a:schemeClr val="tx1"/>
              </a:solidFill>
              <a:effectLst/>
              <a:latin typeface="+mn-lt"/>
              <a:ea typeface="+mn-ea"/>
              <a:cs typeface="+mn-cs"/>
            </a:endParaRPr>
          </a:p>
          <a:p>
            <a:pPr lvl="0"/>
            <a:r>
              <a:rPr lang="es-419" sz="1200" b="1" kern="1200" dirty="0" err="1">
                <a:solidFill>
                  <a:schemeClr val="tx1"/>
                </a:solidFill>
                <a:effectLst/>
                <a:latin typeface="+mn-lt"/>
                <a:ea typeface="+mn-ea"/>
                <a:cs typeface="+mn-cs"/>
              </a:rPr>
              <a:t>Average</a:t>
            </a:r>
            <a:r>
              <a:rPr lang="es-419" sz="1200" b="1" kern="1200" dirty="0">
                <a:solidFill>
                  <a:schemeClr val="tx1"/>
                </a:solidFill>
                <a:effectLst/>
                <a:latin typeface="+mn-lt"/>
                <a:ea typeface="+mn-ea"/>
                <a:cs typeface="+mn-cs"/>
              </a:rPr>
              <a:t> </a:t>
            </a:r>
            <a:r>
              <a:rPr lang="es-419" sz="1200" b="1" kern="1200" dirty="0" err="1">
                <a:solidFill>
                  <a:schemeClr val="tx1"/>
                </a:solidFill>
                <a:effectLst/>
                <a:latin typeface="+mn-lt"/>
                <a:ea typeface="+mn-ea"/>
                <a:cs typeface="+mn-cs"/>
              </a:rPr>
              <a:t>Precision</a:t>
            </a:r>
            <a:r>
              <a:rPr lang="es-419" sz="1200" b="1" kern="1200" dirty="0">
                <a:solidFill>
                  <a:schemeClr val="tx1"/>
                </a:solidFill>
                <a:effectLst/>
                <a:latin typeface="+mn-lt"/>
                <a:ea typeface="+mn-ea"/>
                <a:cs typeface="+mn-cs"/>
              </a:rPr>
              <a:t> (AP):</a:t>
            </a:r>
            <a:r>
              <a:rPr lang="es-419" sz="1200" kern="1200" dirty="0">
                <a:solidFill>
                  <a:schemeClr val="tx1"/>
                </a:solidFill>
                <a:effectLst/>
                <a:latin typeface="+mn-lt"/>
                <a:ea typeface="+mn-ea"/>
                <a:cs typeface="+mn-cs"/>
              </a:rPr>
              <a:t> La precisión promedio es una métrica que evalúa la precisión de las detecciones de objetos a lo largo de diferentes umbrales de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 y tamaños de área. En este caso, se informan varias métricas de precisión promedio para diferentes umbrales de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 (0.50, 0.75, y un rango de 0.50 a 0.95), así como para diferentes tamaños de área (pequeño, mediano y grande).</a:t>
            </a:r>
            <a:endParaRPr lang="en-AU" sz="1200" kern="1200" dirty="0">
              <a:solidFill>
                <a:schemeClr val="tx1"/>
              </a:solidFill>
              <a:effectLst/>
              <a:latin typeface="+mn-lt"/>
              <a:ea typeface="+mn-ea"/>
              <a:cs typeface="+mn-cs"/>
            </a:endParaRPr>
          </a:p>
          <a:p>
            <a:pPr lvl="0"/>
            <a:r>
              <a:rPr lang="es-419" sz="1200" b="1" kern="1200" dirty="0" err="1">
                <a:solidFill>
                  <a:schemeClr val="tx1"/>
                </a:solidFill>
                <a:effectLst/>
                <a:latin typeface="+mn-lt"/>
                <a:ea typeface="+mn-ea"/>
                <a:cs typeface="+mn-cs"/>
              </a:rPr>
              <a:t>Average</a:t>
            </a:r>
            <a:r>
              <a:rPr lang="es-419" sz="1200" b="1" kern="1200" dirty="0">
                <a:solidFill>
                  <a:schemeClr val="tx1"/>
                </a:solidFill>
                <a:effectLst/>
                <a:latin typeface="+mn-lt"/>
                <a:ea typeface="+mn-ea"/>
                <a:cs typeface="+mn-cs"/>
              </a:rPr>
              <a:t> </a:t>
            </a:r>
            <a:r>
              <a:rPr lang="es-419" sz="1200" b="1" kern="1200" dirty="0" err="1">
                <a:solidFill>
                  <a:schemeClr val="tx1"/>
                </a:solidFill>
                <a:effectLst/>
                <a:latin typeface="+mn-lt"/>
                <a:ea typeface="+mn-ea"/>
                <a:cs typeface="+mn-cs"/>
              </a:rPr>
              <a:t>Recall</a:t>
            </a:r>
            <a:r>
              <a:rPr lang="es-419" sz="1200" b="1" kern="1200" dirty="0">
                <a:solidFill>
                  <a:schemeClr val="tx1"/>
                </a:solidFill>
                <a:effectLst/>
                <a:latin typeface="+mn-lt"/>
                <a:ea typeface="+mn-ea"/>
                <a:cs typeface="+mn-cs"/>
              </a:rPr>
              <a:t> (AR):</a:t>
            </a:r>
            <a:r>
              <a:rPr lang="es-419" sz="1200" kern="1200" dirty="0">
                <a:solidFill>
                  <a:schemeClr val="tx1"/>
                </a:solidFill>
                <a:effectLst/>
                <a:latin typeface="+mn-lt"/>
                <a:ea typeface="+mn-ea"/>
                <a:cs typeface="+mn-cs"/>
              </a:rPr>
              <a:t> El promedio de recuperación es una métrica que evalúa la capacidad del modelo para recuperar correctamente los objetos en diferentes condiciones. Al igual que con la precisión promedio, se informan métricas de recuperación promedio para diferentes umbrales de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 y tamaños de área.</a:t>
            </a:r>
            <a:endParaRPr lang="en-AU" sz="1200" kern="1200" dirty="0">
              <a:solidFill>
                <a:schemeClr val="tx1"/>
              </a:solidFill>
              <a:effectLst/>
              <a:latin typeface="+mn-lt"/>
              <a:ea typeface="+mn-ea"/>
              <a:cs typeface="+mn-cs"/>
            </a:endParaRPr>
          </a:p>
          <a:p>
            <a:endParaRPr lang="es-419" sz="1200" b="1" kern="1200" dirty="0">
              <a:solidFill>
                <a:schemeClr val="tx1"/>
              </a:solidFill>
              <a:effectLst/>
              <a:latin typeface="+mn-lt"/>
              <a:ea typeface="+mn-ea"/>
              <a:cs typeface="+mn-cs"/>
            </a:endParaRPr>
          </a:p>
          <a:p>
            <a:endParaRPr lang="es-419" sz="1200" b="1" kern="1200" dirty="0">
              <a:solidFill>
                <a:schemeClr val="tx1"/>
              </a:solidFill>
              <a:effectLst/>
              <a:latin typeface="+mn-lt"/>
              <a:ea typeface="+mn-ea"/>
              <a:cs typeface="+mn-cs"/>
            </a:endParaRPr>
          </a:p>
          <a:p>
            <a:r>
              <a:rPr lang="es-419" sz="1200" b="1" kern="1200" dirty="0">
                <a:solidFill>
                  <a:schemeClr val="tx1"/>
                </a:solidFill>
                <a:effectLst/>
                <a:latin typeface="+mn-lt"/>
                <a:ea typeface="+mn-ea"/>
                <a:cs typeface="+mn-cs"/>
              </a:rPr>
              <a:t>"</a:t>
            </a:r>
            <a:r>
              <a:rPr lang="es-419" sz="1200" b="1" kern="1200" dirty="0" err="1">
                <a:solidFill>
                  <a:schemeClr val="tx1"/>
                </a:solidFill>
                <a:effectLst/>
                <a:latin typeface="+mn-lt"/>
                <a:ea typeface="+mn-ea"/>
                <a:cs typeface="+mn-cs"/>
              </a:rPr>
              <a:t>average</a:t>
            </a:r>
            <a:r>
              <a:rPr lang="es-419" sz="1200" b="1" kern="1200" dirty="0">
                <a:solidFill>
                  <a:schemeClr val="tx1"/>
                </a:solidFill>
                <a:effectLst/>
                <a:latin typeface="+mn-lt"/>
                <a:ea typeface="+mn-ea"/>
                <a:cs typeface="+mn-cs"/>
              </a:rPr>
              <a:t> </a:t>
            </a:r>
            <a:r>
              <a:rPr lang="es-419" sz="1200" b="1" kern="1200" dirty="0" err="1">
                <a:solidFill>
                  <a:schemeClr val="tx1"/>
                </a:solidFill>
                <a:effectLst/>
                <a:latin typeface="+mn-lt"/>
                <a:ea typeface="+mn-ea"/>
                <a:cs typeface="+mn-cs"/>
              </a:rPr>
              <a:t>recall</a:t>
            </a:r>
            <a:r>
              <a:rPr lang="es-419" sz="1200" b="1" kern="1200" dirty="0">
                <a:solidFill>
                  <a:schemeClr val="tx1"/>
                </a:solidFill>
                <a:effectLst/>
                <a:latin typeface="+mn-lt"/>
                <a:ea typeface="+mn-ea"/>
                <a:cs typeface="+mn-cs"/>
              </a:rPr>
              <a:t>”</a:t>
            </a:r>
            <a:endParaRPr lang="en-AU"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El resultado "</a:t>
            </a:r>
            <a:r>
              <a:rPr lang="es-419" sz="1200" kern="1200" dirty="0" err="1">
                <a:solidFill>
                  <a:schemeClr val="tx1"/>
                </a:solidFill>
                <a:effectLst/>
                <a:latin typeface="+mn-lt"/>
                <a:ea typeface="+mn-ea"/>
                <a:cs typeface="+mn-cs"/>
              </a:rPr>
              <a:t>average</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recall</a:t>
            </a:r>
            <a:r>
              <a:rPr lang="es-419" sz="1200" kern="1200" dirty="0">
                <a:solidFill>
                  <a:schemeClr val="tx1"/>
                </a:solidFill>
                <a:effectLst/>
                <a:latin typeface="+mn-lt"/>
                <a:ea typeface="+mn-ea"/>
                <a:cs typeface="+mn-cs"/>
              </a:rPr>
              <a:t> (ar) @[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=0.50:0.95 | </a:t>
            </a:r>
            <a:r>
              <a:rPr lang="es-419" sz="1200" kern="1200" dirty="0" err="1">
                <a:solidFill>
                  <a:schemeClr val="tx1"/>
                </a:solidFill>
                <a:effectLst/>
                <a:latin typeface="+mn-lt"/>
                <a:ea typeface="+mn-ea"/>
                <a:cs typeface="+mn-cs"/>
              </a:rPr>
              <a:t>area</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large</a:t>
            </a:r>
            <a:r>
              <a:rPr lang="es-419" sz="1200" kern="1200" dirty="0">
                <a:solidFill>
                  <a:schemeClr val="tx1"/>
                </a:solidFill>
                <a:effectLst/>
                <a:latin typeface="+mn-lt"/>
                <a:ea typeface="+mn-ea"/>
                <a:cs typeface="+mn-cs"/>
              </a:rPr>
              <a:t> | </a:t>
            </a:r>
            <a:r>
              <a:rPr lang="es-419" sz="1200" kern="1200" dirty="0" err="1">
                <a:solidFill>
                  <a:schemeClr val="tx1"/>
                </a:solidFill>
                <a:effectLst/>
                <a:latin typeface="+mn-lt"/>
                <a:ea typeface="+mn-ea"/>
                <a:cs typeface="+mn-cs"/>
              </a:rPr>
              <a:t>maxdets</a:t>
            </a:r>
            <a:r>
              <a:rPr lang="es-419" sz="1200" kern="1200" dirty="0">
                <a:solidFill>
                  <a:schemeClr val="tx1"/>
                </a:solidFill>
                <a:effectLst/>
                <a:latin typeface="+mn-lt"/>
                <a:ea typeface="+mn-ea"/>
                <a:cs typeface="+mn-cs"/>
              </a:rPr>
              <a:t>=100 ] = 0.826" indica que al entrenar el modelo de detección de objetos utilizando torchvision.models.detection.fasterrcnn_resnet50_fpn con un conjunto de datos específico, se logró un promedio de recuperación de 0.826 para objetos grandes, considerando un rango de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 de 0.50 a 0.95 y un máximo de 100 detecciones por imagen.</a:t>
            </a:r>
            <a:endParaRPr lang="en-AU"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Esto sugiere que el modelo tiene una alta capacidad para recuperar correctamente objetos grandes en las imágenes, lo cual es un indicador positivo del rendimiento del modelo en la detección de objetos de gran tamaño.</a:t>
            </a:r>
            <a:endParaRPr lang="en-AU" sz="1200" kern="1200" dirty="0">
              <a:solidFill>
                <a:schemeClr val="tx1"/>
              </a:solidFill>
              <a:effectLst/>
              <a:latin typeface="+mn-lt"/>
              <a:ea typeface="+mn-ea"/>
              <a:cs typeface="+mn-cs"/>
            </a:endParaRPr>
          </a:p>
          <a:p>
            <a:r>
              <a:rPr lang="es-419" sz="1200" b="1" kern="1200" dirty="0">
                <a:solidFill>
                  <a:schemeClr val="tx1"/>
                </a:solidFill>
                <a:effectLst/>
                <a:latin typeface="+mn-lt"/>
                <a:ea typeface="+mn-ea"/>
                <a:cs typeface="+mn-cs"/>
              </a:rPr>
              <a:t>“</a:t>
            </a:r>
            <a:r>
              <a:rPr lang="es-419" sz="1200" b="1" kern="1200" dirty="0" err="1">
                <a:solidFill>
                  <a:schemeClr val="tx1"/>
                </a:solidFill>
                <a:effectLst/>
                <a:latin typeface="+mn-lt"/>
                <a:ea typeface="+mn-ea"/>
                <a:cs typeface="+mn-cs"/>
              </a:rPr>
              <a:t>average</a:t>
            </a:r>
            <a:r>
              <a:rPr lang="es-419" sz="1200" b="1" kern="1200" dirty="0">
                <a:solidFill>
                  <a:schemeClr val="tx1"/>
                </a:solidFill>
                <a:effectLst/>
                <a:latin typeface="+mn-lt"/>
                <a:ea typeface="+mn-ea"/>
                <a:cs typeface="+mn-cs"/>
              </a:rPr>
              <a:t> precisión”</a:t>
            </a:r>
            <a:endParaRPr lang="en-AU" sz="1200" kern="1200" dirty="0">
              <a:solidFill>
                <a:schemeClr val="tx1"/>
              </a:solidFill>
              <a:effectLst/>
              <a:latin typeface="+mn-lt"/>
              <a:ea typeface="+mn-ea"/>
              <a:cs typeface="+mn-cs"/>
            </a:endParaRPr>
          </a:p>
          <a:p>
            <a:r>
              <a:rPr lang="es-419" sz="1200" kern="1200" dirty="0">
                <a:solidFill>
                  <a:schemeClr val="tx1"/>
                </a:solidFill>
                <a:effectLst/>
                <a:latin typeface="+mn-lt"/>
                <a:ea typeface="+mn-ea"/>
                <a:cs typeface="+mn-cs"/>
              </a:rPr>
              <a:t>El resultado "</a:t>
            </a:r>
            <a:r>
              <a:rPr lang="es-419" sz="1200" kern="1200" dirty="0" err="1">
                <a:solidFill>
                  <a:schemeClr val="tx1"/>
                </a:solidFill>
                <a:effectLst/>
                <a:latin typeface="+mn-lt"/>
                <a:ea typeface="+mn-ea"/>
                <a:cs typeface="+mn-cs"/>
              </a:rPr>
              <a:t>average</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precision</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ap</a:t>
            </a:r>
            <a:r>
              <a:rPr lang="es-419" sz="1200" kern="1200" dirty="0">
                <a:solidFill>
                  <a:schemeClr val="tx1"/>
                </a:solidFill>
                <a:effectLst/>
                <a:latin typeface="+mn-lt"/>
                <a:ea typeface="+mn-ea"/>
                <a:cs typeface="+mn-cs"/>
              </a:rPr>
              <a:t>) @[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=0.50:0.95 | </a:t>
            </a:r>
            <a:r>
              <a:rPr lang="es-419" sz="1200" kern="1200" dirty="0" err="1">
                <a:solidFill>
                  <a:schemeClr val="tx1"/>
                </a:solidFill>
                <a:effectLst/>
                <a:latin typeface="+mn-lt"/>
                <a:ea typeface="+mn-ea"/>
                <a:cs typeface="+mn-cs"/>
              </a:rPr>
              <a:t>area</a:t>
            </a:r>
            <a:r>
              <a:rPr lang="es-419" sz="1200" kern="1200" dirty="0">
                <a:solidFill>
                  <a:schemeClr val="tx1"/>
                </a:solidFill>
                <a:effectLst/>
                <a:latin typeface="+mn-lt"/>
                <a:ea typeface="+mn-ea"/>
                <a:cs typeface="+mn-cs"/>
              </a:rPr>
              <a:t>= </a:t>
            </a:r>
            <a:r>
              <a:rPr lang="es-419" sz="1200" kern="1200" dirty="0" err="1">
                <a:solidFill>
                  <a:schemeClr val="tx1"/>
                </a:solidFill>
                <a:effectLst/>
                <a:latin typeface="+mn-lt"/>
                <a:ea typeface="+mn-ea"/>
                <a:cs typeface="+mn-cs"/>
              </a:rPr>
              <a:t>large</a:t>
            </a:r>
            <a:r>
              <a:rPr lang="es-419" sz="1200" kern="1200" dirty="0">
                <a:solidFill>
                  <a:schemeClr val="tx1"/>
                </a:solidFill>
                <a:effectLst/>
                <a:latin typeface="+mn-lt"/>
                <a:ea typeface="+mn-ea"/>
                <a:cs typeface="+mn-cs"/>
              </a:rPr>
              <a:t> | </a:t>
            </a:r>
            <a:r>
              <a:rPr lang="es-419" sz="1200" kern="1200" dirty="0" err="1">
                <a:solidFill>
                  <a:schemeClr val="tx1"/>
                </a:solidFill>
                <a:effectLst/>
                <a:latin typeface="+mn-lt"/>
                <a:ea typeface="+mn-ea"/>
                <a:cs typeface="+mn-cs"/>
              </a:rPr>
              <a:t>maxdets</a:t>
            </a:r>
            <a:r>
              <a:rPr lang="es-419" sz="1200" kern="1200" dirty="0">
                <a:solidFill>
                  <a:schemeClr val="tx1"/>
                </a:solidFill>
                <a:effectLst/>
                <a:latin typeface="+mn-lt"/>
                <a:ea typeface="+mn-ea"/>
                <a:cs typeface="+mn-cs"/>
              </a:rPr>
              <a:t>=100 ] = 0.747" indica que al entrenar el modelo de detección de objetos utilizando torchvision.models.detection.fasterrcnn_resnet50_fpn con un conjunto de datos específico, se logró una precisión promedio de 0.747 para objetos grandes, considerando un rango de </a:t>
            </a:r>
            <a:r>
              <a:rPr lang="es-419" sz="1200" kern="1200" dirty="0" err="1">
                <a:solidFill>
                  <a:schemeClr val="tx1"/>
                </a:solidFill>
                <a:effectLst/>
                <a:latin typeface="+mn-lt"/>
                <a:ea typeface="+mn-ea"/>
                <a:cs typeface="+mn-cs"/>
              </a:rPr>
              <a:t>IoU</a:t>
            </a:r>
            <a:r>
              <a:rPr lang="es-419" sz="1200" kern="1200" dirty="0">
                <a:solidFill>
                  <a:schemeClr val="tx1"/>
                </a:solidFill>
                <a:effectLst/>
                <a:latin typeface="+mn-lt"/>
                <a:ea typeface="+mn-ea"/>
                <a:cs typeface="+mn-cs"/>
              </a:rPr>
              <a:t> de 0.50 a 0.95 y un máximo de 100 detecciones por imagen. </a:t>
            </a:r>
            <a:r>
              <a:rPr lang="es-ES" dirty="0"/>
              <a:t>Esto sugiere que el modelo tiene una capacidad sólida para realizar detecciones precisas de objetos grandes en las imágenes, lo cual es un indicador positivo del rendimiento del modelo en la detección de objetos de gran tamaño.</a:t>
            </a:r>
            <a:endParaRPr lang="en-AU" sz="1200" kern="1200" dirty="0">
              <a:solidFill>
                <a:schemeClr val="tx1"/>
              </a:solidFill>
              <a:effectLst/>
              <a:latin typeface="+mn-lt"/>
              <a:ea typeface="+mn-ea"/>
              <a:cs typeface="+mn-cs"/>
            </a:endParaRPr>
          </a:p>
          <a:p>
            <a:endParaRPr lang="es-419" dirty="0"/>
          </a:p>
        </p:txBody>
      </p:sp>
      <p:sp>
        <p:nvSpPr>
          <p:cNvPr id="4" name="Slide Number Placeholder 3"/>
          <p:cNvSpPr>
            <a:spLocks noGrp="1"/>
          </p:cNvSpPr>
          <p:nvPr>
            <p:ph type="sldNum" sz="quarter" idx="10"/>
          </p:nvPr>
        </p:nvSpPr>
        <p:spPr/>
        <p:txBody>
          <a:bodyPr/>
          <a:lstStyle/>
          <a:p>
            <a:fld id="{E6DFCE64-B297-49BB-BB6B-B8129C84171F}" type="slidenum">
              <a:rPr lang="es-419" smtClean="0"/>
              <a:t>10</a:t>
            </a:fld>
            <a:endParaRPr lang="es-419"/>
          </a:p>
        </p:txBody>
      </p:sp>
    </p:spTree>
    <p:extLst>
      <p:ext uri="{BB962C8B-B14F-4D97-AF65-F5344CB8AC3E}">
        <p14:creationId xmlns:p14="http://schemas.microsoft.com/office/powerpoint/2010/main" val="49687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23</a:t>
            </a:r>
          </a:p>
          <a:p>
            <a:r>
              <a:rPr lang="es-419" dirty="0"/>
              <a:t>325</a:t>
            </a:r>
          </a:p>
          <a:p>
            <a:r>
              <a:rPr lang="es-419" dirty="0"/>
              <a:t>432</a:t>
            </a:r>
          </a:p>
        </p:txBody>
      </p:sp>
      <p:sp>
        <p:nvSpPr>
          <p:cNvPr id="4" name="Slide Number Placeholder 3"/>
          <p:cNvSpPr>
            <a:spLocks noGrp="1"/>
          </p:cNvSpPr>
          <p:nvPr>
            <p:ph type="sldNum" sz="quarter" idx="10"/>
          </p:nvPr>
        </p:nvSpPr>
        <p:spPr/>
        <p:txBody>
          <a:bodyPr/>
          <a:lstStyle/>
          <a:p>
            <a:fld id="{E6DFCE64-B297-49BB-BB6B-B8129C84171F}" type="slidenum">
              <a:rPr lang="es-419" smtClean="0"/>
              <a:t>12</a:t>
            </a:fld>
            <a:endParaRPr lang="es-419"/>
          </a:p>
        </p:txBody>
      </p:sp>
    </p:spTree>
    <p:extLst>
      <p:ext uri="{BB962C8B-B14F-4D97-AF65-F5344CB8AC3E}">
        <p14:creationId xmlns:p14="http://schemas.microsoft.com/office/powerpoint/2010/main" val="233994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E6DFCE64-B297-49BB-BB6B-B8129C84171F}" type="slidenum">
              <a:rPr lang="es-419" smtClean="0"/>
              <a:t>13</a:t>
            </a:fld>
            <a:endParaRPr lang="es-419"/>
          </a:p>
        </p:txBody>
      </p:sp>
    </p:spTree>
    <p:extLst>
      <p:ext uri="{BB962C8B-B14F-4D97-AF65-F5344CB8AC3E}">
        <p14:creationId xmlns:p14="http://schemas.microsoft.com/office/powerpoint/2010/main" val="1565289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E6DFCE64-B297-49BB-BB6B-B8129C84171F}" type="slidenum">
              <a:rPr lang="es-419" smtClean="0"/>
              <a:t>14</a:t>
            </a:fld>
            <a:endParaRPr lang="es-419"/>
          </a:p>
        </p:txBody>
      </p:sp>
    </p:spTree>
    <p:extLst>
      <p:ext uri="{BB962C8B-B14F-4D97-AF65-F5344CB8AC3E}">
        <p14:creationId xmlns:p14="http://schemas.microsoft.com/office/powerpoint/2010/main" val="314226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666D-FE73-4517-AE0F-EC82AC503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419"/>
          </a:p>
        </p:txBody>
      </p:sp>
      <p:sp>
        <p:nvSpPr>
          <p:cNvPr id="3" name="Subtitle 2">
            <a:extLst>
              <a:ext uri="{FF2B5EF4-FFF2-40B4-BE49-F238E27FC236}">
                <a16:creationId xmlns:a16="http://schemas.microsoft.com/office/drawing/2014/main" id="{094FE043-7B42-4FC8-90A9-D5F44035A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419"/>
          </a:p>
        </p:txBody>
      </p:sp>
      <p:sp>
        <p:nvSpPr>
          <p:cNvPr id="4" name="Date Placeholder 3">
            <a:extLst>
              <a:ext uri="{FF2B5EF4-FFF2-40B4-BE49-F238E27FC236}">
                <a16:creationId xmlns:a16="http://schemas.microsoft.com/office/drawing/2014/main" id="{A24E82B0-2A40-40BD-A8C1-471B04B6876A}"/>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5" name="Footer Placeholder 4">
            <a:extLst>
              <a:ext uri="{FF2B5EF4-FFF2-40B4-BE49-F238E27FC236}">
                <a16:creationId xmlns:a16="http://schemas.microsoft.com/office/drawing/2014/main" id="{F4833D37-E621-48CF-B0AC-2C72D13FC961}"/>
              </a:ext>
            </a:extLst>
          </p:cNvPr>
          <p:cNvSpPr>
            <a:spLocks noGrp="1"/>
          </p:cNvSpPr>
          <p:nvPr>
            <p:ph type="ftr" sz="quarter" idx="11"/>
          </p:nvPr>
        </p:nvSpPr>
        <p:spPr/>
        <p:txBody>
          <a:bodyPr/>
          <a:lstStyle/>
          <a:p>
            <a:endParaRPr lang="es-419"/>
          </a:p>
        </p:txBody>
      </p:sp>
      <p:sp>
        <p:nvSpPr>
          <p:cNvPr id="6" name="Slide Number Placeholder 5">
            <a:extLst>
              <a:ext uri="{FF2B5EF4-FFF2-40B4-BE49-F238E27FC236}">
                <a16:creationId xmlns:a16="http://schemas.microsoft.com/office/drawing/2014/main" id="{8C7162A1-8115-4694-8463-75076D6F66F4}"/>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401201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E9B4-C361-40F4-98F1-C5AD51EA891F}"/>
              </a:ext>
            </a:extLst>
          </p:cNvPr>
          <p:cNvSpPr>
            <a:spLocks noGrp="1"/>
          </p:cNvSpPr>
          <p:nvPr>
            <p:ph type="title"/>
          </p:nvPr>
        </p:nvSpPr>
        <p:spPr/>
        <p:txBody>
          <a:bodyPr/>
          <a:lstStyle/>
          <a:p>
            <a:r>
              <a:rPr lang="en-US"/>
              <a:t>Click to edit Master title style</a:t>
            </a:r>
            <a:endParaRPr lang="es-419"/>
          </a:p>
        </p:txBody>
      </p:sp>
      <p:sp>
        <p:nvSpPr>
          <p:cNvPr id="3" name="Vertical Text Placeholder 2">
            <a:extLst>
              <a:ext uri="{FF2B5EF4-FFF2-40B4-BE49-F238E27FC236}">
                <a16:creationId xmlns:a16="http://schemas.microsoft.com/office/drawing/2014/main" id="{FA85321A-DA97-41C3-B7A3-47F962188C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4" name="Date Placeholder 3">
            <a:extLst>
              <a:ext uri="{FF2B5EF4-FFF2-40B4-BE49-F238E27FC236}">
                <a16:creationId xmlns:a16="http://schemas.microsoft.com/office/drawing/2014/main" id="{805A1C39-84C0-44F4-8098-006D5AC12B88}"/>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5" name="Footer Placeholder 4">
            <a:extLst>
              <a:ext uri="{FF2B5EF4-FFF2-40B4-BE49-F238E27FC236}">
                <a16:creationId xmlns:a16="http://schemas.microsoft.com/office/drawing/2014/main" id="{7A881640-3E42-4273-AA42-01ABC820AFDA}"/>
              </a:ext>
            </a:extLst>
          </p:cNvPr>
          <p:cNvSpPr>
            <a:spLocks noGrp="1"/>
          </p:cNvSpPr>
          <p:nvPr>
            <p:ph type="ftr" sz="quarter" idx="11"/>
          </p:nvPr>
        </p:nvSpPr>
        <p:spPr/>
        <p:txBody>
          <a:bodyPr/>
          <a:lstStyle/>
          <a:p>
            <a:endParaRPr lang="es-419"/>
          </a:p>
        </p:txBody>
      </p:sp>
      <p:sp>
        <p:nvSpPr>
          <p:cNvPr id="6" name="Slide Number Placeholder 5">
            <a:extLst>
              <a:ext uri="{FF2B5EF4-FFF2-40B4-BE49-F238E27FC236}">
                <a16:creationId xmlns:a16="http://schemas.microsoft.com/office/drawing/2014/main" id="{F20E5488-B1B0-4A91-9382-DDA19558A74F}"/>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204107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8B562-85A0-4B89-9829-2CC57B84F3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419"/>
          </a:p>
        </p:txBody>
      </p:sp>
      <p:sp>
        <p:nvSpPr>
          <p:cNvPr id="3" name="Vertical Text Placeholder 2">
            <a:extLst>
              <a:ext uri="{FF2B5EF4-FFF2-40B4-BE49-F238E27FC236}">
                <a16:creationId xmlns:a16="http://schemas.microsoft.com/office/drawing/2014/main" id="{0A337972-43C8-470B-822E-CF46D7E448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4" name="Date Placeholder 3">
            <a:extLst>
              <a:ext uri="{FF2B5EF4-FFF2-40B4-BE49-F238E27FC236}">
                <a16:creationId xmlns:a16="http://schemas.microsoft.com/office/drawing/2014/main" id="{837D939D-0D75-4550-BE2D-A25F5DD40A91}"/>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5" name="Footer Placeholder 4">
            <a:extLst>
              <a:ext uri="{FF2B5EF4-FFF2-40B4-BE49-F238E27FC236}">
                <a16:creationId xmlns:a16="http://schemas.microsoft.com/office/drawing/2014/main" id="{5006C7E4-B76D-43F3-8E25-0A3AA67682CA}"/>
              </a:ext>
            </a:extLst>
          </p:cNvPr>
          <p:cNvSpPr>
            <a:spLocks noGrp="1"/>
          </p:cNvSpPr>
          <p:nvPr>
            <p:ph type="ftr" sz="quarter" idx="11"/>
          </p:nvPr>
        </p:nvSpPr>
        <p:spPr/>
        <p:txBody>
          <a:bodyPr/>
          <a:lstStyle/>
          <a:p>
            <a:endParaRPr lang="es-419"/>
          </a:p>
        </p:txBody>
      </p:sp>
      <p:sp>
        <p:nvSpPr>
          <p:cNvPr id="6" name="Slide Number Placeholder 5">
            <a:extLst>
              <a:ext uri="{FF2B5EF4-FFF2-40B4-BE49-F238E27FC236}">
                <a16:creationId xmlns:a16="http://schemas.microsoft.com/office/drawing/2014/main" id="{E9092392-6ADC-4A16-8013-40D7BFDF464C}"/>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59182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5199-F2B8-43CA-B69F-A077316AB590}"/>
              </a:ext>
            </a:extLst>
          </p:cNvPr>
          <p:cNvSpPr>
            <a:spLocks noGrp="1"/>
          </p:cNvSpPr>
          <p:nvPr>
            <p:ph type="title"/>
          </p:nvPr>
        </p:nvSpPr>
        <p:spPr/>
        <p:txBody>
          <a:bodyPr/>
          <a:lstStyle/>
          <a:p>
            <a:r>
              <a:rPr lang="en-US"/>
              <a:t>Click to edit Master title style</a:t>
            </a:r>
            <a:endParaRPr lang="es-419"/>
          </a:p>
        </p:txBody>
      </p:sp>
      <p:sp>
        <p:nvSpPr>
          <p:cNvPr id="3" name="Content Placeholder 2">
            <a:extLst>
              <a:ext uri="{FF2B5EF4-FFF2-40B4-BE49-F238E27FC236}">
                <a16:creationId xmlns:a16="http://schemas.microsoft.com/office/drawing/2014/main" id="{DC56F680-1050-48E8-AF6E-2218A8A454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4" name="Date Placeholder 3">
            <a:extLst>
              <a:ext uri="{FF2B5EF4-FFF2-40B4-BE49-F238E27FC236}">
                <a16:creationId xmlns:a16="http://schemas.microsoft.com/office/drawing/2014/main" id="{98EA4E5C-B08B-48D3-82FF-C1E158CB94A7}"/>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5" name="Footer Placeholder 4">
            <a:extLst>
              <a:ext uri="{FF2B5EF4-FFF2-40B4-BE49-F238E27FC236}">
                <a16:creationId xmlns:a16="http://schemas.microsoft.com/office/drawing/2014/main" id="{C0102BE2-8BDF-4A51-A88D-36AB2AD0A23C}"/>
              </a:ext>
            </a:extLst>
          </p:cNvPr>
          <p:cNvSpPr>
            <a:spLocks noGrp="1"/>
          </p:cNvSpPr>
          <p:nvPr>
            <p:ph type="ftr" sz="quarter" idx="11"/>
          </p:nvPr>
        </p:nvSpPr>
        <p:spPr/>
        <p:txBody>
          <a:bodyPr/>
          <a:lstStyle/>
          <a:p>
            <a:endParaRPr lang="es-419"/>
          </a:p>
        </p:txBody>
      </p:sp>
      <p:sp>
        <p:nvSpPr>
          <p:cNvPr id="6" name="Slide Number Placeholder 5">
            <a:extLst>
              <a:ext uri="{FF2B5EF4-FFF2-40B4-BE49-F238E27FC236}">
                <a16:creationId xmlns:a16="http://schemas.microsoft.com/office/drawing/2014/main" id="{933C0F1C-FFE3-46D8-9CF2-ED8472F1BE5B}"/>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163141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B9E9-6F80-4E7C-B5ED-C17AD4B62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419"/>
          </a:p>
        </p:txBody>
      </p:sp>
      <p:sp>
        <p:nvSpPr>
          <p:cNvPr id="3" name="Text Placeholder 2">
            <a:extLst>
              <a:ext uri="{FF2B5EF4-FFF2-40B4-BE49-F238E27FC236}">
                <a16:creationId xmlns:a16="http://schemas.microsoft.com/office/drawing/2014/main" id="{8E0CBE26-CA80-4E0C-9F0F-E471C9DD1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7241DE-D83F-4C7D-89D4-3DCAD1B9D67C}"/>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5" name="Footer Placeholder 4">
            <a:extLst>
              <a:ext uri="{FF2B5EF4-FFF2-40B4-BE49-F238E27FC236}">
                <a16:creationId xmlns:a16="http://schemas.microsoft.com/office/drawing/2014/main" id="{03188EAF-1AA0-479C-9C26-7CED8A886E9D}"/>
              </a:ext>
            </a:extLst>
          </p:cNvPr>
          <p:cNvSpPr>
            <a:spLocks noGrp="1"/>
          </p:cNvSpPr>
          <p:nvPr>
            <p:ph type="ftr" sz="quarter" idx="11"/>
          </p:nvPr>
        </p:nvSpPr>
        <p:spPr/>
        <p:txBody>
          <a:bodyPr/>
          <a:lstStyle/>
          <a:p>
            <a:endParaRPr lang="es-419"/>
          </a:p>
        </p:txBody>
      </p:sp>
      <p:sp>
        <p:nvSpPr>
          <p:cNvPr id="6" name="Slide Number Placeholder 5">
            <a:extLst>
              <a:ext uri="{FF2B5EF4-FFF2-40B4-BE49-F238E27FC236}">
                <a16:creationId xmlns:a16="http://schemas.microsoft.com/office/drawing/2014/main" id="{DDFA2F9C-3D83-4575-9D05-F7E286F32748}"/>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305879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28AA-2B92-4499-AC0B-D63617156DF4}"/>
              </a:ext>
            </a:extLst>
          </p:cNvPr>
          <p:cNvSpPr>
            <a:spLocks noGrp="1"/>
          </p:cNvSpPr>
          <p:nvPr>
            <p:ph type="title"/>
          </p:nvPr>
        </p:nvSpPr>
        <p:spPr/>
        <p:txBody>
          <a:bodyPr/>
          <a:lstStyle/>
          <a:p>
            <a:r>
              <a:rPr lang="en-US"/>
              <a:t>Click to edit Master title style</a:t>
            </a:r>
            <a:endParaRPr lang="es-419"/>
          </a:p>
        </p:txBody>
      </p:sp>
      <p:sp>
        <p:nvSpPr>
          <p:cNvPr id="3" name="Content Placeholder 2">
            <a:extLst>
              <a:ext uri="{FF2B5EF4-FFF2-40B4-BE49-F238E27FC236}">
                <a16:creationId xmlns:a16="http://schemas.microsoft.com/office/drawing/2014/main" id="{B0ADEBBD-2F9C-496C-B1C8-9FB26CEB6C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4" name="Content Placeholder 3">
            <a:extLst>
              <a:ext uri="{FF2B5EF4-FFF2-40B4-BE49-F238E27FC236}">
                <a16:creationId xmlns:a16="http://schemas.microsoft.com/office/drawing/2014/main" id="{BF2665DB-FF2F-4E9F-8BB1-992606FA02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5" name="Date Placeholder 4">
            <a:extLst>
              <a:ext uri="{FF2B5EF4-FFF2-40B4-BE49-F238E27FC236}">
                <a16:creationId xmlns:a16="http://schemas.microsoft.com/office/drawing/2014/main" id="{8E2BE56C-E74B-4308-A3F1-E09109460641}"/>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6" name="Footer Placeholder 5">
            <a:extLst>
              <a:ext uri="{FF2B5EF4-FFF2-40B4-BE49-F238E27FC236}">
                <a16:creationId xmlns:a16="http://schemas.microsoft.com/office/drawing/2014/main" id="{AA8E4E10-2A97-47F7-941D-182977A268F7}"/>
              </a:ext>
            </a:extLst>
          </p:cNvPr>
          <p:cNvSpPr>
            <a:spLocks noGrp="1"/>
          </p:cNvSpPr>
          <p:nvPr>
            <p:ph type="ftr" sz="quarter" idx="11"/>
          </p:nvPr>
        </p:nvSpPr>
        <p:spPr/>
        <p:txBody>
          <a:bodyPr/>
          <a:lstStyle/>
          <a:p>
            <a:endParaRPr lang="es-419"/>
          </a:p>
        </p:txBody>
      </p:sp>
      <p:sp>
        <p:nvSpPr>
          <p:cNvPr id="7" name="Slide Number Placeholder 6">
            <a:extLst>
              <a:ext uri="{FF2B5EF4-FFF2-40B4-BE49-F238E27FC236}">
                <a16:creationId xmlns:a16="http://schemas.microsoft.com/office/drawing/2014/main" id="{67CE4340-69AE-44B7-B2E1-20AB2AF1FB4E}"/>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138618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522B-74E6-4820-90D0-9911029A1791}"/>
              </a:ext>
            </a:extLst>
          </p:cNvPr>
          <p:cNvSpPr>
            <a:spLocks noGrp="1"/>
          </p:cNvSpPr>
          <p:nvPr>
            <p:ph type="title"/>
          </p:nvPr>
        </p:nvSpPr>
        <p:spPr>
          <a:xfrm>
            <a:off x="839788" y="365125"/>
            <a:ext cx="10515600" cy="1325563"/>
          </a:xfrm>
        </p:spPr>
        <p:txBody>
          <a:bodyPr/>
          <a:lstStyle/>
          <a:p>
            <a:r>
              <a:rPr lang="en-US"/>
              <a:t>Click to edit Master title style</a:t>
            </a:r>
            <a:endParaRPr lang="es-419"/>
          </a:p>
        </p:txBody>
      </p:sp>
      <p:sp>
        <p:nvSpPr>
          <p:cNvPr id="3" name="Text Placeholder 2">
            <a:extLst>
              <a:ext uri="{FF2B5EF4-FFF2-40B4-BE49-F238E27FC236}">
                <a16:creationId xmlns:a16="http://schemas.microsoft.com/office/drawing/2014/main" id="{751AE87C-29E9-40AC-8EF8-3F3CE570D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D0B8A6-D943-4E82-8768-7791ACFF98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5" name="Text Placeholder 4">
            <a:extLst>
              <a:ext uri="{FF2B5EF4-FFF2-40B4-BE49-F238E27FC236}">
                <a16:creationId xmlns:a16="http://schemas.microsoft.com/office/drawing/2014/main" id="{2704BB7E-B9ED-4AC3-ADA7-AB5CEC8CD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6E7B14-581A-4403-B559-B89EDCE6EE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7" name="Date Placeholder 6">
            <a:extLst>
              <a:ext uri="{FF2B5EF4-FFF2-40B4-BE49-F238E27FC236}">
                <a16:creationId xmlns:a16="http://schemas.microsoft.com/office/drawing/2014/main" id="{06F08352-855F-47C4-B0B6-20DDE459D56F}"/>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8" name="Footer Placeholder 7">
            <a:extLst>
              <a:ext uri="{FF2B5EF4-FFF2-40B4-BE49-F238E27FC236}">
                <a16:creationId xmlns:a16="http://schemas.microsoft.com/office/drawing/2014/main" id="{C9053046-7AD3-4C13-B2B6-05F0C0ACAF2D}"/>
              </a:ext>
            </a:extLst>
          </p:cNvPr>
          <p:cNvSpPr>
            <a:spLocks noGrp="1"/>
          </p:cNvSpPr>
          <p:nvPr>
            <p:ph type="ftr" sz="quarter" idx="11"/>
          </p:nvPr>
        </p:nvSpPr>
        <p:spPr/>
        <p:txBody>
          <a:bodyPr/>
          <a:lstStyle/>
          <a:p>
            <a:endParaRPr lang="es-419"/>
          </a:p>
        </p:txBody>
      </p:sp>
      <p:sp>
        <p:nvSpPr>
          <p:cNvPr id="9" name="Slide Number Placeholder 8">
            <a:extLst>
              <a:ext uri="{FF2B5EF4-FFF2-40B4-BE49-F238E27FC236}">
                <a16:creationId xmlns:a16="http://schemas.microsoft.com/office/drawing/2014/main" id="{8783C756-BFBE-433D-972C-8966A519EDFC}"/>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309753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D802-2094-47A7-9D61-BF9D70046DB2}"/>
              </a:ext>
            </a:extLst>
          </p:cNvPr>
          <p:cNvSpPr>
            <a:spLocks noGrp="1"/>
          </p:cNvSpPr>
          <p:nvPr>
            <p:ph type="title"/>
          </p:nvPr>
        </p:nvSpPr>
        <p:spPr/>
        <p:txBody>
          <a:bodyPr/>
          <a:lstStyle/>
          <a:p>
            <a:r>
              <a:rPr lang="en-US"/>
              <a:t>Click to edit Master title style</a:t>
            </a:r>
            <a:endParaRPr lang="es-419"/>
          </a:p>
        </p:txBody>
      </p:sp>
      <p:sp>
        <p:nvSpPr>
          <p:cNvPr id="3" name="Date Placeholder 2">
            <a:extLst>
              <a:ext uri="{FF2B5EF4-FFF2-40B4-BE49-F238E27FC236}">
                <a16:creationId xmlns:a16="http://schemas.microsoft.com/office/drawing/2014/main" id="{84389D4F-2323-4F70-BCB6-6680CF057832}"/>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4" name="Footer Placeholder 3">
            <a:extLst>
              <a:ext uri="{FF2B5EF4-FFF2-40B4-BE49-F238E27FC236}">
                <a16:creationId xmlns:a16="http://schemas.microsoft.com/office/drawing/2014/main" id="{5C300760-CCE2-4C5D-A1DC-F81A6CB51504}"/>
              </a:ext>
            </a:extLst>
          </p:cNvPr>
          <p:cNvSpPr>
            <a:spLocks noGrp="1"/>
          </p:cNvSpPr>
          <p:nvPr>
            <p:ph type="ftr" sz="quarter" idx="11"/>
          </p:nvPr>
        </p:nvSpPr>
        <p:spPr/>
        <p:txBody>
          <a:bodyPr/>
          <a:lstStyle/>
          <a:p>
            <a:endParaRPr lang="es-419"/>
          </a:p>
        </p:txBody>
      </p:sp>
      <p:sp>
        <p:nvSpPr>
          <p:cNvPr id="5" name="Slide Number Placeholder 4">
            <a:extLst>
              <a:ext uri="{FF2B5EF4-FFF2-40B4-BE49-F238E27FC236}">
                <a16:creationId xmlns:a16="http://schemas.microsoft.com/office/drawing/2014/main" id="{2EF5E6D3-81A0-4E0B-8EEE-56A66BD24325}"/>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324865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E2C82-BD78-4258-AD69-2EB799D0F241}"/>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3" name="Footer Placeholder 2">
            <a:extLst>
              <a:ext uri="{FF2B5EF4-FFF2-40B4-BE49-F238E27FC236}">
                <a16:creationId xmlns:a16="http://schemas.microsoft.com/office/drawing/2014/main" id="{9ACED9AC-41D3-4467-80D0-61983367855E}"/>
              </a:ext>
            </a:extLst>
          </p:cNvPr>
          <p:cNvSpPr>
            <a:spLocks noGrp="1"/>
          </p:cNvSpPr>
          <p:nvPr>
            <p:ph type="ftr" sz="quarter" idx="11"/>
          </p:nvPr>
        </p:nvSpPr>
        <p:spPr/>
        <p:txBody>
          <a:bodyPr/>
          <a:lstStyle/>
          <a:p>
            <a:endParaRPr lang="es-419"/>
          </a:p>
        </p:txBody>
      </p:sp>
      <p:sp>
        <p:nvSpPr>
          <p:cNvPr id="4" name="Slide Number Placeholder 3">
            <a:extLst>
              <a:ext uri="{FF2B5EF4-FFF2-40B4-BE49-F238E27FC236}">
                <a16:creationId xmlns:a16="http://schemas.microsoft.com/office/drawing/2014/main" id="{B730C1FE-15C6-46C0-90D9-55EF9366563C}"/>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170210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45E4-0000-41F5-97FE-021F26375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419"/>
          </a:p>
        </p:txBody>
      </p:sp>
      <p:sp>
        <p:nvSpPr>
          <p:cNvPr id="3" name="Content Placeholder 2">
            <a:extLst>
              <a:ext uri="{FF2B5EF4-FFF2-40B4-BE49-F238E27FC236}">
                <a16:creationId xmlns:a16="http://schemas.microsoft.com/office/drawing/2014/main" id="{9AD3A9F7-43F4-4272-90ED-3CC43D345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4" name="Text Placeholder 3">
            <a:extLst>
              <a:ext uri="{FF2B5EF4-FFF2-40B4-BE49-F238E27FC236}">
                <a16:creationId xmlns:a16="http://schemas.microsoft.com/office/drawing/2014/main" id="{C2EE3AB4-CA1C-4E63-953B-87799C316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1B3CD0-8885-48B5-B4D3-6410C55B8F06}"/>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6" name="Footer Placeholder 5">
            <a:extLst>
              <a:ext uri="{FF2B5EF4-FFF2-40B4-BE49-F238E27FC236}">
                <a16:creationId xmlns:a16="http://schemas.microsoft.com/office/drawing/2014/main" id="{04244C14-589D-48F1-8F80-62BC2B4ABB99}"/>
              </a:ext>
            </a:extLst>
          </p:cNvPr>
          <p:cNvSpPr>
            <a:spLocks noGrp="1"/>
          </p:cNvSpPr>
          <p:nvPr>
            <p:ph type="ftr" sz="quarter" idx="11"/>
          </p:nvPr>
        </p:nvSpPr>
        <p:spPr/>
        <p:txBody>
          <a:bodyPr/>
          <a:lstStyle/>
          <a:p>
            <a:endParaRPr lang="es-419"/>
          </a:p>
        </p:txBody>
      </p:sp>
      <p:sp>
        <p:nvSpPr>
          <p:cNvPr id="7" name="Slide Number Placeholder 6">
            <a:extLst>
              <a:ext uri="{FF2B5EF4-FFF2-40B4-BE49-F238E27FC236}">
                <a16:creationId xmlns:a16="http://schemas.microsoft.com/office/drawing/2014/main" id="{245A5DF0-AFEB-44D3-A8E3-545BB8966E38}"/>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35342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AE4D-3575-432C-8588-C8C27E38D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419"/>
          </a:p>
        </p:txBody>
      </p:sp>
      <p:sp>
        <p:nvSpPr>
          <p:cNvPr id="3" name="Picture Placeholder 2">
            <a:extLst>
              <a:ext uri="{FF2B5EF4-FFF2-40B4-BE49-F238E27FC236}">
                <a16:creationId xmlns:a16="http://schemas.microsoft.com/office/drawing/2014/main" id="{B8C83266-1043-4327-93BF-005DBD5FC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Text Placeholder 3">
            <a:extLst>
              <a:ext uri="{FF2B5EF4-FFF2-40B4-BE49-F238E27FC236}">
                <a16:creationId xmlns:a16="http://schemas.microsoft.com/office/drawing/2014/main" id="{9D1D8A83-5299-4356-8236-D3320B605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9F7DD9-4C9B-4001-A16F-8B8931518FBB}"/>
              </a:ext>
            </a:extLst>
          </p:cNvPr>
          <p:cNvSpPr>
            <a:spLocks noGrp="1"/>
          </p:cNvSpPr>
          <p:nvPr>
            <p:ph type="dt" sz="half" idx="10"/>
          </p:nvPr>
        </p:nvSpPr>
        <p:spPr/>
        <p:txBody>
          <a:bodyPr/>
          <a:lstStyle/>
          <a:p>
            <a:fld id="{8AA86FEE-6CBF-491B-8108-B42E62F73263}" type="datetimeFigureOut">
              <a:rPr lang="es-419" smtClean="0"/>
              <a:t>11/3/2024</a:t>
            </a:fld>
            <a:endParaRPr lang="es-419"/>
          </a:p>
        </p:txBody>
      </p:sp>
      <p:sp>
        <p:nvSpPr>
          <p:cNvPr id="6" name="Footer Placeholder 5">
            <a:extLst>
              <a:ext uri="{FF2B5EF4-FFF2-40B4-BE49-F238E27FC236}">
                <a16:creationId xmlns:a16="http://schemas.microsoft.com/office/drawing/2014/main" id="{9BF1FC41-B3C2-42DD-A9DB-D1792440C721}"/>
              </a:ext>
            </a:extLst>
          </p:cNvPr>
          <p:cNvSpPr>
            <a:spLocks noGrp="1"/>
          </p:cNvSpPr>
          <p:nvPr>
            <p:ph type="ftr" sz="quarter" idx="11"/>
          </p:nvPr>
        </p:nvSpPr>
        <p:spPr/>
        <p:txBody>
          <a:bodyPr/>
          <a:lstStyle/>
          <a:p>
            <a:endParaRPr lang="es-419"/>
          </a:p>
        </p:txBody>
      </p:sp>
      <p:sp>
        <p:nvSpPr>
          <p:cNvPr id="7" name="Slide Number Placeholder 6">
            <a:extLst>
              <a:ext uri="{FF2B5EF4-FFF2-40B4-BE49-F238E27FC236}">
                <a16:creationId xmlns:a16="http://schemas.microsoft.com/office/drawing/2014/main" id="{069CBE88-5E86-47DC-A4D6-02F2877B8A4E}"/>
              </a:ext>
            </a:extLst>
          </p:cNvPr>
          <p:cNvSpPr>
            <a:spLocks noGrp="1"/>
          </p:cNvSpPr>
          <p:nvPr>
            <p:ph type="sldNum" sz="quarter" idx="12"/>
          </p:nvPr>
        </p:nvSpPr>
        <p:spPr/>
        <p:txBody>
          <a:bodyPr/>
          <a:lstStyle/>
          <a:p>
            <a:fld id="{7D4548AA-84A0-46D1-A917-29D254B83C84}" type="slidenum">
              <a:rPr lang="es-419" smtClean="0"/>
              <a:t>‹#›</a:t>
            </a:fld>
            <a:endParaRPr lang="es-419"/>
          </a:p>
        </p:txBody>
      </p:sp>
    </p:spTree>
    <p:extLst>
      <p:ext uri="{BB962C8B-B14F-4D97-AF65-F5344CB8AC3E}">
        <p14:creationId xmlns:p14="http://schemas.microsoft.com/office/powerpoint/2010/main" val="230098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9E0C1E-D017-42D9-8ECF-B11AE895B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419"/>
          </a:p>
        </p:txBody>
      </p:sp>
      <p:sp>
        <p:nvSpPr>
          <p:cNvPr id="3" name="Text Placeholder 2">
            <a:extLst>
              <a:ext uri="{FF2B5EF4-FFF2-40B4-BE49-F238E27FC236}">
                <a16:creationId xmlns:a16="http://schemas.microsoft.com/office/drawing/2014/main" id="{0E98B98F-634D-4311-AC18-59D1E49F8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4" name="Date Placeholder 3">
            <a:extLst>
              <a:ext uri="{FF2B5EF4-FFF2-40B4-BE49-F238E27FC236}">
                <a16:creationId xmlns:a16="http://schemas.microsoft.com/office/drawing/2014/main" id="{11357A23-33F7-48F1-9630-1A590A14B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6FEE-6CBF-491B-8108-B42E62F73263}" type="datetimeFigureOut">
              <a:rPr lang="es-419" smtClean="0"/>
              <a:t>11/3/2024</a:t>
            </a:fld>
            <a:endParaRPr lang="es-419"/>
          </a:p>
        </p:txBody>
      </p:sp>
      <p:sp>
        <p:nvSpPr>
          <p:cNvPr id="5" name="Footer Placeholder 4">
            <a:extLst>
              <a:ext uri="{FF2B5EF4-FFF2-40B4-BE49-F238E27FC236}">
                <a16:creationId xmlns:a16="http://schemas.microsoft.com/office/drawing/2014/main" id="{8413CE35-9785-463C-8365-58404E37C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Slide Number Placeholder 5">
            <a:extLst>
              <a:ext uri="{FF2B5EF4-FFF2-40B4-BE49-F238E27FC236}">
                <a16:creationId xmlns:a16="http://schemas.microsoft.com/office/drawing/2014/main" id="{0577E7C9-D276-44F2-9FB4-00579E23A7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548AA-84A0-46D1-A917-29D254B83C84}" type="slidenum">
              <a:rPr lang="es-419" smtClean="0"/>
              <a:t>‹#›</a:t>
            </a:fld>
            <a:endParaRPr lang="es-419"/>
          </a:p>
        </p:txBody>
      </p:sp>
    </p:spTree>
    <p:extLst>
      <p:ext uri="{BB962C8B-B14F-4D97-AF65-F5344CB8AC3E}">
        <p14:creationId xmlns:p14="http://schemas.microsoft.com/office/powerpoint/2010/main" val="320460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ctrTitle"/>
          </p:nvPr>
        </p:nvSpPr>
        <p:spPr/>
        <p:txBody>
          <a:bodyPr>
            <a:normAutofit fontScale="90000"/>
          </a:bodyPr>
          <a:lstStyle/>
          <a:p>
            <a:r>
              <a:rPr lang="es-419" dirty="0"/>
              <a:t>Desarrollo en Aplicaciones con Visión Artificial</a:t>
            </a:r>
            <a:br>
              <a:rPr lang="es-419" dirty="0"/>
            </a:br>
            <a:r>
              <a:rPr lang="es-419" dirty="0"/>
              <a:t>PUCP</a:t>
            </a:r>
          </a:p>
        </p:txBody>
      </p:sp>
      <p:sp>
        <p:nvSpPr>
          <p:cNvPr id="3" name="Subtitle 2">
            <a:extLst>
              <a:ext uri="{FF2B5EF4-FFF2-40B4-BE49-F238E27FC236}">
                <a16:creationId xmlns:a16="http://schemas.microsoft.com/office/drawing/2014/main" id="{3696D111-3AC9-4876-8428-743D9B20438A}"/>
              </a:ext>
            </a:extLst>
          </p:cNvPr>
          <p:cNvSpPr>
            <a:spLocks noGrp="1"/>
          </p:cNvSpPr>
          <p:nvPr>
            <p:ph type="subTitle" idx="1"/>
          </p:nvPr>
        </p:nvSpPr>
        <p:spPr>
          <a:xfrm>
            <a:off x="722671" y="3602038"/>
            <a:ext cx="10958051" cy="1655762"/>
          </a:xfrm>
        </p:spPr>
        <p:txBody>
          <a:bodyPr>
            <a:normAutofit lnSpcReduction="10000"/>
          </a:bodyPr>
          <a:lstStyle/>
          <a:p>
            <a:r>
              <a:rPr lang="es-419" dirty="0"/>
              <a:t>Tema: Detectar </a:t>
            </a:r>
            <a:r>
              <a:rPr lang="es-PE" dirty="0"/>
              <a:t>y catalogar la maquinaria pesada y diversos elementos utilizados en minería de un </a:t>
            </a:r>
            <a:r>
              <a:rPr lang="es-PE" dirty="0" err="1"/>
              <a:t>dataset</a:t>
            </a:r>
            <a:r>
              <a:rPr lang="es-PE" dirty="0"/>
              <a:t> utilizando estrategias basadas en aprendizaje profundo.</a:t>
            </a:r>
            <a:endParaRPr lang="en-AU" dirty="0"/>
          </a:p>
          <a:p>
            <a:endParaRPr lang="es-419" dirty="0"/>
          </a:p>
          <a:p>
            <a:r>
              <a:rPr lang="es-419" dirty="0"/>
              <a:t>Autor: Mario Zoser Mena Acha.</a:t>
            </a:r>
          </a:p>
        </p:txBody>
      </p:sp>
    </p:spTree>
    <p:extLst>
      <p:ext uri="{BB962C8B-B14F-4D97-AF65-F5344CB8AC3E}">
        <p14:creationId xmlns:p14="http://schemas.microsoft.com/office/powerpoint/2010/main" val="238163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Resultados (50 épocas)</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normAutofit/>
          </a:bodyPr>
          <a:lstStyle/>
          <a:p>
            <a:pPr marL="342900" indent="-342900" algn="just"/>
            <a:endParaRPr lang="es-419" dirty="0"/>
          </a:p>
        </p:txBody>
      </p:sp>
      <p:pic>
        <p:nvPicPr>
          <p:cNvPr id="5" name="Picture 4">
            <a:extLst>
              <a:ext uri="{FF2B5EF4-FFF2-40B4-BE49-F238E27FC236}">
                <a16:creationId xmlns:a16="http://schemas.microsoft.com/office/drawing/2014/main" id="{E0077401-AC87-4CCB-8F3D-AC0987FB164C}"/>
              </a:ext>
            </a:extLst>
          </p:cNvPr>
          <p:cNvPicPr>
            <a:picLocks noChangeAspect="1"/>
          </p:cNvPicPr>
          <p:nvPr/>
        </p:nvPicPr>
        <p:blipFill>
          <a:blip r:embed="rId3"/>
          <a:stretch>
            <a:fillRect/>
          </a:stretch>
        </p:blipFill>
        <p:spPr>
          <a:xfrm>
            <a:off x="767323" y="1825625"/>
            <a:ext cx="10586477" cy="4351338"/>
          </a:xfrm>
          <a:prstGeom prst="rect">
            <a:avLst/>
          </a:prstGeom>
        </p:spPr>
      </p:pic>
      <p:sp>
        <p:nvSpPr>
          <p:cNvPr id="4" name="Rectangle 3">
            <a:extLst>
              <a:ext uri="{FF2B5EF4-FFF2-40B4-BE49-F238E27FC236}">
                <a16:creationId xmlns:a16="http://schemas.microsoft.com/office/drawing/2014/main" id="{C5518E6F-712D-44F8-9384-AC15D6767B1D}"/>
              </a:ext>
            </a:extLst>
          </p:cNvPr>
          <p:cNvSpPr/>
          <p:nvPr/>
        </p:nvSpPr>
        <p:spPr>
          <a:xfrm>
            <a:off x="767323" y="5848350"/>
            <a:ext cx="10515600" cy="328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angle 5">
            <a:extLst>
              <a:ext uri="{FF2B5EF4-FFF2-40B4-BE49-F238E27FC236}">
                <a16:creationId xmlns:a16="http://schemas.microsoft.com/office/drawing/2014/main" id="{20D3B005-79CD-48B8-9603-E2CBECB1088B}"/>
              </a:ext>
            </a:extLst>
          </p:cNvPr>
          <p:cNvSpPr/>
          <p:nvPr/>
        </p:nvSpPr>
        <p:spPr>
          <a:xfrm>
            <a:off x="767323" y="5162550"/>
            <a:ext cx="10515600" cy="328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Rectangle 6">
            <a:extLst>
              <a:ext uri="{FF2B5EF4-FFF2-40B4-BE49-F238E27FC236}">
                <a16:creationId xmlns:a16="http://schemas.microsoft.com/office/drawing/2014/main" id="{3C31AC33-A30C-4409-9E72-CC6D2C8145DD}"/>
              </a:ext>
            </a:extLst>
          </p:cNvPr>
          <p:cNvSpPr/>
          <p:nvPr/>
        </p:nvSpPr>
        <p:spPr>
          <a:xfrm>
            <a:off x="919723" y="3848100"/>
            <a:ext cx="10515600" cy="32861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Rectangle 7">
            <a:extLst>
              <a:ext uri="{FF2B5EF4-FFF2-40B4-BE49-F238E27FC236}">
                <a16:creationId xmlns:a16="http://schemas.microsoft.com/office/drawing/2014/main" id="{273C38EE-7B39-48F2-9FF9-5BDCE2F71822}"/>
              </a:ext>
            </a:extLst>
          </p:cNvPr>
          <p:cNvSpPr/>
          <p:nvPr/>
        </p:nvSpPr>
        <p:spPr>
          <a:xfrm>
            <a:off x="919723" y="3200400"/>
            <a:ext cx="10515600" cy="32861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48873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Resultados</a:t>
            </a:r>
          </a:p>
        </p:txBody>
      </p:sp>
      <p:sp>
        <p:nvSpPr>
          <p:cNvPr id="5" name="Content Placeholder 4">
            <a:extLst>
              <a:ext uri="{FF2B5EF4-FFF2-40B4-BE49-F238E27FC236}">
                <a16:creationId xmlns:a16="http://schemas.microsoft.com/office/drawing/2014/main" id="{BEC44BB2-FF13-48C7-8A36-8B016C311269}"/>
              </a:ext>
            </a:extLst>
          </p:cNvPr>
          <p:cNvSpPr>
            <a:spLocks noGrp="1"/>
          </p:cNvSpPr>
          <p:nvPr>
            <p:ph idx="1"/>
          </p:nvPr>
        </p:nvSpPr>
        <p:spPr/>
        <p:txBody>
          <a:bodyPr/>
          <a:lstStyle/>
          <a:p>
            <a:endParaRPr lang="es-419"/>
          </a:p>
        </p:txBody>
      </p:sp>
      <p:pic>
        <p:nvPicPr>
          <p:cNvPr id="6" name="Picture 5">
            <a:extLst>
              <a:ext uri="{FF2B5EF4-FFF2-40B4-BE49-F238E27FC236}">
                <a16:creationId xmlns:a16="http://schemas.microsoft.com/office/drawing/2014/main" id="{8B695FC2-5654-4A0D-AEB5-8488D2CDA55D}"/>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200361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Esquema de trabajo</a:t>
            </a:r>
          </a:p>
        </p:txBody>
      </p:sp>
      <p:sp>
        <p:nvSpPr>
          <p:cNvPr id="5" name="Content Placeholder 4">
            <a:extLst>
              <a:ext uri="{FF2B5EF4-FFF2-40B4-BE49-F238E27FC236}">
                <a16:creationId xmlns:a16="http://schemas.microsoft.com/office/drawing/2014/main" id="{BEC44BB2-FF13-48C7-8A36-8B016C311269}"/>
              </a:ext>
            </a:extLst>
          </p:cNvPr>
          <p:cNvSpPr>
            <a:spLocks noGrp="1"/>
          </p:cNvSpPr>
          <p:nvPr>
            <p:ph idx="1"/>
          </p:nvPr>
        </p:nvSpPr>
        <p:spPr/>
        <p:txBody>
          <a:bodyPr/>
          <a:lstStyle/>
          <a:p>
            <a:endParaRPr lang="es-419"/>
          </a:p>
        </p:txBody>
      </p:sp>
      <p:pic>
        <p:nvPicPr>
          <p:cNvPr id="3" name="Picture 2">
            <a:extLst>
              <a:ext uri="{FF2B5EF4-FFF2-40B4-BE49-F238E27FC236}">
                <a16:creationId xmlns:a16="http://schemas.microsoft.com/office/drawing/2014/main" id="{C7EAB045-18EF-4870-88C3-36800598B49C}"/>
              </a:ext>
            </a:extLst>
          </p:cNvPr>
          <p:cNvPicPr>
            <a:picLocks noChangeAspect="1"/>
          </p:cNvPicPr>
          <p:nvPr/>
        </p:nvPicPr>
        <p:blipFill>
          <a:blip r:embed="rId3"/>
          <a:stretch>
            <a:fillRect/>
          </a:stretch>
        </p:blipFill>
        <p:spPr>
          <a:xfrm>
            <a:off x="838200" y="2029865"/>
            <a:ext cx="5156200" cy="3942857"/>
          </a:xfrm>
          <a:prstGeom prst="rect">
            <a:avLst/>
          </a:prstGeom>
        </p:spPr>
      </p:pic>
      <p:pic>
        <p:nvPicPr>
          <p:cNvPr id="4" name="Picture 3">
            <a:extLst>
              <a:ext uri="{FF2B5EF4-FFF2-40B4-BE49-F238E27FC236}">
                <a16:creationId xmlns:a16="http://schemas.microsoft.com/office/drawing/2014/main" id="{EA7AECB3-E63F-48C4-A31E-F31AA3C160EB}"/>
              </a:ext>
            </a:extLst>
          </p:cNvPr>
          <p:cNvPicPr>
            <a:picLocks noChangeAspect="1"/>
          </p:cNvPicPr>
          <p:nvPr/>
        </p:nvPicPr>
        <p:blipFill>
          <a:blip r:embed="rId4"/>
          <a:stretch>
            <a:fillRect/>
          </a:stretch>
        </p:blipFill>
        <p:spPr>
          <a:xfrm>
            <a:off x="6197600" y="2029865"/>
            <a:ext cx="5156200" cy="3942856"/>
          </a:xfrm>
          <a:prstGeom prst="rect">
            <a:avLst/>
          </a:prstGeom>
        </p:spPr>
      </p:pic>
    </p:spTree>
    <p:extLst>
      <p:ext uri="{BB962C8B-B14F-4D97-AF65-F5344CB8AC3E}">
        <p14:creationId xmlns:p14="http://schemas.microsoft.com/office/powerpoint/2010/main" val="141325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Conclusiones y Recomendaciones</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a:xfrm>
            <a:off x="838200" y="1825624"/>
            <a:ext cx="10515600" cy="5032375"/>
          </a:xfrm>
        </p:spPr>
        <p:txBody>
          <a:bodyPr>
            <a:normAutofit fontScale="92500"/>
          </a:bodyPr>
          <a:lstStyle/>
          <a:p>
            <a:pPr marL="342900" indent="-342900" algn="just"/>
            <a:r>
              <a:rPr lang="es-419" dirty="0"/>
              <a:t>La elaboración del proyecto permitió ampliar los conocimientos de visión artificial y su aplicación a un entorno industrial.</a:t>
            </a:r>
          </a:p>
          <a:p>
            <a:pPr marL="342900" indent="-342900" algn="just"/>
            <a:r>
              <a:rPr lang="es-419" dirty="0"/>
              <a:t>El mayor desafío fue el procesamiento de los datos además de validar que los datos estaban desbalanceados</a:t>
            </a:r>
            <a:endParaRPr lang="en-AU" dirty="0"/>
          </a:p>
          <a:p>
            <a:pPr marL="342900" indent="-342900" algn="just"/>
            <a:r>
              <a:rPr lang="es-419" dirty="0"/>
              <a:t>Se encontró que se necesitaba utilizar un modelo pre entrenado y sintonizado para realizar la identificación de equipos.</a:t>
            </a:r>
          </a:p>
          <a:p>
            <a:pPr marL="342900" indent="-342900" algn="just"/>
            <a:r>
              <a:rPr lang="es-419" sz="2800" dirty="0"/>
              <a:t>De los resultados para 50 épocas, tenemos que, en ciertos valores de áreas, el modelo no es eficiente, especialmente en las más pequeñas. Una de las razones es por la falta de imágenes en estas posiciones.</a:t>
            </a:r>
            <a:endParaRPr lang="en-AU" sz="2800" dirty="0"/>
          </a:p>
          <a:p>
            <a:pPr marL="342900" indent="-342900" algn="just"/>
            <a:r>
              <a:rPr lang="es-419" dirty="0"/>
              <a:t>Se recomienda modificar otros parámetros del modelo y verificar su desempeño para mejorar el desempeño en elementos que no se pueden clasificar correctamente</a:t>
            </a:r>
          </a:p>
          <a:p>
            <a:pPr marL="342900" indent="-342900" algn="just"/>
            <a:endParaRPr lang="es-419" dirty="0"/>
          </a:p>
          <a:p>
            <a:pPr marL="342900" indent="-342900" algn="just"/>
            <a:endParaRPr lang="es-419" dirty="0"/>
          </a:p>
        </p:txBody>
      </p:sp>
    </p:spTree>
    <p:extLst>
      <p:ext uri="{BB962C8B-B14F-4D97-AF65-F5344CB8AC3E}">
        <p14:creationId xmlns:p14="http://schemas.microsoft.com/office/powerpoint/2010/main" val="101824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Fuentes</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normAutofit/>
          </a:bodyPr>
          <a:lstStyle/>
          <a:p>
            <a:r>
              <a:rPr lang="en-AU" dirty="0" err="1"/>
              <a:t>Colección</a:t>
            </a:r>
            <a:r>
              <a:rPr lang="en-AU" dirty="0"/>
              <a:t> de </a:t>
            </a:r>
            <a:r>
              <a:rPr lang="en-AU" dirty="0" err="1"/>
              <a:t>imágenes</a:t>
            </a:r>
            <a:r>
              <a:rPr lang="en-AU" dirty="0"/>
              <a:t>: https://gitlab.com/Aleja84/Coleccion-de-imagenes</a:t>
            </a:r>
          </a:p>
          <a:p>
            <a:r>
              <a:rPr lang="en-AU" dirty="0"/>
              <a:t>Código Fuente: https://towardsdatascience.com/building-your-own-object-detector-pytorch-vs-tensorflow-and-how-to-even-get-started-1d314691d4ae</a:t>
            </a:r>
          </a:p>
          <a:p>
            <a:pPr marL="342900" indent="-342900" algn="just"/>
            <a:r>
              <a:rPr lang="es-419" sz="3000" dirty="0"/>
              <a:t>https://debuggercafe.com/object-detection-using-pytorch-faster-rcnn-resnet50-fpn-v2/ </a:t>
            </a:r>
          </a:p>
          <a:p>
            <a:pPr marL="342900" indent="-342900" algn="just"/>
            <a:r>
              <a:rPr lang="es-419" sz="3000" dirty="0"/>
              <a:t>https://arxiv.org/abs/1506.01497</a:t>
            </a:r>
          </a:p>
          <a:p>
            <a:pPr marL="342900" indent="-342900" algn="just"/>
            <a:endParaRPr lang="es-419" dirty="0"/>
          </a:p>
          <a:p>
            <a:pPr marL="342900" indent="-342900" algn="just"/>
            <a:endParaRPr lang="es-419" dirty="0"/>
          </a:p>
        </p:txBody>
      </p:sp>
    </p:spTree>
    <p:extLst>
      <p:ext uri="{BB962C8B-B14F-4D97-AF65-F5344CB8AC3E}">
        <p14:creationId xmlns:p14="http://schemas.microsoft.com/office/powerpoint/2010/main" val="143817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ctrTitle"/>
          </p:nvPr>
        </p:nvSpPr>
        <p:spPr/>
        <p:txBody>
          <a:bodyPr/>
          <a:lstStyle/>
          <a:p>
            <a:r>
              <a:rPr lang="es-419" dirty="0"/>
              <a:t>Gracias</a:t>
            </a:r>
          </a:p>
        </p:txBody>
      </p:sp>
    </p:spTree>
    <p:extLst>
      <p:ext uri="{BB962C8B-B14F-4D97-AF65-F5344CB8AC3E}">
        <p14:creationId xmlns:p14="http://schemas.microsoft.com/office/powerpoint/2010/main" val="119858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lstStyle/>
          <a:p>
            <a:pPr marL="342900" indent="-342900"/>
            <a:r>
              <a:rPr lang="es-419" dirty="0"/>
              <a:t>Introducción</a:t>
            </a:r>
          </a:p>
          <a:p>
            <a:pPr marL="342900" indent="-342900"/>
            <a:r>
              <a:rPr lang="es-419" dirty="0"/>
              <a:t>Problemática</a:t>
            </a:r>
          </a:p>
          <a:p>
            <a:pPr marL="342900" indent="-342900"/>
            <a:r>
              <a:rPr lang="es-419" dirty="0"/>
              <a:t>Esquema de trabajo</a:t>
            </a:r>
          </a:p>
          <a:p>
            <a:pPr marL="342900" indent="-342900"/>
            <a:r>
              <a:rPr lang="es-419" dirty="0"/>
              <a:t>Resultados</a:t>
            </a:r>
          </a:p>
          <a:p>
            <a:pPr marL="342900" indent="-342900"/>
            <a:r>
              <a:rPr lang="es-419" dirty="0"/>
              <a:t>Propuesta de Aplicación</a:t>
            </a:r>
          </a:p>
          <a:p>
            <a:pPr marL="342900" indent="-342900"/>
            <a:r>
              <a:rPr lang="es-419" dirty="0"/>
              <a:t>Conclusiones y Recomendaciones</a:t>
            </a:r>
          </a:p>
          <a:p>
            <a:pPr marL="342900" indent="-342900"/>
            <a:r>
              <a:rPr lang="es-419" dirty="0"/>
              <a:t>Fuentes</a:t>
            </a:r>
          </a:p>
        </p:txBody>
      </p:sp>
    </p:spTree>
    <p:extLst>
      <p:ext uri="{BB962C8B-B14F-4D97-AF65-F5344CB8AC3E}">
        <p14:creationId xmlns:p14="http://schemas.microsoft.com/office/powerpoint/2010/main" val="83652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Introducción</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normAutofit/>
          </a:bodyPr>
          <a:lstStyle/>
          <a:p>
            <a:pPr marL="342900" indent="-342900" algn="just"/>
            <a:r>
              <a:rPr lang="es-ES" dirty="0"/>
              <a:t>La visión por computadora es un campo de la inteligencia artificial y la informática que se centra en el desarrollo de sistemas que pueden adquirir, procesar, analizar y comprender imágenes del mundo real. </a:t>
            </a:r>
            <a:endParaRPr lang="es-419" dirty="0"/>
          </a:p>
          <a:p>
            <a:pPr marL="342900" indent="-342900" algn="just"/>
            <a:r>
              <a:rPr lang="es-419" dirty="0"/>
              <a:t>Se cuenta con un </a:t>
            </a:r>
            <a:r>
              <a:rPr lang="es-419" dirty="0" err="1"/>
              <a:t>dataset</a:t>
            </a:r>
            <a:r>
              <a:rPr lang="es-419" dirty="0"/>
              <a:t> de 1572 imágenes con su respectivo detalle de los elementos que lo componen a través de su respectivo archivo “.</a:t>
            </a:r>
            <a:r>
              <a:rPr lang="es-419" dirty="0" err="1"/>
              <a:t>xml</a:t>
            </a:r>
            <a:r>
              <a:rPr lang="es-419" dirty="0"/>
              <a:t>”</a:t>
            </a:r>
          </a:p>
          <a:p>
            <a:pPr marL="342900" indent="-342900" algn="just"/>
            <a:r>
              <a:rPr lang="es-PE" dirty="0"/>
              <a:t>Este </a:t>
            </a:r>
            <a:r>
              <a:rPr lang="es-PE" dirty="0" err="1"/>
              <a:t>dataset</a:t>
            </a:r>
            <a:r>
              <a:rPr lang="es-PE" dirty="0"/>
              <a:t> es una colección de vídeos descargados de </a:t>
            </a:r>
            <a:r>
              <a:rPr lang="es-PE" dirty="0" err="1"/>
              <a:t>youtube</a:t>
            </a:r>
            <a:r>
              <a:rPr lang="es-PE" dirty="0"/>
              <a:t> contenido información de maquinaria pesada en minas a tajo abierto desde vistas aéreas.</a:t>
            </a:r>
            <a:endParaRPr lang="es-419" sz="2800" dirty="0"/>
          </a:p>
        </p:txBody>
      </p:sp>
    </p:spTree>
    <p:extLst>
      <p:ext uri="{BB962C8B-B14F-4D97-AF65-F5344CB8AC3E}">
        <p14:creationId xmlns:p14="http://schemas.microsoft.com/office/powerpoint/2010/main" val="97305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Objetivos</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normAutofit/>
          </a:bodyPr>
          <a:lstStyle/>
          <a:p>
            <a:pPr marL="342900" indent="-342900" algn="just"/>
            <a:r>
              <a:rPr lang="es-PE" dirty="0"/>
              <a:t>Detectar y catalogar la maquinaria presente en las imágenes tal como bulldozer, camión, pala, </a:t>
            </a:r>
            <a:r>
              <a:rPr lang="es-PE" dirty="0" err="1"/>
              <a:t>etc</a:t>
            </a:r>
            <a:endParaRPr lang="es-PE" dirty="0"/>
          </a:p>
          <a:p>
            <a:pPr marL="342900" indent="-342900" algn="just"/>
            <a:r>
              <a:rPr lang="es-PE" dirty="0"/>
              <a:t>Utilizar las estrategias explicadas y detalladas en clase para detectar las imágenes y clasificarlas.</a:t>
            </a:r>
          </a:p>
          <a:p>
            <a:pPr marL="342900" indent="-342900" algn="just"/>
            <a:r>
              <a:rPr lang="es-PE" sz="2800" dirty="0"/>
              <a:t>Brindar información del esquema de trabajo y los pasos necesarios para lograr el objetivo.</a:t>
            </a:r>
          </a:p>
          <a:p>
            <a:pPr marL="342900" indent="-342900" algn="just"/>
            <a:r>
              <a:rPr lang="es-PE" dirty="0"/>
              <a:t>Explicar cuantitativamente y cualitativamente los resultados del modelo de clasificación.</a:t>
            </a:r>
            <a:endParaRPr lang="es-419" sz="2800" dirty="0"/>
          </a:p>
        </p:txBody>
      </p:sp>
    </p:spTree>
    <p:extLst>
      <p:ext uri="{BB962C8B-B14F-4D97-AF65-F5344CB8AC3E}">
        <p14:creationId xmlns:p14="http://schemas.microsoft.com/office/powerpoint/2010/main" val="202667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Problemática</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normAutofit/>
          </a:bodyPr>
          <a:lstStyle/>
          <a:p>
            <a:pPr marL="342900" indent="-342900" algn="just"/>
            <a:r>
              <a:rPr lang="es-419" dirty="0"/>
              <a:t>¿Qué hacer con esta información?</a:t>
            </a:r>
          </a:p>
          <a:p>
            <a:pPr marL="342900" indent="-342900" algn="just"/>
            <a:r>
              <a:rPr lang="es-419" dirty="0"/>
              <a:t>¿Existe alguna forma de analizarla de manera individual y/o global?</a:t>
            </a:r>
          </a:p>
          <a:p>
            <a:pPr marL="342900" indent="-342900" algn="just"/>
            <a:r>
              <a:rPr lang="es-419" dirty="0"/>
              <a:t>¿Los archivos “.</a:t>
            </a:r>
            <a:r>
              <a:rPr lang="es-419" dirty="0" err="1"/>
              <a:t>xml</a:t>
            </a:r>
            <a:r>
              <a:rPr lang="es-419" dirty="0"/>
              <a:t>” son congruentes?</a:t>
            </a:r>
          </a:p>
          <a:p>
            <a:pPr marL="342900" indent="-342900" algn="just"/>
            <a:r>
              <a:rPr lang="es-419" dirty="0"/>
              <a:t>¿La información es relevante?</a:t>
            </a:r>
          </a:p>
          <a:p>
            <a:pPr marL="342900" indent="-342900" algn="just"/>
            <a:r>
              <a:rPr lang="es-419" dirty="0"/>
              <a:t>¿podemos clasificarlos?</a:t>
            </a:r>
          </a:p>
          <a:p>
            <a:pPr marL="342900" indent="-342900" algn="just"/>
            <a:endParaRPr lang="es-419" dirty="0"/>
          </a:p>
        </p:txBody>
      </p:sp>
    </p:spTree>
    <p:extLst>
      <p:ext uri="{BB962C8B-B14F-4D97-AF65-F5344CB8AC3E}">
        <p14:creationId xmlns:p14="http://schemas.microsoft.com/office/powerpoint/2010/main" val="44749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Esquema de trabajo</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normAutofit lnSpcReduction="10000"/>
          </a:bodyPr>
          <a:lstStyle/>
          <a:p>
            <a:pPr marL="342900" indent="-342900" algn="just"/>
            <a:r>
              <a:rPr lang="es-419" dirty="0"/>
              <a:t>El entorno de trabajo es Python (Google </a:t>
            </a:r>
            <a:r>
              <a:rPr lang="es-419" dirty="0" err="1"/>
              <a:t>Colab</a:t>
            </a:r>
            <a:r>
              <a:rPr lang="es-419" dirty="0"/>
              <a:t>).</a:t>
            </a:r>
          </a:p>
          <a:p>
            <a:pPr marL="342900" indent="-342900" algn="just"/>
            <a:r>
              <a:rPr lang="es-419" dirty="0"/>
              <a:t>Se analiza un </a:t>
            </a:r>
            <a:r>
              <a:rPr lang="es-419" dirty="0" err="1"/>
              <a:t>dataset</a:t>
            </a:r>
            <a:r>
              <a:rPr lang="es-419" dirty="0"/>
              <a:t> de 1572 imágenes con su respectivo archivo de información. </a:t>
            </a:r>
          </a:p>
          <a:p>
            <a:pPr marL="342900" indent="-342900" algn="just"/>
            <a:r>
              <a:rPr lang="es-419" dirty="0"/>
              <a:t>Se utiliza un enfoque </a:t>
            </a:r>
            <a:r>
              <a:rPr lang="es-419" dirty="0" err="1"/>
              <a:t>multiclase</a:t>
            </a:r>
            <a:r>
              <a:rPr lang="es-419" dirty="0"/>
              <a:t> (09 clases).</a:t>
            </a:r>
          </a:p>
          <a:p>
            <a:pPr marL="342900" indent="-342900" algn="just"/>
            <a:r>
              <a:rPr lang="es-419" dirty="0"/>
              <a:t>Se adapta el código para el </a:t>
            </a:r>
            <a:r>
              <a:rPr lang="es-419" dirty="0" err="1"/>
              <a:t>dataset</a:t>
            </a:r>
            <a:r>
              <a:rPr lang="es-419" dirty="0"/>
              <a:t> (Leer archivos .</a:t>
            </a:r>
            <a:r>
              <a:rPr lang="es-419" dirty="0" err="1"/>
              <a:t>xml</a:t>
            </a:r>
            <a:r>
              <a:rPr lang="es-419" dirty="0"/>
              <a:t>, </a:t>
            </a:r>
            <a:r>
              <a:rPr lang="es-419" dirty="0" err="1"/>
              <a:t>etc</a:t>
            </a:r>
            <a:r>
              <a:rPr lang="es-419" dirty="0"/>
              <a:t>)</a:t>
            </a:r>
          </a:p>
          <a:p>
            <a:pPr marL="342900" indent="-342900" algn="just"/>
            <a:r>
              <a:rPr lang="es-419" dirty="0"/>
              <a:t>Se utiliza, re-entrena y valida el modelo fasterrcnn_resnet50_fpn (Transfer </a:t>
            </a:r>
            <a:r>
              <a:rPr lang="es-419" dirty="0" err="1"/>
              <a:t>learning</a:t>
            </a:r>
            <a:r>
              <a:rPr lang="es-419" dirty="0"/>
              <a:t> + </a:t>
            </a:r>
            <a:r>
              <a:rPr lang="es-419" dirty="0" err="1"/>
              <a:t>Finetuning</a:t>
            </a:r>
            <a:r>
              <a:rPr lang="es-419" dirty="0"/>
              <a:t>) .</a:t>
            </a:r>
          </a:p>
          <a:p>
            <a:pPr marL="342900" indent="-342900" algn="just"/>
            <a:r>
              <a:rPr lang="es-419" dirty="0"/>
              <a:t>Se buscas el desempeño adecuado del modelo para diferentes épocas.</a:t>
            </a:r>
          </a:p>
          <a:p>
            <a:pPr marL="342900" indent="-342900" algn="just"/>
            <a:r>
              <a:rPr lang="es-419" dirty="0"/>
              <a:t>Los resultados se almacenan y se prueban con el </a:t>
            </a:r>
            <a:r>
              <a:rPr lang="es-419" dirty="0" err="1"/>
              <a:t>dataset</a:t>
            </a:r>
            <a:r>
              <a:rPr lang="es-419" dirty="0"/>
              <a:t> de test.</a:t>
            </a:r>
          </a:p>
        </p:txBody>
      </p:sp>
    </p:spTree>
    <p:extLst>
      <p:ext uri="{BB962C8B-B14F-4D97-AF65-F5344CB8AC3E}">
        <p14:creationId xmlns:p14="http://schemas.microsoft.com/office/powerpoint/2010/main" val="158660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Esquema de trabajo</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a:xfrm>
            <a:off x="838200" y="1825625"/>
            <a:ext cx="10515600" cy="4667250"/>
          </a:xfrm>
        </p:spPr>
        <p:txBody>
          <a:bodyPr>
            <a:normAutofit lnSpcReduction="10000"/>
          </a:bodyPr>
          <a:lstStyle/>
          <a:p>
            <a:pPr marL="342900" indent="-342900" algn="just"/>
            <a:r>
              <a:rPr lang="es-419" dirty="0"/>
              <a:t>El entorno de trabajo es </a:t>
            </a:r>
            <a:r>
              <a:rPr lang="es-419" dirty="0" err="1"/>
              <a:t>python</a:t>
            </a:r>
            <a:r>
              <a:rPr lang="es-419" dirty="0"/>
              <a:t> (Google </a:t>
            </a:r>
            <a:r>
              <a:rPr lang="es-419" dirty="0" err="1"/>
              <a:t>Colab</a:t>
            </a:r>
            <a:r>
              <a:rPr lang="es-419" dirty="0"/>
              <a:t>).</a:t>
            </a:r>
          </a:p>
          <a:p>
            <a:pPr marL="342900" indent="-342900" algn="just"/>
            <a:r>
              <a:rPr lang="es-419" dirty="0"/>
              <a:t>Se analiza un </a:t>
            </a:r>
            <a:r>
              <a:rPr lang="es-419" dirty="0" err="1"/>
              <a:t>dataset</a:t>
            </a:r>
            <a:r>
              <a:rPr lang="es-419" dirty="0"/>
              <a:t> de 1572 imágenes con su respectivo archivo de información. Los datos tienen:</a:t>
            </a:r>
          </a:p>
          <a:p>
            <a:pPr marL="800100" lvl="1" indent="-342900" algn="just"/>
            <a:r>
              <a:rPr lang="es-419" sz="2800" dirty="0"/>
              <a:t>Se divide en 1000 imágenes de entrenamiento, validación y 512 de prueba.</a:t>
            </a:r>
          </a:p>
          <a:p>
            <a:pPr marL="800100" lvl="1" indent="-342900" algn="just"/>
            <a:r>
              <a:rPr lang="es-419" sz="2800" dirty="0"/>
              <a:t>Se tiene 9 clases.</a:t>
            </a:r>
          </a:p>
          <a:p>
            <a:pPr marL="800100" lvl="1" indent="-342900" algn="just"/>
            <a:r>
              <a:rPr lang="es-419" sz="2800" dirty="0"/>
              <a:t>Se analiza el </a:t>
            </a:r>
            <a:r>
              <a:rPr lang="es-419" sz="2800" dirty="0" err="1"/>
              <a:t>dataset</a:t>
            </a:r>
            <a:r>
              <a:rPr lang="es-419" sz="2800" dirty="0"/>
              <a:t>, se validan las clases y se busca la mejor manera de trabajarlo.</a:t>
            </a:r>
          </a:p>
          <a:p>
            <a:pPr marL="342900" indent="-342900" algn="just"/>
            <a:r>
              <a:rPr lang="es-419" dirty="0"/>
              <a:t>Se modifican las clases existentes para adecuarlas al desafío</a:t>
            </a:r>
          </a:p>
          <a:p>
            <a:pPr marL="342900" indent="-342900" algn="just"/>
            <a:r>
              <a:rPr lang="es-419" dirty="0"/>
              <a:t>Se selecciona el modelo pre entrenado </a:t>
            </a:r>
            <a:r>
              <a:rPr lang="es-ES" b="1" i="1" dirty="0" err="1"/>
              <a:t>Faster</a:t>
            </a:r>
            <a:r>
              <a:rPr lang="es-ES" b="1" i="1" dirty="0"/>
              <a:t> R-CNN con ResNet-50-FPN</a:t>
            </a:r>
            <a:endParaRPr lang="es-419" b="1" i="1" dirty="0"/>
          </a:p>
        </p:txBody>
      </p:sp>
    </p:spTree>
    <p:extLst>
      <p:ext uri="{BB962C8B-B14F-4D97-AF65-F5344CB8AC3E}">
        <p14:creationId xmlns:p14="http://schemas.microsoft.com/office/powerpoint/2010/main" val="250004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Esquema de trabajo</a:t>
            </a:r>
          </a:p>
        </p:txBody>
      </p:sp>
      <p:sp>
        <p:nvSpPr>
          <p:cNvPr id="3" name="Subtitle 2">
            <a:extLst>
              <a:ext uri="{FF2B5EF4-FFF2-40B4-BE49-F238E27FC236}">
                <a16:creationId xmlns:a16="http://schemas.microsoft.com/office/drawing/2014/main" id="{3696D111-3AC9-4876-8428-743D9B20438A}"/>
              </a:ext>
            </a:extLst>
          </p:cNvPr>
          <p:cNvSpPr>
            <a:spLocks noGrp="1"/>
          </p:cNvSpPr>
          <p:nvPr>
            <p:ph idx="1"/>
          </p:nvPr>
        </p:nvSpPr>
        <p:spPr/>
        <p:txBody>
          <a:bodyPr>
            <a:normAutofit/>
          </a:bodyPr>
          <a:lstStyle/>
          <a:p>
            <a:pPr marL="342900" indent="-342900" algn="just"/>
            <a:endParaRPr lang="es-419" dirty="0"/>
          </a:p>
        </p:txBody>
      </p:sp>
      <p:pic>
        <p:nvPicPr>
          <p:cNvPr id="4" name="Picture 3">
            <a:extLst>
              <a:ext uri="{FF2B5EF4-FFF2-40B4-BE49-F238E27FC236}">
                <a16:creationId xmlns:a16="http://schemas.microsoft.com/office/drawing/2014/main" id="{287BA4F4-6EAD-4E73-BBFE-3D20B27FDE1F}"/>
              </a:ext>
            </a:extLst>
          </p:cNvPr>
          <p:cNvPicPr>
            <a:picLocks noChangeAspect="1"/>
          </p:cNvPicPr>
          <p:nvPr/>
        </p:nvPicPr>
        <p:blipFill>
          <a:blip r:embed="rId3"/>
          <a:stretch>
            <a:fillRect/>
          </a:stretch>
        </p:blipFill>
        <p:spPr>
          <a:xfrm>
            <a:off x="838200" y="1825625"/>
            <a:ext cx="5800000" cy="1161905"/>
          </a:xfrm>
          <a:prstGeom prst="rect">
            <a:avLst/>
          </a:prstGeom>
        </p:spPr>
      </p:pic>
      <p:pic>
        <p:nvPicPr>
          <p:cNvPr id="6" name="Picture 5">
            <a:extLst>
              <a:ext uri="{FF2B5EF4-FFF2-40B4-BE49-F238E27FC236}">
                <a16:creationId xmlns:a16="http://schemas.microsoft.com/office/drawing/2014/main" id="{A0F027A0-0DD1-49C7-906C-A7ED5543F6AA}"/>
              </a:ext>
            </a:extLst>
          </p:cNvPr>
          <p:cNvPicPr>
            <a:picLocks noChangeAspect="1"/>
          </p:cNvPicPr>
          <p:nvPr/>
        </p:nvPicPr>
        <p:blipFill>
          <a:blip r:embed="rId4"/>
          <a:stretch>
            <a:fillRect/>
          </a:stretch>
        </p:blipFill>
        <p:spPr>
          <a:xfrm>
            <a:off x="838200" y="3172244"/>
            <a:ext cx="10515600" cy="1000662"/>
          </a:xfrm>
          <a:prstGeom prst="rect">
            <a:avLst/>
          </a:prstGeom>
        </p:spPr>
      </p:pic>
      <p:pic>
        <p:nvPicPr>
          <p:cNvPr id="7" name="Picture 6">
            <a:extLst>
              <a:ext uri="{FF2B5EF4-FFF2-40B4-BE49-F238E27FC236}">
                <a16:creationId xmlns:a16="http://schemas.microsoft.com/office/drawing/2014/main" id="{360C38D0-0F7B-422F-AF7E-BA8F1D5F6824}"/>
              </a:ext>
            </a:extLst>
          </p:cNvPr>
          <p:cNvPicPr>
            <a:picLocks noChangeAspect="1"/>
          </p:cNvPicPr>
          <p:nvPr/>
        </p:nvPicPr>
        <p:blipFill>
          <a:blip r:embed="rId5"/>
          <a:stretch>
            <a:fillRect/>
          </a:stretch>
        </p:blipFill>
        <p:spPr>
          <a:xfrm>
            <a:off x="838200" y="4333243"/>
            <a:ext cx="7895238" cy="1419048"/>
          </a:xfrm>
          <a:prstGeom prst="rect">
            <a:avLst/>
          </a:prstGeom>
        </p:spPr>
      </p:pic>
      <p:sp>
        <p:nvSpPr>
          <p:cNvPr id="8" name="TextBox 7">
            <a:extLst>
              <a:ext uri="{FF2B5EF4-FFF2-40B4-BE49-F238E27FC236}">
                <a16:creationId xmlns:a16="http://schemas.microsoft.com/office/drawing/2014/main" id="{C95833CC-80E0-48D5-A7ED-91E95002203C}"/>
              </a:ext>
            </a:extLst>
          </p:cNvPr>
          <p:cNvSpPr txBox="1"/>
          <p:nvPr/>
        </p:nvSpPr>
        <p:spPr>
          <a:xfrm>
            <a:off x="7899400" y="2019300"/>
            <a:ext cx="2933700" cy="369332"/>
          </a:xfrm>
          <a:prstGeom prst="rect">
            <a:avLst/>
          </a:prstGeom>
          <a:noFill/>
        </p:spPr>
        <p:txBody>
          <a:bodyPr wrap="square" rtlCol="0">
            <a:spAutoFit/>
          </a:bodyPr>
          <a:lstStyle/>
          <a:p>
            <a:r>
              <a:rPr lang="es-419" dirty="0"/>
              <a:t>¿Qué hay en cada imagen?</a:t>
            </a:r>
          </a:p>
        </p:txBody>
      </p:sp>
      <p:cxnSp>
        <p:nvCxnSpPr>
          <p:cNvPr id="10" name="Straight Arrow Connector 9">
            <a:extLst>
              <a:ext uri="{FF2B5EF4-FFF2-40B4-BE49-F238E27FC236}">
                <a16:creationId xmlns:a16="http://schemas.microsoft.com/office/drawing/2014/main" id="{3530429D-C1AC-4E45-A9F6-DCDDDA378F1A}"/>
              </a:ext>
            </a:extLst>
          </p:cNvPr>
          <p:cNvCxnSpPr>
            <a:cxnSpLocks/>
          </p:cNvCxnSpPr>
          <p:nvPr/>
        </p:nvCxnSpPr>
        <p:spPr>
          <a:xfrm flipH="1">
            <a:off x="6400800" y="2222500"/>
            <a:ext cx="1498600" cy="1661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79CCCC-61BB-4995-AD1A-E818E85F5A19}"/>
              </a:ext>
            </a:extLst>
          </p:cNvPr>
          <p:cNvSpPr txBox="1"/>
          <p:nvPr/>
        </p:nvSpPr>
        <p:spPr>
          <a:xfrm>
            <a:off x="6993800" y="2474300"/>
            <a:ext cx="4423500" cy="369332"/>
          </a:xfrm>
          <a:prstGeom prst="rect">
            <a:avLst/>
          </a:prstGeom>
          <a:noFill/>
        </p:spPr>
        <p:txBody>
          <a:bodyPr wrap="square" rtlCol="0">
            <a:spAutoFit/>
          </a:bodyPr>
          <a:lstStyle/>
          <a:p>
            <a:r>
              <a:rPr lang="es-419" dirty="0"/>
              <a:t>¿Con la cantidad total, podemos hacer algo?</a:t>
            </a:r>
          </a:p>
        </p:txBody>
      </p:sp>
      <p:cxnSp>
        <p:nvCxnSpPr>
          <p:cNvPr id="13" name="Straight Arrow Connector 12">
            <a:extLst>
              <a:ext uri="{FF2B5EF4-FFF2-40B4-BE49-F238E27FC236}">
                <a16:creationId xmlns:a16="http://schemas.microsoft.com/office/drawing/2014/main" id="{633543AE-9473-46AE-B697-C307BA2FB5E6}"/>
              </a:ext>
            </a:extLst>
          </p:cNvPr>
          <p:cNvCxnSpPr>
            <a:cxnSpLocks/>
          </p:cNvCxnSpPr>
          <p:nvPr/>
        </p:nvCxnSpPr>
        <p:spPr>
          <a:xfrm flipH="1">
            <a:off x="5791200" y="2717244"/>
            <a:ext cx="1079500" cy="30446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400AD26-6BCD-4002-96E1-70647522E3D8}"/>
              </a:ext>
            </a:extLst>
          </p:cNvPr>
          <p:cNvSpPr txBox="1"/>
          <p:nvPr/>
        </p:nvSpPr>
        <p:spPr>
          <a:xfrm>
            <a:off x="9258300" y="4498484"/>
            <a:ext cx="2159000" cy="923330"/>
          </a:xfrm>
          <a:prstGeom prst="rect">
            <a:avLst/>
          </a:prstGeom>
          <a:noFill/>
        </p:spPr>
        <p:txBody>
          <a:bodyPr wrap="square" rtlCol="0">
            <a:spAutoFit/>
          </a:bodyPr>
          <a:lstStyle/>
          <a:p>
            <a:r>
              <a:rPr lang="es-419" dirty="0"/>
              <a:t>Ordenamos todas las imágenes donde sólo existe un solo equipo</a:t>
            </a:r>
          </a:p>
        </p:txBody>
      </p:sp>
      <p:cxnSp>
        <p:nvCxnSpPr>
          <p:cNvPr id="17" name="Straight Arrow Connector 16">
            <a:extLst>
              <a:ext uri="{FF2B5EF4-FFF2-40B4-BE49-F238E27FC236}">
                <a16:creationId xmlns:a16="http://schemas.microsoft.com/office/drawing/2014/main" id="{25CD3712-50A4-4E90-BC45-7724AEF80AE1}"/>
              </a:ext>
            </a:extLst>
          </p:cNvPr>
          <p:cNvCxnSpPr>
            <a:cxnSpLocks/>
          </p:cNvCxnSpPr>
          <p:nvPr/>
        </p:nvCxnSpPr>
        <p:spPr>
          <a:xfrm flipH="1">
            <a:off x="8839200" y="4956518"/>
            <a:ext cx="41910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76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C35-97B6-4E28-842F-B4F7A20A6AF8}"/>
              </a:ext>
            </a:extLst>
          </p:cNvPr>
          <p:cNvSpPr>
            <a:spLocks noGrp="1"/>
          </p:cNvSpPr>
          <p:nvPr>
            <p:ph type="title"/>
          </p:nvPr>
        </p:nvSpPr>
        <p:spPr/>
        <p:txBody>
          <a:bodyPr/>
          <a:lstStyle/>
          <a:p>
            <a:r>
              <a:rPr lang="es-419" dirty="0"/>
              <a:t>DAVA – FASTER RCNN</a:t>
            </a:r>
          </a:p>
        </p:txBody>
      </p:sp>
      <p:pic>
        <p:nvPicPr>
          <p:cNvPr id="9" name="Content Placeholder 8">
            <a:extLst>
              <a:ext uri="{FF2B5EF4-FFF2-40B4-BE49-F238E27FC236}">
                <a16:creationId xmlns:a16="http://schemas.microsoft.com/office/drawing/2014/main" id="{908794AC-A6C9-4362-8EC5-630AA4AFED0A}"/>
              </a:ext>
            </a:extLst>
          </p:cNvPr>
          <p:cNvPicPr>
            <a:picLocks noGrp="1" noChangeAspect="1"/>
          </p:cNvPicPr>
          <p:nvPr>
            <p:ph idx="1"/>
          </p:nvPr>
        </p:nvPicPr>
        <p:blipFill>
          <a:blip r:embed="rId3"/>
          <a:stretch>
            <a:fillRect/>
          </a:stretch>
        </p:blipFill>
        <p:spPr>
          <a:xfrm>
            <a:off x="6315968" y="2025650"/>
            <a:ext cx="5756560" cy="2119956"/>
          </a:xfrm>
          <a:prstGeom prst="rect">
            <a:avLst/>
          </a:prstGeom>
        </p:spPr>
      </p:pic>
      <p:pic>
        <p:nvPicPr>
          <p:cNvPr id="5" name="Picture 4">
            <a:extLst>
              <a:ext uri="{FF2B5EF4-FFF2-40B4-BE49-F238E27FC236}">
                <a16:creationId xmlns:a16="http://schemas.microsoft.com/office/drawing/2014/main" id="{2CC2D359-DE41-41EB-B165-319C0492C369}"/>
              </a:ext>
            </a:extLst>
          </p:cNvPr>
          <p:cNvPicPr>
            <a:picLocks noChangeAspect="1"/>
          </p:cNvPicPr>
          <p:nvPr/>
        </p:nvPicPr>
        <p:blipFill>
          <a:blip r:embed="rId4"/>
          <a:stretch>
            <a:fillRect/>
          </a:stretch>
        </p:blipFill>
        <p:spPr>
          <a:xfrm>
            <a:off x="838200" y="1825625"/>
            <a:ext cx="5180952" cy="4409524"/>
          </a:xfrm>
          <a:prstGeom prst="rect">
            <a:avLst/>
          </a:prstGeom>
        </p:spPr>
      </p:pic>
      <p:pic>
        <p:nvPicPr>
          <p:cNvPr id="3" name="Picture 2">
            <a:extLst>
              <a:ext uri="{FF2B5EF4-FFF2-40B4-BE49-F238E27FC236}">
                <a16:creationId xmlns:a16="http://schemas.microsoft.com/office/drawing/2014/main" id="{9DCF2E08-CB04-4901-94F1-8A8080D145B9}"/>
              </a:ext>
            </a:extLst>
          </p:cNvPr>
          <p:cNvPicPr>
            <a:picLocks noChangeAspect="1"/>
          </p:cNvPicPr>
          <p:nvPr/>
        </p:nvPicPr>
        <p:blipFill>
          <a:blip r:embed="rId5"/>
          <a:stretch>
            <a:fillRect/>
          </a:stretch>
        </p:blipFill>
        <p:spPr>
          <a:xfrm>
            <a:off x="8308533" y="4480568"/>
            <a:ext cx="1771429" cy="1895238"/>
          </a:xfrm>
          <a:prstGeom prst="rect">
            <a:avLst/>
          </a:prstGeom>
        </p:spPr>
      </p:pic>
    </p:spTree>
    <p:extLst>
      <p:ext uri="{BB962C8B-B14F-4D97-AF65-F5344CB8AC3E}">
        <p14:creationId xmlns:p14="http://schemas.microsoft.com/office/powerpoint/2010/main" val="359947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2718</TotalTime>
  <Words>2202</Words>
  <Application>Microsoft Office PowerPoint</Application>
  <PresentationFormat>Widescreen</PresentationFormat>
  <Paragraphs>114</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Desarrollo en Aplicaciones con Visión Artificial PUCP</vt:lpstr>
      <vt:lpstr>DAVA</vt:lpstr>
      <vt:lpstr>DAVA - Introducción</vt:lpstr>
      <vt:lpstr>DAVA - Objetivos</vt:lpstr>
      <vt:lpstr>DAVA - Problemática</vt:lpstr>
      <vt:lpstr>DAVA - Esquema de trabajo</vt:lpstr>
      <vt:lpstr>DAVA - Esquema de trabajo</vt:lpstr>
      <vt:lpstr>DAVA - Esquema de trabajo</vt:lpstr>
      <vt:lpstr>DAVA – FASTER RCNN</vt:lpstr>
      <vt:lpstr>DAVA – Resultados (50 épocas)</vt:lpstr>
      <vt:lpstr>DAVA - Resultados</vt:lpstr>
      <vt:lpstr>DAVA - Esquema de trabajo</vt:lpstr>
      <vt:lpstr>DAVA – Conclusiones y Recomendaciones</vt:lpstr>
      <vt:lpstr>DAVA – Fuentes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Sentimiento en Redes Sociales PUCP</dc:title>
  <dc:creator>Mario Mena</dc:creator>
  <cp:lastModifiedBy>Mario Mena</cp:lastModifiedBy>
  <cp:revision>49</cp:revision>
  <dcterms:created xsi:type="dcterms:W3CDTF">2024-02-26T12:52:09Z</dcterms:created>
  <dcterms:modified xsi:type="dcterms:W3CDTF">2024-03-12T11:04:25Z</dcterms:modified>
</cp:coreProperties>
</file>