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59" r:id="rId6"/>
    <p:sldId id="260" r:id="rId7"/>
    <p:sldId id="261" r:id="rId8"/>
    <p:sldId id="262" r:id="rId9"/>
    <p:sldId id="269" r:id="rId10"/>
    <p:sldId id="264" r:id="rId11"/>
    <p:sldId id="265" r:id="rId12"/>
    <p:sldId id="266" r:id="rId13"/>
    <p:sldId id="267" r:id="rId14"/>
    <p:sldId id="268" r:id="rId15"/>
    <p:sldId id="271" r:id="rId16"/>
    <p:sldId id="272" r:id="rId17"/>
    <p:sldId id="273" r:id="rId18"/>
    <p:sldId id="274" r:id="rId19"/>
    <p:sldId id="275" r:id="rId20"/>
    <p:sldId id="277" r:id="rId21"/>
    <p:sldId id="278" r:id="rId22"/>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A25D-5E7C-4547-BEA4-0AB764423A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6FD999CE-F344-914B-AD12-159A656C4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57AB00FA-70C9-8C4C-9172-69D343AB8614}"/>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5" name="Footer Placeholder 4">
            <a:extLst>
              <a:ext uri="{FF2B5EF4-FFF2-40B4-BE49-F238E27FC236}">
                <a16:creationId xmlns:a16="http://schemas.microsoft.com/office/drawing/2014/main" id="{5954197F-6188-2E40-8CD4-C8373E810CA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06C32B09-4C40-274F-9651-2104BE16FDEC}"/>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53023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51C8-DDCF-2149-A6F2-3509B96E2293}"/>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65377664-B3B4-884B-B7B9-B0611EBF28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4CCC47B-7C34-7E4B-9ACF-8F3CBA626322}"/>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5" name="Footer Placeholder 4">
            <a:extLst>
              <a:ext uri="{FF2B5EF4-FFF2-40B4-BE49-F238E27FC236}">
                <a16:creationId xmlns:a16="http://schemas.microsoft.com/office/drawing/2014/main" id="{D9D4C3B1-0CC7-4543-BC71-E3FEE31D2CC2}"/>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63340AA-5E29-D840-86C2-A49EE3E5CA23}"/>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2801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E6E358-175F-5046-9610-05E60D3A12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AA24A619-7897-8D40-BB0D-4756BA5BD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C50F10C3-E774-444D-8F84-F962B1D8657E}"/>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5" name="Footer Placeholder 4">
            <a:extLst>
              <a:ext uri="{FF2B5EF4-FFF2-40B4-BE49-F238E27FC236}">
                <a16:creationId xmlns:a16="http://schemas.microsoft.com/office/drawing/2014/main" id="{D4E191F4-5087-364D-9E20-5C286CB4497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4AD7F2ED-AA90-0242-A968-0BE822A7D7EB}"/>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368002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0D27-A81D-2C46-8E0D-5BB92B541E75}"/>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285CF3E2-036B-9744-A0D2-15463A610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F5700B8B-F184-D240-8D83-D951D6DCB0A0}"/>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5" name="Footer Placeholder 4">
            <a:extLst>
              <a:ext uri="{FF2B5EF4-FFF2-40B4-BE49-F238E27FC236}">
                <a16:creationId xmlns:a16="http://schemas.microsoft.com/office/drawing/2014/main" id="{96192642-ED33-FC42-8006-12B77D258F7A}"/>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9D237A6-44AF-B146-96A1-3F84E6AB0791}"/>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40311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54C9-38CD-9F41-AEE2-F32336987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5EA254C3-8503-BC42-A104-7FFC6AE14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D63108-E036-4F44-8B4D-733BBC9151C4}"/>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5" name="Footer Placeholder 4">
            <a:extLst>
              <a:ext uri="{FF2B5EF4-FFF2-40B4-BE49-F238E27FC236}">
                <a16:creationId xmlns:a16="http://schemas.microsoft.com/office/drawing/2014/main" id="{A7810315-0E50-7044-8713-0B1B4F7ED0B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563A8EE-AC95-234D-86A3-E134BD0E4F21}"/>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362311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A001-0224-4E40-AEE8-F206C3453DBD}"/>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088E8B45-2A39-6442-85B9-6B89BE081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7F728DF9-4A76-8A47-8327-582D53B0C7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75B5B7DF-FD20-BB42-B0BA-CBB04D06724D}"/>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6" name="Footer Placeholder 5">
            <a:extLst>
              <a:ext uri="{FF2B5EF4-FFF2-40B4-BE49-F238E27FC236}">
                <a16:creationId xmlns:a16="http://schemas.microsoft.com/office/drawing/2014/main" id="{4A852CF7-9862-A24F-AC58-50EC71FAA10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AB4CCC8D-BA8D-8849-B3A1-CA63E0E2CEDA}"/>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156614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BB4-BFC7-5945-BAF6-744B4C59E0FB}"/>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8F14DBF7-3A76-C146-81B5-5474DE8F2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3649A-DE5D-2040-8BAC-8F5A48E5E9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8860FAB8-49D0-984D-A897-E2A8F5814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D162A-870B-F840-A3C8-5C9B0385E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4FD7BCA7-9968-7C46-9E9C-2164ABE1C65F}"/>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8" name="Footer Placeholder 7">
            <a:extLst>
              <a:ext uri="{FF2B5EF4-FFF2-40B4-BE49-F238E27FC236}">
                <a16:creationId xmlns:a16="http://schemas.microsoft.com/office/drawing/2014/main" id="{18E31953-765E-BA46-BE28-A7C2356EDE96}"/>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07B23A28-5BF2-8D40-A6AA-DAE14F5BE5A6}"/>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320901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6C7C-57DF-8248-BE3E-66CD2C2163CC}"/>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3A5B6373-3325-0C4B-92C1-78AD329E004A}"/>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4" name="Footer Placeholder 3">
            <a:extLst>
              <a:ext uri="{FF2B5EF4-FFF2-40B4-BE49-F238E27FC236}">
                <a16:creationId xmlns:a16="http://schemas.microsoft.com/office/drawing/2014/main" id="{E214E37A-5000-6B49-981F-9793D1E4C5A4}"/>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EEF72C55-7D4B-BE4F-B235-0D2E8C28E171}"/>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291077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464EC-F565-2441-860B-24D3E4D739E0}"/>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3" name="Footer Placeholder 2">
            <a:extLst>
              <a:ext uri="{FF2B5EF4-FFF2-40B4-BE49-F238E27FC236}">
                <a16:creationId xmlns:a16="http://schemas.microsoft.com/office/drawing/2014/main" id="{38954311-419F-2B49-A70A-BD6339892F7C}"/>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1DCA7D66-0C6A-354C-B6DF-9CE2057A1AAB}"/>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145032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7E2C-4194-454E-8B28-19A2C9EC3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988ABA4D-9529-434E-9169-4FE07C4CCF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B3E838E3-AEE2-0C4F-BC2F-4CA8CEA93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3670D-AA84-4648-980A-55E130946EE4}"/>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6" name="Footer Placeholder 5">
            <a:extLst>
              <a:ext uri="{FF2B5EF4-FFF2-40B4-BE49-F238E27FC236}">
                <a16:creationId xmlns:a16="http://schemas.microsoft.com/office/drawing/2014/main" id="{BC21AB76-B54E-1842-B5C5-765B3889AC48}"/>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4A5BD8E5-2B1F-1A4C-B87E-B3E7CECC3A9D}"/>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169054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CACF-A3A1-4C43-9B0F-B6DB458B6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19042C76-FAEB-C944-8731-D2A56BA13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DD0EA2ED-B11B-2843-9045-E1CD7C5DD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CF614-EA08-7E4A-815B-3647CEEA4107}"/>
              </a:ext>
            </a:extLst>
          </p:cNvPr>
          <p:cNvSpPr>
            <a:spLocks noGrp="1"/>
          </p:cNvSpPr>
          <p:nvPr>
            <p:ph type="dt" sz="half" idx="10"/>
          </p:nvPr>
        </p:nvSpPr>
        <p:spPr/>
        <p:txBody>
          <a:bodyPr/>
          <a:lstStyle/>
          <a:p>
            <a:fld id="{3118537A-79BA-3041-A95A-AD78462DA3DD}" type="datetimeFigureOut">
              <a:rPr lang="en-NP" smtClean="0"/>
              <a:t>21/02/2022</a:t>
            </a:fld>
            <a:endParaRPr lang="en-NP"/>
          </a:p>
        </p:txBody>
      </p:sp>
      <p:sp>
        <p:nvSpPr>
          <p:cNvPr id="6" name="Footer Placeholder 5">
            <a:extLst>
              <a:ext uri="{FF2B5EF4-FFF2-40B4-BE49-F238E27FC236}">
                <a16:creationId xmlns:a16="http://schemas.microsoft.com/office/drawing/2014/main" id="{271F0610-2C7C-DA4B-BC27-7BD7D166BC44}"/>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FCECA61C-2193-E641-91C8-FBA78BD543FB}"/>
              </a:ext>
            </a:extLst>
          </p:cNvPr>
          <p:cNvSpPr>
            <a:spLocks noGrp="1"/>
          </p:cNvSpPr>
          <p:nvPr>
            <p:ph type="sldNum" sz="quarter" idx="12"/>
          </p:nvPr>
        </p:nvSpPr>
        <p:spPr/>
        <p:txBody>
          <a:bodyPr/>
          <a:lstStyle/>
          <a:p>
            <a:fld id="{E92E07FA-27D4-2641-8ABA-578D903F1D04}" type="slidenum">
              <a:rPr lang="en-NP" smtClean="0"/>
              <a:t>‹#›</a:t>
            </a:fld>
            <a:endParaRPr lang="en-NP"/>
          </a:p>
        </p:txBody>
      </p:sp>
    </p:spTree>
    <p:extLst>
      <p:ext uri="{BB962C8B-B14F-4D97-AF65-F5344CB8AC3E}">
        <p14:creationId xmlns:p14="http://schemas.microsoft.com/office/powerpoint/2010/main" val="292022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51E80-F541-C642-9D75-081F17937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B3966C38-7917-7748-83CD-77FBE37B7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44D822C2-A6AD-D642-B123-8BA7C5E95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8537A-79BA-3041-A95A-AD78462DA3DD}" type="datetimeFigureOut">
              <a:rPr lang="en-NP" smtClean="0"/>
              <a:t>21/02/2022</a:t>
            </a:fld>
            <a:endParaRPr lang="en-NP"/>
          </a:p>
        </p:txBody>
      </p:sp>
      <p:sp>
        <p:nvSpPr>
          <p:cNvPr id="5" name="Footer Placeholder 4">
            <a:extLst>
              <a:ext uri="{FF2B5EF4-FFF2-40B4-BE49-F238E27FC236}">
                <a16:creationId xmlns:a16="http://schemas.microsoft.com/office/drawing/2014/main" id="{5EE6EE8B-FD13-384A-8E8B-E4A1A8579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A7295D8E-187A-7847-94CC-D27E3544D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E07FA-27D4-2641-8ABA-578D903F1D04}" type="slidenum">
              <a:rPr lang="en-NP" smtClean="0"/>
              <a:t>‹#›</a:t>
            </a:fld>
            <a:endParaRPr lang="en-NP"/>
          </a:p>
        </p:txBody>
      </p:sp>
    </p:spTree>
    <p:extLst>
      <p:ext uri="{BB962C8B-B14F-4D97-AF65-F5344CB8AC3E}">
        <p14:creationId xmlns:p14="http://schemas.microsoft.com/office/powerpoint/2010/main" val="409772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multiple-inheritance-in-python/" TargetMode="Externa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B079-B767-DF4A-A04C-85ECD3432934}"/>
              </a:ext>
            </a:extLst>
          </p:cNvPr>
          <p:cNvSpPr>
            <a:spLocks noGrp="1"/>
          </p:cNvSpPr>
          <p:nvPr>
            <p:ph type="ctrTitle"/>
          </p:nvPr>
        </p:nvSpPr>
        <p:spPr/>
        <p:txBody>
          <a:bodyPr/>
          <a:lstStyle/>
          <a:p>
            <a:r>
              <a:rPr lang="en-NP" dirty="0"/>
              <a:t>Python OOP</a:t>
            </a:r>
          </a:p>
        </p:txBody>
      </p:sp>
      <p:sp>
        <p:nvSpPr>
          <p:cNvPr id="3" name="Subtitle 2">
            <a:extLst>
              <a:ext uri="{FF2B5EF4-FFF2-40B4-BE49-F238E27FC236}">
                <a16:creationId xmlns:a16="http://schemas.microsoft.com/office/drawing/2014/main" id="{2ED01A4C-C738-DB40-8102-469B9C01F352}"/>
              </a:ext>
            </a:extLst>
          </p:cNvPr>
          <p:cNvSpPr>
            <a:spLocks noGrp="1"/>
          </p:cNvSpPr>
          <p:nvPr>
            <p:ph type="subTitle" idx="1"/>
          </p:nvPr>
        </p:nvSpPr>
        <p:spPr/>
        <p:txBody>
          <a:bodyPr/>
          <a:lstStyle/>
          <a:p>
            <a:r>
              <a:rPr lang="en-NP" dirty="0"/>
              <a:t>Manoj Joshi</a:t>
            </a:r>
          </a:p>
        </p:txBody>
      </p:sp>
    </p:spTree>
    <p:extLst>
      <p:ext uri="{BB962C8B-B14F-4D97-AF65-F5344CB8AC3E}">
        <p14:creationId xmlns:p14="http://schemas.microsoft.com/office/powerpoint/2010/main" val="149129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68D78-4761-3F45-AD0D-6D3EA2276C23}"/>
              </a:ext>
            </a:extLst>
          </p:cNvPr>
          <p:cNvSpPr>
            <a:spLocks noGrp="1"/>
          </p:cNvSpPr>
          <p:nvPr>
            <p:ph type="title"/>
          </p:nvPr>
        </p:nvSpPr>
        <p:spPr/>
        <p:txBody>
          <a:bodyPr/>
          <a:lstStyle/>
          <a:p>
            <a:r>
              <a:rPr lang="en-US" b="1" dirty="0"/>
              <a:t>Inheritance</a:t>
            </a:r>
            <a:endParaRPr lang="en-NP" dirty="0"/>
          </a:p>
        </p:txBody>
      </p:sp>
      <p:sp>
        <p:nvSpPr>
          <p:cNvPr id="6" name="Text Placeholder 5">
            <a:extLst>
              <a:ext uri="{FF2B5EF4-FFF2-40B4-BE49-F238E27FC236}">
                <a16:creationId xmlns:a16="http://schemas.microsoft.com/office/drawing/2014/main" id="{D91DCDA1-DEFD-C447-A813-43E5E140ECB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Inheritance is a way of creating a new class for using details of an existing class without modifying it.</a:t>
            </a:r>
          </a:p>
          <a:p>
            <a:pPr marL="285750" indent="-285750">
              <a:buFont typeface="Arial" panose="020B0604020202020204" pitchFamily="34" charset="0"/>
              <a:buChar char="•"/>
            </a:pPr>
            <a:r>
              <a:rPr lang="en-US" dirty="0"/>
              <a:t>The newly formed class is a derived class (or child class).</a:t>
            </a:r>
          </a:p>
          <a:p>
            <a:pPr marL="285750" indent="-285750">
              <a:buFont typeface="Arial" panose="020B0604020202020204" pitchFamily="34" charset="0"/>
              <a:buChar char="•"/>
            </a:pPr>
            <a:r>
              <a:rPr lang="en-US" dirty="0"/>
              <a:t>The existing class is a base class (or parent class).</a:t>
            </a:r>
          </a:p>
          <a:p>
            <a:pPr marL="285750" indent="-285750">
              <a:buFont typeface="Arial" panose="020B0604020202020204" pitchFamily="34" charset="0"/>
              <a:buChar char="•"/>
            </a:pPr>
            <a:endParaRPr lang="en-US" dirty="0"/>
          </a:p>
          <a:p>
            <a:r>
              <a:rPr lang="en-US" dirty="0"/>
              <a:t>OUTPUT:</a:t>
            </a:r>
          </a:p>
          <a:p>
            <a:endParaRPr lang="en-NP" dirty="0"/>
          </a:p>
        </p:txBody>
      </p:sp>
      <p:pic>
        <p:nvPicPr>
          <p:cNvPr id="11" name="Content Placeholder 10">
            <a:extLst>
              <a:ext uri="{FF2B5EF4-FFF2-40B4-BE49-F238E27FC236}">
                <a16:creationId xmlns:a16="http://schemas.microsoft.com/office/drawing/2014/main" id="{FF092B3D-60F7-DC4C-A88D-1991BF64D1CC}"/>
              </a:ext>
            </a:extLst>
          </p:cNvPr>
          <p:cNvPicPr>
            <a:picLocks noGrp="1" noChangeAspect="1"/>
          </p:cNvPicPr>
          <p:nvPr>
            <p:ph idx="1"/>
          </p:nvPr>
        </p:nvPicPr>
        <p:blipFill>
          <a:blip r:embed="rId2"/>
          <a:stretch>
            <a:fillRect/>
          </a:stretch>
        </p:blipFill>
        <p:spPr>
          <a:xfrm>
            <a:off x="6456232" y="987425"/>
            <a:ext cx="4136557" cy="5559685"/>
          </a:xfrm>
          <a:prstGeom prst="rect">
            <a:avLst/>
          </a:prstGeom>
        </p:spPr>
      </p:pic>
      <p:pic>
        <p:nvPicPr>
          <p:cNvPr id="12" name="Picture 11">
            <a:extLst>
              <a:ext uri="{FF2B5EF4-FFF2-40B4-BE49-F238E27FC236}">
                <a16:creationId xmlns:a16="http://schemas.microsoft.com/office/drawing/2014/main" id="{D7A9BCC7-6ACC-3546-9F13-46F5F63A5E5B}"/>
              </a:ext>
            </a:extLst>
          </p:cNvPr>
          <p:cNvPicPr>
            <a:picLocks noChangeAspect="1"/>
          </p:cNvPicPr>
          <p:nvPr/>
        </p:nvPicPr>
        <p:blipFill>
          <a:blip r:embed="rId3"/>
          <a:stretch>
            <a:fillRect/>
          </a:stretch>
        </p:blipFill>
        <p:spPr>
          <a:xfrm>
            <a:off x="937395" y="4841216"/>
            <a:ext cx="4356100" cy="1054100"/>
          </a:xfrm>
          <a:prstGeom prst="rect">
            <a:avLst/>
          </a:prstGeom>
        </p:spPr>
      </p:pic>
    </p:spTree>
    <p:extLst>
      <p:ext uri="{BB962C8B-B14F-4D97-AF65-F5344CB8AC3E}">
        <p14:creationId xmlns:p14="http://schemas.microsoft.com/office/powerpoint/2010/main" val="148445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152-B809-E349-8A36-506589F85BC6}"/>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2345BFDB-C4EF-8349-B436-7B5876903DE7}"/>
              </a:ext>
            </a:extLst>
          </p:cNvPr>
          <p:cNvSpPr>
            <a:spLocks noGrp="1"/>
          </p:cNvSpPr>
          <p:nvPr>
            <p:ph idx="1"/>
          </p:nvPr>
        </p:nvSpPr>
        <p:spPr/>
        <p:txBody>
          <a:bodyPr>
            <a:normAutofit lnSpcReduction="10000"/>
          </a:bodyPr>
          <a:lstStyle/>
          <a:p>
            <a:r>
              <a:rPr lang="en-US" dirty="0"/>
              <a:t>We created two classes i.e. </a:t>
            </a:r>
            <a:r>
              <a:rPr lang="en-US" i="1" dirty="0"/>
              <a:t>Bird</a:t>
            </a:r>
            <a:r>
              <a:rPr lang="en-US" dirty="0"/>
              <a:t> (parent class) and </a:t>
            </a:r>
            <a:r>
              <a:rPr lang="en-US" i="1" dirty="0"/>
              <a:t>Penguin</a:t>
            </a:r>
            <a:r>
              <a:rPr lang="en-US" dirty="0"/>
              <a:t> (child class).</a:t>
            </a:r>
          </a:p>
          <a:p>
            <a:r>
              <a:rPr lang="en-US" dirty="0"/>
              <a:t>The child class inherits the functions of parent class. We can see this from the swim() method.</a:t>
            </a:r>
          </a:p>
          <a:p>
            <a:r>
              <a:rPr lang="en-US" dirty="0"/>
              <a:t>Again, the child class modified the behavior of the parent class. We can see this from the </a:t>
            </a:r>
            <a:r>
              <a:rPr lang="en-US" dirty="0" err="1"/>
              <a:t>whoisThis</a:t>
            </a:r>
            <a:r>
              <a:rPr lang="en-US" dirty="0"/>
              <a:t>() method</a:t>
            </a:r>
          </a:p>
          <a:p>
            <a:endParaRPr lang="en-US" dirty="0"/>
          </a:p>
          <a:p>
            <a:r>
              <a:rPr lang="en-US" dirty="0"/>
              <a:t>we use the </a:t>
            </a:r>
            <a:r>
              <a:rPr lang="en-US" i="1" dirty="0">
                <a:solidFill>
                  <a:srgbClr val="FF0000"/>
                </a:solidFill>
              </a:rPr>
              <a:t>super() </a:t>
            </a:r>
            <a:r>
              <a:rPr lang="en-US" dirty="0"/>
              <a:t>function inside the </a:t>
            </a:r>
            <a:r>
              <a:rPr lang="en-US" i="1" dirty="0">
                <a:solidFill>
                  <a:srgbClr val="FF0000"/>
                </a:solidFill>
              </a:rPr>
              <a:t>__</a:t>
            </a:r>
            <a:r>
              <a:rPr lang="en-US" i="1" dirty="0" err="1">
                <a:solidFill>
                  <a:srgbClr val="FF0000"/>
                </a:solidFill>
              </a:rPr>
              <a:t>init</a:t>
            </a:r>
            <a:r>
              <a:rPr lang="en-US" i="1" dirty="0">
                <a:solidFill>
                  <a:srgbClr val="FF0000"/>
                </a:solidFill>
              </a:rPr>
              <a:t>__()</a:t>
            </a:r>
            <a:r>
              <a:rPr lang="en-US" dirty="0"/>
              <a:t> method. This allows us to run the </a:t>
            </a:r>
            <a:r>
              <a:rPr lang="en-US" i="1" dirty="0">
                <a:solidFill>
                  <a:srgbClr val="FF0000"/>
                </a:solidFill>
              </a:rPr>
              <a:t>__</a:t>
            </a:r>
            <a:r>
              <a:rPr lang="en-US" i="1" dirty="0" err="1">
                <a:solidFill>
                  <a:srgbClr val="FF0000"/>
                </a:solidFill>
              </a:rPr>
              <a:t>init</a:t>
            </a:r>
            <a:r>
              <a:rPr lang="en-US" i="1" dirty="0">
                <a:solidFill>
                  <a:srgbClr val="FF0000"/>
                </a:solidFill>
              </a:rPr>
              <a:t>__()</a:t>
            </a:r>
            <a:r>
              <a:rPr lang="en-US" dirty="0"/>
              <a:t> method of the parent class inside the child class.</a:t>
            </a:r>
            <a:endParaRPr lang="en-NP" dirty="0"/>
          </a:p>
        </p:txBody>
      </p:sp>
    </p:spTree>
    <p:extLst>
      <p:ext uri="{BB962C8B-B14F-4D97-AF65-F5344CB8AC3E}">
        <p14:creationId xmlns:p14="http://schemas.microsoft.com/office/powerpoint/2010/main" val="405241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5478-3976-5342-AAEC-B741F3E8F7E6}"/>
              </a:ext>
            </a:extLst>
          </p:cNvPr>
          <p:cNvSpPr>
            <a:spLocks noGrp="1"/>
          </p:cNvSpPr>
          <p:nvPr>
            <p:ph type="title"/>
          </p:nvPr>
        </p:nvSpPr>
        <p:spPr/>
        <p:txBody>
          <a:bodyPr/>
          <a:lstStyle/>
          <a:p>
            <a:r>
              <a:rPr lang="en-US" b="1" dirty="0"/>
              <a:t>Encapsulation</a:t>
            </a:r>
            <a:endParaRPr lang="en-NP" dirty="0"/>
          </a:p>
        </p:txBody>
      </p:sp>
      <p:sp>
        <p:nvSpPr>
          <p:cNvPr id="3" name="Content Placeholder 2">
            <a:extLst>
              <a:ext uri="{FF2B5EF4-FFF2-40B4-BE49-F238E27FC236}">
                <a16:creationId xmlns:a16="http://schemas.microsoft.com/office/drawing/2014/main" id="{44425541-369F-EF4E-9A59-FEDDA61A8C51}"/>
              </a:ext>
            </a:extLst>
          </p:cNvPr>
          <p:cNvSpPr>
            <a:spLocks noGrp="1"/>
          </p:cNvSpPr>
          <p:nvPr>
            <p:ph idx="1"/>
          </p:nvPr>
        </p:nvSpPr>
        <p:spPr/>
        <p:txBody>
          <a:bodyPr/>
          <a:lstStyle/>
          <a:p>
            <a:r>
              <a:rPr lang="en-US" dirty="0"/>
              <a:t>Using OOP in Python, we can restrict access to methods and variables.</a:t>
            </a:r>
          </a:p>
          <a:p>
            <a:r>
              <a:rPr lang="en-US" dirty="0"/>
              <a:t>This prevents data from direct modification which is called encapsulation.</a:t>
            </a:r>
          </a:p>
          <a:p>
            <a:r>
              <a:rPr lang="en-US" dirty="0"/>
              <a:t>In Python, we denote private attributes using underscore as the prefix </a:t>
            </a:r>
            <a:r>
              <a:rPr lang="en-US" dirty="0" err="1"/>
              <a:t>i.e</a:t>
            </a:r>
            <a:r>
              <a:rPr lang="en-US" dirty="0"/>
              <a:t> single _ or double __.</a:t>
            </a:r>
            <a:endParaRPr lang="en-NP" dirty="0"/>
          </a:p>
        </p:txBody>
      </p:sp>
    </p:spTree>
    <p:extLst>
      <p:ext uri="{BB962C8B-B14F-4D97-AF65-F5344CB8AC3E}">
        <p14:creationId xmlns:p14="http://schemas.microsoft.com/office/powerpoint/2010/main" val="145980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6ED5681-F6D4-CD49-A26F-49FB17354B6B}"/>
              </a:ext>
            </a:extLst>
          </p:cNvPr>
          <p:cNvPicPr>
            <a:picLocks noGrp="1" noChangeAspect="1"/>
          </p:cNvPicPr>
          <p:nvPr>
            <p:ph idx="1"/>
          </p:nvPr>
        </p:nvPicPr>
        <p:blipFill>
          <a:blip r:embed="rId2"/>
          <a:stretch>
            <a:fillRect/>
          </a:stretch>
        </p:blipFill>
        <p:spPr>
          <a:xfrm>
            <a:off x="5370416" y="987425"/>
            <a:ext cx="5797743" cy="4873625"/>
          </a:xfrm>
          <a:prstGeom prst="rect">
            <a:avLst/>
          </a:prstGeom>
        </p:spPr>
      </p:pic>
      <p:pic>
        <p:nvPicPr>
          <p:cNvPr id="8" name="Picture 7">
            <a:extLst>
              <a:ext uri="{FF2B5EF4-FFF2-40B4-BE49-F238E27FC236}">
                <a16:creationId xmlns:a16="http://schemas.microsoft.com/office/drawing/2014/main" id="{DFAC6FF4-2E82-9946-A4C4-56EE71ADD9D7}"/>
              </a:ext>
            </a:extLst>
          </p:cNvPr>
          <p:cNvPicPr>
            <a:picLocks noChangeAspect="1"/>
          </p:cNvPicPr>
          <p:nvPr/>
        </p:nvPicPr>
        <p:blipFill>
          <a:blip r:embed="rId3"/>
          <a:stretch>
            <a:fillRect/>
          </a:stretch>
        </p:blipFill>
        <p:spPr>
          <a:xfrm>
            <a:off x="1339056" y="4757799"/>
            <a:ext cx="2933700" cy="952500"/>
          </a:xfrm>
          <a:prstGeom prst="rect">
            <a:avLst/>
          </a:prstGeom>
        </p:spPr>
      </p:pic>
      <p:sp>
        <p:nvSpPr>
          <p:cNvPr id="6" name="Text Placeholder 5">
            <a:extLst>
              <a:ext uri="{FF2B5EF4-FFF2-40B4-BE49-F238E27FC236}">
                <a16:creationId xmlns:a16="http://schemas.microsoft.com/office/drawing/2014/main" id="{A901ECEE-6391-2844-9F97-F3264E49DB7A}"/>
              </a:ext>
            </a:extLst>
          </p:cNvPr>
          <p:cNvSpPr>
            <a:spLocks noGrp="1"/>
          </p:cNvSpPr>
          <p:nvPr>
            <p:ph type="body" sz="half" idx="2"/>
          </p:nvPr>
        </p:nvSpPr>
        <p:spPr>
          <a:xfrm>
            <a:off x="839788" y="819397"/>
            <a:ext cx="4005344" cy="5049591"/>
          </a:xfrm>
        </p:spPr>
        <p:txBody>
          <a:bodyPr/>
          <a:lstStyle/>
          <a:p>
            <a:pPr marL="285750" indent="-285750">
              <a:buFont typeface="Arial" panose="020B0604020202020204" pitchFamily="34" charset="0"/>
              <a:buChar char="•"/>
            </a:pPr>
            <a:r>
              <a:rPr lang="en-US" dirty="0"/>
              <a:t>we defined a </a:t>
            </a:r>
            <a:r>
              <a:rPr lang="en-US" i="1" dirty="0"/>
              <a:t>Computer</a:t>
            </a:r>
            <a:r>
              <a:rPr lang="en-US" dirty="0"/>
              <a:t> class.</a:t>
            </a:r>
          </a:p>
          <a:p>
            <a:pPr marL="285750" indent="-285750">
              <a:buFont typeface="Arial" panose="020B0604020202020204" pitchFamily="34" charset="0"/>
              <a:buChar char="•"/>
            </a:pPr>
            <a:r>
              <a:rPr lang="en-US" dirty="0"/>
              <a:t>We used </a:t>
            </a:r>
            <a:r>
              <a:rPr lang="en-US" i="1" dirty="0">
                <a:solidFill>
                  <a:srgbClr val="FF0000"/>
                </a:solidFill>
              </a:rPr>
              <a:t>__</a:t>
            </a:r>
            <a:r>
              <a:rPr lang="en-US" i="1" dirty="0" err="1">
                <a:solidFill>
                  <a:srgbClr val="FF0000"/>
                </a:solidFill>
              </a:rPr>
              <a:t>init</a:t>
            </a:r>
            <a:r>
              <a:rPr lang="en-US" i="1" dirty="0">
                <a:solidFill>
                  <a:srgbClr val="FF0000"/>
                </a:solidFill>
              </a:rPr>
              <a:t>__() </a:t>
            </a:r>
            <a:r>
              <a:rPr lang="en-US" dirty="0"/>
              <a:t>method to store the maximum selling price of Computer.</a:t>
            </a:r>
          </a:p>
          <a:p>
            <a:pPr marL="285750" indent="-285750">
              <a:buFont typeface="Arial" panose="020B0604020202020204" pitchFamily="34" charset="0"/>
              <a:buChar char="•"/>
            </a:pPr>
            <a:r>
              <a:rPr lang="en-US" dirty="0"/>
              <a:t>NOTICE: </a:t>
            </a:r>
            <a:r>
              <a:rPr lang="en-US" i="1" dirty="0">
                <a:solidFill>
                  <a:srgbClr val="FF0000"/>
                </a:solidFill>
              </a:rPr>
              <a:t>c.__</a:t>
            </a:r>
            <a:r>
              <a:rPr lang="en-US" i="1" dirty="0" err="1">
                <a:solidFill>
                  <a:srgbClr val="FF0000"/>
                </a:solidFill>
              </a:rPr>
              <a:t>maxprice</a:t>
            </a:r>
            <a:r>
              <a:rPr lang="en-US" i="1" dirty="0">
                <a:solidFill>
                  <a:srgbClr val="FF0000"/>
                </a:solidFill>
              </a:rPr>
              <a:t> = 1000</a:t>
            </a:r>
          </a:p>
          <a:p>
            <a:pPr marL="285750" indent="-285750">
              <a:buFont typeface="Arial" panose="020B0604020202020204" pitchFamily="34" charset="0"/>
              <a:buChar char="•"/>
            </a:pPr>
            <a:r>
              <a:rPr lang="en-US" dirty="0"/>
              <a:t>Here, we have tried to modify the value of </a:t>
            </a:r>
            <a:r>
              <a:rPr lang="en-US" dirty="0">
                <a:solidFill>
                  <a:srgbClr val="FF0000"/>
                </a:solidFill>
              </a:rPr>
              <a:t>__</a:t>
            </a:r>
            <a:r>
              <a:rPr lang="en-US" dirty="0" err="1">
                <a:solidFill>
                  <a:srgbClr val="FF0000"/>
                </a:solidFill>
              </a:rPr>
              <a:t>maxprice</a:t>
            </a:r>
            <a:r>
              <a:rPr lang="en-US" dirty="0">
                <a:solidFill>
                  <a:srgbClr val="FF0000"/>
                </a:solidFill>
              </a:rPr>
              <a:t> </a:t>
            </a:r>
            <a:r>
              <a:rPr lang="en-US" dirty="0"/>
              <a:t>outside of the class. However, since</a:t>
            </a:r>
            <a:r>
              <a:rPr lang="en-US" i="1" dirty="0">
                <a:solidFill>
                  <a:srgbClr val="FF0000"/>
                </a:solidFill>
              </a:rPr>
              <a:t> __</a:t>
            </a:r>
            <a:r>
              <a:rPr lang="en-US" i="1" dirty="0" err="1">
                <a:solidFill>
                  <a:srgbClr val="FF0000"/>
                </a:solidFill>
              </a:rPr>
              <a:t>maxprice</a:t>
            </a:r>
            <a:r>
              <a:rPr lang="en-US" dirty="0"/>
              <a:t> is a private variable, this modification is not seen on the output.</a:t>
            </a:r>
          </a:p>
          <a:p>
            <a:pPr marL="285750" indent="-285750">
              <a:buFont typeface="Arial" panose="020B0604020202020204" pitchFamily="34" charset="0"/>
              <a:buChar char="•"/>
            </a:pPr>
            <a:endParaRPr lang="en-US" i="1" dirty="0">
              <a:solidFill>
                <a:srgbClr val="FF0000"/>
              </a:solidFill>
            </a:endParaRPr>
          </a:p>
          <a:p>
            <a:pPr marL="285750" indent="-285750">
              <a:buFont typeface="Arial" panose="020B0604020202020204" pitchFamily="34" charset="0"/>
              <a:buChar char="•"/>
            </a:pPr>
            <a:r>
              <a:rPr lang="en-US" dirty="0"/>
              <a:t>To change the value, we have to use a setter function </a:t>
            </a:r>
            <a:r>
              <a:rPr lang="en-US" dirty="0" err="1"/>
              <a:t>i.e</a:t>
            </a:r>
            <a:r>
              <a:rPr lang="en-US" dirty="0"/>
              <a:t> </a:t>
            </a:r>
            <a:r>
              <a:rPr lang="en-US" dirty="0" err="1"/>
              <a:t>setMaxPrice</a:t>
            </a:r>
            <a:r>
              <a:rPr lang="en-US" dirty="0"/>
              <a:t>() which takes price as a parameter.</a:t>
            </a:r>
          </a:p>
          <a:p>
            <a:pPr marL="285750" indent="-285750">
              <a:buFont typeface="Arial" panose="020B0604020202020204" pitchFamily="34" charset="0"/>
              <a:buChar char="•"/>
            </a:pPr>
            <a:r>
              <a:rPr lang="en-US" i="1" dirty="0">
                <a:solidFill>
                  <a:srgbClr val="FF0000"/>
                </a:solidFill>
              </a:rPr>
              <a:t>OUTPUT:</a:t>
            </a:r>
          </a:p>
          <a:p>
            <a:pPr marL="285750" indent="-285750">
              <a:buFont typeface="Arial" panose="020B0604020202020204" pitchFamily="34" charset="0"/>
              <a:buChar char="•"/>
            </a:pPr>
            <a:endParaRPr lang="en-NP" i="1" dirty="0">
              <a:solidFill>
                <a:srgbClr val="FF0000"/>
              </a:solidFill>
            </a:endParaRPr>
          </a:p>
        </p:txBody>
      </p:sp>
    </p:spTree>
    <p:extLst>
      <p:ext uri="{BB962C8B-B14F-4D97-AF65-F5344CB8AC3E}">
        <p14:creationId xmlns:p14="http://schemas.microsoft.com/office/powerpoint/2010/main" val="201291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121541-69AC-F14F-92BC-956C1479B6B8}"/>
              </a:ext>
            </a:extLst>
          </p:cNvPr>
          <p:cNvSpPr>
            <a:spLocks noGrp="1"/>
          </p:cNvSpPr>
          <p:nvPr>
            <p:ph type="title"/>
          </p:nvPr>
        </p:nvSpPr>
        <p:spPr/>
        <p:txBody>
          <a:bodyPr>
            <a:normAutofit fontScale="90000"/>
          </a:bodyPr>
          <a:lstStyle/>
          <a:p>
            <a:br>
              <a:rPr lang="en-US" b="1" dirty="0">
                <a:hlinkClick r:id="rId2"/>
              </a:rPr>
            </a:br>
            <a:r>
              <a:rPr lang="en-US" b="1" dirty="0">
                <a:solidFill>
                  <a:srgbClr val="FF0000"/>
                </a:solidFill>
              </a:rPr>
              <a:t>Method overriding with multiple and multilevel inheritance</a:t>
            </a:r>
            <a:br>
              <a:rPr lang="en-US" b="1" dirty="0"/>
            </a:br>
            <a:r>
              <a:rPr lang="en-US" b="1" dirty="0">
                <a:hlinkClick r:id="rId2"/>
              </a:rPr>
              <a:t>Multiple Inheritance:</a:t>
            </a:r>
            <a:endParaRPr lang="en-NP" dirty="0"/>
          </a:p>
        </p:txBody>
      </p:sp>
      <p:pic>
        <p:nvPicPr>
          <p:cNvPr id="7" name="Content Placeholder 6">
            <a:extLst>
              <a:ext uri="{FF2B5EF4-FFF2-40B4-BE49-F238E27FC236}">
                <a16:creationId xmlns:a16="http://schemas.microsoft.com/office/drawing/2014/main" id="{02069CBB-C210-9B46-B161-D7A2D1CBA420}"/>
              </a:ext>
            </a:extLst>
          </p:cNvPr>
          <p:cNvPicPr>
            <a:picLocks noGrp="1" noChangeAspect="1"/>
          </p:cNvPicPr>
          <p:nvPr>
            <p:ph idx="1"/>
          </p:nvPr>
        </p:nvPicPr>
        <p:blipFill>
          <a:blip r:embed="rId3"/>
          <a:stretch>
            <a:fillRect/>
          </a:stretch>
        </p:blipFill>
        <p:spPr>
          <a:xfrm>
            <a:off x="6055564" y="987425"/>
            <a:ext cx="4427448" cy="4873625"/>
          </a:xfrm>
          <a:prstGeom prst="rect">
            <a:avLst/>
          </a:prstGeom>
        </p:spPr>
      </p:pic>
      <p:sp>
        <p:nvSpPr>
          <p:cNvPr id="6" name="Text Placeholder 5">
            <a:extLst>
              <a:ext uri="{FF2B5EF4-FFF2-40B4-BE49-F238E27FC236}">
                <a16:creationId xmlns:a16="http://schemas.microsoft.com/office/drawing/2014/main" id="{AF1D8E53-E9E4-F640-A218-61FB8C94F25A}"/>
              </a:ext>
            </a:extLst>
          </p:cNvPr>
          <p:cNvSpPr>
            <a:spLocks noGrp="1"/>
          </p:cNvSpPr>
          <p:nvPr>
            <p:ph type="body" sz="half" idx="2"/>
          </p:nvPr>
        </p:nvSpPr>
        <p:spPr/>
        <p:txBody>
          <a:bodyPr/>
          <a:lstStyle/>
          <a:p>
            <a:r>
              <a:rPr lang="en-US" dirty="0"/>
              <a:t>When a class is derived from more than one base class it is called </a:t>
            </a:r>
            <a:r>
              <a:rPr lang="en-US" dirty="0">
                <a:hlinkClick r:id="rId2"/>
              </a:rPr>
              <a:t>multiple Inheritance</a:t>
            </a:r>
            <a:r>
              <a:rPr lang="en-US" dirty="0"/>
              <a:t>.</a:t>
            </a:r>
            <a:endParaRPr lang="en-NP" dirty="0"/>
          </a:p>
        </p:txBody>
      </p:sp>
      <p:pic>
        <p:nvPicPr>
          <p:cNvPr id="8" name="Picture 7">
            <a:extLst>
              <a:ext uri="{FF2B5EF4-FFF2-40B4-BE49-F238E27FC236}">
                <a16:creationId xmlns:a16="http://schemas.microsoft.com/office/drawing/2014/main" id="{B0AE5EF0-1B82-714D-9F5F-86AC7CFB10C6}"/>
              </a:ext>
            </a:extLst>
          </p:cNvPr>
          <p:cNvPicPr>
            <a:picLocks noChangeAspect="1"/>
          </p:cNvPicPr>
          <p:nvPr/>
        </p:nvPicPr>
        <p:blipFill>
          <a:blip r:embed="rId4"/>
          <a:stretch>
            <a:fillRect/>
          </a:stretch>
        </p:blipFill>
        <p:spPr>
          <a:xfrm>
            <a:off x="839788" y="4679950"/>
            <a:ext cx="3365500" cy="1181100"/>
          </a:xfrm>
          <a:prstGeom prst="rect">
            <a:avLst/>
          </a:prstGeom>
        </p:spPr>
      </p:pic>
    </p:spTree>
    <p:extLst>
      <p:ext uri="{BB962C8B-B14F-4D97-AF65-F5344CB8AC3E}">
        <p14:creationId xmlns:p14="http://schemas.microsoft.com/office/powerpoint/2010/main" val="29695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8A812-3B2E-9C4B-9183-648F43788487}"/>
              </a:ext>
            </a:extLst>
          </p:cNvPr>
          <p:cNvSpPr>
            <a:spLocks noGrp="1"/>
          </p:cNvSpPr>
          <p:nvPr>
            <p:ph type="title"/>
          </p:nvPr>
        </p:nvSpPr>
        <p:spPr/>
        <p:txBody>
          <a:bodyPr/>
          <a:lstStyle/>
          <a:p>
            <a:r>
              <a:rPr lang="en-US" b="1" dirty="0"/>
              <a:t>Multilevel Inheritance:</a:t>
            </a:r>
            <a:endParaRPr lang="en-NP" dirty="0"/>
          </a:p>
        </p:txBody>
      </p:sp>
      <p:pic>
        <p:nvPicPr>
          <p:cNvPr id="7" name="Content Placeholder 6">
            <a:extLst>
              <a:ext uri="{FF2B5EF4-FFF2-40B4-BE49-F238E27FC236}">
                <a16:creationId xmlns:a16="http://schemas.microsoft.com/office/drawing/2014/main" id="{787A1B4E-2629-A448-BCE2-EBBC104BFB38}"/>
              </a:ext>
            </a:extLst>
          </p:cNvPr>
          <p:cNvPicPr>
            <a:picLocks noGrp="1" noChangeAspect="1"/>
          </p:cNvPicPr>
          <p:nvPr>
            <p:ph idx="1"/>
          </p:nvPr>
        </p:nvPicPr>
        <p:blipFill>
          <a:blip r:embed="rId2"/>
          <a:stretch>
            <a:fillRect/>
          </a:stretch>
        </p:blipFill>
        <p:spPr>
          <a:xfrm>
            <a:off x="6171707" y="987425"/>
            <a:ext cx="4195162" cy="4873625"/>
          </a:xfrm>
          <a:prstGeom prst="rect">
            <a:avLst/>
          </a:prstGeom>
        </p:spPr>
      </p:pic>
      <p:sp>
        <p:nvSpPr>
          <p:cNvPr id="6" name="Text Placeholder 5">
            <a:extLst>
              <a:ext uri="{FF2B5EF4-FFF2-40B4-BE49-F238E27FC236}">
                <a16:creationId xmlns:a16="http://schemas.microsoft.com/office/drawing/2014/main" id="{F6A7DF89-3675-2047-93EF-C28B375FCD66}"/>
              </a:ext>
            </a:extLst>
          </p:cNvPr>
          <p:cNvSpPr>
            <a:spLocks noGrp="1"/>
          </p:cNvSpPr>
          <p:nvPr>
            <p:ph type="body" sz="half" idx="2"/>
          </p:nvPr>
        </p:nvSpPr>
        <p:spPr/>
        <p:txBody>
          <a:bodyPr/>
          <a:lstStyle/>
          <a:p>
            <a:r>
              <a:rPr lang="en-US" dirty="0"/>
              <a:t>When we have a child and grandchild relationship.</a:t>
            </a:r>
          </a:p>
          <a:p>
            <a:endParaRPr lang="en-US" dirty="0"/>
          </a:p>
          <a:p>
            <a:endParaRPr lang="en-NP" dirty="0"/>
          </a:p>
        </p:txBody>
      </p:sp>
      <p:pic>
        <p:nvPicPr>
          <p:cNvPr id="8" name="Picture 7">
            <a:extLst>
              <a:ext uri="{FF2B5EF4-FFF2-40B4-BE49-F238E27FC236}">
                <a16:creationId xmlns:a16="http://schemas.microsoft.com/office/drawing/2014/main" id="{5CA402C4-AEF9-DB44-96DF-05C5EDA9CD14}"/>
              </a:ext>
            </a:extLst>
          </p:cNvPr>
          <p:cNvPicPr>
            <a:picLocks noChangeAspect="1"/>
          </p:cNvPicPr>
          <p:nvPr/>
        </p:nvPicPr>
        <p:blipFill>
          <a:blip r:embed="rId3"/>
          <a:stretch>
            <a:fillRect/>
          </a:stretch>
        </p:blipFill>
        <p:spPr>
          <a:xfrm>
            <a:off x="919436" y="4253843"/>
            <a:ext cx="3416300" cy="977900"/>
          </a:xfrm>
          <a:prstGeom prst="rect">
            <a:avLst/>
          </a:prstGeom>
        </p:spPr>
      </p:pic>
    </p:spTree>
    <p:extLst>
      <p:ext uri="{BB962C8B-B14F-4D97-AF65-F5344CB8AC3E}">
        <p14:creationId xmlns:p14="http://schemas.microsoft.com/office/powerpoint/2010/main" val="369817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86AD4B-8D79-7E4F-9E1F-4C5110B9C768}"/>
              </a:ext>
            </a:extLst>
          </p:cNvPr>
          <p:cNvSpPr>
            <a:spLocks noGrp="1"/>
          </p:cNvSpPr>
          <p:nvPr>
            <p:ph type="title"/>
          </p:nvPr>
        </p:nvSpPr>
        <p:spPr/>
        <p:txBody>
          <a:bodyPr>
            <a:normAutofit fontScale="90000"/>
          </a:bodyPr>
          <a:lstStyle/>
          <a:p>
            <a:r>
              <a:rPr lang="en-US" b="1" dirty="0"/>
              <a:t>Calling the Parent’s method within the overridden method</a:t>
            </a:r>
            <a:br>
              <a:rPr lang="en-US" b="1" dirty="0"/>
            </a:br>
            <a:endParaRPr lang="en-NP" dirty="0"/>
          </a:p>
        </p:txBody>
      </p:sp>
      <p:pic>
        <p:nvPicPr>
          <p:cNvPr id="7" name="Content Placeholder 6">
            <a:extLst>
              <a:ext uri="{FF2B5EF4-FFF2-40B4-BE49-F238E27FC236}">
                <a16:creationId xmlns:a16="http://schemas.microsoft.com/office/drawing/2014/main" id="{487D660B-ADD2-F144-9A9D-9783396303F8}"/>
              </a:ext>
            </a:extLst>
          </p:cNvPr>
          <p:cNvPicPr>
            <a:picLocks noGrp="1" noChangeAspect="1"/>
          </p:cNvPicPr>
          <p:nvPr>
            <p:ph idx="1"/>
          </p:nvPr>
        </p:nvPicPr>
        <p:blipFill>
          <a:blip r:embed="rId2"/>
          <a:stretch>
            <a:fillRect/>
          </a:stretch>
        </p:blipFill>
        <p:spPr>
          <a:xfrm>
            <a:off x="6258043" y="987425"/>
            <a:ext cx="4022489" cy="4873625"/>
          </a:xfrm>
          <a:prstGeom prst="rect">
            <a:avLst/>
          </a:prstGeom>
        </p:spPr>
      </p:pic>
      <p:pic>
        <p:nvPicPr>
          <p:cNvPr id="8" name="Picture 7">
            <a:extLst>
              <a:ext uri="{FF2B5EF4-FFF2-40B4-BE49-F238E27FC236}">
                <a16:creationId xmlns:a16="http://schemas.microsoft.com/office/drawing/2014/main" id="{00D4852A-C2E6-474A-BFCE-6898C5F0EC95}"/>
              </a:ext>
            </a:extLst>
          </p:cNvPr>
          <p:cNvPicPr>
            <a:picLocks noChangeAspect="1"/>
          </p:cNvPicPr>
          <p:nvPr/>
        </p:nvPicPr>
        <p:blipFill>
          <a:blip r:embed="rId3"/>
          <a:stretch>
            <a:fillRect/>
          </a:stretch>
        </p:blipFill>
        <p:spPr>
          <a:xfrm>
            <a:off x="1085056" y="4306395"/>
            <a:ext cx="3441700" cy="977900"/>
          </a:xfrm>
          <a:prstGeom prst="rect">
            <a:avLst/>
          </a:prstGeom>
        </p:spPr>
      </p:pic>
      <p:sp>
        <p:nvSpPr>
          <p:cNvPr id="6" name="Text Placeholder 5">
            <a:extLst>
              <a:ext uri="{FF2B5EF4-FFF2-40B4-BE49-F238E27FC236}">
                <a16:creationId xmlns:a16="http://schemas.microsoft.com/office/drawing/2014/main" id="{A694462B-D689-464A-B07F-0E8E8AFD15D2}"/>
              </a:ext>
            </a:extLst>
          </p:cNvPr>
          <p:cNvSpPr>
            <a:spLocks noGrp="1"/>
          </p:cNvSpPr>
          <p:nvPr>
            <p:ph type="body" sz="half" idx="2"/>
          </p:nvPr>
        </p:nvSpPr>
        <p:spPr/>
        <p:txBody>
          <a:bodyPr/>
          <a:lstStyle/>
          <a:p>
            <a:r>
              <a:rPr lang="en-US" b="1" dirty="0"/>
              <a:t>Using </a:t>
            </a:r>
            <a:r>
              <a:rPr lang="en-US" b="1" dirty="0" err="1"/>
              <a:t>Classname</a:t>
            </a:r>
            <a:r>
              <a:rPr lang="en-US" b="1" dirty="0"/>
              <a:t>:</a:t>
            </a:r>
            <a:r>
              <a:rPr lang="en-US" dirty="0"/>
              <a:t> Parent’s class methods can be called by using the Parent </a:t>
            </a:r>
            <a:r>
              <a:rPr lang="en-US" dirty="0" err="1"/>
              <a:t>classname.method</a:t>
            </a:r>
            <a:r>
              <a:rPr lang="en-US" dirty="0"/>
              <a:t> inside the overridden method.</a:t>
            </a:r>
            <a:endParaRPr lang="en-NP" dirty="0"/>
          </a:p>
        </p:txBody>
      </p:sp>
    </p:spTree>
    <p:extLst>
      <p:ext uri="{BB962C8B-B14F-4D97-AF65-F5344CB8AC3E}">
        <p14:creationId xmlns:p14="http://schemas.microsoft.com/office/powerpoint/2010/main" val="22014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FCBB5-B752-F84A-95F4-B48A81CCC680}"/>
              </a:ext>
            </a:extLst>
          </p:cNvPr>
          <p:cNvSpPr>
            <a:spLocks noGrp="1"/>
          </p:cNvSpPr>
          <p:nvPr>
            <p:ph type="title"/>
          </p:nvPr>
        </p:nvSpPr>
        <p:spPr/>
        <p:txBody>
          <a:bodyPr/>
          <a:lstStyle/>
          <a:p>
            <a:endParaRPr lang="en-NP"/>
          </a:p>
        </p:txBody>
      </p:sp>
      <p:pic>
        <p:nvPicPr>
          <p:cNvPr id="7" name="Content Placeholder 6">
            <a:extLst>
              <a:ext uri="{FF2B5EF4-FFF2-40B4-BE49-F238E27FC236}">
                <a16:creationId xmlns:a16="http://schemas.microsoft.com/office/drawing/2014/main" id="{AD1F3388-6FC1-C641-884F-70D07D16EDA3}"/>
              </a:ext>
            </a:extLst>
          </p:cNvPr>
          <p:cNvPicPr>
            <a:picLocks noGrp="1" noChangeAspect="1"/>
          </p:cNvPicPr>
          <p:nvPr>
            <p:ph idx="1"/>
          </p:nvPr>
        </p:nvPicPr>
        <p:blipFill>
          <a:blip r:embed="rId2"/>
          <a:stretch>
            <a:fillRect/>
          </a:stretch>
        </p:blipFill>
        <p:spPr>
          <a:xfrm>
            <a:off x="6300788" y="1271587"/>
            <a:ext cx="3937000" cy="4305300"/>
          </a:xfrm>
          <a:prstGeom prst="rect">
            <a:avLst/>
          </a:prstGeom>
        </p:spPr>
      </p:pic>
      <p:sp>
        <p:nvSpPr>
          <p:cNvPr id="6" name="Text Placeholder 5">
            <a:extLst>
              <a:ext uri="{FF2B5EF4-FFF2-40B4-BE49-F238E27FC236}">
                <a16:creationId xmlns:a16="http://schemas.microsoft.com/office/drawing/2014/main" id="{849CBB47-3D67-7F4F-B025-1CB6C2B07060}"/>
              </a:ext>
            </a:extLst>
          </p:cNvPr>
          <p:cNvSpPr>
            <a:spLocks noGrp="1"/>
          </p:cNvSpPr>
          <p:nvPr>
            <p:ph type="body" sz="half" idx="2"/>
          </p:nvPr>
        </p:nvSpPr>
        <p:spPr/>
        <p:txBody>
          <a:bodyPr/>
          <a:lstStyle/>
          <a:p>
            <a:r>
              <a:rPr lang="en-US" b="1" dirty="0"/>
              <a:t>Using Super():</a:t>
            </a:r>
            <a:r>
              <a:rPr lang="en-US" dirty="0"/>
              <a:t> Python super() function provides us the facility to refer to the parent class explicitly. It is basically useful where we have to call superclass functions. It returns the proxy object that allows us to refer parent class by ‘super’.</a:t>
            </a:r>
            <a:endParaRPr lang="en-NP" dirty="0"/>
          </a:p>
        </p:txBody>
      </p:sp>
      <p:pic>
        <p:nvPicPr>
          <p:cNvPr id="8" name="Picture 7">
            <a:extLst>
              <a:ext uri="{FF2B5EF4-FFF2-40B4-BE49-F238E27FC236}">
                <a16:creationId xmlns:a16="http://schemas.microsoft.com/office/drawing/2014/main" id="{6725B720-87F8-D848-BB19-F07FB1B13475}"/>
              </a:ext>
            </a:extLst>
          </p:cNvPr>
          <p:cNvPicPr>
            <a:picLocks noChangeAspect="1"/>
          </p:cNvPicPr>
          <p:nvPr/>
        </p:nvPicPr>
        <p:blipFill>
          <a:blip r:embed="rId3"/>
          <a:stretch>
            <a:fillRect/>
          </a:stretch>
        </p:blipFill>
        <p:spPr>
          <a:xfrm>
            <a:off x="963887" y="4557767"/>
            <a:ext cx="3937000" cy="1231900"/>
          </a:xfrm>
          <a:prstGeom prst="rect">
            <a:avLst/>
          </a:prstGeom>
        </p:spPr>
      </p:pic>
    </p:spTree>
    <p:extLst>
      <p:ext uri="{BB962C8B-B14F-4D97-AF65-F5344CB8AC3E}">
        <p14:creationId xmlns:p14="http://schemas.microsoft.com/office/powerpoint/2010/main" val="322570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A117-A101-BF45-A3C8-5E0C00269284}"/>
              </a:ext>
            </a:extLst>
          </p:cNvPr>
          <p:cNvSpPr>
            <a:spLocks noGrp="1"/>
          </p:cNvSpPr>
          <p:nvPr>
            <p:ph type="title"/>
          </p:nvPr>
        </p:nvSpPr>
        <p:spPr/>
        <p:txBody>
          <a:bodyPr/>
          <a:lstStyle/>
          <a:p>
            <a:r>
              <a:rPr lang="en-US" b="1" dirty="0"/>
              <a:t>Python Special Functions</a:t>
            </a:r>
            <a:endParaRPr lang="en-NP" dirty="0"/>
          </a:p>
        </p:txBody>
      </p:sp>
      <p:pic>
        <p:nvPicPr>
          <p:cNvPr id="5" name="Content Placeholder 4">
            <a:extLst>
              <a:ext uri="{FF2B5EF4-FFF2-40B4-BE49-F238E27FC236}">
                <a16:creationId xmlns:a16="http://schemas.microsoft.com/office/drawing/2014/main" id="{4D3AAB42-36CE-FA46-9A52-F7FED166A739}"/>
              </a:ext>
            </a:extLst>
          </p:cNvPr>
          <p:cNvPicPr>
            <a:picLocks noGrp="1" noChangeAspect="1"/>
          </p:cNvPicPr>
          <p:nvPr>
            <p:ph idx="1"/>
          </p:nvPr>
        </p:nvPicPr>
        <p:blipFill>
          <a:blip r:embed="rId2"/>
          <a:stretch>
            <a:fillRect/>
          </a:stretch>
        </p:blipFill>
        <p:spPr>
          <a:xfrm>
            <a:off x="6241173" y="1852763"/>
            <a:ext cx="4914900" cy="1600200"/>
          </a:xfrm>
          <a:prstGeom prst="rect">
            <a:avLst/>
          </a:prstGeom>
        </p:spPr>
      </p:pic>
      <p:pic>
        <p:nvPicPr>
          <p:cNvPr id="4" name="Picture 3">
            <a:extLst>
              <a:ext uri="{FF2B5EF4-FFF2-40B4-BE49-F238E27FC236}">
                <a16:creationId xmlns:a16="http://schemas.microsoft.com/office/drawing/2014/main" id="{6185DE8D-149F-7E40-B866-D93DA8C0E2D3}"/>
              </a:ext>
            </a:extLst>
          </p:cNvPr>
          <p:cNvPicPr>
            <a:picLocks noChangeAspect="1"/>
          </p:cNvPicPr>
          <p:nvPr/>
        </p:nvPicPr>
        <p:blipFill>
          <a:blip r:embed="rId3"/>
          <a:stretch>
            <a:fillRect/>
          </a:stretch>
        </p:blipFill>
        <p:spPr>
          <a:xfrm>
            <a:off x="5555373" y="3919839"/>
            <a:ext cx="5600700" cy="2057400"/>
          </a:xfrm>
          <a:prstGeom prst="rect">
            <a:avLst/>
          </a:prstGeom>
        </p:spPr>
      </p:pic>
      <p:pic>
        <p:nvPicPr>
          <p:cNvPr id="6" name="Picture 5">
            <a:extLst>
              <a:ext uri="{FF2B5EF4-FFF2-40B4-BE49-F238E27FC236}">
                <a16:creationId xmlns:a16="http://schemas.microsoft.com/office/drawing/2014/main" id="{6B8C6AC0-21E8-DB4F-AA84-52B1E66E4823}"/>
              </a:ext>
            </a:extLst>
          </p:cNvPr>
          <p:cNvPicPr>
            <a:picLocks noChangeAspect="1"/>
          </p:cNvPicPr>
          <p:nvPr/>
        </p:nvPicPr>
        <p:blipFill>
          <a:blip r:embed="rId4"/>
          <a:stretch>
            <a:fillRect/>
          </a:stretch>
        </p:blipFill>
        <p:spPr>
          <a:xfrm>
            <a:off x="437273" y="1855391"/>
            <a:ext cx="5118100" cy="952500"/>
          </a:xfrm>
          <a:prstGeom prst="rect">
            <a:avLst/>
          </a:prstGeom>
        </p:spPr>
      </p:pic>
      <p:sp>
        <p:nvSpPr>
          <p:cNvPr id="8" name="TextBox 7">
            <a:extLst>
              <a:ext uri="{FF2B5EF4-FFF2-40B4-BE49-F238E27FC236}">
                <a16:creationId xmlns:a16="http://schemas.microsoft.com/office/drawing/2014/main" id="{726E8DF0-63A1-E541-AEC0-AEF6E1624AD3}"/>
              </a:ext>
            </a:extLst>
          </p:cNvPr>
          <p:cNvSpPr txBox="1"/>
          <p:nvPr/>
        </p:nvSpPr>
        <p:spPr>
          <a:xfrm>
            <a:off x="329567" y="3129797"/>
            <a:ext cx="5333511" cy="646331"/>
          </a:xfrm>
          <a:prstGeom prst="rect">
            <a:avLst/>
          </a:prstGeom>
          <a:noFill/>
        </p:spPr>
        <p:txBody>
          <a:bodyPr wrap="none" rtlCol="0">
            <a:spAutoFit/>
          </a:bodyPr>
          <a:lstStyle/>
          <a:p>
            <a:r>
              <a:rPr lang="en-US" dirty="0"/>
              <a:t>Suppose we want the print() function to print the </a:t>
            </a:r>
          </a:p>
          <a:p>
            <a:r>
              <a:rPr lang="en-US" dirty="0"/>
              <a:t>coordinates of the Point object instead of what we got.</a:t>
            </a:r>
            <a:endParaRPr lang="en-NP" dirty="0"/>
          </a:p>
        </p:txBody>
      </p:sp>
      <p:pic>
        <p:nvPicPr>
          <p:cNvPr id="9" name="Picture 8">
            <a:extLst>
              <a:ext uri="{FF2B5EF4-FFF2-40B4-BE49-F238E27FC236}">
                <a16:creationId xmlns:a16="http://schemas.microsoft.com/office/drawing/2014/main" id="{88C3B496-C876-BE47-A711-C8E6D69DEFAB}"/>
              </a:ext>
            </a:extLst>
          </p:cNvPr>
          <p:cNvPicPr>
            <a:picLocks noChangeAspect="1"/>
          </p:cNvPicPr>
          <p:nvPr/>
        </p:nvPicPr>
        <p:blipFill>
          <a:blip r:embed="rId5"/>
          <a:stretch>
            <a:fillRect/>
          </a:stretch>
        </p:blipFill>
        <p:spPr>
          <a:xfrm>
            <a:off x="437273" y="4098034"/>
            <a:ext cx="2425700" cy="952500"/>
          </a:xfrm>
          <a:prstGeom prst="rect">
            <a:avLst/>
          </a:prstGeom>
        </p:spPr>
      </p:pic>
      <p:pic>
        <p:nvPicPr>
          <p:cNvPr id="10" name="Picture 9">
            <a:extLst>
              <a:ext uri="{FF2B5EF4-FFF2-40B4-BE49-F238E27FC236}">
                <a16:creationId xmlns:a16="http://schemas.microsoft.com/office/drawing/2014/main" id="{F328F904-114B-4541-9740-AA5E32A9AED3}"/>
              </a:ext>
            </a:extLst>
          </p:cNvPr>
          <p:cNvPicPr>
            <a:picLocks noChangeAspect="1"/>
          </p:cNvPicPr>
          <p:nvPr/>
        </p:nvPicPr>
        <p:blipFill>
          <a:blip r:embed="rId6"/>
          <a:stretch>
            <a:fillRect/>
          </a:stretch>
        </p:blipFill>
        <p:spPr>
          <a:xfrm>
            <a:off x="2862973" y="5372440"/>
            <a:ext cx="2425700" cy="1320800"/>
          </a:xfrm>
          <a:prstGeom prst="rect">
            <a:avLst/>
          </a:prstGeom>
        </p:spPr>
      </p:pic>
    </p:spTree>
    <p:extLst>
      <p:ext uri="{BB962C8B-B14F-4D97-AF65-F5344CB8AC3E}">
        <p14:creationId xmlns:p14="http://schemas.microsoft.com/office/powerpoint/2010/main" val="375847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5DD9-8343-604B-A0E5-396922520214}"/>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ACC03834-1979-A146-B560-3661F98C043F}"/>
              </a:ext>
            </a:extLst>
          </p:cNvPr>
          <p:cNvSpPr>
            <a:spLocks noGrp="1"/>
          </p:cNvSpPr>
          <p:nvPr>
            <p:ph idx="1"/>
          </p:nvPr>
        </p:nvSpPr>
        <p:spPr/>
        <p:txBody>
          <a:bodyPr/>
          <a:lstStyle/>
          <a:p>
            <a:r>
              <a:rPr lang="en-US" dirty="0"/>
              <a:t>This same method is invoked when we use the built-in function str() or format()</a:t>
            </a:r>
          </a:p>
          <a:p>
            <a:endParaRPr lang="en-US" dirty="0"/>
          </a:p>
          <a:p>
            <a:endParaRPr lang="en-US" dirty="0"/>
          </a:p>
          <a:p>
            <a:endParaRPr lang="en-US" dirty="0"/>
          </a:p>
          <a:p>
            <a:endParaRPr lang="en-US" dirty="0"/>
          </a:p>
          <a:p>
            <a:r>
              <a:rPr lang="en-US" dirty="0"/>
              <a:t>So, when you use str(p1) or format(p1), Python internally calls the p1.__str__() method. Hence the name, special functions.</a:t>
            </a:r>
            <a:endParaRPr lang="en-NP" dirty="0"/>
          </a:p>
        </p:txBody>
      </p:sp>
      <p:pic>
        <p:nvPicPr>
          <p:cNvPr id="4" name="Picture 3">
            <a:extLst>
              <a:ext uri="{FF2B5EF4-FFF2-40B4-BE49-F238E27FC236}">
                <a16:creationId xmlns:a16="http://schemas.microsoft.com/office/drawing/2014/main" id="{FE12CB09-5809-B242-B6C4-922A26E8413F}"/>
              </a:ext>
            </a:extLst>
          </p:cNvPr>
          <p:cNvPicPr>
            <a:picLocks noChangeAspect="1"/>
          </p:cNvPicPr>
          <p:nvPr/>
        </p:nvPicPr>
        <p:blipFill>
          <a:blip r:embed="rId2"/>
          <a:stretch>
            <a:fillRect/>
          </a:stretch>
        </p:blipFill>
        <p:spPr>
          <a:xfrm>
            <a:off x="4584043" y="2679700"/>
            <a:ext cx="2603500" cy="1498600"/>
          </a:xfrm>
          <a:prstGeom prst="rect">
            <a:avLst/>
          </a:prstGeom>
        </p:spPr>
      </p:pic>
    </p:spTree>
    <p:extLst>
      <p:ext uri="{BB962C8B-B14F-4D97-AF65-F5344CB8AC3E}">
        <p14:creationId xmlns:p14="http://schemas.microsoft.com/office/powerpoint/2010/main" val="250086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F5BB-58FB-4743-871B-2B8AF6F922CF}"/>
              </a:ext>
            </a:extLst>
          </p:cNvPr>
          <p:cNvSpPr>
            <a:spLocks noGrp="1"/>
          </p:cNvSpPr>
          <p:nvPr>
            <p:ph type="title"/>
          </p:nvPr>
        </p:nvSpPr>
        <p:spPr/>
        <p:txBody>
          <a:bodyPr/>
          <a:lstStyle/>
          <a:p>
            <a:endParaRPr lang="en-NP" dirty="0"/>
          </a:p>
        </p:txBody>
      </p:sp>
      <p:sp>
        <p:nvSpPr>
          <p:cNvPr id="3" name="Content Placeholder 2">
            <a:extLst>
              <a:ext uri="{FF2B5EF4-FFF2-40B4-BE49-F238E27FC236}">
                <a16:creationId xmlns:a16="http://schemas.microsoft.com/office/drawing/2014/main" id="{44BE7B9D-BE1F-AC4F-8F8E-C64E43A70A16}"/>
              </a:ext>
            </a:extLst>
          </p:cNvPr>
          <p:cNvSpPr>
            <a:spLocks noGrp="1"/>
          </p:cNvSpPr>
          <p:nvPr>
            <p:ph idx="1"/>
          </p:nvPr>
        </p:nvSpPr>
        <p:spPr/>
        <p:txBody>
          <a:bodyPr/>
          <a:lstStyle/>
          <a:p>
            <a:r>
              <a:rPr lang="en-US" dirty="0"/>
              <a:t>Python is a multi-paradigm programming language. It supports different programming approaches.</a:t>
            </a:r>
          </a:p>
          <a:p>
            <a:r>
              <a:rPr lang="en-US" dirty="0"/>
              <a:t>One of the popular approaches to solve a programming problem is by creating objects. This is known as Object-Oriented Programming (OOP).</a:t>
            </a:r>
          </a:p>
          <a:p>
            <a:r>
              <a:rPr lang="en-US" dirty="0"/>
              <a:t>An object has two characteristics:</a:t>
            </a:r>
          </a:p>
          <a:p>
            <a:pPr lvl="1"/>
            <a:r>
              <a:rPr lang="en-US" dirty="0"/>
              <a:t>attributes</a:t>
            </a:r>
          </a:p>
          <a:p>
            <a:pPr lvl="1"/>
            <a:r>
              <a:rPr lang="en-US" dirty="0"/>
              <a:t>behavior</a:t>
            </a:r>
          </a:p>
          <a:p>
            <a:endParaRPr lang="en-NP" dirty="0"/>
          </a:p>
        </p:txBody>
      </p:sp>
    </p:spTree>
    <p:extLst>
      <p:ext uri="{BB962C8B-B14F-4D97-AF65-F5344CB8AC3E}">
        <p14:creationId xmlns:p14="http://schemas.microsoft.com/office/powerpoint/2010/main" val="606700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3A16-3888-7444-8078-35382B50B64F}"/>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D093C56C-183E-904E-98BD-446C1827219B}"/>
              </a:ext>
            </a:extLst>
          </p:cNvPr>
          <p:cNvSpPr>
            <a:spLocks noGrp="1"/>
          </p:cNvSpPr>
          <p:nvPr>
            <p:ph idx="1"/>
          </p:nvPr>
        </p:nvSpPr>
        <p:spPr/>
        <p:txBody>
          <a:bodyPr/>
          <a:lstStyle/>
          <a:p>
            <a:endParaRPr lang="en-NP"/>
          </a:p>
        </p:txBody>
      </p:sp>
    </p:spTree>
    <p:extLst>
      <p:ext uri="{BB962C8B-B14F-4D97-AF65-F5344CB8AC3E}">
        <p14:creationId xmlns:p14="http://schemas.microsoft.com/office/powerpoint/2010/main" val="126282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4D78-2CC1-D445-8C12-C4346C775A51}"/>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24EC02A4-E194-FC4F-95E1-06C247C76D67}"/>
              </a:ext>
            </a:extLst>
          </p:cNvPr>
          <p:cNvSpPr>
            <a:spLocks noGrp="1"/>
          </p:cNvSpPr>
          <p:nvPr>
            <p:ph idx="1"/>
          </p:nvPr>
        </p:nvSpPr>
        <p:spPr/>
        <p:txBody>
          <a:bodyPr/>
          <a:lstStyle/>
          <a:p>
            <a:endParaRPr lang="en-NP"/>
          </a:p>
        </p:txBody>
      </p:sp>
    </p:spTree>
    <p:extLst>
      <p:ext uri="{BB962C8B-B14F-4D97-AF65-F5344CB8AC3E}">
        <p14:creationId xmlns:p14="http://schemas.microsoft.com/office/powerpoint/2010/main" val="422294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E446-1F9B-5048-86E7-79F49719C566}"/>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170B9B54-CFA5-E64A-BD89-B1D084F1DA77}"/>
              </a:ext>
            </a:extLst>
          </p:cNvPr>
          <p:cNvSpPr>
            <a:spLocks noGrp="1"/>
          </p:cNvSpPr>
          <p:nvPr>
            <p:ph idx="1"/>
          </p:nvPr>
        </p:nvSpPr>
        <p:spPr/>
        <p:txBody>
          <a:bodyPr/>
          <a:lstStyle/>
          <a:p>
            <a:r>
              <a:rPr lang="en-US" dirty="0"/>
              <a:t>A parrot is an object, as it has the following properties:</a:t>
            </a:r>
          </a:p>
          <a:p>
            <a:pPr lvl="1"/>
            <a:r>
              <a:rPr lang="en-US" dirty="0"/>
              <a:t>name, age, color as attributes</a:t>
            </a:r>
          </a:p>
          <a:p>
            <a:pPr lvl="1"/>
            <a:r>
              <a:rPr lang="en-US" dirty="0"/>
              <a:t>singing, dancing as behavior</a:t>
            </a:r>
          </a:p>
          <a:p>
            <a:r>
              <a:rPr lang="en-US" dirty="0"/>
              <a:t>The concept of OOP in Python focuses on creating reusable code. This concept is also known as DRY (Don't Repeat Yourself).</a:t>
            </a:r>
            <a:endParaRPr lang="en-NP" dirty="0"/>
          </a:p>
        </p:txBody>
      </p:sp>
    </p:spTree>
    <p:extLst>
      <p:ext uri="{BB962C8B-B14F-4D97-AF65-F5344CB8AC3E}">
        <p14:creationId xmlns:p14="http://schemas.microsoft.com/office/powerpoint/2010/main" val="209487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9E5E-981A-F142-9BA8-CA44FC2E1F24}"/>
              </a:ext>
            </a:extLst>
          </p:cNvPr>
          <p:cNvSpPr>
            <a:spLocks noGrp="1"/>
          </p:cNvSpPr>
          <p:nvPr>
            <p:ph type="title"/>
          </p:nvPr>
        </p:nvSpPr>
        <p:spPr/>
        <p:txBody>
          <a:bodyPr/>
          <a:lstStyle/>
          <a:p>
            <a:r>
              <a:rPr lang="en-US" b="1" dirty="0" err="1"/>
              <a:t>Dunder</a:t>
            </a:r>
            <a:r>
              <a:rPr lang="en-US" b="1" dirty="0"/>
              <a:t> or magic methods in Python</a:t>
            </a:r>
          </a:p>
        </p:txBody>
      </p:sp>
      <p:sp>
        <p:nvSpPr>
          <p:cNvPr id="3" name="Content Placeholder 2">
            <a:extLst>
              <a:ext uri="{FF2B5EF4-FFF2-40B4-BE49-F238E27FC236}">
                <a16:creationId xmlns:a16="http://schemas.microsoft.com/office/drawing/2014/main" id="{2F0C05B3-9A27-4C46-BE16-426A935C3DF2}"/>
              </a:ext>
            </a:extLst>
          </p:cNvPr>
          <p:cNvSpPr>
            <a:spLocks noGrp="1"/>
          </p:cNvSpPr>
          <p:nvPr>
            <p:ph idx="1"/>
          </p:nvPr>
        </p:nvSpPr>
        <p:spPr/>
        <p:txBody>
          <a:bodyPr/>
          <a:lstStyle/>
          <a:p>
            <a:r>
              <a:rPr lang="en-US" dirty="0" err="1"/>
              <a:t>Dunder</a:t>
            </a:r>
            <a:r>
              <a:rPr lang="en-US" dirty="0"/>
              <a:t> or magic methods in Python are the methods having two prefix and suffix underscores in the method name.</a:t>
            </a:r>
          </a:p>
          <a:p>
            <a:r>
              <a:rPr lang="en-US" dirty="0" err="1"/>
              <a:t>Dunder</a:t>
            </a:r>
            <a:r>
              <a:rPr lang="en-US" dirty="0"/>
              <a:t> here means “Double Under (Underscores)”.</a:t>
            </a:r>
          </a:p>
          <a:p>
            <a:r>
              <a:rPr lang="en-US" dirty="0"/>
              <a:t>These are commonly used for operator overloading. Few examples for magic methods are: __</a:t>
            </a:r>
            <a:r>
              <a:rPr lang="en-US" dirty="0" err="1"/>
              <a:t>init</a:t>
            </a:r>
            <a:r>
              <a:rPr lang="en-US" dirty="0"/>
              <a:t>__, __</a:t>
            </a:r>
            <a:r>
              <a:rPr lang="en-US" dirty="0" err="1"/>
              <a:t>len</a:t>
            </a:r>
            <a:r>
              <a:rPr lang="en-US" dirty="0"/>
              <a:t>__, __</a:t>
            </a:r>
            <a:r>
              <a:rPr lang="en-US" dirty="0" err="1"/>
              <a:t>repr</a:t>
            </a:r>
            <a:r>
              <a:rPr lang="en-US" dirty="0"/>
              <a:t>__ etc.</a:t>
            </a:r>
          </a:p>
          <a:p>
            <a:endParaRPr lang="en-US" dirty="0"/>
          </a:p>
          <a:p>
            <a:r>
              <a:rPr lang="en-US" dirty="0"/>
              <a:t>A __</a:t>
            </a:r>
            <a:r>
              <a:rPr lang="en-US" dirty="0" err="1"/>
              <a:t>repr</a:t>
            </a:r>
            <a:r>
              <a:rPr lang="en-US" dirty="0"/>
              <a:t>__ method is used to represent an object, __</a:t>
            </a:r>
            <a:r>
              <a:rPr lang="en-US" dirty="0" err="1"/>
              <a:t>init</a:t>
            </a:r>
            <a:r>
              <a:rPr lang="en-US" dirty="0"/>
              <a:t>__ method runs when object is created, __</a:t>
            </a:r>
            <a:r>
              <a:rPr lang="en-US" dirty="0" err="1"/>
              <a:t>len</a:t>
            </a:r>
            <a:r>
              <a:rPr lang="en-US" dirty="0"/>
              <a:t>__ method return length of object.</a:t>
            </a:r>
            <a:endParaRPr lang="en-NP" dirty="0"/>
          </a:p>
        </p:txBody>
      </p:sp>
    </p:spTree>
    <p:extLst>
      <p:ext uri="{BB962C8B-B14F-4D97-AF65-F5344CB8AC3E}">
        <p14:creationId xmlns:p14="http://schemas.microsoft.com/office/powerpoint/2010/main" val="182957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83FA-CFDB-F545-BB69-9933DD1A5FE6}"/>
              </a:ext>
            </a:extLst>
          </p:cNvPr>
          <p:cNvSpPr>
            <a:spLocks noGrp="1"/>
          </p:cNvSpPr>
          <p:nvPr>
            <p:ph type="title"/>
          </p:nvPr>
        </p:nvSpPr>
        <p:spPr/>
        <p:txBody>
          <a:bodyPr/>
          <a:lstStyle/>
          <a:p>
            <a:r>
              <a:rPr lang="en-US" b="1" dirty="0"/>
              <a:t>Class</a:t>
            </a:r>
            <a:endParaRPr lang="en-NP" dirty="0"/>
          </a:p>
        </p:txBody>
      </p:sp>
      <p:sp>
        <p:nvSpPr>
          <p:cNvPr id="3" name="Content Placeholder 2">
            <a:extLst>
              <a:ext uri="{FF2B5EF4-FFF2-40B4-BE49-F238E27FC236}">
                <a16:creationId xmlns:a16="http://schemas.microsoft.com/office/drawing/2014/main" id="{523210C8-A5A6-B248-A058-1A547192C5B7}"/>
              </a:ext>
            </a:extLst>
          </p:cNvPr>
          <p:cNvSpPr>
            <a:spLocks noGrp="1"/>
          </p:cNvSpPr>
          <p:nvPr>
            <p:ph idx="1"/>
          </p:nvPr>
        </p:nvSpPr>
        <p:spPr/>
        <p:txBody>
          <a:bodyPr>
            <a:normAutofit fontScale="92500"/>
          </a:bodyPr>
          <a:lstStyle/>
          <a:p>
            <a:r>
              <a:rPr lang="en-US" dirty="0"/>
              <a:t>A class is a blueprint for the object.</a:t>
            </a:r>
          </a:p>
          <a:p>
            <a:r>
              <a:rPr lang="en-US" dirty="0"/>
              <a:t>We can think of class as a sketch of a parrot with labels. It contains all the details about the name, colors, size etc. Based on these descriptions, we can study about the parrot. Here, a parrot is an object.</a:t>
            </a:r>
          </a:p>
          <a:p>
            <a:endParaRPr lang="en-US" dirty="0"/>
          </a:p>
          <a:p>
            <a:endParaRPr lang="en-US" dirty="0"/>
          </a:p>
          <a:p>
            <a:endParaRPr lang="en-US" dirty="0"/>
          </a:p>
          <a:p>
            <a:r>
              <a:rPr lang="en-US" dirty="0"/>
              <a:t>we use the class keyword to define an empty class </a:t>
            </a:r>
            <a:r>
              <a:rPr lang="en-US" i="1" dirty="0"/>
              <a:t>Parrot</a:t>
            </a:r>
            <a:r>
              <a:rPr lang="en-US" dirty="0"/>
              <a:t>. From class, we construct instances. An instance is a specific object created from a particular class.</a:t>
            </a:r>
          </a:p>
          <a:p>
            <a:endParaRPr lang="en-US" dirty="0"/>
          </a:p>
          <a:p>
            <a:endParaRPr lang="en-NP" dirty="0"/>
          </a:p>
        </p:txBody>
      </p:sp>
      <p:pic>
        <p:nvPicPr>
          <p:cNvPr id="4" name="Picture 3">
            <a:extLst>
              <a:ext uri="{FF2B5EF4-FFF2-40B4-BE49-F238E27FC236}">
                <a16:creationId xmlns:a16="http://schemas.microsoft.com/office/drawing/2014/main" id="{32D7E3C6-F656-1045-B8AB-FD39BE8FFE71}"/>
              </a:ext>
            </a:extLst>
          </p:cNvPr>
          <p:cNvPicPr>
            <a:picLocks noChangeAspect="1"/>
          </p:cNvPicPr>
          <p:nvPr/>
        </p:nvPicPr>
        <p:blipFill>
          <a:blip r:embed="rId2"/>
          <a:stretch>
            <a:fillRect/>
          </a:stretch>
        </p:blipFill>
        <p:spPr>
          <a:xfrm>
            <a:off x="3664280" y="3652569"/>
            <a:ext cx="3390900" cy="977900"/>
          </a:xfrm>
          <a:prstGeom prst="rect">
            <a:avLst/>
          </a:prstGeom>
        </p:spPr>
      </p:pic>
    </p:spTree>
    <p:extLst>
      <p:ext uri="{BB962C8B-B14F-4D97-AF65-F5344CB8AC3E}">
        <p14:creationId xmlns:p14="http://schemas.microsoft.com/office/powerpoint/2010/main" val="315021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C9A9-E6A6-594C-B38E-0ED294E08501}"/>
              </a:ext>
            </a:extLst>
          </p:cNvPr>
          <p:cNvSpPr>
            <a:spLocks noGrp="1"/>
          </p:cNvSpPr>
          <p:nvPr>
            <p:ph type="title"/>
          </p:nvPr>
        </p:nvSpPr>
        <p:spPr/>
        <p:txBody>
          <a:bodyPr/>
          <a:lstStyle/>
          <a:p>
            <a:r>
              <a:rPr lang="en-US" b="1" dirty="0"/>
              <a:t>Object</a:t>
            </a:r>
            <a:endParaRPr lang="en-NP" dirty="0"/>
          </a:p>
        </p:txBody>
      </p:sp>
      <p:sp>
        <p:nvSpPr>
          <p:cNvPr id="3" name="Content Placeholder 2">
            <a:extLst>
              <a:ext uri="{FF2B5EF4-FFF2-40B4-BE49-F238E27FC236}">
                <a16:creationId xmlns:a16="http://schemas.microsoft.com/office/drawing/2014/main" id="{CBF681D2-266F-984F-B5CE-DBE162EDECC0}"/>
              </a:ext>
            </a:extLst>
          </p:cNvPr>
          <p:cNvSpPr>
            <a:spLocks noGrp="1"/>
          </p:cNvSpPr>
          <p:nvPr>
            <p:ph idx="1"/>
          </p:nvPr>
        </p:nvSpPr>
        <p:spPr/>
        <p:txBody>
          <a:bodyPr/>
          <a:lstStyle/>
          <a:p>
            <a:r>
              <a:rPr lang="en-US" dirty="0"/>
              <a:t>An object (instance) is an instantiation of a class. When class is defined, only the description for the object is defined. Therefore, no memory or storage is allocated.</a:t>
            </a:r>
          </a:p>
          <a:p>
            <a:endParaRPr lang="en-US" dirty="0"/>
          </a:p>
          <a:p>
            <a:endParaRPr lang="en-US" dirty="0"/>
          </a:p>
          <a:p>
            <a:r>
              <a:rPr lang="en-US" dirty="0"/>
              <a:t>Here, </a:t>
            </a:r>
            <a:r>
              <a:rPr lang="en-US" i="1" dirty="0"/>
              <a:t>obj</a:t>
            </a:r>
            <a:r>
              <a:rPr lang="en-US" dirty="0"/>
              <a:t> is an object of class Parrot</a:t>
            </a:r>
          </a:p>
          <a:p>
            <a:endParaRPr lang="en-US" dirty="0"/>
          </a:p>
          <a:p>
            <a:r>
              <a:rPr lang="en-US" i="1" dirty="0">
                <a:solidFill>
                  <a:srgbClr val="FF0000"/>
                </a:solidFill>
              </a:rPr>
              <a:t>Suppose we have details of parrots. Now, we are going to show how to build the class and objects of parrots.</a:t>
            </a:r>
          </a:p>
          <a:p>
            <a:endParaRPr lang="en-NP" dirty="0"/>
          </a:p>
        </p:txBody>
      </p:sp>
      <p:pic>
        <p:nvPicPr>
          <p:cNvPr id="4" name="Picture 3">
            <a:extLst>
              <a:ext uri="{FF2B5EF4-FFF2-40B4-BE49-F238E27FC236}">
                <a16:creationId xmlns:a16="http://schemas.microsoft.com/office/drawing/2014/main" id="{BDFC33CE-CEA5-A341-8F87-20CAB8BABE97}"/>
              </a:ext>
            </a:extLst>
          </p:cNvPr>
          <p:cNvPicPr>
            <a:picLocks noChangeAspect="1"/>
          </p:cNvPicPr>
          <p:nvPr/>
        </p:nvPicPr>
        <p:blipFill>
          <a:blip r:embed="rId2"/>
          <a:stretch>
            <a:fillRect/>
          </a:stretch>
        </p:blipFill>
        <p:spPr>
          <a:xfrm>
            <a:off x="4483100" y="3098800"/>
            <a:ext cx="3225800" cy="660400"/>
          </a:xfrm>
          <a:prstGeom prst="rect">
            <a:avLst/>
          </a:prstGeom>
        </p:spPr>
      </p:pic>
    </p:spTree>
    <p:extLst>
      <p:ext uri="{BB962C8B-B14F-4D97-AF65-F5344CB8AC3E}">
        <p14:creationId xmlns:p14="http://schemas.microsoft.com/office/powerpoint/2010/main" val="362847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B608-511F-4143-80E4-12AE55B33A8E}"/>
              </a:ext>
            </a:extLst>
          </p:cNvPr>
          <p:cNvSpPr>
            <a:spLocks noGrp="1"/>
          </p:cNvSpPr>
          <p:nvPr>
            <p:ph type="title"/>
          </p:nvPr>
        </p:nvSpPr>
        <p:spPr>
          <a:xfrm>
            <a:off x="838200" y="210746"/>
            <a:ext cx="10515600" cy="513649"/>
          </a:xfrm>
        </p:spPr>
        <p:txBody>
          <a:bodyPr>
            <a:normAutofit fontScale="90000"/>
          </a:bodyPr>
          <a:lstStyle/>
          <a:p>
            <a:r>
              <a:rPr lang="en-US" b="1" dirty="0"/>
              <a:t>Creating Class and Object in Python</a:t>
            </a:r>
            <a:endParaRPr lang="en-NP" dirty="0"/>
          </a:p>
        </p:txBody>
      </p:sp>
      <p:pic>
        <p:nvPicPr>
          <p:cNvPr id="4" name="Content Placeholder 3">
            <a:extLst>
              <a:ext uri="{FF2B5EF4-FFF2-40B4-BE49-F238E27FC236}">
                <a16:creationId xmlns:a16="http://schemas.microsoft.com/office/drawing/2014/main" id="{696AF972-A751-8946-88D1-126B8BDBCEE7}"/>
              </a:ext>
            </a:extLst>
          </p:cNvPr>
          <p:cNvPicPr>
            <a:picLocks noGrp="1" noChangeAspect="1"/>
          </p:cNvPicPr>
          <p:nvPr>
            <p:ph idx="1"/>
          </p:nvPr>
        </p:nvPicPr>
        <p:blipFill>
          <a:blip r:embed="rId2"/>
          <a:stretch>
            <a:fillRect/>
          </a:stretch>
        </p:blipFill>
        <p:spPr>
          <a:xfrm>
            <a:off x="1089262" y="1034400"/>
            <a:ext cx="6237814" cy="5612854"/>
          </a:xfrm>
          <a:prstGeom prst="rect">
            <a:avLst/>
          </a:prstGeom>
        </p:spPr>
      </p:pic>
      <p:pic>
        <p:nvPicPr>
          <p:cNvPr id="5" name="Picture 4">
            <a:extLst>
              <a:ext uri="{FF2B5EF4-FFF2-40B4-BE49-F238E27FC236}">
                <a16:creationId xmlns:a16="http://schemas.microsoft.com/office/drawing/2014/main" id="{0ADD1E25-A30D-2140-B705-75936861F425}"/>
              </a:ext>
            </a:extLst>
          </p:cNvPr>
          <p:cNvPicPr>
            <a:picLocks noChangeAspect="1"/>
          </p:cNvPicPr>
          <p:nvPr/>
        </p:nvPicPr>
        <p:blipFill>
          <a:blip r:embed="rId3"/>
          <a:stretch>
            <a:fillRect/>
          </a:stretch>
        </p:blipFill>
        <p:spPr>
          <a:xfrm>
            <a:off x="7712776" y="2705100"/>
            <a:ext cx="4152900" cy="1447800"/>
          </a:xfrm>
          <a:prstGeom prst="rect">
            <a:avLst/>
          </a:prstGeom>
        </p:spPr>
      </p:pic>
      <p:sp>
        <p:nvSpPr>
          <p:cNvPr id="6" name="TextBox 5">
            <a:extLst>
              <a:ext uri="{FF2B5EF4-FFF2-40B4-BE49-F238E27FC236}">
                <a16:creationId xmlns:a16="http://schemas.microsoft.com/office/drawing/2014/main" id="{D1696A59-0E86-AC43-B0D6-6429ADC15D8D}"/>
              </a:ext>
            </a:extLst>
          </p:cNvPr>
          <p:cNvSpPr txBox="1"/>
          <p:nvPr/>
        </p:nvSpPr>
        <p:spPr>
          <a:xfrm>
            <a:off x="9619013" y="2078182"/>
            <a:ext cx="918841" cy="369332"/>
          </a:xfrm>
          <a:prstGeom prst="rect">
            <a:avLst/>
          </a:prstGeom>
          <a:noFill/>
        </p:spPr>
        <p:txBody>
          <a:bodyPr wrap="none" rtlCol="0">
            <a:spAutoFit/>
          </a:bodyPr>
          <a:lstStyle/>
          <a:p>
            <a:r>
              <a:rPr lang="en-NP" dirty="0"/>
              <a:t>Output:</a:t>
            </a:r>
          </a:p>
        </p:txBody>
      </p:sp>
    </p:spTree>
    <p:extLst>
      <p:ext uri="{BB962C8B-B14F-4D97-AF65-F5344CB8AC3E}">
        <p14:creationId xmlns:p14="http://schemas.microsoft.com/office/powerpoint/2010/main" val="78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5911-1E27-C947-9AB1-C6EC4A46BBD6}"/>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CD06B6EC-74F8-4648-9DC0-8D4C9D8C4B4D}"/>
              </a:ext>
            </a:extLst>
          </p:cNvPr>
          <p:cNvSpPr>
            <a:spLocks noGrp="1"/>
          </p:cNvSpPr>
          <p:nvPr>
            <p:ph idx="1"/>
          </p:nvPr>
        </p:nvSpPr>
        <p:spPr/>
        <p:txBody>
          <a:bodyPr/>
          <a:lstStyle/>
          <a:p>
            <a:r>
              <a:rPr lang="en-US" dirty="0"/>
              <a:t>Attributes are defined inside the </a:t>
            </a:r>
            <a:r>
              <a:rPr lang="en-US" dirty="0">
                <a:solidFill>
                  <a:srgbClr val="FF0000"/>
                </a:solidFill>
              </a:rPr>
              <a:t>__</a:t>
            </a:r>
            <a:r>
              <a:rPr lang="en-US" dirty="0" err="1">
                <a:solidFill>
                  <a:srgbClr val="FF0000"/>
                </a:solidFill>
              </a:rPr>
              <a:t>init</a:t>
            </a:r>
            <a:r>
              <a:rPr lang="en-US" dirty="0">
                <a:solidFill>
                  <a:srgbClr val="FF0000"/>
                </a:solidFill>
              </a:rPr>
              <a:t>__</a:t>
            </a:r>
            <a:r>
              <a:rPr lang="en-US" dirty="0"/>
              <a:t> method of the class. It is the initializer method that is first run as soon as the object is created.</a:t>
            </a:r>
          </a:p>
          <a:p>
            <a:r>
              <a:rPr lang="en-US" dirty="0"/>
              <a:t>Then, we create instances of the </a:t>
            </a:r>
            <a:r>
              <a:rPr lang="en-US" i="1" dirty="0"/>
              <a:t>Parrot</a:t>
            </a:r>
            <a:r>
              <a:rPr lang="en-US" dirty="0"/>
              <a:t> class. Here, </a:t>
            </a:r>
            <a:r>
              <a:rPr lang="en-US" i="1" dirty="0" err="1"/>
              <a:t>blu</a:t>
            </a:r>
            <a:r>
              <a:rPr lang="en-US" dirty="0"/>
              <a:t> and </a:t>
            </a:r>
            <a:r>
              <a:rPr lang="en-US" i="1" dirty="0"/>
              <a:t>woo</a:t>
            </a:r>
            <a:r>
              <a:rPr lang="en-US" dirty="0"/>
              <a:t> are references (value) to our new objects.</a:t>
            </a:r>
          </a:p>
          <a:p>
            <a:r>
              <a:rPr lang="en-US" dirty="0"/>
              <a:t>We can access the class attribute using </a:t>
            </a:r>
            <a:r>
              <a:rPr lang="en-US" i="1" dirty="0">
                <a:solidFill>
                  <a:srgbClr val="FF0000"/>
                </a:solidFill>
              </a:rPr>
              <a:t>__</a:t>
            </a:r>
            <a:r>
              <a:rPr lang="en-US" i="1" dirty="0" err="1">
                <a:solidFill>
                  <a:srgbClr val="FF0000"/>
                </a:solidFill>
              </a:rPr>
              <a:t>class__</a:t>
            </a:r>
            <a:r>
              <a:rPr lang="en-US" i="1" dirty="0" err="1"/>
              <a:t>.species</a:t>
            </a:r>
            <a:r>
              <a:rPr lang="en-US" dirty="0"/>
              <a:t>. Class attributes are the same for all instances of a class. </a:t>
            </a:r>
          </a:p>
          <a:p>
            <a:r>
              <a:rPr lang="en-US" dirty="0"/>
              <a:t>we access the instance attributes using </a:t>
            </a:r>
            <a:r>
              <a:rPr lang="en-US" dirty="0" err="1">
                <a:solidFill>
                  <a:srgbClr val="FF0000"/>
                </a:solidFill>
              </a:rPr>
              <a:t>blu.name</a:t>
            </a:r>
            <a:r>
              <a:rPr lang="en-US" dirty="0"/>
              <a:t> and </a:t>
            </a:r>
            <a:r>
              <a:rPr lang="en-US" dirty="0" err="1">
                <a:solidFill>
                  <a:srgbClr val="FF0000"/>
                </a:solidFill>
              </a:rPr>
              <a:t>blu.age</a:t>
            </a:r>
            <a:endParaRPr lang="en-US" dirty="0">
              <a:solidFill>
                <a:srgbClr val="FF0000"/>
              </a:solidFill>
            </a:endParaRPr>
          </a:p>
          <a:p>
            <a:r>
              <a:rPr lang="en-US" dirty="0"/>
              <a:t>instance attributes are different for every instance of a class.</a:t>
            </a:r>
          </a:p>
        </p:txBody>
      </p:sp>
    </p:spTree>
    <p:extLst>
      <p:ext uri="{BB962C8B-B14F-4D97-AF65-F5344CB8AC3E}">
        <p14:creationId xmlns:p14="http://schemas.microsoft.com/office/powerpoint/2010/main" val="12092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2CB4-74B0-C049-91C7-83B46CAC5AD2}"/>
              </a:ext>
            </a:extLst>
          </p:cNvPr>
          <p:cNvSpPr>
            <a:spLocks noGrp="1"/>
          </p:cNvSpPr>
          <p:nvPr>
            <p:ph type="title"/>
          </p:nvPr>
        </p:nvSpPr>
        <p:spPr/>
        <p:txBody>
          <a:bodyPr/>
          <a:lstStyle/>
          <a:p>
            <a:r>
              <a:rPr lang="en-NP" dirty="0"/>
              <a:t>Methods</a:t>
            </a:r>
          </a:p>
        </p:txBody>
      </p:sp>
      <p:sp>
        <p:nvSpPr>
          <p:cNvPr id="4" name="Text Placeholder 3">
            <a:extLst>
              <a:ext uri="{FF2B5EF4-FFF2-40B4-BE49-F238E27FC236}">
                <a16:creationId xmlns:a16="http://schemas.microsoft.com/office/drawing/2014/main" id="{D513E2EC-5CB2-5547-8F65-0F6F8CF0B058}"/>
              </a:ext>
            </a:extLst>
          </p:cNvPr>
          <p:cNvSpPr>
            <a:spLocks noGrp="1"/>
          </p:cNvSpPr>
          <p:nvPr>
            <p:ph type="body" sz="half" idx="2"/>
          </p:nvPr>
        </p:nvSpPr>
        <p:spPr/>
        <p:txBody>
          <a:bodyPr>
            <a:normAutofit/>
          </a:bodyPr>
          <a:lstStyle/>
          <a:p>
            <a:r>
              <a:rPr lang="en-US" dirty="0"/>
              <a:t>Methods are functions defined inside the body of a class. They are used to define the behaviors of an object.</a:t>
            </a:r>
          </a:p>
          <a:p>
            <a:r>
              <a:rPr lang="en-US" dirty="0"/>
              <a:t>Output:</a:t>
            </a:r>
          </a:p>
          <a:p>
            <a:endParaRPr lang="en-US" dirty="0"/>
          </a:p>
          <a:p>
            <a:endParaRPr lang="en-US" dirty="0"/>
          </a:p>
          <a:p>
            <a:endParaRPr lang="en-NP" dirty="0"/>
          </a:p>
          <a:p>
            <a:endParaRPr lang="en-NP" dirty="0"/>
          </a:p>
          <a:p>
            <a:r>
              <a:rPr lang="en-US" dirty="0"/>
              <a:t>We define two methods </a:t>
            </a:r>
            <a:r>
              <a:rPr lang="en-US" dirty="0" err="1"/>
              <a:t>i.e</a:t>
            </a:r>
            <a:r>
              <a:rPr lang="en-US" dirty="0"/>
              <a:t> sing() and dance(). These are called instance methods because they are called on an instance object </a:t>
            </a:r>
            <a:r>
              <a:rPr lang="en-US" dirty="0" err="1"/>
              <a:t>i.e</a:t>
            </a:r>
            <a:r>
              <a:rPr lang="en-US" dirty="0"/>
              <a:t> </a:t>
            </a:r>
            <a:r>
              <a:rPr lang="en-US" dirty="0" err="1"/>
              <a:t>blu</a:t>
            </a:r>
            <a:r>
              <a:rPr lang="en-US" dirty="0"/>
              <a:t>.</a:t>
            </a:r>
            <a:endParaRPr lang="en-NP" dirty="0"/>
          </a:p>
        </p:txBody>
      </p:sp>
      <p:pic>
        <p:nvPicPr>
          <p:cNvPr id="5" name="Content Placeholder 4">
            <a:extLst>
              <a:ext uri="{FF2B5EF4-FFF2-40B4-BE49-F238E27FC236}">
                <a16:creationId xmlns:a16="http://schemas.microsoft.com/office/drawing/2014/main" id="{76633C24-6068-B444-8286-9ABED4B2BEC4}"/>
              </a:ext>
            </a:extLst>
          </p:cNvPr>
          <p:cNvPicPr>
            <a:picLocks noGrp="1" noChangeAspect="1"/>
          </p:cNvPicPr>
          <p:nvPr>
            <p:ph idx="1"/>
          </p:nvPr>
        </p:nvPicPr>
        <p:blipFill>
          <a:blip r:embed="rId2"/>
          <a:stretch>
            <a:fillRect/>
          </a:stretch>
        </p:blipFill>
        <p:spPr>
          <a:xfrm>
            <a:off x="5614333" y="987425"/>
            <a:ext cx="5309910" cy="4873625"/>
          </a:xfrm>
          <a:prstGeom prst="rect">
            <a:avLst/>
          </a:prstGeom>
        </p:spPr>
      </p:pic>
      <p:pic>
        <p:nvPicPr>
          <p:cNvPr id="6" name="Picture 5">
            <a:extLst>
              <a:ext uri="{FF2B5EF4-FFF2-40B4-BE49-F238E27FC236}">
                <a16:creationId xmlns:a16="http://schemas.microsoft.com/office/drawing/2014/main" id="{6E0FA7E5-2119-3D4D-B3E7-7AA9B3175E35}"/>
              </a:ext>
            </a:extLst>
          </p:cNvPr>
          <p:cNvPicPr>
            <a:picLocks noChangeAspect="1"/>
          </p:cNvPicPr>
          <p:nvPr/>
        </p:nvPicPr>
        <p:blipFill>
          <a:blip r:embed="rId3"/>
          <a:stretch>
            <a:fillRect/>
          </a:stretch>
        </p:blipFill>
        <p:spPr>
          <a:xfrm>
            <a:off x="1267757" y="3238500"/>
            <a:ext cx="3390900" cy="838200"/>
          </a:xfrm>
          <a:prstGeom prst="rect">
            <a:avLst/>
          </a:prstGeom>
        </p:spPr>
      </p:pic>
    </p:spTree>
    <p:extLst>
      <p:ext uri="{BB962C8B-B14F-4D97-AF65-F5344CB8AC3E}">
        <p14:creationId xmlns:p14="http://schemas.microsoft.com/office/powerpoint/2010/main" val="93249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980</Words>
  <Application>Microsoft Macintosh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Python OOP</vt:lpstr>
      <vt:lpstr>PowerPoint Presentation</vt:lpstr>
      <vt:lpstr>PowerPoint Presentation</vt:lpstr>
      <vt:lpstr>Dunder or magic methods in Python</vt:lpstr>
      <vt:lpstr>Class</vt:lpstr>
      <vt:lpstr>Object</vt:lpstr>
      <vt:lpstr>Creating Class and Object in Python</vt:lpstr>
      <vt:lpstr>PowerPoint Presentation</vt:lpstr>
      <vt:lpstr>Methods</vt:lpstr>
      <vt:lpstr>Inheritance</vt:lpstr>
      <vt:lpstr>PowerPoint Presentation</vt:lpstr>
      <vt:lpstr>Encapsulation</vt:lpstr>
      <vt:lpstr>PowerPoint Presentation</vt:lpstr>
      <vt:lpstr> Method overriding with multiple and multilevel inheritance Multiple Inheritance:</vt:lpstr>
      <vt:lpstr>Multilevel Inheritance:</vt:lpstr>
      <vt:lpstr>Calling the Parent’s method within the overridden method </vt:lpstr>
      <vt:lpstr>PowerPoint Presentation</vt:lpstr>
      <vt:lpstr>Python Special Functions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OOP</dc:title>
  <dc:creator>Microsoft Office User</dc:creator>
  <cp:lastModifiedBy>Microsoft Office User</cp:lastModifiedBy>
  <cp:revision>38</cp:revision>
  <dcterms:created xsi:type="dcterms:W3CDTF">2022-02-14T16:12:27Z</dcterms:created>
  <dcterms:modified xsi:type="dcterms:W3CDTF">2022-02-21T16:55:35Z</dcterms:modified>
</cp:coreProperties>
</file>