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12"/>
  </p:notesMasterIdLst>
  <p:handoutMasterIdLst>
    <p:handoutMasterId r:id="rId13"/>
  </p:handout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4660"/>
  </p:normalViewPr>
  <p:slideViewPr>
    <p:cSldViewPr snapToGrid="0">
      <p:cViewPr varScale="1">
        <p:scale>
          <a:sx n="87" d="100"/>
          <a:sy n="87" d="100"/>
        </p:scale>
        <p:origin x="60" y="5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4ED9EE-8F2A-4E06-87A2-36C0DD0993FD}" type="datetime1">
              <a:rPr lang="de-DE" smtClean="0"/>
              <a:t>14.05.2020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5A5ADE8-1FB8-43FD-A675-2B613EE00B6F}" type="datetime1">
              <a:rPr lang="de-DE" smtClean="0"/>
              <a:t>14.05.2020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a:t>Master-Untertitelformat bearbeiten</a:t>
            </a:r>
            <a:endParaRPr lang="en-US" dirty="0"/>
          </a:p>
        </p:txBody>
      </p:sp>
      <p:sp>
        <p:nvSpPr>
          <p:cNvPr id="8" name="Datumsplatzhalter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1E9C95E-BEF0-4D2E-9127-B9099B238D2A}" type="datetime1">
              <a:rPr lang="de-DE" smtClean="0"/>
              <a:t>14.05.2020</a:t>
            </a:fld>
            <a:endParaRPr lang="en-US" dirty="0"/>
          </a:p>
        </p:txBody>
      </p:sp>
      <p:sp>
        <p:nvSpPr>
          <p:cNvPr id="9" name="Fußzeilenplatzhalt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FE771757-BB18-44C5-813E-435E78C98126}" type="datetime1">
              <a:rPr lang="de-DE" smtClean="0"/>
              <a:t>14.05.2020</a:t>
            </a:fld>
            <a:endParaRPr lang="en-US" dirty="0"/>
          </a:p>
        </p:txBody>
      </p:sp>
      <p:sp>
        <p:nvSpPr>
          <p:cNvPr id="5" name="Fußzeilenplatzhalter 4"/>
          <p:cNvSpPr>
            <a:spLocks noGrp="1"/>
          </p:cNvSpPr>
          <p:nvPr>
            <p:ph type="ftr" sz="quarter" idx="11"/>
          </p:nvPr>
        </p:nvSpPr>
        <p:spPr/>
        <p:txBody>
          <a:bodyPr rtlCol="0"/>
          <a:lstStyle/>
          <a:p>
            <a:pPr rtl="0"/>
            <a:endParaRPr lang="en-US" dirty="0"/>
          </a:p>
        </p:txBody>
      </p:sp>
      <p:sp>
        <p:nvSpPr>
          <p:cNvPr id="6" name="Foliennummernplatzhalter 5"/>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ler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de-DE"/>
              <a:t>Mastertitelformat bearbeiten</a:t>
            </a:r>
            <a:endParaRPr lang="en-US" dirty="0"/>
          </a:p>
        </p:txBody>
      </p:sp>
      <p:sp>
        <p:nvSpPr>
          <p:cNvPr id="3" name="Vertikaler Textplatzhalter 2"/>
          <p:cNvSpPr>
            <a:spLocks noGrp="1"/>
          </p:cNvSpPr>
          <p:nvPr>
            <p:ph type="body" orient="vert" idx="1"/>
          </p:nvPr>
        </p:nvSpPr>
        <p:spPr>
          <a:xfrm>
            <a:off x="774923" y="863600"/>
            <a:ext cx="7161625" cy="4807326"/>
          </a:xfrm>
        </p:spPr>
        <p:txBody>
          <a:bodyPr vert="eaVert" rtlCol="0" anchor="t"/>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Rechtec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ec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umsplatzhalter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83FACD6-565C-4118-ACD0-32ACCA9AF940}" type="datetime1">
              <a:rPr lang="de-DE" smtClean="0"/>
              <a:t>14.05.2020</a:t>
            </a:fld>
            <a:endParaRPr lang="en-US" dirty="0"/>
          </a:p>
        </p:txBody>
      </p:sp>
      <p:sp>
        <p:nvSpPr>
          <p:cNvPr id="12" name="Fußzeilenplatzhalt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Foliennummernplatzhalt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de-DE"/>
              <a:t>Mastertitelformat bearbeiten</a:t>
            </a:r>
            <a:endParaRPr lang="en-US" dirty="0"/>
          </a:p>
        </p:txBody>
      </p:sp>
      <p:sp>
        <p:nvSpPr>
          <p:cNvPr id="3" name="Inhaltsplatzhalter 2"/>
          <p:cNvSpPr>
            <a:spLocks noGrp="1"/>
          </p:cNvSpPr>
          <p:nvPr>
            <p:ph idx="1"/>
          </p:nvPr>
        </p:nvSpPr>
        <p:spPr>
          <a:xfrm>
            <a:off x="581192" y="2340864"/>
            <a:ext cx="11029615" cy="3634486"/>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Datumsplatzhalt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3627DD0-092D-4AD9-AAE0-0513E170352E}" type="datetime1">
              <a:rPr lang="de-DE" smtClean="0"/>
              <a:t>14.05.2020</a:t>
            </a:fld>
            <a:endParaRPr lang="en-US" dirty="0"/>
          </a:p>
        </p:txBody>
      </p:sp>
      <p:sp>
        <p:nvSpPr>
          <p:cNvPr id="9" name="Fußzeilenplatzhalt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8" name="Rechtec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7" name="Datumsplatzhalter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F36CBEDB-B1DE-4F8C-AD4A-10AD3F77E1A9}" type="datetime1">
              <a:rPr lang="de-DE" smtClean="0"/>
              <a:t>14.05.2020</a:t>
            </a:fld>
            <a:endParaRPr lang="en-US" dirty="0"/>
          </a:p>
        </p:txBody>
      </p:sp>
      <p:sp>
        <p:nvSpPr>
          <p:cNvPr id="9" name="Fußzeilenplatzhalt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581193" y="2228003"/>
            <a:ext cx="5194767"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416039" y="2228003"/>
            <a:ext cx="5194769"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Datumsplatzhalter 4"/>
          <p:cNvSpPr>
            <a:spLocks noGrp="1"/>
          </p:cNvSpPr>
          <p:nvPr>
            <p:ph type="dt" sz="half" idx="10"/>
          </p:nvPr>
        </p:nvSpPr>
        <p:spPr/>
        <p:txBody>
          <a:bodyPr rtlCol="0"/>
          <a:lstStyle/>
          <a:p>
            <a:pPr rtl="0"/>
            <a:fld id="{F95AE019-BB99-4C3A-AA2C-A36C39CE4DCB}" type="datetime1">
              <a:rPr lang="de-DE" smtClean="0"/>
              <a:t>14.05.2020</a:t>
            </a:fld>
            <a:endParaRPr lang="en-US" dirty="0"/>
          </a:p>
        </p:txBody>
      </p:sp>
      <p:sp>
        <p:nvSpPr>
          <p:cNvPr id="6" name="Fußzeilenplatzhalter 5"/>
          <p:cNvSpPr>
            <a:spLocks noGrp="1"/>
          </p:cNvSpPr>
          <p:nvPr>
            <p:ph type="ftr" sz="quarter" idx="11"/>
          </p:nvPr>
        </p:nvSpPr>
        <p:spPr/>
        <p:txBody>
          <a:bodyPr rtlCol="0"/>
          <a:lstStyle/>
          <a:p>
            <a:pPr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581194" y="2926052"/>
            <a:ext cx="5194766"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de-DE"/>
              <a:t>Mastertextformat bearbeiten</a:t>
            </a:r>
          </a:p>
        </p:txBody>
      </p:sp>
      <p:sp>
        <p:nvSpPr>
          <p:cNvPr id="6" name="Inhaltsplatzhalter 5"/>
          <p:cNvSpPr>
            <a:spLocks noGrp="1"/>
          </p:cNvSpPr>
          <p:nvPr>
            <p:ph sz="quarter" idx="4"/>
          </p:nvPr>
        </p:nvSpPr>
        <p:spPr>
          <a:xfrm>
            <a:off x="6416037" y="2926052"/>
            <a:ext cx="5194771"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p:cNvSpPr>
            <a:spLocks noGrp="1"/>
          </p:cNvSpPr>
          <p:nvPr>
            <p:ph type="dt" sz="half" idx="10"/>
          </p:nvPr>
        </p:nvSpPr>
        <p:spPr/>
        <p:txBody>
          <a:bodyPr rtlCol="0"/>
          <a:lstStyle/>
          <a:p>
            <a:pPr rtl="0"/>
            <a:fld id="{117FAFC6-AD0C-4B5B-B8B0-E729C6D4C810}" type="datetime1">
              <a:rPr lang="de-DE" smtClean="0"/>
              <a:t>14.05.2020</a:t>
            </a:fld>
            <a:endParaRPr lang="en-US" dirty="0"/>
          </a:p>
        </p:txBody>
      </p:sp>
      <p:sp>
        <p:nvSpPr>
          <p:cNvPr id="8" name="Fußzeilenplatzhalter 7"/>
          <p:cNvSpPr>
            <a:spLocks noGrp="1"/>
          </p:cNvSpPr>
          <p:nvPr>
            <p:ph type="ftr" sz="quarter" idx="11"/>
          </p:nvPr>
        </p:nvSpPr>
        <p:spPr/>
        <p:txBody>
          <a:bodyPr rtlCol="0"/>
          <a:lstStyle/>
          <a:p>
            <a:pPr rtl="0"/>
            <a:endParaRPr lang="en-US" dirty="0"/>
          </a:p>
        </p:txBody>
      </p:sp>
      <p:sp>
        <p:nvSpPr>
          <p:cNvPr id="9" name="Foliennummernplatzhalter 8"/>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de-DE"/>
              <a:t>Mastertitelformat bearbeiten</a:t>
            </a:r>
            <a:endParaRPr lang="en-US" dirty="0"/>
          </a:p>
        </p:txBody>
      </p:sp>
      <p:sp>
        <p:nvSpPr>
          <p:cNvPr id="3" name="Datumsplatzhalter 2"/>
          <p:cNvSpPr>
            <a:spLocks noGrp="1"/>
          </p:cNvSpPr>
          <p:nvPr>
            <p:ph type="dt" sz="half" idx="10"/>
          </p:nvPr>
        </p:nvSpPr>
        <p:spPr/>
        <p:txBody>
          <a:bodyPr rtlCol="0"/>
          <a:lstStyle/>
          <a:p>
            <a:pPr rtl="0"/>
            <a:fld id="{607DEF3C-A2B0-4F78-836D-1A1B1DEE5467}" type="datetime1">
              <a:rPr lang="de-DE" smtClean="0"/>
              <a:t>14.05.2020</a:t>
            </a:fld>
            <a:endParaRPr lang="en-US" dirty="0"/>
          </a:p>
        </p:txBody>
      </p:sp>
      <p:sp>
        <p:nvSpPr>
          <p:cNvPr id="4" name="Fußzeilenplatzhalter 3"/>
          <p:cNvSpPr>
            <a:spLocks noGrp="1"/>
          </p:cNvSpPr>
          <p:nvPr>
            <p:ph type="ftr" sz="quarter" idx="11"/>
          </p:nvPr>
        </p:nvSpPr>
        <p:spPr/>
        <p:txBody>
          <a:bodyPr rtlCol="0"/>
          <a:lstStyle/>
          <a:p>
            <a:pPr rtl="0"/>
            <a:endParaRPr lang="en-US" dirty="0"/>
          </a:p>
        </p:txBody>
      </p:sp>
      <p:sp>
        <p:nvSpPr>
          <p:cNvPr id="5" name="Foliennummernplatzhalter 4"/>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D971D44B-9C44-467E-B481-41466CDBD2A7}" type="datetime1">
              <a:rPr lang="de-DE" smtClean="0"/>
              <a:t>14.05.2020</a:t>
            </a:fld>
            <a:endParaRPr lang="en-US" dirty="0"/>
          </a:p>
        </p:txBody>
      </p:sp>
      <p:sp>
        <p:nvSpPr>
          <p:cNvPr id="3" name="Fußzeilenplatzhalter 2"/>
          <p:cNvSpPr>
            <a:spLocks noGrp="1"/>
          </p:cNvSpPr>
          <p:nvPr>
            <p:ph type="ftr" sz="quarter" idx="11"/>
          </p:nvPr>
        </p:nvSpPr>
        <p:spPr/>
        <p:txBody>
          <a:bodyPr rtlCol="0"/>
          <a:lstStyle/>
          <a:p>
            <a:pPr rtl="0"/>
            <a:endParaRPr lang="en-US" dirty="0"/>
          </a:p>
        </p:txBody>
      </p:sp>
      <p:sp>
        <p:nvSpPr>
          <p:cNvPr id="4" name="Foliennummernplatzhalter 3"/>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9" name="Rechtec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767857" y="933450"/>
            <a:ext cx="3031852" cy="1722419"/>
          </a:xfrm>
        </p:spPr>
        <p:txBody>
          <a:bodyPr rtlCol="0" anchor="b">
            <a:normAutofit/>
          </a:bodyPr>
          <a:lstStyle>
            <a:lvl1pPr algn="l">
              <a:defRPr sz="22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8" name="Datumsplatzhalt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354EEBD-0E7F-42E6-BE86-4864547D749E}" type="datetime1">
              <a:rPr lang="de-DE" smtClean="0"/>
              <a:t>14.05.2020</a:t>
            </a:fld>
            <a:endParaRPr lang="en-US" dirty="0"/>
          </a:p>
        </p:txBody>
      </p:sp>
      <p:sp>
        <p:nvSpPr>
          <p:cNvPr id="10" name="Fußzeilenplatzhalt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Foliennummernplatzhalt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de-DE"/>
              <a:t>Mastertitelformat bearbeiten</a:t>
            </a:r>
            <a:endParaRPr lang="en-US" dirty="0"/>
          </a:p>
        </p:txBody>
      </p:sp>
      <p:sp>
        <p:nvSpPr>
          <p:cNvPr id="3" name="Bildplatzhalt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a:t>Bild durch Klicken auf Symbol hinzufügen</a:t>
            </a:r>
            <a:endParaRPr lang="en-US" dirty="0"/>
          </a:p>
        </p:txBody>
      </p:sp>
      <p:sp>
        <p:nvSpPr>
          <p:cNvPr id="4" name="Textplatzhalt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p>
            <a:pPr rtl="0"/>
            <a:fld id="{8C7274EF-79A2-4EAD-98EF-7E5BB5EA068D}" type="datetime1">
              <a:rPr lang="de-DE" smtClean="0"/>
              <a:t>14.05.2020</a:t>
            </a:fld>
            <a:endParaRPr lang="en-US" dirty="0"/>
          </a:p>
        </p:txBody>
      </p:sp>
      <p:sp>
        <p:nvSpPr>
          <p:cNvPr id="6" name="Fußzeilenplatzhalter 5"/>
          <p:cNvSpPr>
            <a:spLocks noGrp="1"/>
          </p:cNvSpPr>
          <p:nvPr>
            <p:ph type="ftr" sz="quarter" idx="11"/>
          </p:nvPr>
        </p:nvSpPr>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DD379EC-906B-4CE5-98C2-3A156331FD9E}" type="datetime1">
              <a:rPr lang="de-DE" smtClean="0"/>
              <a:t>14.05.2020</a:t>
            </a:fld>
            <a:endParaRPr lang="en-US" dirty="0"/>
          </a:p>
        </p:txBody>
      </p:sp>
      <p:sp>
        <p:nvSpPr>
          <p:cNvPr id="5" name="Fußzeilenplatzhalt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Foliennummernplatzhalt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‹Nr.›</a:t>
            </a:fld>
            <a:endParaRPr lang="en-US" dirty="0"/>
          </a:p>
        </p:txBody>
      </p:sp>
      <p:sp>
        <p:nvSpPr>
          <p:cNvPr id="9" name="Rechtec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htec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ec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96715" y="666829"/>
            <a:ext cx="10993549" cy="1475013"/>
          </a:xfrm>
        </p:spPr>
        <p:txBody>
          <a:bodyPr rtlCol="0">
            <a:normAutofit/>
          </a:bodyPr>
          <a:lstStyle/>
          <a:p>
            <a:pPr rtl="0"/>
            <a:r>
              <a:rPr lang="de-AT" dirty="0" err="1"/>
              <a:t>Capstone</a:t>
            </a:r>
            <a:r>
              <a:rPr lang="de-AT" dirty="0"/>
              <a:t> Project:</a:t>
            </a:r>
            <a:br>
              <a:rPr lang="de-AT" dirty="0"/>
            </a:br>
            <a:r>
              <a:rPr lang="de-AT" dirty="0" err="1"/>
              <a:t>Biodiversity</a:t>
            </a:r>
            <a:endParaRPr lang="de" dirty="0"/>
          </a:p>
        </p:txBody>
      </p:sp>
      <p:sp>
        <p:nvSpPr>
          <p:cNvPr id="3" name="Untertitel 2">
            <a:extLst>
              <a:ext uri="{FF2B5EF4-FFF2-40B4-BE49-F238E27FC236}">
                <a16:creationId xmlns:a16="http://schemas.microsoft.com/office/drawing/2014/main" id="{835D6E6B-3353-491C-A3C6-F278D6CED8B3}"/>
              </a:ext>
            </a:extLst>
          </p:cNvPr>
          <p:cNvSpPr>
            <a:spLocks noGrp="1"/>
          </p:cNvSpPr>
          <p:nvPr>
            <p:ph type="subTitle" idx="1"/>
          </p:nvPr>
        </p:nvSpPr>
        <p:spPr>
          <a:xfrm>
            <a:off x="596718" y="2256474"/>
            <a:ext cx="10993546" cy="468233"/>
          </a:xfrm>
        </p:spPr>
        <p:txBody>
          <a:bodyPr rtlCol="0">
            <a:normAutofit fontScale="25000" lnSpcReduction="20000"/>
          </a:bodyPr>
          <a:lstStyle/>
          <a:p>
            <a:pPr rtl="0"/>
            <a:r>
              <a:rPr lang="de-AT" sz="8000" dirty="0"/>
              <a:t>Data </a:t>
            </a:r>
            <a:r>
              <a:rPr lang="de-AT" sz="8000" dirty="0" err="1"/>
              <a:t>analysis</a:t>
            </a:r>
            <a:r>
              <a:rPr lang="de-AT" sz="8000" dirty="0"/>
              <a:t> </a:t>
            </a:r>
            <a:r>
              <a:rPr lang="de-AT" sz="8000" dirty="0" err="1"/>
              <a:t>For</a:t>
            </a:r>
            <a:r>
              <a:rPr lang="de-AT" sz="8000" dirty="0"/>
              <a:t> </a:t>
            </a:r>
            <a:r>
              <a:rPr lang="de-AT" sz="8000" dirty="0" err="1"/>
              <a:t>us</a:t>
            </a:r>
            <a:r>
              <a:rPr lang="de-AT" sz="8000" dirty="0"/>
              <a:t> national </a:t>
            </a:r>
            <a:r>
              <a:rPr lang="de-AT" sz="8000" dirty="0" err="1"/>
              <a:t>parks</a:t>
            </a:r>
            <a:r>
              <a:rPr lang="de-AT" sz="8000" dirty="0"/>
              <a:t> </a:t>
            </a:r>
            <a:r>
              <a:rPr lang="de-AT" sz="8000" dirty="0" err="1"/>
              <a:t>service</a:t>
            </a:r>
            <a:endParaRPr lang="de-AT" sz="8000" dirty="0"/>
          </a:p>
          <a:p>
            <a:pPr rtl="0"/>
            <a:r>
              <a:rPr lang="de-AT" sz="6400" dirty="0"/>
              <a:t>Nikola Andric</a:t>
            </a:r>
            <a:endParaRPr lang="de" sz="6400" dirty="0"/>
          </a:p>
        </p:txBody>
      </p:sp>
      <p:sp>
        <p:nvSpPr>
          <p:cNvPr id="20" name="Rechtec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htec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htec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Bild 5" descr="Nahaufnahme eines Logos&#10;&#10;Beschreibung wird automatisch generier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8011598C-C5B5-4500-A621-8D0EBB369C77}"/>
              </a:ext>
            </a:extLst>
          </p:cNvPr>
          <p:cNvSpPr>
            <a:spLocks noGrp="1"/>
          </p:cNvSpPr>
          <p:nvPr>
            <p:ph type="title"/>
          </p:nvPr>
        </p:nvSpPr>
        <p:spPr/>
        <p:txBody>
          <a:bodyPr/>
          <a:lstStyle/>
          <a:p>
            <a:r>
              <a:rPr lang="en-US" dirty="0"/>
              <a:t>Conclusion and discussion</a:t>
            </a:r>
            <a:endParaRPr lang="de-AT" dirty="0"/>
          </a:p>
        </p:txBody>
      </p:sp>
      <p:sp>
        <p:nvSpPr>
          <p:cNvPr id="9" name="Inhaltsplatzhalter 8">
            <a:extLst>
              <a:ext uri="{FF2B5EF4-FFF2-40B4-BE49-F238E27FC236}">
                <a16:creationId xmlns:a16="http://schemas.microsoft.com/office/drawing/2014/main" id="{6CF6DEC3-6B91-4FD7-B202-BB3785F574F1}"/>
              </a:ext>
            </a:extLst>
          </p:cNvPr>
          <p:cNvSpPr>
            <a:spLocks noGrp="1"/>
          </p:cNvSpPr>
          <p:nvPr>
            <p:ph idx="1"/>
          </p:nvPr>
        </p:nvSpPr>
        <p:spPr/>
        <p:txBody>
          <a:bodyPr>
            <a:noAutofit/>
          </a:bodyPr>
          <a:lstStyle/>
          <a:p>
            <a:r>
              <a:rPr lang="en-US" sz="2000" dirty="0"/>
              <a:t>Of the 3 %  species listed as in danger, most of them are classified as ‘Species of Concern’</a:t>
            </a:r>
          </a:p>
          <a:p>
            <a:r>
              <a:rPr lang="en-US" sz="2000" dirty="0"/>
              <a:t>With over 15% each, Mammals and Fish are the most often classified as endangered. A very important question is whether they are indeed endangered or simply not observed as often as other species</a:t>
            </a:r>
          </a:p>
          <a:p>
            <a:r>
              <a:rPr lang="en-US" sz="2000" dirty="0"/>
              <a:t>The small number of mammals and birds (176 and 488 respectively) is also an important factor, compared to 4262 species of vascular plants</a:t>
            </a:r>
          </a:p>
          <a:p>
            <a:r>
              <a:rPr lang="en-US" sz="2000" dirty="0"/>
              <a:t>Lacking any further information about the observations of FMD in sheep, it would be of great help to analyze the </a:t>
            </a:r>
            <a:r>
              <a:rPr lang="en-US" sz="2000" dirty="0" err="1"/>
              <a:t>the</a:t>
            </a:r>
            <a:r>
              <a:rPr lang="en-US" sz="2000" dirty="0"/>
              <a:t> number of observations for each park adjusted for the size of each park. By doing so, we would cut the time for running the experiment, and also reduce the need for resources.</a:t>
            </a:r>
          </a:p>
          <a:p>
            <a:endParaRPr lang="de-AT" sz="2000" dirty="0"/>
          </a:p>
        </p:txBody>
      </p:sp>
      <p:sp>
        <p:nvSpPr>
          <p:cNvPr id="7" name="Datumsplatzhalter 6">
            <a:extLst>
              <a:ext uri="{FF2B5EF4-FFF2-40B4-BE49-F238E27FC236}">
                <a16:creationId xmlns:a16="http://schemas.microsoft.com/office/drawing/2014/main" id="{710B6267-D29C-4784-88AC-D5F0E35D0114}"/>
              </a:ext>
            </a:extLst>
          </p:cNvPr>
          <p:cNvSpPr>
            <a:spLocks noGrp="1"/>
          </p:cNvSpPr>
          <p:nvPr>
            <p:ph type="dt" sz="half" idx="10"/>
          </p:nvPr>
        </p:nvSpPr>
        <p:spPr/>
        <p:txBody>
          <a:bodyPr/>
          <a:lstStyle/>
          <a:p>
            <a:pPr rtl="0"/>
            <a:fld id="{117FAFC6-AD0C-4B5B-B8B0-E729C6D4C810}" type="datetime1">
              <a:rPr lang="de-DE" smtClean="0"/>
              <a:t>14.05.2020</a:t>
            </a:fld>
            <a:endParaRPr lang="en-US" dirty="0"/>
          </a:p>
        </p:txBody>
      </p:sp>
    </p:spTree>
    <p:extLst>
      <p:ext uri="{BB962C8B-B14F-4D97-AF65-F5344CB8AC3E}">
        <p14:creationId xmlns:p14="http://schemas.microsoft.com/office/powerpoint/2010/main" val="110162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normAutofit/>
          </a:bodyPr>
          <a:lstStyle/>
          <a:p>
            <a:pPr rtl="0"/>
            <a:r>
              <a:rPr lang="en-US" sz="4000" dirty="0"/>
              <a:t>Problem statement</a:t>
            </a:r>
            <a:endParaRPr lang="de" sz="4000" dirty="0"/>
          </a:p>
        </p:txBody>
      </p:sp>
      <p:sp>
        <p:nvSpPr>
          <p:cNvPr id="5" name="Inhaltsplatzhalter 4">
            <a:extLst>
              <a:ext uri="{FF2B5EF4-FFF2-40B4-BE49-F238E27FC236}">
                <a16:creationId xmlns:a16="http://schemas.microsoft.com/office/drawing/2014/main" id="{F72F00F4-73C3-4A79-9126-E9ECA9AE8FE8}"/>
              </a:ext>
            </a:extLst>
          </p:cNvPr>
          <p:cNvSpPr>
            <a:spLocks noGrp="1"/>
          </p:cNvSpPr>
          <p:nvPr>
            <p:ph idx="1"/>
          </p:nvPr>
        </p:nvSpPr>
        <p:spPr/>
        <p:txBody>
          <a:bodyPr>
            <a:normAutofit/>
          </a:bodyPr>
          <a:lstStyle/>
          <a:p>
            <a:r>
              <a:rPr lang="en-US" sz="3000" dirty="0"/>
              <a:t>Goal is to analyze data on endangered species from Bryce National Park, Great Smoky Mountains National Park, Yellowstone National Park and Yosemite National Park.</a:t>
            </a:r>
          </a:p>
          <a:p>
            <a:r>
              <a:rPr lang="en-US" sz="3000" dirty="0"/>
              <a:t>Analysis was done on the conservation statuses of the species to see whether there are any patterns to the species which are marked as endangered.</a:t>
            </a:r>
            <a:endParaRPr lang="de-AT" sz="3000"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537B35-EB0F-4595-A41E-42F7E116BF89}"/>
              </a:ext>
            </a:extLst>
          </p:cNvPr>
          <p:cNvSpPr>
            <a:spLocks noGrp="1"/>
          </p:cNvSpPr>
          <p:nvPr>
            <p:ph type="title"/>
          </p:nvPr>
        </p:nvSpPr>
        <p:spPr/>
        <p:txBody>
          <a:bodyPr>
            <a:normAutofit fontScale="90000"/>
          </a:bodyPr>
          <a:lstStyle/>
          <a:p>
            <a:r>
              <a:rPr lang="en-US" dirty="0"/>
              <a:t>Data description</a:t>
            </a:r>
            <a:br>
              <a:rPr lang="en-US" dirty="0"/>
            </a:br>
            <a:r>
              <a:rPr lang="en-US" sz="1700" dirty="0"/>
              <a:t>These species belong to 2 categories which can be further divided into a total of 7 sub-categories:</a:t>
            </a:r>
            <a:br>
              <a:rPr lang="en-US" sz="1700" dirty="0"/>
            </a:br>
            <a:endParaRPr lang="de-AT" sz="1700" dirty="0"/>
          </a:p>
        </p:txBody>
      </p:sp>
      <p:sp>
        <p:nvSpPr>
          <p:cNvPr id="3" name="Inhaltsplatzhalter 2">
            <a:extLst>
              <a:ext uri="{FF2B5EF4-FFF2-40B4-BE49-F238E27FC236}">
                <a16:creationId xmlns:a16="http://schemas.microsoft.com/office/drawing/2014/main" id="{FFF7BF7A-337F-4B7F-B47D-20ADD3F1B635}"/>
              </a:ext>
            </a:extLst>
          </p:cNvPr>
          <p:cNvSpPr>
            <a:spLocks noGrp="1"/>
          </p:cNvSpPr>
          <p:nvPr>
            <p:ph sz="half" idx="1"/>
          </p:nvPr>
        </p:nvSpPr>
        <p:spPr/>
        <p:txBody>
          <a:bodyPr>
            <a:noAutofit/>
          </a:bodyPr>
          <a:lstStyle/>
          <a:p>
            <a:pPr marL="0" indent="0">
              <a:buNone/>
            </a:pPr>
            <a:r>
              <a:rPr lang="en-US" sz="3000" dirty="0"/>
              <a:t>.</a:t>
            </a:r>
          </a:p>
          <a:p>
            <a:pPr lvl="2"/>
            <a:r>
              <a:rPr lang="en-US" sz="3000" dirty="0"/>
              <a:t>FAUNA:</a:t>
            </a:r>
          </a:p>
          <a:p>
            <a:pPr lvl="3"/>
            <a:r>
              <a:rPr lang="en-US" sz="3000" dirty="0"/>
              <a:t>Mammals( 214)</a:t>
            </a:r>
          </a:p>
          <a:p>
            <a:pPr lvl="3"/>
            <a:r>
              <a:rPr lang="en-US" sz="3000" dirty="0"/>
              <a:t>Birds (521)</a:t>
            </a:r>
          </a:p>
          <a:p>
            <a:pPr lvl="3"/>
            <a:r>
              <a:rPr lang="en-US" sz="3000" dirty="0"/>
              <a:t>Reptiles (79)</a:t>
            </a:r>
          </a:p>
          <a:p>
            <a:pPr lvl="3"/>
            <a:r>
              <a:rPr lang="en-US" sz="3000" dirty="0"/>
              <a:t>Amphibians(80)</a:t>
            </a:r>
          </a:p>
          <a:p>
            <a:pPr lvl="3"/>
            <a:r>
              <a:rPr lang="en-US" sz="3000" dirty="0"/>
              <a:t>Fish (127)</a:t>
            </a:r>
          </a:p>
          <a:p>
            <a:pPr lvl="3"/>
            <a:endParaRPr lang="de-AT" sz="3000" dirty="0"/>
          </a:p>
        </p:txBody>
      </p:sp>
      <p:sp>
        <p:nvSpPr>
          <p:cNvPr id="7" name="Inhaltsplatzhalter 6">
            <a:extLst>
              <a:ext uri="{FF2B5EF4-FFF2-40B4-BE49-F238E27FC236}">
                <a16:creationId xmlns:a16="http://schemas.microsoft.com/office/drawing/2014/main" id="{4753F257-0CA2-4687-9D5E-4B0895B7C54C}"/>
              </a:ext>
            </a:extLst>
          </p:cNvPr>
          <p:cNvSpPr>
            <a:spLocks noGrp="1"/>
          </p:cNvSpPr>
          <p:nvPr>
            <p:ph sz="half" idx="2"/>
          </p:nvPr>
        </p:nvSpPr>
        <p:spPr/>
        <p:txBody>
          <a:bodyPr>
            <a:normAutofit/>
          </a:bodyPr>
          <a:lstStyle/>
          <a:p>
            <a:pPr lvl="2"/>
            <a:r>
              <a:rPr lang="en-US" sz="3000" dirty="0"/>
              <a:t>FLORA:</a:t>
            </a:r>
          </a:p>
          <a:p>
            <a:pPr lvl="3"/>
            <a:r>
              <a:rPr lang="en-US" sz="3000" dirty="0"/>
              <a:t>Non-vascular Plants (333)</a:t>
            </a:r>
          </a:p>
          <a:p>
            <a:pPr lvl="3"/>
            <a:r>
              <a:rPr lang="en-US" sz="3000" dirty="0"/>
              <a:t>Vascular Plants (4470)</a:t>
            </a:r>
          </a:p>
          <a:p>
            <a:endParaRPr lang="de-AT" sz="3000" dirty="0"/>
          </a:p>
        </p:txBody>
      </p:sp>
      <p:sp>
        <p:nvSpPr>
          <p:cNvPr id="4" name="Datumsplatzhalter 3">
            <a:extLst>
              <a:ext uri="{FF2B5EF4-FFF2-40B4-BE49-F238E27FC236}">
                <a16:creationId xmlns:a16="http://schemas.microsoft.com/office/drawing/2014/main" id="{9A7D7691-CBB0-4C58-9ED1-25B9B5481D9F}"/>
              </a:ext>
            </a:extLst>
          </p:cNvPr>
          <p:cNvSpPr>
            <a:spLocks noGrp="1"/>
          </p:cNvSpPr>
          <p:nvPr>
            <p:ph type="dt" sz="half" idx="10"/>
          </p:nvPr>
        </p:nvSpPr>
        <p:spPr/>
        <p:txBody>
          <a:bodyPr/>
          <a:lstStyle/>
          <a:p>
            <a:pPr rtl="0"/>
            <a:fld id="{83627DD0-092D-4AD9-AAE0-0513E170352E}" type="datetime1">
              <a:rPr lang="de-DE" smtClean="0"/>
              <a:t>14.05.2020</a:t>
            </a:fld>
            <a:endParaRPr lang="en-US" dirty="0"/>
          </a:p>
        </p:txBody>
      </p:sp>
      <p:sp>
        <p:nvSpPr>
          <p:cNvPr id="5" name="Textfeld 4">
            <a:extLst>
              <a:ext uri="{FF2B5EF4-FFF2-40B4-BE49-F238E27FC236}">
                <a16:creationId xmlns:a16="http://schemas.microsoft.com/office/drawing/2014/main" id="{8044A11F-BB96-4246-926F-26B4D73132A2}"/>
              </a:ext>
            </a:extLst>
          </p:cNvPr>
          <p:cNvSpPr txBox="1"/>
          <p:nvPr/>
        </p:nvSpPr>
        <p:spPr>
          <a:xfrm>
            <a:off x="11610808" y="4176979"/>
            <a:ext cx="184731" cy="369332"/>
          </a:xfrm>
          <a:prstGeom prst="rect">
            <a:avLst/>
          </a:prstGeom>
          <a:noFill/>
        </p:spPr>
        <p:txBody>
          <a:bodyPr wrap="none" rtlCol="0">
            <a:spAutoFit/>
          </a:bodyPr>
          <a:lstStyle/>
          <a:p>
            <a:endParaRPr lang="de-AT" dirty="0"/>
          </a:p>
        </p:txBody>
      </p:sp>
    </p:spTree>
    <p:extLst>
      <p:ext uri="{BB962C8B-B14F-4D97-AF65-F5344CB8AC3E}">
        <p14:creationId xmlns:p14="http://schemas.microsoft.com/office/powerpoint/2010/main" val="393282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197D68-EA84-4FDD-B2A8-9C2C4E61DAF6}"/>
              </a:ext>
            </a:extLst>
          </p:cNvPr>
          <p:cNvSpPr>
            <a:spLocks noGrp="1"/>
          </p:cNvSpPr>
          <p:nvPr>
            <p:ph type="title"/>
          </p:nvPr>
        </p:nvSpPr>
        <p:spPr/>
        <p:txBody>
          <a:bodyPr/>
          <a:lstStyle/>
          <a:p>
            <a:r>
              <a:rPr lang="en-US" dirty="0"/>
              <a:t>Conservation Status</a:t>
            </a:r>
            <a:br>
              <a:rPr lang="en-US" dirty="0"/>
            </a:br>
            <a:r>
              <a:rPr lang="en-US" sz="2000" dirty="0"/>
              <a:t>Most of the species are not endangered or threatened</a:t>
            </a:r>
            <a:endParaRPr lang="de-AT" sz="2000" dirty="0"/>
          </a:p>
        </p:txBody>
      </p:sp>
      <p:sp>
        <p:nvSpPr>
          <p:cNvPr id="5" name="Datumsplatzhalter 4">
            <a:extLst>
              <a:ext uri="{FF2B5EF4-FFF2-40B4-BE49-F238E27FC236}">
                <a16:creationId xmlns:a16="http://schemas.microsoft.com/office/drawing/2014/main" id="{C5B3426A-FB48-40C2-A421-323A2F31E4A7}"/>
              </a:ext>
            </a:extLst>
          </p:cNvPr>
          <p:cNvSpPr>
            <a:spLocks noGrp="1"/>
          </p:cNvSpPr>
          <p:nvPr>
            <p:ph type="dt" sz="half" idx="10"/>
          </p:nvPr>
        </p:nvSpPr>
        <p:spPr/>
        <p:txBody>
          <a:bodyPr/>
          <a:lstStyle/>
          <a:p>
            <a:pPr rtl="0"/>
            <a:fld id="{F95AE019-BB99-4C3A-AA2C-A36C39CE4DCB}" type="datetime1">
              <a:rPr lang="de-DE" smtClean="0"/>
              <a:t>14.05.2020</a:t>
            </a:fld>
            <a:endParaRPr lang="en-US" dirty="0"/>
          </a:p>
        </p:txBody>
      </p:sp>
      <p:graphicFrame>
        <p:nvGraphicFramePr>
          <p:cNvPr id="12" name="Tabelle 12">
            <a:extLst>
              <a:ext uri="{FF2B5EF4-FFF2-40B4-BE49-F238E27FC236}">
                <a16:creationId xmlns:a16="http://schemas.microsoft.com/office/drawing/2014/main" id="{FF58C318-BAF1-40DE-A14B-A2D9C6AF2FA9}"/>
              </a:ext>
            </a:extLst>
          </p:cNvPr>
          <p:cNvGraphicFramePr>
            <a:graphicFrameLocks noGrp="1"/>
          </p:cNvGraphicFramePr>
          <p:nvPr>
            <p:ph sz="half" idx="1"/>
            <p:extLst>
              <p:ext uri="{D42A27DB-BD31-4B8C-83A1-F6EECF244321}">
                <p14:modId xmlns:p14="http://schemas.microsoft.com/office/powerpoint/2010/main" val="1410432329"/>
              </p:ext>
            </p:extLst>
          </p:nvPr>
        </p:nvGraphicFramePr>
        <p:xfrm>
          <a:off x="581024" y="2227263"/>
          <a:ext cx="4466464" cy="2681238"/>
        </p:xfrm>
        <a:graphic>
          <a:graphicData uri="http://schemas.openxmlformats.org/drawingml/2006/table">
            <a:tbl>
              <a:tblPr firstRow="1" bandRow="1">
                <a:tableStyleId>{5C22544A-7EE6-4342-B048-85BDC9FD1C3A}</a:tableStyleId>
              </a:tblPr>
              <a:tblGrid>
                <a:gridCol w="2233232">
                  <a:extLst>
                    <a:ext uri="{9D8B030D-6E8A-4147-A177-3AD203B41FA5}">
                      <a16:colId xmlns:a16="http://schemas.microsoft.com/office/drawing/2014/main" val="2952661345"/>
                    </a:ext>
                  </a:extLst>
                </a:gridCol>
                <a:gridCol w="2233232">
                  <a:extLst>
                    <a:ext uri="{9D8B030D-6E8A-4147-A177-3AD203B41FA5}">
                      <a16:colId xmlns:a16="http://schemas.microsoft.com/office/drawing/2014/main" val="838832138"/>
                    </a:ext>
                  </a:extLst>
                </a:gridCol>
              </a:tblGrid>
              <a:tr h="446873">
                <a:tc>
                  <a:txBody>
                    <a:bodyPr/>
                    <a:lstStyle/>
                    <a:p>
                      <a:r>
                        <a:rPr lang="en-US" sz="1600" dirty="0"/>
                        <a:t>Conservation Status</a:t>
                      </a:r>
                      <a:endParaRPr lang="de-AT" sz="1600" dirty="0"/>
                    </a:p>
                  </a:txBody>
                  <a:tcPr/>
                </a:tc>
                <a:tc>
                  <a:txBody>
                    <a:bodyPr/>
                    <a:lstStyle/>
                    <a:p>
                      <a:r>
                        <a:rPr lang="en-US" sz="1600" dirty="0"/>
                        <a:t>Count</a:t>
                      </a:r>
                      <a:endParaRPr lang="de-AT" sz="1600" dirty="0"/>
                    </a:p>
                  </a:txBody>
                  <a:tcPr/>
                </a:tc>
                <a:extLst>
                  <a:ext uri="{0D108BD9-81ED-4DB2-BD59-A6C34878D82A}">
                    <a16:rowId xmlns:a16="http://schemas.microsoft.com/office/drawing/2014/main" val="2807842814"/>
                  </a:ext>
                </a:extLst>
              </a:tr>
              <a:tr h="446873">
                <a:tc>
                  <a:txBody>
                    <a:bodyPr/>
                    <a:lstStyle/>
                    <a:p>
                      <a:r>
                        <a:rPr lang="en-US" sz="1600" dirty="0"/>
                        <a:t>Endangered</a:t>
                      </a:r>
                      <a:endParaRPr lang="de-AT" sz="1600" dirty="0"/>
                    </a:p>
                  </a:txBody>
                  <a:tcPr/>
                </a:tc>
                <a:tc>
                  <a:txBody>
                    <a:bodyPr/>
                    <a:lstStyle/>
                    <a:p>
                      <a:r>
                        <a:rPr lang="en-US" sz="1600" dirty="0"/>
                        <a:t>15</a:t>
                      </a:r>
                      <a:endParaRPr lang="de-AT" sz="1600" dirty="0"/>
                    </a:p>
                  </a:txBody>
                  <a:tcPr/>
                </a:tc>
                <a:extLst>
                  <a:ext uri="{0D108BD9-81ED-4DB2-BD59-A6C34878D82A}">
                    <a16:rowId xmlns:a16="http://schemas.microsoft.com/office/drawing/2014/main" val="4236750443"/>
                  </a:ext>
                </a:extLst>
              </a:tr>
              <a:tr h="446873">
                <a:tc>
                  <a:txBody>
                    <a:bodyPr/>
                    <a:lstStyle/>
                    <a:p>
                      <a:r>
                        <a:rPr lang="en-US" sz="1600" dirty="0"/>
                        <a:t>In Recovery</a:t>
                      </a:r>
                      <a:endParaRPr lang="de-AT" sz="1600" dirty="0"/>
                    </a:p>
                  </a:txBody>
                  <a:tcPr/>
                </a:tc>
                <a:tc>
                  <a:txBody>
                    <a:bodyPr/>
                    <a:lstStyle/>
                    <a:p>
                      <a:r>
                        <a:rPr lang="en-US" sz="1600" dirty="0"/>
                        <a:t>4</a:t>
                      </a:r>
                      <a:endParaRPr lang="de-AT" sz="1600" dirty="0"/>
                    </a:p>
                  </a:txBody>
                  <a:tcPr/>
                </a:tc>
                <a:extLst>
                  <a:ext uri="{0D108BD9-81ED-4DB2-BD59-A6C34878D82A}">
                    <a16:rowId xmlns:a16="http://schemas.microsoft.com/office/drawing/2014/main" val="645706684"/>
                  </a:ext>
                </a:extLst>
              </a:tr>
              <a:tr h="446873">
                <a:tc>
                  <a:txBody>
                    <a:bodyPr/>
                    <a:lstStyle/>
                    <a:p>
                      <a:r>
                        <a:rPr lang="en-US" sz="1600" dirty="0"/>
                        <a:t>No Intervention Needed</a:t>
                      </a:r>
                      <a:endParaRPr lang="de-AT" sz="1600" dirty="0"/>
                    </a:p>
                  </a:txBody>
                  <a:tcPr/>
                </a:tc>
                <a:tc>
                  <a:txBody>
                    <a:bodyPr/>
                    <a:lstStyle/>
                    <a:p>
                      <a:r>
                        <a:rPr lang="en-US" sz="1600" dirty="0"/>
                        <a:t>5363</a:t>
                      </a:r>
                      <a:endParaRPr lang="de-AT" sz="1600" dirty="0"/>
                    </a:p>
                  </a:txBody>
                  <a:tcPr/>
                </a:tc>
                <a:extLst>
                  <a:ext uri="{0D108BD9-81ED-4DB2-BD59-A6C34878D82A}">
                    <a16:rowId xmlns:a16="http://schemas.microsoft.com/office/drawing/2014/main" val="3039972384"/>
                  </a:ext>
                </a:extLst>
              </a:tr>
              <a:tr h="446873">
                <a:tc>
                  <a:txBody>
                    <a:bodyPr/>
                    <a:lstStyle/>
                    <a:p>
                      <a:r>
                        <a:rPr lang="en-US" sz="1600" dirty="0"/>
                        <a:t>Species of Concern</a:t>
                      </a:r>
                      <a:endParaRPr lang="de-AT" sz="1600" dirty="0"/>
                    </a:p>
                  </a:txBody>
                  <a:tcPr/>
                </a:tc>
                <a:tc>
                  <a:txBody>
                    <a:bodyPr/>
                    <a:lstStyle/>
                    <a:p>
                      <a:r>
                        <a:rPr lang="en-US" sz="1600" dirty="0"/>
                        <a:t>151</a:t>
                      </a:r>
                      <a:endParaRPr lang="de-AT" sz="1600" dirty="0"/>
                    </a:p>
                  </a:txBody>
                  <a:tcPr/>
                </a:tc>
                <a:extLst>
                  <a:ext uri="{0D108BD9-81ED-4DB2-BD59-A6C34878D82A}">
                    <a16:rowId xmlns:a16="http://schemas.microsoft.com/office/drawing/2014/main" val="4177094441"/>
                  </a:ext>
                </a:extLst>
              </a:tr>
              <a:tr h="446873">
                <a:tc>
                  <a:txBody>
                    <a:bodyPr/>
                    <a:lstStyle/>
                    <a:p>
                      <a:r>
                        <a:rPr lang="en-US" sz="1600" dirty="0"/>
                        <a:t>Threatened</a:t>
                      </a:r>
                      <a:endParaRPr lang="de-AT" sz="1600" dirty="0"/>
                    </a:p>
                  </a:txBody>
                  <a:tcPr/>
                </a:tc>
                <a:tc>
                  <a:txBody>
                    <a:bodyPr/>
                    <a:lstStyle/>
                    <a:p>
                      <a:r>
                        <a:rPr lang="en-US" sz="1600" dirty="0"/>
                        <a:t>10</a:t>
                      </a:r>
                      <a:endParaRPr lang="de-AT" sz="1600" dirty="0"/>
                    </a:p>
                  </a:txBody>
                  <a:tcPr/>
                </a:tc>
                <a:extLst>
                  <a:ext uri="{0D108BD9-81ED-4DB2-BD59-A6C34878D82A}">
                    <a16:rowId xmlns:a16="http://schemas.microsoft.com/office/drawing/2014/main" val="2796308467"/>
                  </a:ext>
                </a:extLst>
              </a:tr>
            </a:tbl>
          </a:graphicData>
        </a:graphic>
      </p:graphicFrame>
      <p:pic>
        <p:nvPicPr>
          <p:cNvPr id="16" name="Grafik 15">
            <a:extLst>
              <a:ext uri="{FF2B5EF4-FFF2-40B4-BE49-F238E27FC236}">
                <a16:creationId xmlns:a16="http://schemas.microsoft.com/office/drawing/2014/main" id="{96A45BF8-4354-4830-B8EE-B63C4CD9C14F}"/>
              </a:ext>
            </a:extLst>
          </p:cNvPr>
          <p:cNvPicPr>
            <a:picLocks noChangeAspect="1"/>
          </p:cNvPicPr>
          <p:nvPr/>
        </p:nvPicPr>
        <p:blipFill>
          <a:blip r:embed="rId2"/>
          <a:stretch>
            <a:fillRect/>
          </a:stretch>
        </p:blipFill>
        <p:spPr>
          <a:xfrm>
            <a:off x="5093820" y="2110219"/>
            <a:ext cx="6965800" cy="3029791"/>
          </a:xfrm>
          <a:prstGeom prst="rect">
            <a:avLst/>
          </a:prstGeom>
        </p:spPr>
      </p:pic>
    </p:spTree>
    <p:extLst>
      <p:ext uri="{BB962C8B-B14F-4D97-AF65-F5344CB8AC3E}">
        <p14:creationId xmlns:p14="http://schemas.microsoft.com/office/powerpoint/2010/main" val="380094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5969D9-673A-49FD-BDDB-71A5FC29C181}"/>
              </a:ext>
            </a:extLst>
          </p:cNvPr>
          <p:cNvSpPr>
            <a:spLocks noGrp="1"/>
          </p:cNvSpPr>
          <p:nvPr>
            <p:ph type="title"/>
          </p:nvPr>
        </p:nvSpPr>
        <p:spPr/>
        <p:txBody>
          <a:bodyPr/>
          <a:lstStyle/>
          <a:p>
            <a:r>
              <a:rPr lang="en-US" dirty="0"/>
              <a:t>Endangered types per species</a:t>
            </a:r>
            <a:endParaRPr lang="de-AT" dirty="0"/>
          </a:p>
        </p:txBody>
      </p:sp>
      <p:sp>
        <p:nvSpPr>
          <p:cNvPr id="3" name="Inhaltsplatzhalter 2">
            <a:extLst>
              <a:ext uri="{FF2B5EF4-FFF2-40B4-BE49-F238E27FC236}">
                <a16:creationId xmlns:a16="http://schemas.microsoft.com/office/drawing/2014/main" id="{22844B7A-5A64-4AA1-8428-1FEADF543FAA}"/>
              </a:ext>
            </a:extLst>
          </p:cNvPr>
          <p:cNvSpPr>
            <a:spLocks noGrp="1"/>
          </p:cNvSpPr>
          <p:nvPr>
            <p:ph sz="half" idx="1"/>
          </p:nvPr>
        </p:nvSpPr>
        <p:spPr>
          <a:xfrm>
            <a:off x="581193" y="2228003"/>
            <a:ext cx="5194767" cy="4853111"/>
          </a:xfrm>
        </p:spPr>
        <p:txBody>
          <a:bodyPr>
            <a:noAutofit/>
          </a:bodyPr>
          <a:lstStyle/>
          <a:p>
            <a:r>
              <a:rPr lang="en-US" sz="1600" dirty="0"/>
              <a:t>Analyzing the groups of species gives us that:</a:t>
            </a:r>
          </a:p>
          <a:p>
            <a:pPr lvl="1"/>
            <a:r>
              <a:rPr lang="en-US" sz="1600" dirty="0"/>
              <a:t>Looking by number, it shows that birds and vascular plants are the most endangered</a:t>
            </a:r>
          </a:p>
          <a:p>
            <a:pPr lvl="1"/>
            <a:r>
              <a:rPr lang="en-US" sz="1600" dirty="0"/>
              <a:t>Looking by percent, it shows that mammals and birds are the most endangered.</a:t>
            </a:r>
          </a:p>
          <a:p>
            <a:endParaRPr lang="en-US" sz="1600" dirty="0"/>
          </a:p>
          <a:p>
            <a:r>
              <a:rPr lang="en-US" sz="1600" dirty="0"/>
              <a:t>The chi square test implies that the differencing in the percentage of endangerment between mammals and birds is of no significance. (0.69)</a:t>
            </a:r>
          </a:p>
          <a:p>
            <a:r>
              <a:rPr lang="en-US" sz="1600" dirty="0"/>
              <a:t>However, there is a significance in the percentages of endangerment of mammals and reptiles. (0.038)</a:t>
            </a:r>
          </a:p>
          <a:p>
            <a:endParaRPr lang="en-US" sz="1600" dirty="0"/>
          </a:p>
          <a:p>
            <a:endParaRPr lang="en-US" sz="1600" dirty="0"/>
          </a:p>
          <a:p>
            <a:pPr lvl="1"/>
            <a:endParaRPr lang="de-AT" sz="1600" dirty="0"/>
          </a:p>
        </p:txBody>
      </p:sp>
      <p:sp>
        <p:nvSpPr>
          <p:cNvPr id="5" name="Datumsplatzhalter 4">
            <a:extLst>
              <a:ext uri="{FF2B5EF4-FFF2-40B4-BE49-F238E27FC236}">
                <a16:creationId xmlns:a16="http://schemas.microsoft.com/office/drawing/2014/main" id="{97A9A5D1-E602-4D68-B71F-BC41684B91F3}"/>
              </a:ext>
            </a:extLst>
          </p:cNvPr>
          <p:cNvSpPr>
            <a:spLocks noGrp="1"/>
          </p:cNvSpPr>
          <p:nvPr>
            <p:ph type="dt" sz="half" idx="10"/>
          </p:nvPr>
        </p:nvSpPr>
        <p:spPr/>
        <p:txBody>
          <a:bodyPr/>
          <a:lstStyle/>
          <a:p>
            <a:pPr rtl="0"/>
            <a:fld id="{F95AE019-BB99-4C3A-AA2C-A36C39CE4DCB}" type="datetime1">
              <a:rPr lang="de-DE" smtClean="0"/>
              <a:t>14.05.2020</a:t>
            </a:fld>
            <a:endParaRPr lang="en-US" dirty="0"/>
          </a:p>
        </p:txBody>
      </p:sp>
      <p:graphicFrame>
        <p:nvGraphicFramePr>
          <p:cNvPr id="9" name="Tabelle 9">
            <a:extLst>
              <a:ext uri="{FF2B5EF4-FFF2-40B4-BE49-F238E27FC236}">
                <a16:creationId xmlns:a16="http://schemas.microsoft.com/office/drawing/2014/main" id="{9E438C54-0235-4E11-8154-641AF95025B7}"/>
              </a:ext>
            </a:extLst>
          </p:cNvPr>
          <p:cNvGraphicFramePr>
            <a:graphicFrameLocks noGrp="1"/>
          </p:cNvGraphicFramePr>
          <p:nvPr>
            <p:ph sz="half" idx="2"/>
            <p:extLst>
              <p:ext uri="{D42A27DB-BD31-4B8C-83A1-F6EECF244321}">
                <p14:modId xmlns:p14="http://schemas.microsoft.com/office/powerpoint/2010/main" val="3117960193"/>
              </p:ext>
            </p:extLst>
          </p:nvPr>
        </p:nvGraphicFramePr>
        <p:xfrm>
          <a:off x="5881420" y="2227263"/>
          <a:ext cx="5822900" cy="2966720"/>
        </p:xfrm>
        <a:graphic>
          <a:graphicData uri="http://schemas.openxmlformats.org/drawingml/2006/table">
            <a:tbl>
              <a:tblPr firstRow="1" bandRow="1">
                <a:tableStyleId>{5C22544A-7EE6-4342-B048-85BDC9FD1C3A}</a:tableStyleId>
              </a:tblPr>
              <a:tblGrid>
                <a:gridCol w="1880007">
                  <a:extLst>
                    <a:ext uri="{9D8B030D-6E8A-4147-A177-3AD203B41FA5}">
                      <a16:colId xmlns:a16="http://schemas.microsoft.com/office/drawing/2014/main" val="148966212"/>
                    </a:ext>
                  </a:extLst>
                </a:gridCol>
                <a:gridCol w="1199693">
                  <a:extLst>
                    <a:ext uri="{9D8B030D-6E8A-4147-A177-3AD203B41FA5}">
                      <a16:colId xmlns:a16="http://schemas.microsoft.com/office/drawing/2014/main" val="1544282503"/>
                    </a:ext>
                  </a:extLst>
                </a:gridCol>
                <a:gridCol w="1426464">
                  <a:extLst>
                    <a:ext uri="{9D8B030D-6E8A-4147-A177-3AD203B41FA5}">
                      <a16:colId xmlns:a16="http://schemas.microsoft.com/office/drawing/2014/main" val="392880289"/>
                    </a:ext>
                  </a:extLst>
                </a:gridCol>
                <a:gridCol w="1316736">
                  <a:extLst>
                    <a:ext uri="{9D8B030D-6E8A-4147-A177-3AD203B41FA5}">
                      <a16:colId xmlns:a16="http://schemas.microsoft.com/office/drawing/2014/main" val="3934086307"/>
                    </a:ext>
                  </a:extLst>
                </a:gridCol>
              </a:tblGrid>
              <a:tr h="370840">
                <a:tc>
                  <a:txBody>
                    <a:bodyPr/>
                    <a:lstStyle/>
                    <a:p>
                      <a:r>
                        <a:rPr lang="en-US" sz="1600" dirty="0"/>
                        <a:t>Category</a:t>
                      </a:r>
                      <a:endParaRPr lang="de-AT" sz="1600" dirty="0"/>
                    </a:p>
                  </a:txBody>
                  <a:tcPr/>
                </a:tc>
                <a:tc>
                  <a:txBody>
                    <a:bodyPr/>
                    <a:lstStyle/>
                    <a:p>
                      <a:r>
                        <a:rPr lang="en-US" sz="1600" dirty="0"/>
                        <a:t>Is protected</a:t>
                      </a:r>
                      <a:endParaRPr lang="de-AT" sz="1600" dirty="0"/>
                    </a:p>
                  </a:txBody>
                  <a:tcPr/>
                </a:tc>
                <a:tc>
                  <a:txBody>
                    <a:bodyPr/>
                    <a:lstStyle/>
                    <a:p>
                      <a:r>
                        <a:rPr lang="en-US" sz="1600" dirty="0"/>
                        <a:t>Isn’t protected</a:t>
                      </a:r>
                      <a:endParaRPr lang="de-AT" sz="1600" dirty="0"/>
                    </a:p>
                  </a:txBody>
                  <a:tcPr/>
                </a:tc>
                <a:tc>
                  <a:txBody>
                    <a:bodyPr/>
                    <a:lstStyle/>
                    <a:p>
                      <a:r>
                        <a:rPr lang="en-US" sz="1600" dirty="0"/>
                        <a:t>Percentage</a:t>
                      </a:r>
                      <a:endParaRPr lang="de-AT" sz="1600" dirty="0"/>
                    </a:p>
                  </a:txBody>
                  <a:tcPr/>
                </a:tc>
                <a:extLst>
                  <a:ext uri="{0D108BD9-81ED-4DB2-BD59-A6C34878D82A}">
                    <a16:rowId xmlns:a16="http://schemas.microsoft.com/office/drawing/2014/main" val="1708899589"/>
                  </a:ext>
                </a:extLst>
              </a:tr>
              <a:tr h="370840">
                <a:tc>
                  <a:txBody>
                    <a:bodyPr/>
                    <a:lstStyle/>
                    <a:p>
                      <a:r>
                        <a:rPr lang="en-US" sz="1600" dirty="0"/>
                        <a:t>Amphibian</a:t>
                      </a:r>
                      <a:endParaRPr lang="de-AT" sz="1600" dirty="0"/>
                    </a:p>
                  </a:txBody>
                  <a:tcPr/>
                </a:tc>
                <a:tc>
                  <a:txBody>
                    <a:bodyPr/>
                    <a:lstStyle/>
                    <a:p>
                      <a:r>
                        <a:rPr lang="en-US" sz="1600" dirty="0"/>
                        <a:t>72</a:t>
                      </a:r>
                      <a:endParaRPr lang="de-AT" sz="1600" dirty="0"/>
                    </a:p>
                  </a:txBody>
                  <a:tcPr/>
                </a:tc>
                <a:tc>
                  <a:txBody>
                    <a:bodyPr/>
                    <a:lstStyle/>
                    <a:p>
                      <a:r>
                        <a:rPr lang="en-US" sz="1600" dirty="0"/>
                        <a:t>7</a:t>
                      </a:r>
                      <a:endParaRPr lang="de-AT" sz="1600" dirty="0"/>
                    </a:p>
                  </a:txBody>
                  <a:tcPr/>
                </a:tc>
                <a:tc>
                  <a:txBody>
                    <a:bodyPr/>
                    <a:lstStyle/>
                    <a:p>
                      <a:r>
                        <a:rPr lang="en-US" sz="1600" dirty="0"/>
                        <a:t>0,088608</a:t>
                      </a:r>
                      <a:endParaRPr lang="de-AT" sz="1600" dirty="0"/>
                    </a:p>
                  </a:txBody>
                  <a:tcPr/>
                </a:tc>
                <a:extLst>
                  <a:ext uri="{0D108BD9-81ED-4DB2-BD59-A6C34878D82A}">
                    <a16:rowId xmlns:a16="http://schemas.microsoft.com/office/drawing/2014/main" val="2105451189"/>
                  </a:ext>
                </a:extLst>
              </a:tr>
              <a:tr h="370840">
                <a:tc>
                  <a:txBody>
                    <a:bodyPr/>
                    <a:lstStyle/>
                    <a:p>
                      <a:r>
                        <a:rPr lang="en-US" sz="1600" dirty="0"/>
                        <a:t>Bird</a:t>
                      </a:r>
                      <a:endParaRPr lang="de-AT" sz="1600" dirty="0"/>
                    </a:p>
                  </a:txBody>
                  <a:tcPr/>
                </a:tc>
                <a:tc>
                  <a:txBody>
                    <a:bodyPr/>
                    <a:lstStyle/>
                    <a:p>
                      <a:r>
                        <a:rPr lang="en-US" sz="1600" dirty="0"/>
                        <a:t>416</a:t>
                      </a:r>
                      <a:endParaRPr lang="de-AT" sz="1600" dirty="0"/>
                    </a:p>
                  </a:txBody>
                  <a:tcPr/>
                </a:tc>
                <a:tc>
                  <a:txBody>
                    <a:bodyPr/>
                    <a:lstStyle/>
                    <a:p>
                      <a:r>
                        <a:rPr lang="en-US" sz="1600" dirty="0"/>
                        <a:t>75</a:t>
                      </a:r>
                      <a:endParaRPr lang="de-AT" sz="1600" dirty="0"/>
                    </a:p>
                  </a:txBody>
                  <a:tcPr/>
                </a:tc>
                <a:tc>
                  <a:txBody>
                    <a:bodyPr/>
                    <a:lstStyle/>
                    <a:p>
                      <a:r>
                        <a:rPr lang="en-US" sz="1600" dirty="0"/>
                        <a:t>0,153689</a:t>
                      </a:r>
                      <a:endParaRPr lang="de-AT" sz="1600" dirty="0"/>
                    </a:p>
                  </a:txBody>
                  <a:tcPr/>
                </a:tc>
                <a:extLst>
                  <a:ext uri="{0D108BD9-81ED-4DB2-BD59-A6C34878D82A}">
                    <a16:rowId xmlns:a16="http://schemas.microsoft.com/office/drawing/2014/main" val="2398574013"/>
                  </a:ext>
                </a:extLst>
              </a:tr>
              <a:tr h="370840">
                <a:tc>
                  <a:txBody>
                    <a:bodyPr/>
                    <a:lstStyle/>
                    <a:p>
                      <a:r>
                        <a:rPr lang="en-US" sz="1600" dirty="0"/>
                        <a:t>Fish</a:t>
                      </a:r>
                      <a:endParaRPr lang="de-AT" sz="1600" dirty="0"/>
                    </a:p>
                  </a:txBody>
                  <a:tcPr/>
                </a:tc>
                <a:tc>
                  <a:txBody>
                    <a:bodyPr/>
                    <a:lstStyle/>
                    <a:p>
                      <a:r>
                        <a:rPr lang="en-US" sz="1600" dirty="0"/>
                        <a:t>115</a:t>
                      </a:r>
                      <a:endParaRPr lang="de-AT" sz="1600" dirty="0"/>
                    </a:p>
                  </a:txBody>
                  <a:tcPr/>
                </a:tc>
                <a:tc>
                  <a:txBody>
                    <a:bodyPr/>
                    <a:lstStyle/>
                    <a:p>
                      <a:r>
                        <a:rPr lang="en-US" sz="1600" dirty="0"/>
                        <a:t>11</a:t>
                      </a:r>
                      <a:endParaRPr lang="de-AT" sz="1600" dirty="0"/>
                    </a:p>
                  </a:txBody>
                  <a:tcPr/>
                </a:tc>
                <a:tc>
                  <a:txBody>
                    <a:bodyPr/>
                    <a:lstStyle/>
                    <a:p>
                      <a:r>
                        <a:rPr lang="en-US" sz="1600" dirty="0"/>
                        <a:t>0,087302</a:t>
                      </a:r>
                      <a:endParaRPr lang="de-AT" sz="1600" dirty="0"/>
                    </a:p>
                  </a:txBody>
                  <a:tcPr/>
                </a:tc>
                <a:extLst>
                  <a:ext uri="{0D108BD9-81ED-4DB2-BD59-A6C34878D82A}">
                    <a16:rowId xmlns:a16="http://schemas.microsoft.com/office/drawing/2014/main" val="2350282023"/>
                  </a:ext>
                </a:extLst>
              </a:tr>
              <a:tr h="370840">
                <a:tc>
                  <a:txBody>
                    <a:bodyPr/>
                    <a:lstStyle/>
                    <a:p>
                      <a:r>
                        <a:rPr lang="en-US" sz="1600" dirty="0"/>
                        <a:t>Mammal</a:t>
                      </a:r>
                      <a:endParaRPr lang="de-AT" sz="1600" dirty="0"/>
                    </a:p>
                  </a:txBody>
                  <a:tcPr/>
                </a:tc>
                <a:tc>
                  <a:txBody>
                    <a:bodyPr/>
                    <a:lstStyle/>
                    <a:p>
                      <a:r>
                        <a:rPr lang="en-US" sz="1600" dirty="0"/>
                        <a:t>146</a:t>
                      </a:r>
                      <a:endParaRPr lang="de-AT" sz="1600" dirty="0"/>
                    </a:p>
                  </a:txBody>
                  <a:tcPr/>
                </a:tc>
                <a:tc>
                  <a:txBody>
                    <a:bodyPr/>
                    <a:lstStyle/>
                    <a:p>
                      <a:r>
                        <a:rPr lang="en-US" sz="1600" dirty="0"/>
                        <a:t>30</a:t>
                      </a:r>
                      <a:endParaRPr lang="de-AT" sz="1600" dirty="0"/>
                    </a:p>
                  </a:txBody>
                  <a:tcPr/>
                </a:tc>
                <a:tc>
                  <a:txBody>
                    <a:bodyPr/>
                    <a:lstStyle/>
                    <a:p>
                      <a:r>
                        <a:rPr lang="en-US" sz="1600" dirty="0"/>
                        <a:t>0,170455</a:t>
                      </a:r>
                      <a:endParaRPr lang="de-AT" sz="1600" dirty="0"/>
                    </a:p>
                  </a:txBody>
                  <a:tcPr/>
                </a:tc>
                <a:extLst>
                  <a:ext uri="{0D108BD9-81ED-4DB2-BD59-A6C34878D82A}">
                    <a16:rowId xmlns:a16="http://schemas.microsoft.com/office/drawing/2014/main" val="3376849570"/>
                  </a:ext>
                </a:extLst>
              </a:tr>
              <a:tr h="370840">
                <a:tc>
                  <a:txBody>
                    <a:bodyPr/>
                    <a:lstStyle/>
                    <a:p>
                      <a:r>
                        <a:rPr lang="en-US" sz="1600" dirty="0"/>
                        <a:t>Nonvascular Plant</a:t>
                      </a:r>
                      <a:endParaRPr lang="de-AT" sz="1600" dirty="0"/>
                    </a:p>
                  </a:txBody>
                  <a:tcPr/>
                </a:tc>
                <a:tc>
                  <a:txBody>
                    <a:bodyPr/>
                    <a:lstStyle/>
                    <a:p>
                      <a:r>
                        <a:rPr lang="en-US" sz="1600" dirty="0"/>
                        <a:t>328</a:t>
                      </a:r>
                      <a:endParaRPr lang="de-AT" sz="1600" dirty="0"/>
                    </a:p>
                  </a:txBody>
                  <a:tcPr/>
                </a:tc>
                <a:tc>
                  <a:txBody>
                    <a:bodyPr/>
                    <a:lstStyle/>
                    <a:p>
                      <a:r>
                        <a:rPr lang="en-US" sz="1600" dirty="0"/>
                        <a:t>5</a:t>
                      </a:r>
                      <a:endParaRPr lang="de-AT" sz="1600" dirty="0"/>
                    </a:p>
                  </a:txBody>
                  <a:tcPr/>
                </a:tc>
                <a:tc>
                  <a:txBody>
                    <a:bodyPr/>
                    <a:lstStyle/>
                    <a:p>
                      <a:r>
                        <a:rPr lang="en-US" sz="1600" dirty="0"/>
                        <a:t>0,015015</a:t>
                      </a:r>
                      <a:endParaRPr lang="de-AT" sz="1600" dirty="0"/>
                    </a:p>
                  </a:txBody>
                  <a:tcPr/>
                </a:tc>
                <a:extLst>
                  <a:ext uri="{0D108BD9-81ED-4DB2-BD59-A6C34878D82A}">
                    <a16:rowId xmlns:a16="http://schemas.microsoft.com/office/drawing/2014/main" val="3483077291"/>
                  </a:ext>
                </a:extLst>
              </a:tr>
              <a:tr h="370840">
                <a:tc>
                  <a:txBody>
                    <a:bodyPr/>
                    <a:lstStyle/>
                    <a:p>
                      <a:r>
                        <a:rPr lang="en-US" sz="1600" dirty="0"/>
                        <a:t>Reptile</a:t>
                      </a:r>
                      <a:endParaRPr lang="de-AT" sz="1600" dirty="0"/>
                    </a:p>
                  </a:txBody>
                  <a:tcPr/>
                </a:tc>
                <a:tc>
                  <a:txBody>
                    <a:bodyPr/>
                    <a:lstStyle/>
                    <a:p>
                      <a:r>
                        <a:rPr lang="en-US" sz="1600" dirty="0"/>
                        <a:t>73</a:t>
                      </a:r>
                      <a:endParaRPr lang="de-AT" sz="1600" dirty="0"/>
                    </a:p>
                  </a:txBody>
                  <a:tcPr/>
                </a:tc>
                <a:tc>
                  <a:txBody>
                    <a:bodyPr/>
                    <a:lstStyle/>
                    <a:p>
                      <a:r>
                        <a:rPr lang="en-US" sz="1600" dirty="0"/>
                        <a:t>5</a:t>
                      </a:r>
                      <a:endParaRPr lang="de-AT" sz="1600" dirty="0"/>
                    </a:p>
                  </a:txBody>
                  <a:tcPr/>
                </a:tc>
                <a:tc>
                  <a:txBody>
                    <a:bodyPr/>
                    <a:lstStyle/>
                    <a:p>
                      <a:r>
                        <a:rPr lang="en-US" sz="1600" dirty="0"/>
                        <a:t>0,064103</a:t>
                      </a:r>
                      <a:endParaRPr lang="de-AT" sz="1600" dirty="0"/>
                    </a:p>
                  </a:txBody>
                  <a:tcPr/>
                </a:tc>
                <a:extLst>
                  <a:ext uri="{0D108BD9-81ED-4DB2-BD59-A6C34878D82A}">
                    <a16:rowId xmlns:a16="http://schemas.microsoft.com/office/drawing/2014/main" val="2805502770"/>
                  </a:ext>
                </a:extLst>
              </a:tr>
              <a:tr h="370840">
                <a:tc>
                  <a:txBody>
                    <a:bodyPr/>
                    <a:lstStyle/>
                    <a:p>
                      <a:r>
                        <a:rPr lang="en-US" sz="1600" dirty="0"/>
                        <a:t>Vascular Plants</a:t>
                      </a:r>
                      <a:endParaRPr lang="de-AT" sz="1600" dirty="0"/>
                    </a:p>
                  </a:txBody>
                  <a:tcPr/>
                </a:tc>
                <a:tc>
                  <a:txBody>
                    <a:bodyPr/>
                    <a:lstStyle/>
                    <a:p>
                      <a:r>
                        <a:rPr lang="en-US" sz="1600" dirty="0"/>
                        <a:t>4216</a:t>
                      </a:r>
                      <a:endParaRPr lang="de-AT" sz="1600" dirty="0"/>
                    </a:p>
                  </a:txBody>
                  <a:tcPr/>
                </a:tc>
                <a:tc>
                  <a:txBody>
                    <a:bodyPr/>
                    <a:lstStyle/>
                    <a:p>
                      <a:r>
                        <a:rPr lang="en-US" sz="1600" dirty="0"/>
                        <a:t>46</a:t>
                      </a:r>
                      <a:endParaRPr lang="de-AT" sz="1600" dirty="0"/>
                    </a:p>
                  </a:txBody>
                  <a:tcPr/>
                </a:tc>
                <a:tc>
                  <a:txBody>
                    <a:bodyPr/>
                    <a:lstStyle/>
                    <a:p>
                      <a:r>
                        <a:rPr lang="en-US" sz="1600" dirty="0"/>
                        <a:t>0,010793</a:t>
                      </a:r>
                      <a:endParaRPr lang="de-AT" sz="1600" dirty="0"/>
                    </a:p>
                  </a:txBody>
                  <a:tcPr/>
                </a:tc>
                <a:extLst>
                  <a:ext uri="{0D108BD9-81ED-4DB2-BD59-A6C34878D82A}">
                    <a16:rowId xmlns:a16="http://schemas.microsoft.com/office/drawing/2014/main" val="836125125"/>
                  </a:ext>
                </a:extLst>
              </a:tr>
            </a:tbl>
          </a:graphicData>
        </a:graphic>
      </p:graphicFrame>
    </p:spTree>
    <p:extLst>
      <p:ext uri="{BB962C8B-B14F-4D97-AF65-F5344CB8AC3E}">
        <p14:creationId xmlns:p14="http://schemas.microsoft.com/office/powerpoint/2010/main" val="376840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BA3FDD-F099-4C65-BC9F-268809250A65}"/>
              </a:ext>
            </a:extLst>
          </p:cNvPr>
          <p:cNvSpPr>
            <a:spLocks noGrp="1"/>
          </p:cNvSpPr>
          <p:nvPr>
            <p:ph type="title"/>
          </p:nvPr>
        </p:nvSpPr>
        <p:spPr/>
        <p:txBody>
          <a:bodyPr/>
          <a:lstStyle/>
          <a:p>
            <a:r>
              <a:rPr lang="en-US" dirty="0"/>
              <a:t>Reason for concern?</a:t>
            </a:r>
            <a:endParaRPr lang="de-AT" dirty="0"/>
          </a:p>
        </p:txBody>
      </p:sp>
      <p:sp>
        <p:nvSpPr>
          <p:cNvPr id="6" name="Inhaltsplatzhalter 5">
            <a:extLst>
              <a:ext uri="{FF2B5EF4-FFF2-40B4-BE49-F238E27FC236}">
                <a16:creationId xmlns:a16="http://schemas.microsoft.com/office/drawing/2014/main" id="{05A932F8-6BA8-4FBD-94BD-0DAEFFB166EC}"/>
              </a:ext>
            </a:extLst>
          </p:cNvPr>
          <p:cNvSpPr>
            <a:spLocks noGrp="1"/>
          </p:cNvSpPr>
          <p:nvPr>
            <p:ph idx="1"/>
          </p:nvPr>
        </p:nvSpPr>
        <p:spPr/>
        <p:txBody>
          <a:bodyPr>
            <a:noAutofit/>
          </a:bodyPr>
          <a:lstStyle/>
          <a:p>
            <a:r>
              <a:rPr lang="en-US" sz="2000" dirty="0"/>
              <a:t>Our initial dataset was divided into 5 categories, and for easier management it has been made into two. The approach of discarding the species which are not in danger is significant for the analysis. By aggregating the species </a:t>
            </a:r>
            <a:r>
              <a:rPr lang="de-AT" sz="2000" dirty="0"/>
              <a:t> </a:t>
            </a:r>
            <a:r>
              <a:rPr lang="de-AT" sz="2000" dirty="0" err="1"/>
              <a:t>which</a:t>
            </a:r>
            <a:r>
              <a:rPr lang="de-AT" sz="2000" dirty="0"/>
              <a:t> </a:t>
            </a:r>
            <a:r>
              <a:rPr lang="de-AT" sz="2000" dirty="0" err="1"/>
              <a:t>are</a:t>
            </a:r>
            <a:r>
              <a:rPr lang="de-AT" sz="2000" dirty="0"/>
              <a:t> not </a:t>
            </a:r>
            <a:r>
              <a:rPr lang="de-AT" sz="2000" dirty="0" err="1"/>
              <a:t>endangered</a:t>
            </a:r>
            <a:r>
              <a:rPr lang="de-AT" sz="2000" dirty="0"/>
              <a:t> </a:t>
            </a:r>
            <a:r>
              <a:rPr lang="de-AT" sz="2000" dirty="0" err="1"/>
              <a:t>into</a:t>
            </a:r>
            <a:r>
              <a:rPr lang="de-AT" sz="2000" dirty="0"/>
              <a:t> </a:t>
            </a:r>
            <a:r>
              <a:rPr lang="de-AT" sz="2000" dirty="0" err="1"/>
              <a:t>one</a:t>
            </a:r>
            <a:r>
              <a:rPr lang="de-AT" sz="2000" dirty="0"/>
              <a:t> </a:t>
            </a:r>
            <a:r>
              <a:rPr lang="de-AT" sz="2000" dirty="0" err="1"/>
              <a:t>group</a:t>
            </a:r>
            <a:r>
              <a:rPr lang="de-AT" sz="2000" dirty="0"/>
              <a:t> so </a:t>
            </a:r>
            <a:r>
              <a:rPr lang="de-AT" sz="2000" dirty="0" err="1"/>
              <a:t>that</a:t>
            </a:r>
            <a:r>
              <a:rPr lang="de-AT" sz="2000" dirty="0"/>
              <a:t> </a:t>
            </a:r>
            <a:r>
              <a:rPr lang="de-AT" sz="2000" dirty="0" err="1"/>
              <a:t>our</a:t>
            </a:r>
            <a:r>
              <a:rPr lang="de-AT" sz="2000" dirty="0"/>
              <a:t> </a:t>
            </a:r>
            <a:r>
              <a:rPr lang="de-AT" sz="2000" dirty="0" err="1"/>
              <a:t>analysis</a:t>
            </a:r>
            <a:r>
              <a:rPr lang="de-AT" sz="2000" dirty="0"/>
              <a:t> </a:t>
            </a:r>
            <a:r>
              <a:rPr lang="de-AT" sz="2000" dirty="0" err="1"/>
              <a:t>does</a:t>
            </a:r>
            <a:r>
              <a:rPr lang="de-AT" sz="2000" dirty="0"/>
              <a:t> not </a:t>
            </a:r>
            <a:r>
              <a:rPr lang="de-AT" sz="2000" dirty="0" err="1"/>
              <a:t>consider</a:t>
            </a:r>
            <a:r>
              <a:rPr lang="de-AT" sz="2000" dirty="0"/>
              <a:t> </a:t>
            </a:r>
            <a:r>
              <a:rPr lang="de-AT" sz="2000" dirty="0" err="1"/>
              <a:t>any</a:t>
            </a:r>
            <a:r>
              <a:rPr lang="de-AT" sz="2000" dirty="0"/>
              <a:t> </a:t>
            </a:r>
            <a:r>
              <a:rPr lang="de-AT" sz="2000" dirty="0" err="1"/>
              <a:t>trends</a:t>
            </a:r>
            <a:r>
              <a:rPr lang="de-AT" sz="2000" dirty="0"/>
              <a:t> (e.g. </a:t>
            </a:r>
            <a:r>
              <a:rPr lang="de-AT" sz="2000" dirty="0" err="1"/>
              <a:t>species</a:t>
            </a:r>
            <a:r>
              <a:rPr lang="de-AT" sz="2000" dirty="0"/>
              <a:t> </a:t>
            </a:r>
            <a:r>
              <a:rPr lang="de-AT" sz="2000" dirty="0" err="1"/>
              <a:t>moving</a:t>
            </a:r>
            <a:r>
              <a:rPr lang="de-AT" sz="2000" dirty="0"/>
              <a:t> </a:t>
            </a:r>
            <a:r>
              <a:rPr lang="de-AT" sz="2000" dirty="0" err="1"/>
              <a:t>from</a:t>
            </a:r>
            <a:r>
              <a:rPr lang="de-AT" sz="2000" dirty="0"/>
              <a:t> </a:t>
            </a:r>
            <a:r>
              <a:rPr lang="de-AT" sz="2000" dirty="0" err="1"/>
              <a:t>one</a:t>
            </a:r>
            <a:r>
              <a:rPr lang="de-AT" sz="2000" dirty="0"/>
              <a:t> </a:t>
            </a:r>
            <a:r>
              <a:rPr lang="de-AT" sz="2000" dirty="0" err="1"/>
              <a:t>category</a:t>
            </a:r>
            <a:r>
              <a:rPr lang="de-AT" sz="2000" dirty="0"/>
              <a:t> </a:t>
            </a:r>
            <a:r>
              <a:rPr lang="de-AT" sz="2000" dirty="0" err="1"/>
              <a:t>into</a:t>
            </a:r>
            <a:r>
              <a:rPr lang="de-AT" sz="2000" dirty="0"/>
              <a:t> </a:t>
            </a:r>
            <a:r>
              <a:rPr lang="de-AT" sz="2000" dirty="0" err="1"/>
              <a:t>another</a:t>
            </a:r>
            <a:r>
              <a:rPr lang="de-AT" sz="2000" dirty="0"/>
              <a:t>).</a:t>
            </a:r>
          </a:p>
          <a:p>
            <a:r>
              <a:rPr lang="de-AT" sz="2000" dirty="0"/>
              <a:t>By </a:t>
            </a:r>
            <a:r>
              <a:rPr lang="de-AT" sz="2000" dirty="0" err="1"/>
              <a:t>taking</a:t>
            </a:r>
            <a:r>
              <a:rPr lang="de-AT" sz="2000" dirty="0"/>
              <a:t> </a:t>
            </a:r>
            <a:r>
              <a:rPr lang="de-AT" sz="2000" dirty="0" err="1"/>
              <a:t>this</a:t>
            </a:r>
            <a:r>
              <a:rPr lang="de-AT" sz="2000" dirty="0"/>
              <a:t> </a:t>
            </a:r>
            <a:r>
              <a:rPr lang="de-AT" sz="2000" dirty="0" err="1"/>
              <a:t>approoach,a</a:t>
            </a:r>
            <a:r>
              <a:rPr lang="de-AT" sz="2000" dirty="0"/>
              <a:t> </a:t>
            </a:r>
            <a:r>
              <a:rPr lang="de-AT" sz="2000" dirty="0" err="1"/>
              <a:t>clear</a:t>
            </a:r>
            <a:r>
              <a:rPr lang="de-AT" sz="2000" dirty="0"/>
              <a:t> </a:t>
            </a:r>
            <a:r>
              <a:rPr lang="de-AT" sz="2000" dirty="0" err="1"/>
              <a:t>answer</a:t>
            </a:r>
            <a:r>
              <a:rPr lang="de-AT" sz="2000" dirty="0"/>
              <a:t> </a:t>
            </a:r>
            <a:r>
              <a:rPr lang="de-AT" sz="2000" dirty="0" err="1"/>
              <a:t>is</a:t>
            </a:r>
            <a:r>
              <a:rPr lang="de-AT" sz="2000" dirty="0"/>
              <a:t> </a:t>
            </a:r>
            <a:r>
              <a:rPr lang="de-AT" sz="2000" dirty="0" err="1"/>
              <a:t>that</a:t>
            </a:r>
            <a:r>
              <a:rPr lang="de-AT" sz="2000" dirty="0"/>
              <a:t> </a:t>
            </a:r>
            <a:r>
              <a:rPr lang="de-AT" sz="2000" dirty="0" err="1"/>
              <a:t>mammals</a:t>
            </a:r>
            <a:r>
              <a:rPr lang="de-AT" sz="2000" dirty="0"/>
              <a:t> and </a:t>
            </a:r>
            <a:r>
              <a:rPr lang="de-AT" sz="2000" dirty="0" err="1"/>
              <a:t>birds</a:t>
            </a:r>
            <a:r>
              <a:rPr lang="de-AT" sz="2000" dirty="0"/>
              <a:t> </a:t>
            </a:r>
            <a:r>
              <a:rPr lang="de-AT" sz="2000" dirty="0" err="1"/>
              <a:t>deserve</a:t>
            </a:r>
            <a:r>
              <a:rPr lang="de-AT" sz="2000" dirty="0"/>
              <a:t> </a:t>
            </a:r>
            <a:r>
              <a:rPr lang="de-AT" sz="2000" dirty="0" err="1"/>
              <a:t>more</a:t>
            </a:r>
            <a:r>
              <a:rPr lang="de-AT" sz="2000" dirty="0"/>
              <a:t> </a:t>
            </a:r>
            <a:r>
              <a:rPr lang="de-AT" sz="2000" dirty="0" err="1"/>
              <a:t>focus</a:t>
            </a:r>
            <a:r>
              <a:rPr lang="de-AT" sz="2000" dirty="0"/>
              <a:t> </a:t>
            </a:r>
            <a:r>
              <a:rPr lang="de-AT" sz="2000" dirty="0" err="1"/>
              <a:t>from</a:t>
            </a:r>
            <a:r>
              <a:rPr lang="de-AT" sz="2000" dirty="0"/>
              <a:t> </a:t>
            </a:r>
            <a:r>
              <a:rPr lang="de-AT" sz="2000" dirty="0" err="1"/>
              <a:t>the</a:t>
            </a:r>
            <a:r>
              <a:rPr lang="de-AT" sz="2000" dirty="0"/>
              <a:t> </a:t>
            </a:r>
            <a:r>
              <a:rPr lang="de-AT" sz="2000" dirty="0" err="1"/>
              <a:t>conservationists</a:t>
            </a:r>
            <a:r>
              <a:rPr lang="de-AT" sz="2000" dirty="0"/>
              <a:t>.</a:t>
            </a:r>
            <a:endParaRPr lang="en-US" sz="2000" dirty="0"/>
          </a:p>
        </p:txBody>
      </p:sp>
      <p:sp>
        <p:nvSpPr>
          <p:cNvPr id="5" name="Datumsplatzhalter 4">
            <a:extLst>
              <a:ext uri="{FF2B5EF4-FFF2-40B4-BE49-F238E27FC236}">
                <a16:creationId xmlns:a16="http://schemas.microsoft.com/office/drawing/2014/main" id="{336CBC32-FFC2-4513-9510-E9339B2CE5FF}"/>
              </a:ext>
            </a:extLst>
          </p:cNvPr>
          <p:cNvSpPr>
            <a:spLocks noGrp="1"/>
          </p:cNvSpPr>
          <p:nvPr>
            <p:ph type="dt" sz="half" idx="10"/>
          </p:nvPr>
        </p:nvSpPr>
        <p:spPr/>
        <p:txBody>
          <a:bodyPr/>
          <a:lstStyle/>
          <a:p>
            <a:pPr rtl="0"/>
            <a:fld id="{F95AE019-BB99-4C3A-AA2C-A36C39CE4DCB}" type="datetime1">
              <a:rPr lang="de-DE" smtClean="0"/>
              <a:t>14.05.2020</a:t>
            </a:fld>
            <a:endParaRPr lang="en-US" dirty="0"/>
          </a:p>
        </p:txBody>
      </p:sp>
    </p:spTree>
    <p:extLst>
      <p:ext uri="{BB962C8B-B14F-4D97-AF65-F5344CB8AC3E}">
        <p14:creationId xmlns:p14="http://schemas.microsoft.com/office/powerpoint/2010/main" val="332530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A16CE1-28A2-467C-AFAA-BF29A8827652}"/>
              </a:ext>
            </a:extLst>
          </p:cNvPr>
          <p:cNvSpPr>
            <a:spLocks noGrp="1"/>
          </p:cNvSpPr>
          <p:nvPr>
            <p:ph type="title"/>
          </p:nvPr>
        </p:nvSpPr>
        <p:spPr/>
        <p:txBody>
          <a:bodyPr/>
          <a:lstStyle/>
          <a:p>
            <a:r>
              <a:rPr lang="en-US" sz="3000" dirty="0"/>
              <a:t>Observational analysis</a:t>
            </a:r>
            <a:br>
              <a:rPr lang="en-US" dirty="0"/>
            </a:br>
            <a:r>
              <a:rPr lang="en-US" sz="1500" dirty="0"/>
              <a:t>Sheep observations: foot and mouth disease study</a:t>
            </a:r>
            <a:endParaRPr lang="de-AT" sz="1500" dirty="0"/>
          </a:p>
        </p:txBody>
      </p:sp>
      <p:sp>
        <p:nvSpPr>
          <p:cNvPr id="3" name="Inhaltsplatzhalter 2">
            <a:extLst>
              <a:ext uri="{FF2B5EF4-FFF2-40B4-BE49-F238E27FC236}">
                <a16:creationId xmlns:a16="http://schemas.microsoft.com/office/drawing/2014/main" id="{EBBCA231-6169-4852-997C-C1C27B62F6B6}"/>
              </a:ext>
            </a:extLst>
          </p:cNvPr>
          <p:cNvSpPr>
            <a:spLocks noGrp="1"/>
          </p:cNvSpPr>
          <p:nvPr>
            <p:ph idx="1"/>
          </p:nvPr>
        </p:nvSpPr>
        <p:spPr/>
        <p:txBody>
          <a:bodyPr>
            <a:normAutofit/>
          </a:bodyPr>
          <a:lstStyle/>
          <a:p>
            <a:r>
              <a:rPr lang="en-US" sz="2000" dirty="0"/>
              <a:t>The staff of the Yellowstone National Park have started a new program in order to reduce this disease. The goal is to understand if the program is working with 90% confidence. To do so, the number of sheep which are required to be observed must be calculated.</a:t>
            </a:r>
          </a:p>
          <a:p>
            <a:r>
              <a:rPr lang="en-US" sz="2000" dirty="0"/>
              <a:t>Around 15% of sheep at Bryce park have foot and mouth disease. The number is believed to be the same at the other parks as well.</a:t>
            </a:r>
            <a:endParaRPr lang="de-AT" sz="2000" dirty="0"/>
          </a:p>
        </p:txBody>
      </p:sp>
      <p:sp>
        <p:nvSpPr>
          <p:cNvPr id="4" name="Datumsplatzhalter 3">
            <a:extLst>
              <a:ext uri="{FF2B5EF4-FFF2-40B4-BE49-F238E27FC236}">
                <a16:creationId xmlns:a16="http://schemas.microsoft.com/office/drawing/2014/main" id="{EB1C7412-99F5-45CB-A1EE-AA8761A25E90}"/>
              </a:ext>
            </a:extLst>
          </p:cNvPr>
          <p:cNvSpPr>
            <a:spLocks noGrp="1"/>
          </p:cNvSpPr>
          <p:nvPr>
            <p:ph type="dt" sz="half" idx="10"/>
          </p:nvPr>
        </p:nvSpPr>
        <p:spPr/>
        <p:txBody>
          <a:bodyPr/>
          <a:lstStyle/>
          <a:p>
            <a:pPr rtl="0"/>
            <a:fld id="{83627DD0-092D-4AD9-AAE0-0513E170352E}" type="datetime1">
              <a:rPr lang="de-DE" smtClean="0"/>
              <a:t>14.05.2020</a:t>
            </a:fld>
            <a:endParaRPr lang="en-US" dirty="0"/>
          </a:p>
        </p:txBody>
      </p:sp>
    </p:spTree>
    <p:extLst>
      <p:ext uri="{BB962C8B-B14F-4D97-AF65-F5344CB8AC3E}">
        <p14:creationId xmlns:p14="http://schemas.microsoft.com/office/powerpoint/2010/main" val="16218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148041-523F-4226-942A-BD2453426B84}"/>
              </a:ext>
            </a:extLst>
          </p:cNvPr>
          <p:cNvSpPr>
            <a:spLocks noGrp="1"/>
          </p:cNvSpPr>
          <p:nvPr>
            <p:ph type="title"/>
          </p:nvPr>
        </p:nvSpPr>
        <p:spPr>
          <a:xfrm>
            <a:off x="767857" y="933450"/>
            <a:ext cx="3031852" cy="1722419"/>
          </a:xfrm>
        </p:spPr>
        <p:txBody>
          <a:bodyPr anchor="b">
            <a:normAutofit/>
          </a:bodyPr>
          <a:lstStyle/>
          <a:p>
            <a:r>
              <a:rPr lang="en-US" dirty="0"/>
              <a:t>Sheep sightings</a:t>
            </a:r>
            <a:endParaRPr lang="de-AT" dirty="0"/>
          </a:p>
        </p:txBody>
      </p:sp>
      <p:pic>
        <p:nvPicPr>
          <p:cNvPr id="7" name="Inhaltsplatzhalter 6">
            <a:extLst>
              <a:ext uri="{FF2B5EF4-FFF2-40B4-BE49-F238E27FC236}">
                <a16:creationId xmlns:a16="http://schemas.microsoft.com/office/drawing/2014/main" id="{63E83833-6B76-4483-A048-D6F3E7833036}"/>
              </a:ext>
            </a:extLst>
          </p:cNvPr>
          <p:cNvPicPr>
            <a:picLocks noGrp="1" noChangeAspect="1"/>
          </p:cNvPicPr>
          <p:nvPr>
            <p:ph idx="1"/>
          </p:nvPr>
        </p:nvPicPr>
        <p:blipFill>
          <a:blip r:embed="rId2"/>
          <a:stretch>
            <a:fillRect/>
          </a:stretch>
        </p:blipFill>
        <p:spPr>
          <a:xfrm>
            <a:off x="4340178" y="1794659"/>
            <a:ext cx="7570187" cy="3766167"/>
          </a:xfrm>
          <a:prstGeom prst="rect">
            <a:avLst/>
          </a:prstGeom>
          <a:noFill/>
        </p:spPr>
      </p:pic>
      <p:sp>
        <p:nvSpPr>
          <p:cNvPr id="5" name="Inhaltsplatzhalter 4">
            <a:extLst>
              <a:ext uri="{FF2B5EF4-FFF2-40B4-BE49-F238E27FC236}">
                <a16:creationId xmlns:a16="http://schemas.microsoft.com/office/drawing/2014/main" id="{7478EABA-AB44-425B-897B-F9E68C2F75A8}"/>
              </a:ext>
            </a:extLst>
          </p:cNvPr>
          <p:cNvSpPr>
            <a:spLocks noGrp="1"/>
          </p:cNvSpPr>
          <p:nvPr>
            <p:ph type="body" sz="half" idx="2"/>
          </p:nvPr>
        </p:nvSpPr>
        <p:spPr>
          <a:xfrm>
            <a:off x="767857" y="2836654"/>
            <a:ext cx="3031852" cy="3001392"/>
          </a:xfrm>
        </p:spPr>
        <p:txBody>
          <a:bodyPr anchor="t">
            <a:normAutofit/>
          </a:bodyPr>
          <a:lstStyle/>
          <a:p>
            <a:r>
              <a:rPr lang="en-US"/>
              <a:t>There are 3 different species of sheep found in these parks:</a:t>
            </a:r>
          </a:p>
          <a:p>
            <a:pPr lvl="1"/>
            <a:r>
              <a:rPr lang="en-US" sz="1600">
                <a:solidFill>
                  <a:srgbClr val="FFFFFF"/>
                </a:solidFill>
              </a:rPr>
              <a:t>Ovis </a:t>
            </a:r>
            <a:r>
              <a:rPr lang="en-US" sz="1600" err="1">
                <a:solidFill>
                  <a:srgbClr val="FFFFFF"/>
                </a:solidFill>
              </a:rPr>
              <a:t>aries</a:t>
            </a:r>
            <a:endParaRPr lang="en-US" sz="1600">
              <a:solidFill>
                <a:srgbClr val="FFFFFF"/>
              </a:solidFill>
            </a:endParaRPr>
          </a:p>
          <a:p>
            <a:pPr lvl="1"/>
            <a:r>
              <a:rPr lang="en-US" sz="1600">
                <a:solidFill>
                  <a:srgbClr val="FFFFFF"/>
                </a:solidFill>
              </a:rPr>
              <a:t>Ovis canadensis</a:t>
            </a:r>
          </a:p>
          <a:p>
            <a:pPr lvl="1"/>
            <a:r>
              <a:rPr lang="en-US" sz="1600">
                <a:solidFill>
                  <a:srgbClr val="FFFFFF"/>
                </a:solidFill>
              </a:rPr>
              <a:t>Ovis </a:t>
            </a:r>
            <a:r>
              <a:rPr lang="en-US" sz="1600" err="1">
                <a:solidFill>
                  <a:srgbClr val="FFFFFF"/>
                </a:solidFill>
              </a:rPr>
              <a:t>canadesis</a:t>
            </a:r>
            <a:r>
              <a:rPr lang="en-US" sz="1600">
                <a:solidFill>
                  <a:srgbClr val="FFFFFF"/>
                </a:solidFill>
              </a:rPr>
              <a:t> </a:t>
            </a:r>
            <a:r>
              <a:rPr lang="en-US" sz="1600" err="1">
                <a:solidFill>
                  <a:srgbClr val="FFFFFF"/>
                </a:solidFill>
              </a:rPr>
              <a:t>sierrae</a:t>
            </a:r>
            <a:endParaRPr lang="de-AT" sz="1600">
              <a:solidFill>
                <a:srgbClr val="FFFFFF"/>
              </a:solidFill>
            </a:endParaRPr>
          </a:p>
        </p:txBody>
      </p:sp>
      <p:sp>
        <p:nvSpPr>
          <p:cNvPr id="4" name="Datumsplatzhalter 3">
            <a:extLst>
              <a:ext uri="{FF2B5EF4-FFF2-40B4-BE49-F238E27FC236}">
                <a16:creationId xmlns:a16="http://schemas.microsoft.com/office/drawing/2014/main" id="{E9208DE3-B8B1-416B-895A-F942C97046E1}"/>
              </a:ext>
            </a:extLst>
          </p:cNvPr>
          <p:cNvSpPr>
            <a:spLocks noGrp="1"/>
          </p:cNvSpPr>
          <p:nvPr>
            <p:ph type="dt" sz="half" idx="10"/>
          </p:nvPr>
        </p:nvSpPr>
        <p:spPr>
          <a:xfrm>
            <a:off x="7605951" y="6456916"/>
            <a:ext cx="2844799" cy="365125"/>
          </a:xfrm>
        </p:spPr>
        <p:txBody>
          <a:bodyPr anchor="ctr">
            <a:normAutofit/>
          </a:bodyPr>
          <a:lstStyle/>
          <a:p>
            <a:pPr rtl="0">
              <a:spcAft>
                <a:spcPts val="600"/>
              </a:spcAft>
            </a:pPr>
            <a:fld id="{83627DD0-092D-4AD9-AAE0-0513E170352E}" type="datetime1">
              <a:rPr lang="de-DE" smtClean="0"/>
              <a:pPr rtl="0">
                <a:spcAft>
                  <a:spcPts val="600"/>
                </a:spcAft>
              </a:pPr>
              <a:t>14.05.2020</a:t>
            </a:fld>
            <a:endParaRPr lang="en-US"/>
          </a:p>
        </p:txBody>
      </p:sp>
    </p:spTree>
    <p:extLst>
      <p:ext uri="{BB962C8B-B14F-4D97-AF65-F5344CB8AC3E}">
        <p14:creationId xmlns:p14="http://schemas.microsoft.com/office/powerpoint/2010/main" val="254736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CA85C478-04B7-4EB0-8C91-8C7CDB4ACE66}"/>
              </a:ext>
            </a:extLst>
          </p:cNvPr>
          <p:cNvSpPr>
            <a:spLocks noGrp="1"/>
          </p:cNvSpPr>
          <p:nvPr>
            <p:ph type="title"/>
          </p:nvPr>
        </p:nvSpPr>
        <p:spPr/>
        <p:txBody>
          <a:bodyPr/>
          <a:lstStyle/>
          <a:p>
            <a:r>
              <a:rPr lang="en-US" dirty="0"/>
              <a:t>Sample size and duration</a:t>
            </a:r>
            <a:endParaRPr lang="de-AT" dirty="0"/>
          </a:p>
        </p:txBody>
      </p:sp>
      <p:sp>
        <p:nvSpPr>
          <p:cNvPr id="7" name="Textplatzhalter 6">
            <a:extLst>
              <a:ext uri="{FF2B5EF4-FFF2-40B4-BE49-F238E27FC236}">
                <a16:creationId xmlns:a16="http://schemas.microsoft.com/office/drawing/2014/main" id="{3B57C832-5422-46EA-A2A2-0A0EF0119963}"/>
              </a:ext>
            </a:extLst>
          </p:cNvPr>
          <p:cNvSpPr>
            <a:spLocks noGrp="1"/>
          </p:cNvSpPr>
          <p:nvPr>
            <p:ph type="body" idx="1"/>
          </p:nvPr>
        </p:nvSpPr>
        <p:spPr>
          <a:xfrm>
            <a:off x="581191" y="2250891"/>
            <a:ext cx="11527682" cy="557784"/>
          </a:xfrm>
        </p:spPr>
        <p:txBody>
          <a:bodyPr/>
          <a:lstStyle/>
          <a:p>
            <a:r>
              <a:rPr lang="en-US" dirty="0"/>
              <a:t>Taking into account that 15% of sheep have FMD, the goal is to detect reductions of at least 5%. Using a simple calculation we find out that the minimal detectable effect is 33.3333%. Taking into account a standard statistical significance of 90%, we acquire the final result that it would take 870 sheep from each park</a:t>
            </a:r>
            <a:endParaRPr lang="de-AT" dirty="0"/>
          </a:p>
        </p:txBody>
      </p:sp>
      <p:sp>
        <p:nvSpPr>
          <p:cNvPr id="10" name="Inhaltsplatzhalter 9">
            <a:extLst>
              <a:ext uri="{FF2B5EF4-FFF2-40B4-BE49-F238E27FC236}">
                <a16:creationId xmlns:a16="http://schemas.microsoft.com/office/drawing/2014/main" id="{17AD5630-2CC2-48B5-ADA0-18D114B146F2}"/>
              </a:ext>
            </a:extLst>
          </p:cNvPr>
          <p:cNvSpPr>
            <a:spLocks noGrp="1"/>
          </p:cNvSpPr>
          <p:nvPr>
            <p:ph sz="quarter" idx="4"/>
          </p:nvPr>
        </p:nvSpPr>
        <p:spPr>
          <a:xfrm>
            <a:off x="665018" y="3341576"/>
            <a:ext cx="10874786" cy="2934999"/>
          </a:xfrm>
        </p:spPr>
        <p:txBody>
          <a:bodyPr>
            <a:normAutofit/>
          </a:bodyPr>
          <a:lstStyle/>
          <a:p>
            <a:r>
              <a:rPr lang="en-US" sz="2000" dirty="0"/>
              <a:t>Due to the variance in the occurrence of sheep for each park, the time needed for the measurement would vary for each park:</a:t>
            </a:r>
          </a:p>
          <a:p>
            <a:pPr lvl="1"/>
            <a:r>
              <a:rPr lang="en-US" sz="2000" dirty="0"/>
              <a:t>Bryce Park 25 days (3,5 weeks)</a:t>
            </a:r>
          </a:p>
          <a:p>
            <a:pPr lvl="1"/>
            <a:r>
              <a:rPr lang="en-US" sz="2000" dirty="0"/>
              <a:t>Great Smoky Mountains National Park 42 days (6 weeks)</a:t>
            </a:r>
          </a:p>
          <a:p>
            <a:pPr lvl="1"/>
            <a:r>
              <a:rPr lang="de-AT" sz="2000" dirty="0"/>
              <a:t>Yellowstone National Park 12 </a:t>
            </a:r>
            <a:r>
              <a:rPr lang="de-AT" sz="2000" dirty="0" err="1"/>
              <a:t>days</a:t>
            </a:r>
            <a:r>
              <a:rPr lang="de-AT" sz="2000" dirty="0"/>
              <a:t> (1,7 </a:t>
            </a:r>
            <a:r>
              <a:rPr lang="de-AT" sz="2000" dirty="0" err="1"/>
              <a:t>weeks</a:t>
            </a:r>
            <a:r>
              <a:rPr lang="de-AT" sz="2000" dirty="0"/>
              <a:t>)</a:t>
            </a:r>
          </a:p>
          <a:p>
            <a:pPr lvl="1"/>
            <a:r>
              <a:rPr lang="de-AT" sz="2000" dirty="0"/>
              <a:t>Yosemite national Park 22 </a:t>
            </a:r>
            <a:r>
              <a:rPr lang="de-AT" sz="2000" dirty="0" err="1"/>
              <a:t>days</a:t>
            </a:r>
            <a:r>
              <a:rPr lang="de-AT" sz="2000" dirty="0"/>
              <a:t> (3,1 </a:t>
            </a:r>
            <a:r>
              <a:rPr lang="de-AT" sz="2000" dirty="0" err="1"/>
              <a:t>weeks</a:t>
            </a:r>
            <a:r>
              <a:rPr lang="de-AT" sz="2000" dirty="0"/>
              <a:t>)</a:t>
            </a:r>
          </a:p>
        </p:txBody>
      </p:sp>
      <p:sp>
        <p:nvSpPr>
          <p:cNvPr id="5" name="Datumsplatzhalter 4">
            <a:extLst>
              <a:ext uri="{FF2B5EF4-FFF2-40B4-BE49-F238E27FC236}">
                <a16:creationId xmlns:a16="http://schemas.microsoft.com/office/drawing/2014/main" id="{757178EF-74EC-428C-9BD8-D3156FDBC01C}"/>
              </a:ext>
            </a:extLst>
          </p:cNvPr>
          <p:cNvSpPr>
            <a:spLocks noGrp="1"/>
          </p:cNvSpPr>
          <p:nvPr>
            <p:ph type="dt" sz="half" idx="10"/>
          </p:nvPr>
        </p:nvSpPr>
        <p:spPr/>
        <p:txBody>
          <a:bodyPr/>
          <a:lstStyle/>
          <a:p>
            <a:pPr rtl="0"/>
            <a:fld id="{0354EEBD-0E7F-42E6-BE86-4864547D749E}" type="datetime1">
              <a:rPr lang="de-DE" smtClean="0"/>
              <a:t>14.05.2020</a:t>
            </a:fld>
            <a:endParaRPr lang="en-US" dirty="0"/>
          </a:p>
        </p:txBody>
      </p:sp>
    </p:spTree>
    <p:extLst>
      <p:ext uri="{BB962C8B-B14F-4D97-AF65-F5344CB8AC3E}">
        <p14:creationId xmlns:p14="http://schemas.microsoft.com/office/powerpoint/2010/main" val="34939305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88_TF33552983" id="{576DBA50-8B91-4A4D-83D9-7E9D2BF5E738}" vid="{40B35DA9-BDA0-45AF-A640-2DB6EA94DA7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765</Words>
  <Application>Microsoft Office PowerPoint</Application>
  <PresentationFormat>Breitbild</PresentationFormat>
  <Paragraphs>101</Paragraphs>
  <Slides>10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Calibri</vt:lpstr>
      <vt:lpstr>Franklin Gothic Book</vt:lpstr>
      <vt:lpstr>Franklin Gothic Demi</vt:lpstr>
      <vt:lpstr>Wingdings 2</vt:lpstr>
      <vt:lpstr>DividendVTI</vt:lpstr>
      <vt:lpstr>Capstone Project: Biodiversity</vt:lpstr>
      <vt:lpstr>Problem statement</vt:lpstr>
      <vt:lpstr>Data description These species belong to 2 categories which can be further divided into a total of 7 sub-categories: </vt:lpstr>
      <vt:lpstr>Conservation Status Most of the species are not endangered or threatened</vt:lpstr>
      <vt:lpstr>Endangered types per species</vt:lpstr>
      <vt:lpstr>Reason for concern?</vt:lpstr>
      <vt:lpstr>Observational analysis Sheep observations: foot and mouth disease study</vt:lpstr>
      <vt:lpstr>Sheep sightings</vt:lpstr>
      <vt:lpstr>Sample size and duration</vt:lpstr>
      <vt:lpstr>Conclusion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2020-05-14T18:37:10Z</dcterms:created>
  <dcterms:modified xsi:type="dcterms:W3CDTF">2020-05-14T19:03:57Z</dcterms:modified>
</cp:coreProperties>
</file>