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10"/>
  </p:notesMasterIdLst>
  <p:handoutMasterIdLst>
    <p:handoutMasterId r:id="rId11"/>
  </p:handoutMasterIdLst>
  <p:sldIdLst>
    <p:sldId id="257" r:id="rId2"/>
    <p:sldId id="258" r:id="rId3"/>
    <p:sldId id="259" r:id="rId4"/>
    <p:sldId id="261" r:id="rId5"/>
    <p:sldId id="260" r:id="rId6"/>
    <p:sldId id="262" r:id="rId7"/>
    <p:sldId id="263" r:id="rId8"/>
    <p:sldId id="264" r:id="rId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6" autoAdjust="0"/>
    <p:restoredTop sz="94660"/>
  </p:normalViewPr>
  <p:slideViewPr>
    <p:cSldViewPr snapToGrid="0">
      <p:cViewPr varScale="1">
        <p:scale>
          <a:sx n="88" d="100"/>
          <a:sy n="88" d="100"/>
        </p:scale>
        <p:origin x="80" y="56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15.05.2020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15.05.2020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
        <p:nvSpPr>
          <p:cNvPr id="8" name="Datumsplatzhalter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1E9C95E-BEF0-4D2E-9127-B9099B238D2A}" type="datetime1">
              <a:rPr lang="de-DE" smtClean="0"/>
              <a:t>15.05.2020</a:t>
            </a:fld>
            <a:endParaRPr lang="en-US" dirty="0"/>
          </a:p>
        </p:txBody>
      </p:sp>
      <p:sp>
        <p:nvSpPr>
          <p:cNvPr id="9" name="Fußzeilenplatzhalt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Datumsplatzhalter 3"/>
          <p:cNvSpPr>
            <a:spLocks noGrp="1"/>
          </p:cNvSpPr>
          <p:nvPr>
            <p:ph type="dt" sz="half" idx="10"/>
          </p:nvPr>
        </p:nvSpPr>
        <p:spPr/>
        <p:txBody>
          <a:bodyPr rtlCol="0"/>
          <a:lstStyle/>
          <a:p>
            <a:pPr rtl="0"/>
            <a:fld id="{FE771757-BB18-44C5-813E-435E78C98126}" type="datetime1">
              <a:rPr lang="de-DE" smtClean="0"/>
              <a:t>15.05.2020</a:t>
            </a:fld>
            <a:endParaRPr lang="en-US" dirty="0"/>
          </a:p>
        </p:txBody>
      </p:sp>
      <p:sp>
        <p:nvSpPr>
          <p:cNvPr id="5" name="Fußzeilenplatzhalter 4"/>
          <p:cNvSpPr>
            <a:spLocks noGrp="1"/>
          </p:cNvSpPr>
          <p:nvPr>
            <p:ph type="ftr" sz="quarter" idx="11"/>
          </p:nvPr>
        </p:nvSpPr>
        <p:spPr/>
        <p:txBody>
          <a:bodyPr rtlCol="0"/>
          <a:lstStyle/>
          <a:p>
            <a:pPr rtl="0"/>
            <a:endParaRPr lang="en-US" dirty="0"/>
          </a:p>
        </p:txBody>
      </p:sp>
      <p:sp>
        <p:nvSpPr>
          <p:cNvPr id="6" name="Foliennummernplatzhalter 5"/>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umsplatzhalter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83FACD6-565C-4118-ACD0-32ACCA9AF940}" type="datetime1">
              <a:rPr lang="de-DE" smtClean="0"/>
              <a:t>15.05.2020</a:t>
            </a:fld>
            <a:endParaRPr lang="en-US" dirty="0"/>
          </a:p>
        </p:txBody>
      </p:sp>
      <p:sp>
        <p:nvSpPr>
          <p:cNvPr id="12" name="Fußzeilenplatzhalt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Foliennummernplatzhalt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Datumsplatzhalt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3627DD0-092D-4AD9-AAE0-0513E170352E}" type="datetime1">
              <a:rPr lang="de-DE" smtClean="0"/>
              <a:t>15.05.2020</a:t>
            </a:fld>
            <a:endParaRPr lang="en-US" dirty="0"/>
          </a:p>
        </p:txBody>
      </p:sp>
      <p:sp>
        <p:nvSpPr>
          <p:cNvPr id="9" name="Fußzeilenplatzhalt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7" name="Datumsplatzhalter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F36CBEDB-B1DE-4F8C-AD4A-10AD3F77E1A9}" type="datetime1">
              <a:rPr lang="de-DE" smtClean="0"/>
              <a:t>15.05.2020</a:t>
            </a:fld>
            <a:endParaRPr lang="en-US" dirty="0"/>
          </a:p>
        </p:txBody>
      </p:sp>
      <p:sp>
        <p:nvSpPr>
          <p:cNvPr id="9" name="Fußzeilenplatzhalt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Datumsplatzhalter 4"/>
          <p:cNvSpPr>
            <a:spLocks noGrp="1"/>
          </p:cNvSpPr>
          <p:nvPr>
            <p:ph type="dt" sz="half" idx="10"/>
          </p:nvPr>
        </p:nvSpPr>
        <p:spPr/>
        <p:txBody>
          <a:bodyPr rtlCol="0"/>
          <a:lstStyle/>
          <a:p>
            <a:pPr rtl="0"/>
            <a:fld id="{F95AE019-BB99-4C3A-AA2C-A36C39CE4DCB}" type="datetime1">
              <a:rPr lang="de-DE" smtClean="0"/>
              <a:t>15.05.2020</a:t>
            </a:fld>
            <a:endParaRPr lang="en-US" dirty="0"/>
          </a:p>
        </p:txBody>
      </p:sp>
      <p:sp>
        <p:nvSpPr>
          <p:cNvPr id="6" name="Fußzeilenplatzhalter 5"/>
          <p:cNvSpPr>
            <a:spLocks noGrp="1"/>
          </p:cNvSpPr>
          <p:nvPr>
            <p:ph type="ftr" sz="quarter" idx="11"/>
          </p:nvPr>
        </p:nvSpPr>
        <p:spPr/>
        <p:txBody>
          <a:bodyPr rtlCol="0"/>
          <a:lstStyle/>
          <a:p>
            <a:pPr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p:cNvSpPr>
            <a:spLocks noGrp="1"/>
          </p:cNvSpPr>
          <p:nvPr>
            <p:ph type="dt" sz="half" idx="10"/>
          </p:nvPr>
        </p:nvSpPr>
        <p:spPr/>
        <p:txBody>
          <a:bodyPr rtlCol="0"/>
          <a:lstStyle/>
          <a:p>
            <a:pPr rtl="0"/>
            <a:fld id="{117FAFC6-AD0C-4B5B-B8B0-E729C6D4C810}" type="datetime1">
              <a:rPr lang="de-DE" smtClean="0"/>
              <a:t>15.05.2020</a:t>
            </a:fld>
            <a:endParaRPr lang="en-US" dirty="0"/>
          </a:p>
        </p:txBody>
      </p:sp>
      <p:sp>
        <p:nvSpPr>
          <p:cNvPr id="8" name="Fußzeilenplatzhalter 7"/>
          <p:cNvSpPr>
            <a:spLocks noGrp="1"/>
          </p:cNvSpPr>
          <p:nvPr>
            <p:ph type="ftr" sz="quarter" idx="11"/>
          </p:nvPr>
        </p:nvSpPr>
        <p:spPr/>
        <p:txBody>
          <a:bodyPr rtlCol="0"/>
          <a:lstStyle/>
          <a:p>
            <a:pPr rtl="0"/>
            <a:endParaRPr lang="en-US" dirty="0"/>
          </a:p>
        </p:txBody>
      </p:sp>
      <p:sp>
        <p:nvSpPr>
          <p:cNvPr id="9" name="Foliennummernplatzhalter 8"/>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
        <p:nvSpPr>
          <p:cNvPr id="3" name="Datumsplatzhalter 2"/>
          <p:cNvSpPr>
            <a:spLocks noGrp="1"/>
          </p:cNvSpPr>
          <p:nvPr>
            <p:ph type="dt" sz="half" idx="10"/>
          </p:nvPr>
        </p:nvSpPr>
        <p:spPr/>
        <p:txBody>
          <a:bodyPr rtlCol="0"/>
          <a:lstStyle/>
          <a:p>
            <a:pPr rtl="0"/>
            <a:fld id="{607DEF3C-A2B0-4F78-836D-1A1B1DEE5467}" type="datetime1">
              <a:rPr lang="de-DE" smtClean="0"/>
              <a:t>15.05.2020</a:t>
            </a:fld>
            <a:endParaRPr lang="en-US" dirty="0"/>
          </a:p>
        </p:txBody>
      </p:sp>
      <p:sp>
        <p:nvSpPr>
          <p:cNvPr id="4" name="Fußzeilenplatzhalter 3"/>
          <p:cNvSpPr>
            <a:spLocks noGrp="1"/>
          </p:cNvSpPr>
          <p:nvPr>
            <p:ph type="ftr" sz="quarter" idx="11"/>
          </p:nvPr>
        </p:nvSpPr>
        <p:spPr/>
        <p:txBody>
          <a:bodyPr rtlCol="0"/>
          <a:lstStyle/>
          <a:p>
            <a:pPr rtl="0"/>
            <a:endParaRPr lang="en-US" dirty="0"/>
          </a:p>
        </p:txBody>
      </p:sp>
      <p:sp>
        <p:nvSpPr>
          <p:cNvPr id="5" name="Foliennummernplatzhalter 4"/>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pPr rtl="0"/>
            <a:fld id="{D971D44B-9C44-467E-B481-41466CDBD2A7}" type="datetime1">
              <a:rPr lang="de-DE" smtClean="0"/>
              <a:t>15.05.2020</a:t>
            </a:fld>
            <a:endParaRPr lang="en-US" dirty="0"/>
          </a:p>
        </p:txBody>
      </p:sp>
      <p:sp>
        <p:nvSpPr>
          <p:cNvPr id="3" name="Fußzeilenplatzhalter 2"/>
          <p:cNvSpPr>
            <a:spLocks noGrp="1"/>
          </p:cNvSpPr>
          <p:nvPr>
            <p:ph type="ftr" sz="quarter" idx="11"/>
          </p:nvPr>
        </p:nvSpPr>
        <p:spPr/>
        <p:txBody>
          <a:bodyPr rtlCol="0"/>
          <a:lstStyle/>
          <a:p>
            <a:pPr rtl="0"/>
            <a:endParaRPr lang="en-US" dirty="0"/>
          </a:p>
        </p:txBody>
      </p:sp>
      <p:sp>
        <p:nvSpPr>
          <p:cNvPr id="4" name="Foliennummernplatzhalter 3"/>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8" name="Datumsplatzhalt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354EEBD-0E7F-42E6-BE86-4864547D749E}" type="datetime1">
              <a:rPr lang="de-DE" smtClean="0"/>
              <a:t>15.05.2020</a:t>
            </a:fld>
            <a:endParaRPr lang="en-US" dirty="0"/>
          </a:p>
        </p:txBody>
      </p:sp>
      <p:sp>
        <p:nvSpPr>
          <p:cNvPr id="10" name="Fußzeilenplatzhalt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Foliennummernplatzhalt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p>
            <a:pPr rtl="0"/>
            <a:fld id="{8C7274EF-79A2-4EAD-98EF-7E5BB5EA068D}" type="datetime1">
              <a:rPr lang="de-DE" smtClean="0"/>
              <a:t>15.05.2020</a:t>
            </a:fld>
            <a:endParaRPr lang="en-US" dirty="0"/>
          </a:p>
        </p:txBody>
      </p:sp>
      <p:sp>
        <p:nvSpPr>
          <p:cNvPr id="6" name="Fußzeilenplatzhalter 5"/>
          <p:cNvSpPr>
            <a:spLocks noGrp="1"/>
          </p:cNvSpPr>
          <p:nvPr>
            <p:ph type="ftr" sz="quarter" idx="11"/>
          </p:nvPr>
        </p:nvSpPr>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EDD379EC-906B-4CE5-98C2-3A156331FD9E}" type="datetime1">
              <a:rPr lang="de-DE" smtClean="0"/>
              <a:t>15.05.2020</a:t>
            </a:fld>
            <a:endParaRPr lang="en-US" dirty="0"/>
          </a:p>
        </p:txBody>
      </p:sp>
      <p:sp>
        <p:nvSpPr>
          <p:cNvPr id="5" name="Fußzeilenplatzhalt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Foliennummernplatzhalt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‹Nr.›</a:t>
            </a:fld>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453643"/>
            <a:ext cx="10993549" cy="1475013"/>
          </a:xfrm>
        </p:spPr>
        <p:txBody>
          <a:bodyPr rtlCol="0">
            <a:normAutofit/>
          </a:bodyPr>
          <a:lstStyle/>
          <a:p>
            <a:pPr rtl="0"/>
            <a:r>
              <a:rPr lang="de-AT" dirty="0" err="1"/>
              <a:t>Capstone</a:t>
            </a:r>
            <a:r>
              <a:rPr lang="de-AT" dirty="0"/>
              <a:t> Project:</a:t>
            </a:r>
            <a:br>
              <a:rPr lang="de-AT" dirty="0"/>
            </a:br>
            <a:r>
              <a:rPr lang="de-AT" dirty="0"/>
              <a:t>a/b </a:t>
            </a:r>
            <a:r>
              <a:rPr lang="de-AT" dirty="0" err="1"/>
              <a:t>test</a:t>
            </a:r>
            <a:endParaRPr lang="de" dirty="0"/>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1" y="2037028"/>
            <a:ext cx="10993546" cy="865829"/>
          </a:xfrm>
        </p:spPr>
        <p:txBody>
          <a:bodyPr rtlCol="0">
            <a:normAutofit/>
          </a:bodyPr>
          <a:lstStyle/>
          <a:p>
            <a:pPr rtl="0"/>
            <a:r>
              <a:rPr lang="de-AT" sz="2000" dirty="0" err="1"/>
              <a:t>Application</a:t>
            </a:r>
            <a:r>
              <a:rPr lang="de-AT" sz="2000" dirty="0"/>
              <a:t> </a:t>
            </a:r>
            <a:r>
              <a:rPr lang="de-AT" sz="2000" dirty="0" err="1"/>
              <a:t>process</a:t>
            </a:r>
            <a:r>
              <a:rPr lang="de-AT" sz="2000" dirty="0"/>
              <a:t> </a:t>
            </a:r>
            <a:r>
              <a:rPr lang="de-AT" sz="2000" dirty="0" err="1"/>
              <a:t>testing</a:t>
            </a:r>
            <a:r>
              <a:rPr lang="de-AT" sz="2000" dirty="0"/>
              <a:t> </a:t>
            </a:r>
            <a:r>
              <a:rPr lang="de-AT" sz="2000" dirty="0" err="1"/>
              <a:t>for</a:t>
            </a:r>
            <a:r>
              <a:rPr lang="de-AT" sz="2000" dirty="0"/>
              <a:t> </a:t>
            </a:r>
            <a:r>
              <a:rPr lang="de-AT" sz="2000" dirty="0" err="1"/>
              <a:t>musclehub</a:t>
            </a:r>
            <a:endParaRPr lang="de-AT" sz="2000" dirty="0"/>
          </a:p>
          <a:p>
            <a:pPr rtl="0"/>
            <a:r>
              <a:rPr lang="de-AT" dirty="0"/>
              <a:t>Nikola Andric</a:t>
            </a:r>
            <a:endParaRPr lang="de" dirty="0"/>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dirty="0"/>
              <a:t>Problem statement</a:t>
            </a:r>
            <a:endParaRPr lang="de" dirty="0"/>
          </a:p>
        </p:txBody>
      </p:sp>
      <p:sp>
        <p:nvSpPr>
          <p:cNvPr id="5" name="Inhaltsplatzhalter 4">
            <a:extLst>
              <a:ext uri="{FF2B5EF4-FFF2-40B4-BE49-F238E27FC236}">
                <a16:creationId xmlns:a16="http://schemas.microsoft.com/office/drawing/2014/main" id="{1F969CEB-4A3C-4A62-9F8B-F58BD7636049}"/>
              </a:ext>
            </a:extLst>
          </p:cNvPr>
          <p:cNvSpPr>
            <a:spLocks noGrp="1"/>
          </p:cNvSpPr>
          <p:nvPr>
            <p:ph idx="1"/>
          </p:nvPr>
        </p:nvSpPr>
        <p:spPr/>
        <p:txBody>
          <a:bodyPr/>
          <a:lstStyle/>
          <a:p>
            <a:r>
              <a:rPr lang="en-US" dirty="0" err="1"/>
              <a:t>MuscleHub</a:t>
            </a:r>
            <a:r>
              <a:rPr lang="en-US" dirty="0"/>
              <a:t> is a new gym which has run an A/B test with a fitness test. Group B skips the fitness test and go straight to fill out an application</a:t>
            </a:r>
          </a:p>
          <a:p>
            <a:r>
              <a:rPr lang="en-US" dirty="0"/>
              <a:t>The application for group A process if as follows</a:t>
            </a:r>
          </a:p>
          <a:p>
            <a:pPr marL="666900" lvl="1" indent="-342900">
              <a:buFont typeface="+mj-lt"/>
              <a:buAutoNum type="arabicPeriod"/>
            </a:pPr>
            <a:r>
              <a:rPr lang="de-AT" dirty="0" err="1"/>
              <a:t>Taking</a:t>
            </a:r>
            <a:r>
              <a:rPr lang="de-AT" dirty="0"/>
              <a:t> a </a:t>
            </a:r>
            <a:r>
              <a:rPr lang="de-AT" dirty="0" err="1"/>
              <a:t>fitness</a:t>
            </a:r>
            <a:r>
              <a:rPr lang="de-AT" dirty="0"/>
              <a:t> </a:t>
            </a:r>
            <a:r>
              <a:rPr lang="de-AT" dirty="0" err="1"/>
              <a:t>test</a:t>
            </a:r>
            <a:r>
              <a:rPr lang="de-AT" dirty="0"/>
              <a:t> </a:t>
            </a:r>
            <a:r>
              <a:rPr lang="de-AT" dirty="0" err="1"/>
              <a:t>with</a:t>
            </a:r>
            <a:r>
              <a:rPr lang="de-AT" dirty="0"/>
              <a:t> a personal </a:t>
            </a:r>
            <a:r>
              <a:rPr lang="de-AT" dirty="0" err="1"/>
              <a:t>trailer</a:t>
            </a:r>
            <a:endParaRPr lang="de-AT" dirty="0"/>
          </a:p>
          <a:p>
            <a:pPr marL="666900" lvl="1" indent="-342900">
              <a:buFont typeface="+mj-lt"/>
              <a:buAutoNum type="arabicPeriod"/>
            </a:pPr>
            <a:r>
              <a:rPr lang="de-AT" dirty="0" err="1"/>
              <a:t>Filling</a:t>
            </a:r>
            <a:r>
              <a:rPr lang="de-AT" dirty="0"/>
              <a:t> out an </a:t>
            </a:r>
            <a:r>
              <a:rPr lang="de-AT" dirty="0" err="1"/>
              <a:t>application</a:t>
            </a:r>
            <a:r>
              <a:rPr lang="de-AT" dirty="0"/>
              <a:t> </a:t>
            </a:r>
            <a:r>
              <a:rPr lang="de-AT" dirty="0" err="1"/>
              <a:t>for</a:t>
            </a:r>
            <a:r>
              <a:rPr lang="de-AT" dirty="0"/>
              <a:t> </a:t>
            </a:r>
            <a:r>
              <a:rPr lang="de-AT" dirty="0" err="1"/>
              <a:t>the</a:t>
            </a:r>
            <a:r>
              <a:rPr lang="de-AT" dirty="0"/>
              <a:t> </a:t>
            </a:r>
            <a:r>
              <a:rPr lang="de-AT" dirty="0" err="1"/>
              <a:t>gym</a:t>
            </a:r>
            <a:endParaRPr lang="de-AT" dirty="0"/>
          </a:p>
          <a:p>
            <a:pPr marL="666900" lvl="1" indent="-342900">
              <a:buFont typeface="+mj-lt"/>
              <a:buAutoNum type="arabicPeriod"/>
            </a:pPr>
            <a:r>
              <a:rPr lang="de-AT" dirty="0" err="1"/>
              <a:t>Sending</a:t>
            </a:r>
            <a:r>
              <a:rPr lang="de-AT" dirty="0"/>
              <a:t> </a:t>
            </a:r>
            <a:r>
              <a:rPr lang="de-AT" dirty="0" err="1"/>
              <a:t>the</a:t>
            </a:r>
            <a:r>
              <a:rPr lang="de-AT" dirty="0"/>
              <a:t> </a:t>
            </a:r>
            <a:r>
              <a:rPr lang="de-AT" dirty="0" err="1"/>
              <a:t>payment</a:t>
            </a:r>
            <a:r>
              <a:rPr lang="de-AT" dirty="0"/>
              <a:t> </a:t>
            </a:r>
            <a:r>
              <a:rPr lang="de-AT" dirty="0" err="1"/>
              <a:t>for</a:t>
            </a:r>
            <a:r>
              <a:rPr lang="de-AT" dirty="0"/>
              <a:t> </a:t>
            </a:r>
            <a:r>
              <a:rPr lang="de-AT" dirty="0" err="1"/>
              <a:t>the</a:t>
            </a:r>
            <a:r>
              <a:rPr lang="de-AT" dirty="0"/>
              <a:t> </a:t>
            </a:r>
            <a:r>
              <a:rPr lang="de-AT" dirty="0" err="1"/>
              <a:t>membership</a:t>
            </a:r>
            <a:endParaRPr lang="en-US" dirty="0"/>
          </a:p>
          <a:p>
            <a:r>
              <a:rPr lang="en-US" dirty="0"/>
              <a:t>The goal is to answer the question whether the fitness test affects the membership rates, and if so what is the trend.</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DC2E37-17A8-402A-9362-07FAB4DEE7A7}"/>
              </a:ext>
            </a:extLst>
          </p:cNvPr>
          <p:cNvSpPr>
            <a:spLocks noGrp="1"/>
          </p:cNvSpPr>
          <p:nvPr>
            <p:ph type="title"/>
          </p:nvPr>
        </p:nvSpPr>
        <p:spPr/>
        <p:txBody>
          <a:bodyPr/>
          <a:lstStyle/>
          <a:p>
            <a:r>
              <a:rPr lang="en-US" dirty="0"/>
              <a:t>Available Data</a:t>
            </a:r>
            <a:endParaRPr lang="de-AT" dirty="0"/>
          </a:p>
        </p:txBody>
      </p:sp>
      <p:sp>
        <p:nvSpPr>
          <p:cNvPr id="3" name="Inhaltsplatzhalter 2">
            <a:extLst>
              <a:ext uri="{FF2B5EF4-FFF2-40B4-BE49-F238E27FC236}">
                <a16:creationId xmlns:a16="http://schemas.microsoft.com/office/drawing/2014/main" id="{B9C2D7AD-9FE1-44F0-B047-E5C8E13E89F6}"/>
              </a:ext>
            </a:extLst>
          </p:cNvPr>
          <p:cNvSpPr>
            <a:spLocks noGrp="1"/>
          </p:cNvSpPr>
          <p:nvPr>
            <p:ph idx="1"/>
          </p:nvPr>
        </p:nvSpPr>
        <p:spPr/>
        <p:txBody>
          <a:bodyPr/>
          <a:lstStyle/>
          <a:p>
            <a:r>
              <a:rPr lang="en-US" dirty="0"/>
              <a:t>The data made available for this study can be split in two main categories:</a:t>
            </a:r>
          </a:p>
          <a:p>
            <a:pPr lvl="1"/>
            <a:r>
              <a:rPr lang="en-US" dirty="0"/>
              <a:t>Qualitative Data: Several interviews with some of the applicants. Due to a small sample of only 4 interviews available, and contradicting data (some of the interviewees are very fond of the fitness test whilst others find it to intense and it was a deciding factor in their choice  decline the membership) a qualitative analysis will be of a smaller significance for this study.</a:t>
            </a:r>
          </a:p>
          <a:p>
            <a:pPr lvl="1"/>
            <a:r>
              <a:rPr lang="en-US" dirty="0"/>
              <a:t>Quantitative Data: A database for 5004 members containing their names, dates of visit, fitness test, application, membership purchase, which group they belonged to  and whether they have filled out an application and whether they are currently members. This database serves as a main source for the analysis.</a:t>
            </a:r>
          </a:p>
          <a:p>
            <a:r>
              <a:rPr lang="en-US" dirty="0"/>
              <a:t>Chi-square test</a:t>
            </a:r>
          </a:p>
          <a:p>
            <a:pPr lvl="1"/>
            <a:r>
              <a:rPr lang="en-US" dirty="0"/>
              <a:t>Analyses whether the difference between two sets of data can be ascribed to chance, or whether there is a correlation between them</a:t>
            </a:r>
          </a:p>
          <a:p>
            <a:pPr lvl="1"/>
            <a:r>
              <a:rPr lang="en-US" dirty="0"/>
              <a:t>Tests data in different categories (whether they applied, or whether they purchased a membership)</a:t>
            </a:r>
          </a:p>
          <a:p>
            <a:pPr lvl="1"/>
            <a:endParaRPr lang="de-AT" dirty="0"/>
          </a:p>
        </p:txBody>
      </p:sp>
      <p:sp>
        <p:nvSpPr>
          <p:cNvPr id="4" name="Datumsplatzhalter 3">
            <a:extLst>
              <a:ext uri="{FF2B5EF4-FFF2-40B4-BE49-F238E27FC236}">
                <a16:creationId xmlns:a16="http://schemas.microsoft.com/office/drawing/2014/main" id="{0D808D04-B205-4FE5-90BB-386349F6C966}"/>
              </a:ext>
            </a:extLst>
          </p:cNvPr>
          <p:cNvSpPr>
            <a:spLocks noGrp="1"/>
          </p:cNvSpPr>
          <p:nvPr>
            <p:ph type="dt" sz="half" idx="10"/>
          </p:nvPr>
        </p:nvSpPr>
        <p:spPr/>
        <p:txBody>
          <a:bodyPr/>
          <a:lstStyle/>
          <a:p>
            <a:pPr rtl="0"/>
            <a:fld id="{83627DD0-092D-4AD9-AAE0-0513E170352E}" type="datetime1">
              <a:rPr lang="de-DE" smtClean="0"/>
              <a:t>15.05.2020</a:t>
            </a:fld>
            <a:endParaRPr lang="en-US" dirty="0"/>
          </a:p>
        </p:txBody>
      </p:sp>
    </p:spTree>
    <p:extLst>
      <p:ext uri="{BB962C8B-B14F-4D97-AF65-F5344CB8AC3E}">
        <p14:creationId xmlns:p14="http://schemas.microsoft.com/office/powerpoint/2010/main" val="43854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0511E-32C1-4E84-B9E2-49EC179B05C3}"/>
              </a:ext>
            </a:extLst>
          </p:cNvPr>
          <p:cNvSpPr>
            <a:spLocks noGrp="1"/>
          </p:cNvSpPr>
          <p:nvPr>
            <p:ph type="title"/>
          </p:nvPr>
        </p:nvSpPr>
        <p:spPr>
          <a:xfrm>
            <a:off x="581193" y="729658"/>
            <a:ext cx="11029616" cy="988332"/>
          </a:xfrm>
        </p:spPr>
        <p:txBody>
          <a:bodyPr anchor="b">
            <a:normAutofit/>
          </a:bodyPr>
          <a:lstStyle/>
          <a:p>
            <a:r>
              <a:rPr lang="en-US" dirty="0"/>
              <a:t>The tests</a:t>
            </a:r>
            <a:endParaRPr lang="de-AT" dirty="0"/>
          </a:p>
        </p:txBody>
      </p:sp>
      <p:pic>
        <p:nvPicPr>
          <p:cNvPr id="2050" name="Picture 2">
            <a:extLst>
              <a:ext uri="{FF2B5EF4-FFF2-40B4-BE49-F238E27FC236}">
                <a16:creationId xmlns:a16="http://schemas.microsoft.com/office/drawing/2014/main" id="{64DD969C-0128-4C43-9ACD-0DA1E2609F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242" y="2060697"/>
            <a:ext cx="4734579" cy="386436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D6F9323D-813C-482E-880C-C2CCA94D1921}"/>
              </a:ext>
            </a:extLst>
          </p:cNvPr>
          <p:cNvSpPr>
            <a:spLocks noGrp="1"/>
          </p:cNvSpPr>
          <p:nvPr>
            <p:ph sz="half" idx="2"/>
          </p:nvPr>
        </p:nvSpPr>
        <p:spPr>
          <a:xfrm>
            <a:off x="6085292" y="2060697"/>
            <a:ext cx="5525517" cy="3864361"/>
          </a:xfrm>
        </p:spPr>
        <p:txBody>
          <a:bodyPr anchor="ctr">
            <a:normAutofit/>
          </a:bodyPr>
          <a:lstStyle/>
          <a:p>
            <a:r>
              <a:rPr lang="en-US" dirty="0"/>
              <a:t>3 different hypotheses tests were run:</a:t>
            </a:r>
          </a:p>
          <a:p>
            <a:pPr lvl="1"/>
            <a:r>
              <a:rPr lang="en-US" sz="1700" dirty="0"/>
              <a:t>Percent of visitors who fill out an application</a:t>
            </a:r>
          </a:p>
          <a:p>
            <a:pPr lvl="1"/>
            <a:r>
              <a:rPr lang="en-US" sz="1700" dirty="0"/>
              <a:t>Percent of applicants who purchase a membership</a:t>
            </a:r>
          </a:p>
          <a:p>
            <a:pPr lvl="1"/>
            <a:r>
              <a:rPr lang="en-US" sz="1700" dirty="0"/>
              <a:t>Percent of visitors who purchase a membership</a:t>
            </a:r>
            <a:endParaRPr lang="de-AT" sz="1700" dirty="0"/>
          </a:p>
          <a:p>
            <a:r>
              <a:rPr lang="de-AT" dirty="0" err="1"/>
              <a:t>For</a:t>
            </a:r>
            <a:r>
              <a:rPr lang="de-AT" dirty="0"/>
              <a:t> </a:t>
            </a:r>
            <a:r>
              <a:rPr lang="de-AT" dirty="0" err="1"/>
              <a:t>each</a:t>
            </a:r>
            <a:r>
              <a:rPr lang="de-AT" dirty="0"/>
              <a:t> of </a:t>
            </a:r>
            <a:r>
              <a:rPr lang="de-AT" dirty="0" err="1"/>
              <a:t>the</a:t>
            </a:r>
            <a:r>
              <a:rPr lang="de-AT" dirty="0"/>
              <a:t> </a:t>
            </a:r>
            <a:r>
              <a:rPr lang="de-AT" dirty="0" err="1"/>
              <a:t>group</a:t>
            </a:r>
            <a:r>
              <a:rPr lang="de-AT" dirty="0"/>
              <a:t> a </a:t>
            </a:r>
            <a:r>
              <a:rPr lang="de-AT" dirty="0" err="1"/>
              <a:t>comparison</a:t>
            </a:r>
            <a:r>
              <a:rPr lang="de-AT" dirty="0"/>
              <a:t> was </a:t>
            </a:r>
            <a:r>
              <a:rPr lang="de-AT" dirty="0" err="1"/>
              <a:t>made</a:t>
            </a:r>
            <a:r>
              <a:rPr lang="de-AT" dirty="0"/>
              <a:t> </a:t>
            </a:r>
            <a:r>
              <a:rPr lang="de-AT" dirty="0" err="1"/>
              <a:t>between</a:t>
            </a:r>
            <a:r>
              <a:rPr lang="de-AT" dirty="0"/>
              <a:t> </a:t>
            </a:r>
            <a:r>
              <a:rPr lang="de-AT" dirty="0" err="1"/>
              <a:t>the</a:t>
            </a:r>
            <a:r>
              <a:rPr lang="de-AT" dirty="0"/>
              <a:t> </a:t>
            </a:r>
            <a:r>
              <a:rPr lang="de-AT" dirty="0" err="1"/>
              <a:t>visitors</a:t>
            </a:r>
            <a:r>
              <a:rPr lang="de-AT" dirty="0"/>
              <a:t> </a:t>
            </a:r>
            <a:r>
              <a:rPr lang="de-AT" dirty="0" err="1"/>
              <a:t>who</a:t>
            </a:r>
            <a:r>
              <a:rPr lang="de-AT" dirty="0"/>
              <a:t> </a:t>
            </a:r>
            <a:r>
              <a:rPr lang="de-AT" dirty="0" err="1"/>
              <a:t>take</a:t>
            </a:r>
            <a:r>
              <a:rPr lang="de-AT" dirty="0"/>
              <a:t> a </a:t>
            </a:r>
            <a:r>
              <a:rPr lang="de-AT" dirty="0" err="1"/>
              <a:t>fitness</a:t>
            </a:r>
            <a:r>
              <a:rPr lang="de-AT" dirty="0"/>
              <a:t> </a:t>
            </a:r>
            <a:r>
              <a:rPr lang="de-AT" dirty="0" err="1"/>
              <a:t>test</a:t>
            </a:r>
            <a:r>
              <a:rPr lang="de-AT" dirty="0"/>
              <a:t>, and </a:t>
            </a:r>
            <a:r>
              <a:rPr lang="de-AT" dirty="0" err="1"/>
              <a:t>the</a:t>
            </a:r>
            <a:r>
              <a:rPr lang="de-AT" dirty="0"/>
              <a:t> </a:t>
            </a:r>
            <a:r>
              <a:rPr lang="de-AT" dirty="0" err="1"/>
              <a:t>visitors</a:t>
            </a:r>
            <a:r>
              <a:rPr lang="de-AT" dirty="0"/>
              <a:t> </a:t>
            </a:r>
            <a:r>
              <a:rPr lang="de-AT" dirty="0" err="1"/>
              <a:t>who</a:t>
            </a:r>
            <a:r>
              <a:rPr lang="de-AT" dirty="0"/>
              <a:t> </a:t>
            </a:r>
            <a:r>
              <a:rPr lang="de-AT" dirty="0" err="1"/>
              <a:t>don‘t</a:t>
            </a:r>
            <a:r>
              <a:rPr lang="de-AT" dirty="0"/>
              <a:t>.</a:t>
            </a:r>
            <a:endParaRPr lang="en-US" dirty="0"/>
          </a:p>
        </p:txBody>
      </p:sp>
      <p:sp>
        <p:nvSpPr>
          <p:cNvPr id="5" name="Datumsplatzhalter 4">
            <a:extLst>
              <a:ext uri="{FF2B5EF4-FFF2-40B4-BE49-F238E27FC236}">
                <a16:creationId xmlns:a16="http://schemas.microsoft.com/office/drawing/2014/main" id="{B2A1FB3C-D441-416D-9035-E1554D36006B}"/>
              </a:ext>
            </a:extLst>
          </p:cNvPr>
          <p:cNvSpPr>
            <a:spLocks noGrp="1"/>
          </p:cNvSpPr>
          <p:nvPr>
            <p:ph type="dt" sz="half" idx="10"/>
          </p:nvPr>
        </p:nvSpPr>
        <p:spPr>
          <a:xfrm>
            <a:off x="7605951" y="6423914"/>
            <a:ext cx="2844799" cy="365125"/>
          </a:xfrm>
        </p:spPr>
        <p:txBody>
          <a:bodyPr anchor="ctr">
            <a:normAutofit/>
          </a:bodyPr>
          <a:lstStyle/>
          <a:p>
            <a:pPr rtl="0">
              <a:spcAft>
                <a:spcPts val="600"/>
              </a:spcAft>
            </a:pPr>
            <a:fld id="{F95AE019-BB99-4C3A-AA2C-A36C39CE4DCB}" type="datetime1">
              <a:rPr lang="de-DE" smtClean="0"/>
              <a:pPr rtl="0">
                <a:spcAft>
                  <a:spcPts val="600"/>
                </a:spcAft>
              </a:pPr>
              <a:t>15.05.2020</a:t>
            </a:fld>
            <a:endParaRPr lang="en-US"/>
          </a:p>
        </p:txBody>
      </p:sp>
    </p:spTree>
    <p:extLst>
      <p:ext uri="{BB962C8B-B14F-4D97-AF65-F5344CB8AC3E}">
        <p14:creationId xmlns:p14="http://schemas.microsoft.com/office/powerpoint/2010/main" val="176760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CBB556-634B-48E5-AABC-6A81E56C8441}"/>
              </a:ext>
            </a:extLst>
          </p:cNvPr>
          <p:cNvSpPr>
            <a:spLocks noGrp="1"/>
          </p:cNvSpPr>
          <p:nvPr>
            <p:ph type="title"/>
          </p:nvPr>
        </p:nvSpPr>
        <p:spPr/>
        <p:txBody>
          <a:bodyPr/>
          <a:lstStyle/>
          <a:p>
            <a:r>
              <a:rPr lang="en-US" dirty="0"/>
              <a:t>Result 1: Visitors-Application</a:t>
            </a:r>
            <a:endParaRPr lang="de-AT" dirty="0"/>
          </a:p>
        </p:txBody>
      </p:sp>
      <p:sp>
        <p:nvSpPr>
          <p:cNvPr id="6" name="Inhaltsplatzhalter 5">
            <a:extLst>
              <a:ext uri="{FF2B5EF4-FFF2-40B4-BE49-F238E27FC236}">
                <a16:creationId xmlns:a16="http://schemas.microsoft.com/office/drawing/2014/main" id="{607AA192-ACC7-4461-A14B-3342E4324CB6}"/>
              </a:ext>
            </a:extLst>
          </p:cNvPr>
          <p:cNvSpPr>
            <a:spLocks noGrp="1"/>
          </p:cNvSpPr>
          <p:nvPr>
            <p:ph sz="half" idx="2"/>
          </p:nvPr>
        </p:nvSpPr>
        <p:spPr/>
        <p:txBody>
          <a:bodyPr/>
          <a:lstStyle/>
          <a:p>
            <a:endParaRPr lang="en-US" dirty="0"/>
          </a:p>
          <a:p>
            <a:r>
              <a:rPr lang="de-AT" dirty="0"/>
              <a:t>A </a:t>
            </a:r>
            <a:r>
              <a:rPr lang="de-AT" dirty="0" err="1"/>
              <a:t>higher</a:t>
            </a:r>
            <a:r>
              <a:rPr lang="de-AT" dirty="0"/>
              <a:t> </a:t>
            </a:r>
            <a:r>
              <a:rPr lang="de-AT" dirty="0" err="1"/>
              <a:t>number</a:t>
            </a:r>
            <a:r>
              <a:rPr lang="de-AT" dirty="0"/>
              <a:t> of </a:t>
            </a:r>
            <a:r>
              <a:rPr lang="de-AT" dirty="0" err="1"/>
              <a:t>people</a:t>
            </a:r>
            <a:r>
              <a:rPr lang="de-AT" dirty="0"/>
              <a:t> </a:t>
            </a:r>
            <a:r>
              <a:rPr lang="de-AT" dirty="0" err="1"/>
              <a:t>apply</a:t>
            </a:r>
            <a:r>
              <a:rPr lang="de-AT" dirty="0"/>
              <a:t>, </a:t>
            </a:r>
            <a:r>
              <a:rPr lang="de-AT" dirty="0" err="1"/>
              <a:t>when</a:t>
            </a:r>
            <a:r>
              <a:rPr lang="de-AT" dirty="0"/>
              <a:t> </a:t>
            </a:r>
            <a:r>
              <a:rPr lang="de-AT" dirty="0" err="1"/>
              <a:t>they</a:t>
            </a:r>
            <a:r>
              <a:rPr lang="de-AT" dirty="0"/>
              <a:t> </a:t>
            </a:r>
            <a:r>
              <a:rPr lang="de-AT" dirty="0" err="1"/>
              <a:t>are</a:t>
            </a:r>
            <a:r>
              <a:rPr lang="de-AT" dirty="0"/>
              <a:t> not </a:t>
            </a:r>
            <a:r>
              <a:rPr lang="de-AT" dirty="0" err="1"/>
              <a:t>subjected</a:t>
            </a:r>
            <a:r>
              <a:rPr lang="de-AT" dirty="0"/>
              <a:t> </a:t>
            </a:r>
            <a:r>
              <a:rPr lang="de-AT" dirty="0" err="1"/>
              <a:t>to</a:t>
            </a:r>
            <a:r>
              <a:rPr lang="de-AT" dirty="0"/>
              <a:t> </a:t>
            </a:r>
            <a:r>
              <a:rPr lang="de-AT" dirty="0" err="1"/>
              <a:t>the</a:t>
            </a:r>
            <a:r>
              <a:rPr lang="de-AT" dirty="0"/>
              <a:t> </a:t>
            </a:r>
            <a:r>
              <a:rPr lang="de-AT" dirty="0" err="1"/>
              <a:t>fitness</a:t>
            </a:r>
            <a:r>
              <a:rPr lang="de-AT" dirty="0"/>
              <a:t> </a:t>
            </a:r>
            <a:r>
              <a:rPr lang="de-AT" dirty="0" err="1"/>
              <a:t>test</a:t>
            </a:r>
            <a:r>
              <a:rPr lang="de-AT" dirty="0"/>
              <a:t>.</a:t>
            </a:r>
          </a:p>
          <a:p>
            <a:r>
              <a:rPr lang="de-AT" dirty="0"/>
              <a:t>The </a:t>
            </a:r>
            <a:r>
              <a:rPr lang="de-AT" dirty="0" err="1"/>
              <a:t>chi-squared</a:t>
            </a:r>
            <a:r>
              <a:rPr lang="de-AT" dirty="0"/>
              <a:t> </a:t>
            </a:r>
            <a:r>
              <a:rPr lang="de-AT" dirty="0" err="1"/>
              <a:t>test</a:t>
            </a:r>
            <a:r>
              <a:rPr lang="de-AT" dirty="0"/>
              <a:t> </a:t>
            </a:r>
            <a:r>
              <a:rPr lang="de-AT" dirty="0" err="1"/>
              <a:t>returns</a:t>
            </a:r>
            <a:r>
              <a:rPr lang="de-AT" dirty="0"/>
              <a:t> a p-</a:t>
            </a:r>
            <a:r>
              <a:rPr lang="de-AT" dirty="0" err="1"/>
              <a:t>value</a:t>
            </a:r>
            <a:r>
              <a:rPr lang="de-AT" dirty="0"/>
              <a:t> of 0,0009 </a:t>
            </a:r>
            <a:r>
              <a:rPr lang="de-AT" dirty="0" err="1"/>
              <a:t>which</a:t>
            </a:r>
            <a:r>
              <a:rPr lang="de-AT" dirty="0"/>
              <a:t> </a:t>
            </a:r>
            <a:r>
              <a:rPr lang="de-AT" dirty="0" err="1"/>
              <a:t>implies</a:t>
            </a:r>
            <a:r>
              <a:rPr lang="de-AT" dirty="0"/>
              <a:t> a </a:t>
            </a:r>
            <a:r>
              <a:rPr lang="de-AT" dirty="0" err="1"/>
              <a:t>statstical</a:t>
            </a:r>
            <a:r>
              <a:rPr lang="de-AT" dirty="0"/>
              <a:t> </a:t>
            </a:r>
            <a:r>
              <a:rPr lang="de-AT" dirty="0" err="1"/>
              <a:t>significance</a:t>
            </a:r>
            <a:r>
              <a:rPr lang="de-AT" dirty="0"/>
              <a:t> (i.e. </a:t>
            </a:r>
            <a:r>
              <a:rPr lang="de-AT" dirty="0" err="1"/>
              <a:t>There</a:t>
            </a:r>
            <a:r>
              <a:rPr lang="de-AT" dirty="0"/>
              <a:t> </a:t>
            </a:r>
            <a:r>
              <a:rPr lang="de-AT" dirty="0" err="1"/>
              <a:t>is</a:t>
            </a:r>
            <a:r>
              <a:rPr lang="de-AT" dirty="0"/>
              <a:t> a </a:t>
            </a:r>
            <a:r>
              <a:rPr lang="de-AT" dirty="0" err="1"/>
              <a:t>very</a:t>
            </a:r>
            <a:r>
              <a:rPr lang="de-AT" dirty="0"/>
              <a:t> </a:t>
            </a:r>
            <a:r>
              <a:rPr lang="de-AT" dirty="0" err="1"/>
              <a:t>low</a:t>
            </a:r>
            <a:r>
              <a:rPr lang="de-AT" dirty="0"/>
              <a:t> </a:t>
            </a:r>
            <a:r>
              <a:rPr lang="de-AT" dirty="0" err="1"/>
              <a:t>chance</a:t>
            </a:r>
            <a:r>
              <a:rPr lang="de-AT" dirty="0"/>
              <a:t> </a:t>
            </a:r>
            <a:r>
              <a:rPr lang="de-AT" dirty="0" err="1"/>
              <a:t>that</a:t>
            </a:r>
            <a:r>
              <a:rPr lang="de-AT" dirty="0"/>
              <a:t> </a:t>
            </a:r>
            <a:r>
              <a:rPr lang="de-AT" dirty="0" err="1"/>
              <a:t>it</a:t>
            </a:r>
            <a:r>
              <a:rPr lang="de-AT" dirty="0"/>
              <a:t> </a:t>
            </a:r>
            <a:r>
              <a:rPr lang="de-AT" dirty="0" err="1"/>
              <a:t>is</a:t>
            </a:r>
            <a:r>
              <a:rPr lang="de-AT" dirty="0"/>
              <a:t> </a:t>
            </a:r>
            <a:r>
              <a:rPr lang="de-AT" dirty="0" err="1"/>
              <a:t>random</a:t>
            </a:r>
            <a:r>
              <a:rPr lang="de-AT" dirty="0"/>
              <a:t> </a:t>
            </a:r>
            <a:r>
              <a:rPr lang="de-AT" dirty="0" err="1"/>
              <a:t>chance</a:t>
            </a:r>
            <a:r>
              <a:rPr lang="de-AT" dirty="0"/>
              <a:t> at </a:t>
            </a:r>
            <a:r>
              <a:rPr lang="de-AT" dirty="0" err="1"/>
              <a:t>work</a:t>
            </a:r>
            <a:r>
              <a:rPr lang="de-AT" dirty="0"/>
              <a:t>)</a:t>
            </a:r>
          </a:p>
          <a:p>
            <a:endParaRPr lang="de-AT" dirty="0"/>
          </a:p>
        </p:txBody>
      </p:sp>
      <p:sp>
        <p:nvSpPr>
          <p:cNvPr id="4" name="Datumsplatzhalter 3">
            <a:extLst>
              <a:ext uri="{FF2B5EF4-FFF2-40B4-BE49-F238E27FC236}">
                <a16:creationId xmlns:a16="http://schemas.microsoft.com/office/drawing/2014/main" id="{2BFB51B7-506B-421D-B070-1233BD2F5170}"/>
              </a:ext>
            </a:extLst>
          </p:cNvPr>
          <p:cNvSpPr>
            <a:spLocks noGrp="1"/>
          </p:cNvSpPr>
          <p:nvPr>
            <p:ph type="dt" sz="half" idx="10"/>
          </p:nvPr>
        </p:nvSpPr>
        <p:spPr/>
        <p:txBody>
          <a:bodyPr/>
          <a:lstStyle/>
          <a:p>
            <a:pPr rtl="0"/>
            <a:fld id="{83627DD0-092D-4AD9-AAE0-0513E170352E}" type="datetime1">
              <a:rPr lang="de-DE" smtClean="0"/>
              <a:t>15.05.2020</a:t>
            </a:fld>
            <a:endParaRPr lang="en-US" dirty="0"/>
          </a:p>
        </p:txBody>
      </p:sp>
      <p:pic>
        <p:nvPicPr>
          <p:cNvPr id="1026" name="Picture 2">
            <a:extLst>
              <a:ext uri="{FF2B5EF4-FFF2-40B4-BE49-F238E27FC236}">
                <a16:creationId xmlns:a16="http://schemas.microsoft.com/office/drawing/2014/main" id="{08061234-9FA4-4CFC-889B-3818930C223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7684" y="1980295"/>
            <a:ext cx="4527401" cy="462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2E9128-AE7F-426B-8564-C2045104FFE3}"/>
              </a:ext>
            </a:extLst>
          </p:cNvPr>
          <p:cNvSpPr>
            <a:spLocks noGrp="1"/>
          </p:cNvSpPr>
          <p:nvPr>
            <p:ph type="title"/>
          </p:nvPr>
        </p:nvSpPr>
        <p:spPr>
          <a:xfrm>
            <a:off x="581192" y="863954"/>
            <a:ext cx="11029616" cy="988332"/>
          </a:xfrm>
        </p:spPr>
        <p:txBody>
          <a:bodyPr/>
          <a:lstStyle/>
          <a:p>
            <a:r>
              <a:rPr lang="en-US" dirty="0"/>
              <a:t>Result 2 Applications-Membership</a:t>
            </a:r>
            <a:endParaRPr lang="de-AT" dirty="0"/>
          </a:p>
        </p:txBody>
      </p:sp>
      <p:sp>
        <p:nvSpPr>
          <p:cNvPr id="4" name="Inhaltsplatzhalter 3">
            <a:extLst>
              <a:ext uri="{FF2B5EF4-FFF2-40B4-BE49-F238E27FC236}">
                <a16:creationId xmlns:a16="http://schemas.microsoft.com/office/drawing/2014/main" id="{35996F96-117A-43E0-9A1F-75A71813E4EC}"/>
              </a:ext>
            </a:extLst>
          </p:cNvPr>
          <p:cNvSpPr>
            <a:spLocks noGrp="1"/>
          </p:cNvSpPr>
          <p:nvPr>
            <p:ph sz="half" idx="2"/>
          </p:nvPr>
        </p:nvSpPr>
        <p:spPr/>
        <p:txBody>
          <a:bodyPr/>
          <a:lstStyle/>
          <a:p>
            <a:r>
              <a:rPr lang="en-US" dirty="0"/>
              <a:t>Applicants who were subjected to a fitness test were more likely to purchase a membership than the ones who did not do the test.</a:t>
            </a:r>
          </a:p>
          <a:p>
            <a:r>
              <a:rPr lang="en-US" dirty="0"/>
              <a:t>The chi-squared test returns a p-value of  0,43 which implies a high chance that this result is due to chance/a small sample. It is not of statistical relevance.</a:t>
            </a:r>
            <a:endParaRPr lang="de-AT" dirty="0"/>
          </a:p>
        </p:txBody>
      </p:sp>
      <p:sp>
        <p:nvSpPr>
          <p:cNvPr id="5" name="Datumsplatzhalter 4">
            <a:extLst>
              <a:ext uri="{FF2B5EF4-FFF2-40B4-BE49-F238E27FC236}">
                <a16:creationId xmlns:a16="http://schemas.microsoft.com/office/drawing/2014/main" id="{37173807-2F16-49A5-BD91-C56B8D7B692A}"/>
              </a:ext>
            </a:extLst>
          </p:cNvPr>
          <p:cNvSpPr>
            <a:spLocks noGrp="1"/>
          </p:cNvSpPr>
          <p:nvPr>
            <p:ph type="dt" sz="half" idx="10"/>
          </p:nvPr>
        </p:nvSpPr>
        <p:spPr/>
        <p:txBody>
          <a:bodyPr/>
          <a:lstStyle/>
          <a:p>
            <a:pPr rtl="0"/>
            <a:fld id="{F95AE019-BB99-4C3A-AA2C-A36C39CE4DCB}" type="datetime1">
              <a:rPr lang="de-DE" smtClean="0"/>
              <a:t>15.05.2020</a:t>
            </a:fld>
            <a:endParaRPr lang="en-US" dirty="0"/>
          </a:p>
        </p:txBody>
      </p:sp>
      <p:pic>
        <p:nvPicPr>
          <p:cNvPr id="3076" name="Picture 4">
            <a:extLst>
              <a:ext uri="{FF2B5EF4-FFF2-40B4-BE49-F238E27FC236}">
                <a16:creationId xmlns:a16="http://schemas.microsoft.com/office/drawing/2014/main" id="{E745BB3D-E351-4B6D-A822-918B4FA83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 y="2228003"/>
            <a:ext cx="5058156" cy="4333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86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2BC069-1B74-4913-BACB-09B2AC8EBF61}"/>
              </a:ext>
            </a:extLst>
          </p:cNvPr>
          <p:cNvSpPr>
            <a:spLocks noGrp="1"/>
          </p:cNvSpPr>
          <p:nvPr>
            <p:ph type="title"/>
          </p:nvPr>
        </p:nvSpPr>
        <p:spPr/>
        <p:txBody>
          <a:bodyPr/>
          <a:lstStyle/>
          <a:p>
            <a:r>
              <a:rPr lang="en-US" dirty="0"/>
              <a:t>Result 3: Visitors-membership</a:t>
            </a:r>
            <a:endParaRPr lang="de-AT" dirty="0"/>
          </a:p>
        </p:txBody>
      </p:sp>
      <p:sp>
        <p:nvSpPr>
          <p:cNvPr id="4" name="Inhaltsplatzhalter 3">
            <a:extLst>
              <a:ext uri="{FF2B5EF4-FFF2-40B4-BE49-F238E27FC236}">
                <a16:creationId xmlns:a16="http://schemas.microsoft.com/office/drawing/2014/main" id="{7F734E9A-4643-461E-9C27-BE3A746F3F68}"/>
              </a:ext>
            </a:extLst>
          </p:cNvPr>
          <p:cNvSpPr>
            <a:spLocks noGrp="1"/>
          </p:cNvSpPr>
          <p:nvPr>
            <p:ph sz="half" idx="2"/>
          </p:nvPr>
        </p:nvSpPr>
        <p:spPr/>
        <p:txBody>
          <a:bodyPr/>
          <a:lstStyle/>
          <a:p>
            <a:r>
              <a:rPr lang="en-US" dirty="0"/>
              <a:t>Visitors who were subjected to a fitness test seem to have a lower probability of purchasing a membership than the visitors who were not subjected to one.</a:t>
            </a:r>
          </a:p>
          <a:p>
            <a:r>
              <a:rPr lang="en-US" dirty="0"/>
              <a:t>The Chi-Square test returns a value of 0,014 which implies a high statistical significance</a:t>
            </a:r>
            <a:endParaRPr lang="de-AT" dirty="0"/>
          </a:p>
        </p:txBody>
      </p:sp>
      <p:sp>
        <p:nvSpPr>
          <p:cNvPr id="5" name="Datumsplatzhalter 4">
            <a:extLst>
              <a:ext uri="{FF2B5EF4-FFF2-40B4-BE49-F238E27FC236}">
                <a16:creationId xmlns:a16="http://schemas.microsoft.com/office/drawing/2014/main" id="{1924A184-F9EE-4E8F-BF4A-98D13F3424AE}"/>
              </a:ext>
            </a:extLst>
          </p:cNvPr>
          <p:cNvSpPr>
            <a:spLocks noGrp="1"/>
          </p:cNvSpPr>
          <p:nvPr>
            <p:ph type="dt" sz="half" idx="10"/>
          </p:nvPr>
        </p:nvSpPr>
        <p:spPr/>
        <p:txBody>
          <a:bodyPr/>
          <a:lstStyle/>
          <a:p>
            <a:pPr rtl="0"/>
            <a:fld id="{F95AE019-BB99-4C3A-AA2C-A36C39CE4DCB}" type="datetime1">
              <a:rPr lang="de-DE" smtClean="0"/>
              <a:t>15.05.2020</a:t>
            </a:fld>
            <a:endParaRPr lang="en-US" dirty="0"/>
          </a:p>
        </p:txBody>
      </p:sp>
      <p:pic>
        <p:nvPicPr>
          <p:cNvPr id="4098" name="Picture 2">
            <a:extLst>
              <a:ext uri="{FF2B5EF4-FFF2-40B4-BE49-F238E27FC236}">
                <a16:creationId xmlns:a16="http://schemas.microsoft.com/office/drawing/2014/main" id="{47B9D885-2071-47F4-A5AC-8A77B6D3F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45" y="2077211"/>
            <a:ext cx="4795075" cy="426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0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BB611E-7330-4974-8AC4-CB267DF84C53}"/>
              </a:ext>
            </a:extLst>
          </p:cNvPr>
          <p:cNvSpPr>
            <a:spLocks noGrp="1"/>
          </p:cNvSpPr>
          <p:nvPr>
            <p:ph type="title"/>
          </p:nvPr>
        </p:nvSpPr>
        <p:spPr/>
        <p:txBody>
          <a:bodyPr/>
          <a:lstStyle/>
          <a:p>
            <a:r>
              <a:rPr lang="en-US" dirty="0"/>
              <a:t>Conclusion and recommendations</a:t>
            </a:r>
            <a:endParaRPr lang="de-AT" dirty="0"/>
          </a:p>
        </p:txBody>
      </p:sp>
      <p:sp>
        <p:nvSpPr>
          <p:cNvPr id="6" name="Inhaltsplatzhalter 5">
            <a:extLst>
              <a:ext uri="{FF2B5EF4-FFF2-40B4-BE49-F238E27FC236}">
                <a16:creationId xmlns:a16="http://schemas.microsoft.com/office/drawing/2014/main" id="{43A87556-7272-497E-826A-3D80AB960C0A}"/>
              </a:ext>
            </a:extLst>
          </p:cNvPr>
          <p:cNvSpPr>
            <a:spLocks noGrp="1"/>
          </p:cNvSpPr>
          <p:nvPr>
            <p:ph idx="1"/>
          </p:nvPr>
        </p:nvSpPr>
        <p:spPr/>
        <p:txBody>
          <a:bodyPr/>
          <a:lstStyle/>
          <a:p>
            <a:r>
              <a:rPr lang="en-US" dirty="0"/>
              <a:t>The quantitative data implies that </a:t>
            </a:r>
            <a:r>
              <a:rPr lang="en-US" dirty="0" err="1"/>
              <a:t>MuscleHub</a:t>
            </a:r>
            <a:r>
              <a:rPr lang="en-US" dirty="0"/>
              <a:t> should implement the plan of allowing applications without a fitness test. Our analysis has found a strong correlation between not offering the fitness test and new membership, with a high statistical significance</a:t>
            </a:r>
          </a:p>
          <a:p>
            <a:r>
              <a:rPr lang="en-US" dirty="0"/>
              <a:t>The quantitative data, albeit being the basis for this study, does not offer any information on the gender or age of visitors, applicants or members. By expanding the database with the afore-mentioned information we would gain valuable insight.</a:t>
            </a:r>
          </a:p>
          <a:p>
            <a:r>
              <a:rPr lang="en-US" dirty="0"/>
              <a:t>The qualitative data as offered us some case-specifics, but since there were only four interviews listed, compared to over five thousand in the database, we can not draw any conclusions from it.</a:t>
            </a:r>
          </a:p>
          <a:p>
            <a:endParaRPr lang="en-US" dirty="0"/>
          </a:p>
          <a:p>
            <a:endParaRPr lang="en-US" dirty="0"/>
          </a:p>
        </p:txBody>
      </p:sp>
      <p:sp>
        <p:nvSpPr>
          <p:cNvPr id="5" name="Datumsplatzhalter 4">
            <a:extLst>
              <a:ext uri="{FF2B5EF4-FFF2-40B4-BE49-F238E27FC236}">
                <a16:creationId xmlns:a16="http://schemas.microsoft.com/office/drawing/2014/main" id="{AA955572-7D74-438A-B8C4-994589D88A59}"/>
              </a:ext>
            </a:extLst>
          </p:cNvPr>
          <p:cNvSpPr>
            <a:spLocks noGrp="1"/>
          </p:cNvSpPr>
          <p:nvPr>
            <p:ph type="dt" sz="half" idx="10"/>
          </p:nvPr>
        </p:nvSpPr>
        <p:spPr/>
        <p:txBody>
          <a:bodyPr/>
          <a:lstStyle/>
          <a:p>
            <a:pPr rtl="0"/>
            <a:fld id="{F95AE019-BB99-4C3A-AA2C-A36C39CE4DCB}" type="datetime1">
              <a:rPr lang="de-DE" smtClean="0"/>
              <a:t>15.05.2020</a:t>
            </a:fld>
            <a:endParaRPr lang="en-US" dirty="0"/>
          </a:p>
        </p:txBody>
      </p:sp>
    </p:spTree>
    <p:extLst>
      <p:ext uri="{BB962C8B-B14F-4D97-AF65-F5344CB8AC3E}">
        <p14:creationId xmlns:p14="http://schemas.microsoft.com/office/powerpoint/2010/main" val="5551770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Breitbild</PresentationFormat>
  <Paragraphs>43</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Franklin Gothic Book</vt:lpstr>
      <vt:lpstr>Franklin Gothic Demi</vt:lpstr>
      <vt:lpstr>Wingdings 2</vt:lpstr>
      <vt:lpstr>DividendVTI</vt:lpstr>
      <vt:lpstr>Capstone Project: a/b test</vt:lpstr>
      <vt:lpstr>Problem statement</vt:lpstr>
      <vt:lpstr>Available Data</vt:lpstr>
      <vt:lpstr>The tests</vt:lpstr>
      <vt:lpstr>Result 1: Visitors-Application</vt:lpstr>
      <vt:lpstr>Result 2 Applications-Membership</vt:lpstr>
      <vt:lpstr>Result 3: Visitors-membership</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2020-05-15T12:54:29Z</dcterms:created>
  <dcterms:modified xsi:type="dcterms:W3CDTF">2020-05-15T13:16:22Z</dcterms:modified>
</cp:coreProperties>
</file>