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853E2-7F11-401A-AE46-5E65CC2860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Netflix Stock Price Analysis for 2017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925854-B01C-4B46-ACC4-7660F97008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Nikola Andric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0414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D935534-682E-476B-914D-15422535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6" name="Freeform 5">
              <a:extLst>
                <a:ext uri="{FF2B5EF4-FFF2-40B4-BE49-F238E27FC236}">
                  <a16:creationId xmlns:a16="http://schemas.microsoft.com/office/drawing/2014/main" id="{7D345A23-B9A1-48A1-861C-6DBE40372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6">
              <a:extLst>
                <a:ext uri="{FF2B5EF4-FFF2-40B4-BE49-F238E27FC236}">
                  <a16:creationId xmlns:a16="http://schemas.microsoft.com/office/drawing/2014/main" id="{B6D0C803-C314-438E-AD46-FA855FC67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7">
              <a:extLst>
                <a:ext uri="{FF2B5EF4-FFF2-40B4-BE49-F238E27FC236}">
                  <a16:creationId xmlns:a16="http://schemas.microsoft.com/office/drawing/2014/main" id="{4CDB9016-F3D8-4C30-B1EE-E7642BFE2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8">
              <a:extLst>
                <a:ext uri="{FF2B5EF4-FFF2-40B4-BE49-F238E27FC236}">
                  <a16:creationId xmlns:a16="http://schemas.microsoft.com/office/drawing/2014/main" id="{2B2D769C-5C70-4AE1-B8B2-BDED13B6D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9">
              <a:extLst>
                <a:ext uri="{FF2B5EF4-FFF2-40B4-BE49-F238E27FC236}">
                  <a16:creationId xmlns:a16="http://schemas.microsoft.com/office/drawing/2014/main" id="{D1D80447-B068-4D68-8F67-C72761A52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10">
              <a:extLst>
                <a:ext uri="{FF2B5EF4-FFF2-40B4-BE49-F238E27FC236}">
                  <a16:creationId xmlns:a16="http://schemas.microsoft.com/office/drawing/2014/main" id="{A773E7B3-5778-470B-8BF1-DEE9CA194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11">
              <a:extLst>
                <a:ext uri="{FF2B5EF4-FFF2-40B4-BE49-F238E27FC236}">
                  <a16:creationId xmlns:a16="http://schemas.microsoft.com/office/drawing/2014/main" id="{5FE7164F-39D2-426B-AC5E-51CAA5BCD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12">
              <a:extLst>
                <a:ext uri="{FF2B5EF4-FFF2-40B4-BE49-F238E27FC236}">
                  <a16:creationId xmlns:a16="http://schemas.microsoft.com/office/drawing/2014/main" id="{110864D3-2ED1-4B11-AD49-AED660E6A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13">
              <a:extLst>
                <a:ext uri="{FF2B5EF4-FFF2-40B4-BE49-F238E27FC236}">
                  <a16:creationId xmlns:a16="http://schemas.microsoft.com/office/drawing/2014/main" id="{17CE9E17-84B8-45E8-81B8-05B516EBD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14">
              <a:extLst>
                <a:ext uri="{FF2B5EF4-FFF2-40B4-BE49-F238E27FC236}">
                  <a16:creationId xmlns:a16="http://schemas.microsoft.com/office/drawing/2014/main" id="{92F2A78B-4191-4164-8A51-0551B12C1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15">
              <a:extLst>
                <a:ext uri="{FF2B5EF4-FFF2-40B4-BE49-F238E27FC236}">
                  <a16:creationId xmlns:a16="http://schemas.microsoft.com/office/drawing/2014/main" id="{B59EA929-F27D-43FC-8B74-D7063F4D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16">
              <a:extLst>
                <a:ext uri="{FF2B5EF4-FFF2-40B4-BE49-F238E27FC236}">
                  <a16:creationId xmlns:a16="http://schemas.microsoft.com/office/drawing/2014/main" id="{65170C64-5500-4111-9F32-3CC0BF07C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7">
              <a:extLst>
                <a:ext uri="{FF2B5EF4-FFF2-40B4-BE49-F238E27FC236}">
                  <a16:creationId xmlns:a16="http://schemas.microsoft.com/office/drawing/2014/main" id="{F49D35D5-A3E7-42D8-9662-11A32C0D8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8">
              <a:extLst>
                <a:ext uri="{FF2B5EF4-FFF2-40B4-BE49-F238E27FC236}">
                  <a16:creationId xmlns:a16="http://schemas.microsoft.com/office/drawing/2014/main" id="{B06AE47C-748A-41FB-A99B-32820FA84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9">
              <a:extLst>
                <a:ext uri="{FF2B5EF4-FFF2-40B4-BE49-F238E27FC236}">
                  <a16:creationId xmlns:a16="http://schemas.microsoft.com/office/drawing/2014/main" id="{F15F2EE8-787F-4F49-BF17-82AE98EB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20">
              <a:extLst>
                <a:ext uri="{FF2B5EF4-FFF2-40B4-BE49-F238E27FC236}">
                  <a16:creationId xmlns:a16="http://schemas.microsoft.com/office/drawing/2014/main" id="{DA12EAE6-CEF6-4DB8-8B8C-2D209C86C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21">
              <a:extLst>
                <a:ext uri="{FF2B5EF4-FFF2-40B4-BE49-F238E27FC236}">
                  <a16:creationId xmlns:a16="http://schemas.microsoft.com/office/drawing/2014/main" id="{560AA5BA-7BB1-47A6-818E-B12EA58FE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22">
              <a:extLst>
                <a:ext uri="{FF2B5EF4-FFF2-40B4-BE49-F238E27FC236}">
                  <a16:creationId xmlns:a16="http://schemas.microsoft.com/office/drawing/2014/main" id="{DF899BEE-3975-46EB-B60F-139ABA2E1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23">
              <a:extLst>
                <a:ext uri="{FF2B5EF4-FFF2-40B4-BE49-F238E27FC236}">
                  <a16:creationId xmlns:a16="http://schemas.microsoft.com/office/drawing/2014/main" id="{21B8C8F1-768E-46A7-A303-F1867EC84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B58D728-38DC-444F-90A1-10FD8D288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23328CA4-841D-4CC3-975C-48A598EC3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8" name="Isosceles Triangle 157">
              <a:extLst>
                <a:ext uri="{FF2B5EF4-FFF2-40B4-BE49-F238E27FC236}">
                  <a16:creationId xmlns:a16="http://schemas.microsoft.com/office/drawing/2014/main" id="{C9C2DF9A-E845-45FB-AB63-5873CFBAA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9AA02BC-DB57-4276-B40A-90FC4E48A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61" name="Rectangle 160">
            <a:extLst>
              <a:ext uri="{FF2B5EF4-FFF2-40B4-BE49-F238E27FC236}">
                <a16:creationId xmlns:a16="http://schemas.microsoft.com/office/drawing/2014/main" id="{87098B54-45B3-4469-827D-BF24EDB86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CAD1CCF-0CEB-4D14-BF1B-C1914BF1F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64" name="Freeform 5">
              <a:extLst>
                <a:ext uri="{FF2B5EF4-FFF2-40B4-BE49-F238E27FC236}">
                  <a16:creationId xmlns:a16="http://schemas.microsoft.com/office/drawing/2014/main" id="{C95FDF92-83B6-4E31-966F-F6130DCD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">
              <a:extLst>
                <a:ext uri="{FF2B5EF4-FFF2-40B4-BE49-F238E27FC236}">
                  <a16:creationId xmlns:a16="http://schemas.microsoft.com/office/drawing/2014/main" id="{0C3906FE-AC0C-4B18-8335-27F0DBF2A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7">
              <a:extLst>
                <a:ext uri="{FF2B5EF4-FFF2-40B4-BE49-F238E27FC236}">
                  <a16:creationId xmlns:a16="http://schemas.microsoft.com/office/drawing/2014/main" id="{2BB23684-B397-4D0A-A611-519EC209F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8">
              <a:extLst>
                <a:ext uri="{FF2B5EF4-FFF2-40B4-BE49-F238E27FC236}">
                  <a16:creationId xmlns:a16="http://schemas.microsoft.com/office/drawing/2014/main" id="{46C6D2B5-9955-45FD-AECB-AA5DE5D0B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9">
              <a:extLst>
                <a:ext uri="{FF2B5EF4-FFF2-40B4-BE49-F238E27FC236}">
                  <a16:creationId xmlns:a16="http://schemas.microsoft.com/office/drawing/2014/main" id="{54E183AC-1A43-4B67-87C3-171843415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0">
              <a:extLst>
                <a:ext uri="{FF2B5EF4-FFF2-40B4-BE49-F238E27FC236}">
                  <a16:creationId xmlns:a16="http://schemas.microsoft.com/office/drawing/2014/main" id="{42DB7703-B537-43B3-A320-8EA225302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1">
              <a:extLst>
                <a:ext uri="{FF2B5EF4-FFF2-40B4-BE49-F238E27FC236}">
                  <a16:creationId xmlns:a16="http://schemas.microsoft.com/office/drawing/2014/main" id="{F2E80C4E-3C3D-42A0-882C-BAD67F541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2">
              <a:extLst>
                <a:ext uri="{FF2B5EF4-FFF2-40B4-BE49-F238E27FC236}">
                  <a16:creationId xmlns:a16="http://schemas.microsoft.com/office/drawing/2014/main" id="{42AB2C78-978B-4333-9D16-68C8BE740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3">
              <a:extLst>
                <a:ext uri="{FF2B5EF4-FFF2-40B4-BE49-F238E27FC236}">
                  <a16:creationId xmlns:a16="http://schemas.microsoft.com/office/drawing/2014/main" id="{CF2FF230-699A-4C32-95CF-5EC073328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4">
              <a:extLst>
                <a:ext uri="{FF2B5EF4-FFF2-40B4-BE49-F238E27FC236}">
                  <a16:creationId xmlns:a16="http://schemas.microsoft.com/office/drawing/2014/main" id="{E0ED8C52-634B-4E0D-AE83-5109A19F3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5">
              <a:extLst>
                <a:ext uri="{FF2B5EF4-FFF2-40B4-BE49-F238E27FC236}">
                  <a16:creationId xmlns:a16="http://schemas.microsoft.com/office/drawing/2014/main" id="{14E27C2A-C13B-43BD-A6BF-A28475535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6">
              <a:extLst>
                <a:ext uri="{FF2B5EF4-FFF2-40B4-BE49-F238E27FC236}">
                  <a16:creationId xmlns:a16="http://schemas.microsoft.com/office/drawing/2014/main" id="{A55B5F2B-EFA2-466F-89C4-567EF82C8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7">
              <a:extLst>
                <a:ext uri="{FF2B5EF4-FFF2-40B4-BE49-F238E27FC236}">
                  <a16:creationId xmlns:a16="http://schemas.microsoft.com/office/drawing/2014/main" id="{8C98B95E-35B8-403E-A140-D5B278265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8">
              <a:extLst>
                <a:ext uri="{FF2B5EF4-FFF2-40B4-BE49-F238E27FC236}">
                  <a16:creationId xmlns:a16="http://schemas.microsoft.com/office/drawing/2014/main" id="{E012E074-EAA9-484D-BD89-8C093856A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9">
              <a:extLst>
                <a:ext uri="{FF2B5EF4-FFF2-40B4-BE49-F238E27FC236}">
                  <a16:creationId xmlns:a16="http://schemas.microsoft.com/office/drawing/2014/main" id="{68A249B3-6FC5-4647-8054-46977A622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0">
              <a:extLst>
                <a:ext uri="{FF2B5EF4-FFF2-40B4-BE49-F238E27FC236}">
                  <a16:creationId xmlns:a16="http://schemas.microsoft.com/office/drawing/2014/main" id="{BEBC0B53-B64C-4FFC-89AC-0A65D9B57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1">
              <a:extLst>
                <a:ext uri="{FF2B5EF4-FFF2-40B4-BE49-F238E27FC236}">
                  <a16:creationId xmlns:a16="http://schemas.microsoft.com/office/drawing/2014/main" id="{97A3B757-C4A4-4AB2-8331-84E87818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2">
              <a:extLst>
                <a:ext uri="{FF2B5EF4-FFF2-40B4-BE49-F238E27FC236}">
                  <a16:creationId xmlns:a16="http://schemas.microsoft.com/office/drawing/2014/main" id="{178CB3E2-70DC-46F9-8436-F8598BAA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3">
              <a:extLst>
                <a:ext uri="{FF2B5EF4-FFF2-40B4-BE49-F238E27FC236}">
                  <a16:creationId xmlns:a16="http://schemas.microsoft.com/office/drawing/2014/main" id="{BC37A6A4-C127-4743-940B-E71B682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AE2FD47-0BDC-4D05-A3CD-049453B03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3A803EAD-0253-4E40-AEC0-C3CCDB40D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Isosceles Triangle 39">
              <a:extLst>
                <a:ext uri="{FF2B5EF4-FFF2-40B4-BE49-F238E27FC236}">
                  <a16:creationId xmlns:a16="http://schemas.microsoft.com/office/drawing/2014/main" id="{82ABA66D-63AC-441E-B541-C8BE7C59C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BEF1F447-2077-47C9-91C8-EA7249FF6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1228D24-BA97-4AA7-80F6-B855ED371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/>
              <a:t>Presentation of the data analysied for Netflix and compared to the Dow Jones Industrial Index</a:t>
            </a:r>
          </a:p>
        </p:txBody>
      </p:sp>
      <p:sp useBgFill="1">
        <p:nvSpPr>
          <p:cNvPr id="189" name="Rectangle 188">
            <a:extLst>
              <a:ext uri="{FF2B5EF4-FFF2-40B4-BE49-F238E27FC236}">
                <a16:creationId xmlns:a16="http://schemas.microsoft.com/office/drawing/2014/main" id="{C5FF1AC6-1152-4D51-869F-C6FBEE2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6971" y="0"/>
            <a:ext cx="6745029" cy="6858000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5DCB492-D694-441F-87E8-FA2050B63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7011" y="1002968"/>
            <a:ext cx="2889672" cy="158209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D1EDA60-BFE6-44D9-8802-6F6194899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76723" y="1070390"/>
            <a:ext cx="2894500" cy="1447250"/>
          </a:xfrm>
          <a:prstGeom prst="rect">
            <a:avLst/>
          </a:prstGeom>
          <a:ln w="9525">
            <a:noFill/>
          </a:ln>
        </p:spPr>
      </p:pic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279E3F4-4AF8-4601-9E2D-1C2542856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011" y="3621061"/>
            <a:ext cx="2889672" cy="2889672"/>
          </a:xfrm>
          <a:prstGeom prst="rect">
            <a:avLst/>
          </a:prstGeom>
          <a:ln w="9525">
            <a:noFill/>
          </a:ln>
        </p:spPr>
      </p:pic>
      <p:pic>
        <p:nvPicPr>
          <p:cNvPr id="9" name="Grafik 8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D97CAC53-E61E-4D48-8DAC-ED6F1387B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6723" y="4342272"/>
            <a:ext cx="2894500" cy="144725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18431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107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34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6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7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8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9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0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1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2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3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4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5" name="Group 128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246" name="Rectangle 129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7" name="Isosceles Triangle 130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8" name="Rectangle 131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9" name="Rectangle 133">
            <a:extLst>
              <a:ext uri="{FF2B5EF4-FFF2-40B4-BE49-F238E27FC236}">
                <a16:creationId xmlns:a16="http://schemas.microsoft.com/office/drawing/2014/main" id="{34DD805B-2A7B-4ADA-9C4D-E0C9F192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0" name="Group 135">
            <a:extLst>
              <a:ext uri="{FF2B5EF4-FFF2-40B4-BE49-F238E27FC236}">
                <a16:creationId xmlns:a16="http://schemas.microsoft.com/office/drawing/2014/main" id="{C664A566-6D08-4E84-9708-4916A200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51" name="Freeform 5">
              <a:extLst>
                <a:ext uri="{FF2B5EF4-FFF2-40B4-BE49-F238E27FC236}">
                  <a16:creationId xmlns:a16="http://schemas.microsoft.com/office/drawing/2014/main" id="{871B622B-6E58-4933-88EC-99F28705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6">
              <a:extLst>
                <a:ext uri="{FF2B5EF4-FFF2-40B4-BE49-F238E27FC236}">
                  <a16:creationId xmlns:a16="http://schemas.microsoft.com/office/drawing/2014/main" id="{EE9A4681-AC1B-4ABC-9A1C-C7E7F08A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7">
              <a:extLst>
                <a:ext uri="{FF2B5EF4-FFF2-40B4-BE49-F238E27FC236}">
                  <a16:creationId xmlns:a16="http://schemas.microsoft.com/office/drawing/2014/main" id="{F1EEAF4B-DA1A-4CC9-9CE4-587A9E2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8">
              <a:extLst>
                <a:ext uri="{FF2B5EF4-FFF2-40B4-BE49-F238E27FC236}">
                  <a16:creationId xmlns:a16="http://schemas.microsoft.com/office/drawing/2014/main" id="{4591EF24-12A6-499B-8074-7E3DFBE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9">
              <a:extLst>
                <a:ext uri="{FF2B5EF4-FFF2-40B4-BE49-F238E27FC236}">
                  <a16:creationId xmlns:a16="http://schemas.microsoft.com/office/drawing/2014/main" id="{66866784-2E4F-4C28-BE67-875B71B7C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0">
              <a:extLst>
                <a:ext uri="{FF2B5EF4-FFF2-40B4-BE49-F238E27FC236}">
                  <a16:creationId xmlns:a16="http://schemas.microsoft.com/office/drawing/2014/main" id="{752279D8-59CC-4821-B591-79994164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1">
              <a:extLst>
                <a:ext uri="{FF2B5EF4-FFF2-40B4-BE49-F238E27FC236}">
                  <a16:creationId xmlns:a16="http://schemas.microsoft.com/office/drawing/2014/main" id="{FB4FBA9C-1D3E-4B35-8A79-25478153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2">
              <a:extLst>
                <a:ext uri="{FF2B5EF4-FFF2-40B4-BE49-F238E27FC236}">
                  <a16:creationId xmlns:a16="http://schemas.microsoft.com/office/drawing/2014/main" id="{9428A193-740A-43D2-B875-80CB90AD9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3">
              <a:extLst>
                <a:ext uri="{FF2B5EF4-FFF2-40B4-BE49-F238E27FC236}">
                  <a16:creationId xmlns:a16="http://schemas.microsoft.com/office/drawing/2014/main" id="{92B2EFF8-5790-427A-ABED-1680FD13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4">
              <a:extLst>
                <a:ext uri="{FF2B5EF4-FFF2-40B4-BE49-F238E27FC236}">
                  <a16:creationId xmlns:a16="http://schemas.microsoft.com/office/drawing/2014/main" id="{782C5932-1596-43AA-BD7E-0F94FB8A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5">
              <a:extLst>
                <a:ext uri="{FF2B5EF4-FFF2-40B4-BE49-F238E27FC236}">
                  <a16:creationId xmlns:a16="http://schemas.microsoft.com/office/drawing/2014/main" id="{EFC81310-1590-4DBE-BF0B-DADBCF9F8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6">
              <a:extLst>
                <a:ext uri="{FF2B5EF4-FFF2-40B4-BE49-F238E27FC236}">
                  <a16:creationId xmlns:a16="http://schemas.microsoft.com/office/drawing/2014/main" id="{968BA84E-DD0E-4FCD-8EDA-76DF8E09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7">
              <a:extLst>
                <a:ext uri="{FF2B5EF4-FFF2-40B4-BE49-F238E27FC236}">
                  <a16:creationId xmlns:a16="http://schemas.microsoft.com/office/drawing/2014/main" id="{1D3D7541-A0D9-4993-B691-D2D5B8B3E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8">
              <a:extLst>
                <a:ext uri="{FF2B5EF4-FFF2-40B4-BE49-F238E27FC236}">
                  <a16:creationId xmlns:a16="http://schemas.microsoft.com/office/drawing/2014/main" id="{9FB31D01-8168-4494-8C2F-727E555A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9">
              <a:extLst>
                <a:ext uri="{FF2B5EF4-FFF2-40B4-BE49-F238E27FC236}">
                  <a16:creationId xmlns:a16="http://schemas.microsoft.com/office/drawing/2014/main" id="{8C455EEB-FD40-414D-A542-FB35DEB73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20">
              <a:extLst>
                <a:ext uri="{FF2B5EF4-FFF2-40B4-BE49-F238E27FC236}">
                  <a16:creationId xmlns:a16="http://schemas.microsoft.com/office/drawing/2014/main" id="{F08F1FC1-956F-4494-BAFD-D504E930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1">
              <a:extLst>
                <a:ext uri="{FF2B5EF4-FFF2-40B4-BE49-F238E27FC236}">
                  <a16:creationId xmlns:a16="http://schemas.microsoft.com/office/drawing/2014/main" id="{BEEDE1AA-8DCD-43D3-BC15-574840314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2">
              <a:extLst>
                <a:ext uri="{FF2B5EF4-FFF2-40B4-BE49-F238E27FC236}">
                  <a16:creationId xmlns:a16="http://schemas.microsoft.com/office/drawing/2014/main" id="{E36CDA69-ED79-4DCF-9761-0B6134FA6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3">
              <a:extLst>
                <a:ext uri="{FF2B5EF4-FFF2-40B4-BE49-F238E27FC236}">
                  <a16:creationId xmlns:a16="http://schemas.microsoft.com/office/drawing/2014/main" id="{5F812C02-CFCB-47F4-B493-7753519FC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B83678BA-0A50-4D51-9E9E-08BB66F83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1A8F65D-5E8F-4CA5-9240-1357120F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Isosceles Triangle 39">
              <a:extLst>
                <a:ext uri="{FF2B5EF4-FFF2-40B4-BE49-F238E27FC236}">
                  <a16:creationId xmlns:a16="http://schemas.microsoft.com/office/drawing/2014/main" id="{2A4731E5-DE5F-4215-9525-99426B3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3478866D-C5E9-4968-BEF7-B1F030808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8B80E80-E01C-4428-A308-656CEAEF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84" y="2383456"/>
            <a:ext cx="4071830" cy="2909749"/>
          </a:xfrm>
        </p:spPr>
        <p:txBody>
          <a:bodyPr vert="horz" lIns="228600" tIns="228600" rIns="228600" bIns="0" rtlCol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3000" dirty="0"/>
              <a:t>The stocks had a positive growing trend in 2017 and it can be seen even from quarter to quarter.  The range of the prices is 128- 203. The lowest price of the year was  127,489998 and the highest 202.679993.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BF6EDB4-B4ED-4900-9E38-A7AE0EEEE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6A9857B9-6735-48BF-A3C0-7AF0BEBBB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94" r="-3" b="3998"/>
          <a:stretch/>
        </p:blipFill>
        <p:spPr>
          <a:xfrm>
            <a:off x="5438259" y="1611721"/>
            <a:ext cx="7001086" cy="3322196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28406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4DD805B-2A7B-4ADA-9C4D-E0C9F192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664A566-6D08-4E84-9708-4916A200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871B622B-6E58-4933-88EC-99F28705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EE9A4681-AC1B-4ABC-9A1C-C7E7F08A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F1EEAF4B-DA1A-4CC9-9CE4-587A9E2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4591EF24-12A6-499B-8074-7E3DFBE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66866784-2E4F-4C28-BE67-875B71B7C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752279D8-59CC-4821-B591-79994164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FB4FBA9C-1D3E-4B35-8A79-25478153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9428A193-740A-43D2-B875-80CB90AD9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92B2EFF8-5790-427A-ABED-1680FD13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782C5932-1596-43AA-BD7E-0F94FB8A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EFC81310-1590-4DBE-BF0B-DADBCF9F8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968BA84E-DD0E-4FCD-8EDA-76DF8E09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1D3D7541-A0D9-4993-B691-D2D5B8B3E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9FB31D01-8168-4494-8C2F-727E555A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8C455EEB-FD40-414D-A542-FB35DEB73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F08F1FC1-956F-4494-BAFD-D504E930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BEEDE1AA-8DCD-43D3-BC15-574840314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E36CDA69-ED79-4DCF-9761-0B6134FA6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5F812C02-CFCB-47F4-B493-7753519FC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83678BA-0A50-4D51-9E9E-08BB66F83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1A8F65D-5E8F-4CA5-9240-1357120F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39">
              <a:extLst>
                <a:ext uri="{FF2B5EF4-FFF2-40B4-BE49-F238E27FC236}">
                  <a16:creationId xmlns:a16="http://schemas.microsoft.com/office/drawing/2014/main" id="{2A4731E5-DE5F-4215-9525-99426B3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478866D-C5E9-4968-BEF7-B1F030808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16E9E0C-CD4F-433A-99AF-5B1053EB1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814" y="3290212"/>
            <a:ext cx="3629349" cy="2042725"/>
          </a:xfrm>
        </p:spPr>
        <p:txBody>
          <a:bodyPr vert="horz" lIns="228600" tIns="228600" rIns="228600" bIns="0" rtlCol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2500" dirty="0"/>
              <a:t> The purple dots represent a good forecast, where the estimates were equal to the actual values, and the goal was achieved. Q3 brough a slight </a:t>
            </a:r>
            <a:r>
              <a:rPr lang="en-US" sz="2500" dirty="0" err="1"/>
              <a:t>dissapointment</a:t>
            </a:r>
            <a:r>
              <a:rPr lang="en-US" sz="2500" dirty="0"/>
              <a:t> where the company earned less than it was forecast, but the rest were either point on or exceeding.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BF6EDB4-B4ED-4900-9E38-A7AE0EEEE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A08A8F4-4EE1-4D14-B5F6-A02CE5972F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98" r="-3" b="1593"/>
          <a:stretch/>
        </p:blipFill>
        <p:spPr>
          <a:xfrm>
            <a:off x="5334447" y="1573710"/>
            <a:ext cx="6743858" cy="3200168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48162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0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1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2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3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4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5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6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7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8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9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0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1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2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3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4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5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6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97" name="Group 91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98" name="Rectangle 92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99" name="Isosceles Triangle 93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00" name="Rectangle 94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34DD805B-2A7B-4ADA-9C4D-E0C9F192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01" name="Group 98">
            <a:extLst>
              <a:ext uri="{FF2B5EF4-FFF2-40B4-BE49-F238E27FC236}">
                <a16:creationId xmlns:a16="http://schemas.microsoft.com/office/drawing/2014/main" id="{C664A566-6D08-4E84-9708-4916A200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102" name="Freeform 5">
              <a:extLst>
                <a:ext uri="{FF2B5EF4-FFF2-40B4-BE49-F238E27FC236}">
                  <a16:creationId xmlns:a16="http://schemas.microsoft.com/office/drawing/2014/main" id="{871B622B-6E58-4933-88EC-99F28705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" name="Freeform 6">
              <a:extLst>
                <a:ext uri="{FF2B5EF4-FFF2-40B4-BE49-F238E27FC236}">
                  <a16:creationId xmlns:a16="http://schemas.microsoft.com/office/drawing/2014/main" id="{EE9A4681-AC1B-4ABC-9A1C-C7E7F08A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F1EEAF4B-DA1A-4CC9-9CE4-587A9E2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4591EF24-12A6-499B-8074-7E3DFBE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66866784-2E4F-4C28-BE67-875B71B7C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752279D8-59CC-4821-B591-79994164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FB4FBA9C-1D3E-4B35-8A79-25478153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9428A193-740A-43D2-B875-80CB90AD9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92B2EFF8-5790-427A-ABED-1680FD13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782C5932-1596-43AA-BD7E-0F94FB8A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EFC81310-1590-4DBE-BF0B-DADBCF9F8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968BA84E-DD0E-4FCD-8EDA-76DF8E09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1D3D7541-A0D9-4993-B691-D2D5B8B3E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9FB31D01-8168-4494-8C2F-727E555A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8C455EEB-FD40-414D-A542-FB35DEB73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F08F1FC1-956F-4494-BAFD-D504E930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BEEDE1AA-8DCD-43D3-BC15-574840314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E36CDA69-ED79-4DCF-9761-0B6134FA6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5F812C02-CFCB-47F4-B493-7753519FC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83678BA-0A50-4D51-9E9E-08BB66F83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1A8F65D-5E8F-4CA5-9240-1357120F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39">
              <a:extLst>
                <a:ext uri="{FF2B5EF4-FFF2-40B4-BE49-F238E27FC236}">
                  <a16:creationId xmlns:a16="http://schemas.microsoft.com/office/drawing/2014/main" id="{2A4731E5-DE5F-4215-9525-99426B3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3478866D-C5E9-4968-BEF7-B1F030808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1C295C1-E252-4FCB-82ED-E48679157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762" y="3259243"/>
            <a:ext cx="3654569" cy="2042725"/>
          </a:xfrm>
        </p:spPr>
        <p:txBody>
          <a:bodyPr vert="horz" lIns="228600" tIns="228600" rIns="228600" bIns="0" rtlCol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3000" dirty="0"/>
              <a:t>The revenue has a growing trend throughout the quarters. Earnings as well, albeit slower. The percentage of revenue in the earnings ranges from 2.35% in Q1 up to 7.84 in Q4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BF6EDB4-B4ED-4900-9E38-A7AE0EEEE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4E0A15E-DA05-485B-9757-E75E44F566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7262" y="1758135"/>
            <a:ext cx="6120318" cy="3350874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16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4DD805B-2A7B-4ADA-9C4D-E0C9F192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64A566-6D08-4E84-9708-4916A200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871B622B-6E58-4933-88EC-99F28705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E9A4681-AC1B-4ABC-9A1C-C7E7F08A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1EEAF4B-DA1A-4CC9-9CE4-587A9E2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4591EF24-12A6-499B-8074-7E3DFBE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66866784-2E4F-4C28-BE67-875B71B7C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752279D8-59CC-4821-B591-79994164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FB4FBA9C-1D3E-4B35-8A79-25478153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9428A193-740A-43D2-B875-80CB90AD9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92B2EFF8-5790-427A-ABED-1680FD13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782C5932-1596-43AA-BD7E-0F94FB8A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EFC81310-1590-4DBE-BF0B-DADBCF9F8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968BA84E-DD0E-4FCD-8EDA-76DF8E09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1D3D7541-A0D9-4993-B691-D2D5B8B3E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9FB31D01-8168-4494-8C2F-727E555A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8C455EEB-FD40-414D-A542-FB35DEB73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F08F1FC1-956F-4494-BAFD-D504E930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BEEDE1AA-8DCD-43D3-BC15-574840314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E36CDA69-ED79-4DCF-9761-0B6134FA6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5F812C02-CFCB-47F4-B493-7753519FC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3678BA-0A50-4D51-9E9E-08BB66F83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A8F65D-5E8F-4CA5-9240-1357120F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39">
              <a:extLst>
                <a:ext uri="{FF2B5EF4-FFF2-40B4-BE49-F238E27FC236}">
                  <a16:creationId xmlns:a16="http://schemas.microsoft.com/office/drawing/2014/main" id="{2A4731E5-DE5F-4215-9525-99426B3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478866D-C5E9-4968-BEF7-B1F030808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0E57813-4678-4CE6-925B-FA97A6EB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355" y="2798188"/>
            <a:ext cx="3654569" cy="2042725"/>
          </a:xfrm>
        </p:spPr>
        <p:txBody>
          <a:bodyPr vert="horz" lIns="228600" tIns="228600" rIns="228600" bIns="0" rtlCol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3000" dirty="0"/>
              <a:t>Both Netflix and DJIA had a rising trend in 2017. Netflix was more volatile with more jumps and falls. Netflix makes up around 0.7% of the DJIA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BF6EDB4-B4ED-4900-9E38-A7AE0EEEE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AE53E748-94F0-4EB0-A080-11FAB558B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7262" y="1903492"/>
            <a:ext cx="6120318" cy="3060159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18690227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Breitbild</PresentationFormat>
  <Paragraphs>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 Light</vt:lpstr>
      <vt:lpstr>Rockwell</vt:lpstr>
      <vt:lpstr>Wingdings</vt:lpstr>
      <vt:lpstr>Atlas</vt:lpstr>
      <vt:lpstr>Netflix Stock Price Analysis for 2017</vt:lpstr>
      <vt:lpstr>Presentation of the data analysied for Netflix and compared to the Dow Jones Industrial Index</vt:lpstr>
      <vt:lpstr>The stocks had a positive growing trend in 2017 and it can be seen even from quarter to quarter.  The range of the prices is 128- 203. The lowest price of the year was  127,489998 and the highest 202.679993.</vt:lpstr>
      <vt:lpstr> The purple dots represent a good forecast, where the estimates were equal to the actual values, and the goal was achieved. Q3 brough a slight dissapointment where the company earned less than it was forecast, but the rest were either point on or exceeding.</vt:lpstr>
      <vt:lpstr>The revenue has a growing trend throughout the quarters. Earnings as well, albeit slower. The percentage of revenue in the earnings ranges from 2.35% in Q1 up to 7.84 in Q4</vt:lpstr>
      <vt:lpstr>Both Netflix and DJIA had a rising trend in 2017. Netflix was more volatile with more jumps and falls. Netflix makes up around 0.7% of the DJIA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Stock Price Analysis for 2017</dc:title>
  <dc:creator>Nick Hola</dc:creator>
  <cp:lastModifiedBy>Nick Hola</cp:lastModifiedBy>
  <cp:revision>2</cp:revision>
  <dcterms:created xsi:type="dcterms:W3CDTF">2020-05-11T14:06:45Z</dcterms:created>
  <dcterms:modified xsi:type="dcterms:W3CDTF">2020-05-11T16:25:21Z</dcterms:modified>
</cp:coreProperties>
</file>